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72"/>
    <p:restoredTop sz="94688"/>
  </p:normalViewPr>
  <p:slideViewPr>
    <p:cSldViewPr snapToGrid="0">
      <p:cViewPr varScale="1">
        <p:scale>
          <a:sx n="33" d="100"/>
          <a:sy n="33" d="100"/>
        </p:scale>
        <p:origin x="200" y="1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5A5368-1C42-46B2-A4BA-BA8EEC0B576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CCA18C7-C148-468A-89FA-53E54A6487F7}">
      <dgm:prSet/>
      <dgm:spPr/>
      <dgm:t>
        <a:bodyPr/>
        <a:lstStyle/>
        <a:p>
          <a:pPr>
            <a:lnSpc>
              <a:spcPct val="100000"/>
            </a:lnSpc>
          </a:pPr>
          <a:r>
            <a:rPr lang="en-US"/>
            <a:t>When it comes to establishing a just, learning culture in an organization, the must crucial factor to consider is the response to when incidents occur in the workplace. </a:t>
          </a:r>
        </a:p>
      </dgm:t>
    </dgm:pt>
    <dgm:pt modelId="{81E14AD7-617C-44C3-A3E4-AB71392B49D0}" type="parTrans" cxnId="{73059C51-96CF-4AC1-8A6B-18D3483CD740}">
      <dgm:prSet/>
      <dgm:spPr/>
      <dgm:t>
        <a:bodyPr/>
        <a:lstStyle/>
        <a:p>
          <a:endParaRPr lang="en-US"/>
        </a:p>
      </dgm:t>
    </dgm:pt>
    <dgm:pt modelId="{812FC284-6AF0-4E1D-ACD3-E00A1BC75F21}" type="sibTrans" cxnId="{73059C51-96CF-4AC1-8A6B-18D3483CD740}">
      <dgm:prSet/>
      <dgm:spPr/>
      <dgm:t>
        <a:bodyPr/>
        <a:lstStyle/>
        <a:p>
          <a:endParaRPr lang="en-US"/>
        </a:p>
      </dgm:t>
    </dgm:pt>
    <dgm:pt modelId="{F8FD0EA3-7A2A-4B26-93EB-412E224528BD}">
      <dgm:prSet/>
      <dgm:spPr/>
      <dgm:t>
        <a:bodyPr/>
        <a:lstStyle/>
        <a:p>
          <a:pPr>
            <a:lnSpc>
              <a:spcPct val="100000"/>
            </a:lnSpc>
          </a:pPr>
          <a:r>
            <a:rPr lang="en-US"/>
            <a:t>There needs to be a balance achieved between discouraging the behavior that caused the incident to occur, while also educating the team to empower them during the next incident.</a:t>
          </a:r>
        </a:p>
      </dgm:t>
    </dgm:pt>
    <dgm:pt modelId="{7C0E3D94-854A-46C8-8EC5-A601A01F5E8F}" type="parTrans" cxnId="{FBDEEA81-1F73-4DFC-8342-8CAA65A06D2D}">
      <dgm:prSet/>
      <dgm:spPr/>
      <dgm:t>
        <a:bodyPr/>
        <a:lstStyle/>
        <a:p>
          <a:endParaRPr lang="en-US"/>
        </a:p>
      </dgm:t>
    </dgm:pt>
    <dgm:pt modelId="{7ABD4B21-3C91-4389-AB8D-D577AD0D7023}" type="sibTrans" cxnId="{FBDEEA81-1F73-4DFC-8342-8CAA65A06D2D}">
      <dgm:prSet/>
      <dgm:spPr/>
      <dgm:t>
        <a:bodyPr/>
        <a:lstStyle/>
        <a:p>
          <a:endParaRPr lang="en-US"/>
        </a:p>
      </dgm:t>
    </dgm:pt>
    <dgm:pt modelId="{747F0BCD-3E6D-4F9B-B31D-8FFBB419D1B8}">
      <dgm:prSet/>
      <dgm:spPr/>
      <dgm:t>
        <a:bodyPr/>
        <a:lstStyle/>
        <a:p>
          <a:pPr>
            <a:lnSpc>
              <a:spcPct val="100000"/>
            </a:lnSpc>
          </a:pPr>
          <a:r>
            <a:rPr lang="en-US"/>
            <a:t>Incidents are an inevitable part of an organization, it’s the response that can determine the success of the organization.</a:t>
          </a:r>
        </a:p>
      </dgm:t>
    </dgm:pt>
    <dgm:pt modelId="{D3540593-0C29-40E4-87DA-A6F1BD154BB3}" type="parTrans" cxnId="{352B532B-54B5-4B7D-8220-F741A88C4D0F}">
      <dgm:prSet/>
      <dgm:spPr/>
      <dgm:t>
        <a:bodyPr/>
        <a:lstStyle/>
        <a:p>
          <a:endParaRPr lang="en-US"/>
        </a:p>
      </dgm:t>
    </dgm:pt>
    <dgm:pt modelId="{46060A50-EBBC-491D-B73E-2A417EB1025B}" type="sibTrans" cxnId="{352B532B-54B5-4B7D-8220-F741A88C4D0F}">
      <dgm:prSet/>
      <dgm:spPr/>
      <dgm:t>
        <a:bodyPr/>
        <a:lstStyle/>
        <a:p>
          <a:endParaRPr lang="en-US"/>
        </a:p>
      </dgm:t>
    </dgm:pt>
    <dgm:pt modelId="{13A5867F-4A06-41AD-96C0-8526BF396634}" type="pres">
      <dgm:prSet presAssocID="{F95A5368-1C42-46B2-A4BA-BA8EEC0B5762}" presName="root" presStyleCnt="0">
        <dgm:presLayoutVars>
          <dgm:dir/>
          <dgm:resizeHandles val="exact"/>
        </dgm:presLayoutVars>
      </dgm:prSet>
      <dgm:spPr/>
    </dgm:pt>
    <dgm:pt modelId="{F6B05761-0A12-4A42-A610-29AB68762B25}" type="pres">
      <dgm:prSet presAssocID="{ECCA18C7-C148-468A-89FA-53E54A6487F7}" presName="compNode" presStyleCnt="0"/>
      <dgm:spPr/>
    </dgm:pt>
    <dgm:pt modelId="{855A975F-ACDB-4D73-9D86-F265FDBC1D7A}" type="pres">
      <dgm:prSet presAssocID="{ECCA18C7-C148-468A-89FA-53E54A6487F7}" presName="bgRect" presStyleLbl="bgShp" presStyleIdx="0" presStyleCnt="3"/>
      <dgm:spPr/>
    </dgm:pt>
    <dgm:pt modelId="{6029698D-673F-49CE-91A2-0106956134BB}" type="pres">
      <dgm:prSet presAssocID="{ECCA18C7-C148-468A-89FA-53E54A6487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peed Bump"/>
        </a:ext>
      </dgm:extLst>
    </dgm:pt>
    <dgm:pt modelId="{0FE26202-8A78-4A01-A217-B26C095CA53A}" type="pres">
      <dgm:prSet presAssocID="{ECCA18C7-C148-468A-89FA-53E54A6487F7}" presName="spaceRect" presStyleCnt="0"/>
      <dgm:spPr/>
    </dgm:pt>
    <dgm:pt modelId="{7765CF86-9DDB-4C94-9D27-42D8EE8356D6}" type="pres">
      <dgm:prSet presAssocID="{ECCA18C7-C148-468A-89FA-53E54A6487F7}" presName="parTx" presStyleLbl="revTx" presStyleIdx="0" presStyleCnt="3">
        <dgm:presLayoutVars>
          <dgm:chMax val="0"/>
          <dgm:chPref val="0"/>
        </dgm:presLayoutVars>
      </dgm:prSet>
      <dgm:spPr/>
    </dgm:pt>
    <dgm:pt modelId="{B404645C-33A8-4DAB-8917-A9B5ABAFEDA4}" type="pres">
      <dgm:prSet presAssocID="{812FC284-6AF0-4E1D-ACD3-E00A1BC75F21}" presName="sibTrans" presStyleCnt="0"/>
      <dgm:spPr/>
    </dgm:pt>
    <dgm:pt modelId="{57C30688-7B29-469D-ADEC-8933D095EEAA}" type="pres">
      <dgm:prSet presAssocID="{F8FD0EA3-7A2A-4B26-93EB-412E224528BD}" presName="compNode" presStyleCnt="0"/>
      <dgm:spPr/>
    </dgm:pt>
    <dgm:pt modelId="{4B48D76D-1DE3-432F-B47F-C439B7E19EE9}" type="pres">
      <dgm:prSet presAssocID="{F8FD0EA3-7A2A-4B26-93EB-412E224528BD}" presName="bgRect" presStyleLbl="bgShp" presStyleIdx="1" presStyleCnt="3"/>
      <dgm:spPr/>
    </dgm:pt>
    <dgm:pt modelId="{FC963ADF-473D-45BC-94C2-6C1EC7378F8A}" type="pres">
      <dgm:prSet presAssocID="{F8FD0EA3-7A2A-4B26-93EB-412E224528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rritant"/>
        </a:ext>
      </dgm:extLst>
    </dgm:pt>
    <dgm:pt modelId="{1DFEB79D-BA2F-430F-9FB3-9664E66537DB}" type="pres">
      <dgm:prSet presAssocID="{F8FD0EA3-7A2A-4B26-93EB-412E224528BD}" presName="spaceRect" presStyleCnt="0"/>
      <dgm:spPr/>
    </dgm:pt>
    <dgm:pt modelId="{219144AA-416E-4E12-8C28-9CA3A4D78F8A}" type="pres">
      <dgm:prSet presAssocID="{F8FD0EA3-7A2A-4B26-93EB-412E224528BD}" presName="parTx" presStyleLbl="revTx" presStyleIdx="1" presStyleCnt="3">
        <dgm:presLayoutVars>
          <dgm:chMax val="0"/>
          <dgm:chPref val="0"/>
        </dgm:presLayoutVars>
      </dgm:prSet>
      <dgm:spPr/>
    </dgm:pt>
    <dgm:pt modelId="{2E1946C8-0FB1-4642-ABB0-5C0443A40F3B}" type="pres">
      <dgm:prSet presAssocID="{7ABD4B21-3C91-4389-AB8D-D577AD0D7023}" presName="sibTrans" presStyleCnt="0"/>
      <dgm:spPr/>
    </dgm:pt>
    <dgm:pt modelId="{C6295697-3E7C-459B-99BE-C0C750EAFF95}" type="pres">
      <dgm:prSet presAssocID="{747F0BCD-3E6D-4F9B-B31D-8FFBB419D1B8}" presName="compNode" presStyleCnt="0"/>
      <dgm:spPr/>
    </dgm:pt>
    <dgm:pt modelId="{1A8AE03C-4B65-4CB1-B830-67C2A2473FF0}" type="pres">
      <dgm:prSet presAssocID="{747F0BCD-3E6D-4F9B-B31D-8FFBB419D1B8}" presName="bgRect" presStyleLbl="bgShp" presStyleIdx="2" presStyleCnt="3"/>
      <dgm:spPr/>
    </dgm:pt>
    <dgm:pt modelId="{C9089412-9A19-404C-BD57-FDC156727356}" type="pres">
      <dgm:prSet presAssocID="{747F0BCD-3E6D-4F9B-B31D-8FFBB419D1B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nching Diagram"/>
        </a:ext>
      </dgm:extLst>
    </dgm:pt>
    <dgm:pt modelId="{0196407A-35B7-4CD1-8068-AAA9B76928D6}" type="pres">
      <dgm:prSet presAssocID="{747F0BCD-3E6D-4F9B-B31D-8FFBB419D1B8}" presName="spaceRect" presStyleCnt="0"/>
      <dgm:spPr/>
    </dgm:pt>
    <dgm:pt modelId="{E3A50891-2DAA-492E-B09C-4C00F2125FFE}" type="pres">
      <dgm:prSet presAssocID="{747F0BCD-3E6D-4F9B-B31D-8FFBB419D1B8}" presName="parTx" presStyleLbl="revTx" presStyleIdx="2" presStyleCnt="3">
        <dgm:presLayoutVars>
          <dgm:chMax val="0"/>
          <dgm:chPref val="0"/>
        </dgm:presLayoutVars>
      </dgm:prSet>
      <dgm:spPr/>
    </dgm:pt>
  </dgm:ptLst>
  <dgm:cxnLst>
    <dgm:cxn modelId="{6ED16F07-663F-407C-B1C6-1A9638D0180D}" type="presOf" srcId="{F8FD0EA3-7A2A-4B26-93EB-412E224528BD}" destId="{219144AA-416E-4E12-8C28-9CA3A4D78F8A}" srcOrd="0" destOrd="0" presId="urn:microsoft.com/office/officeart/2018/2/layout/IconVerticalSolidList"/>
    <dgm:cxn modelId="{352B532B-54B5-4B7D-8220-F741A88C4D0F}" srcId="{F95A5368-1C42-46B2-A4BA-BA8EEC0B5762}" destId="{747F0BCD-3E6D-4F9B-B31D-8FFBB419D1B8}" srcOrd="2" destOrd="0" parTransId="{D3540593-0C29-40E4-87DA-A6F1BD154BB3}" sibTransId="{46060A50-EBBC-491D-B73E-2A417EB1025B}"/>
    <dgm:cxn modelId="{E5100A32-EAD2-42FF-ABB7-7878AF34D093}" type="presOf" srcId="{F95A5368-1C42-46B2-A4BA-BA8EEC0B5762}" destId="{13A5867F-4A06-41AD-96C0-8526BF396634}" srcOrd="0" destOrd="0" presId="urn:microsoft.com/office/officeart/2018/2/layout/IconVerticalSolidList"/>
    <dgm:cxn modelId="{D1738940-B0E3-4F23-9DD5-11F485EBB32C}" type="presOf" srcId="{ECCA18C7-C148-468A-89FA-53E54A6487F7}" destId="{7765CF86-9DDB-4C94-9D27-42D8EE8356D6}" srcOrd="0" destOrd="0" presId="urn:microsoft.com/office/officeart/2018/2/layout/IconVerticalSolidList"/>
    <dgm:cxn modelId="{73059C51-96CF-4AC1-8A6B-18D3483CD740}" srcId="{F95A5368-1C42-46B2-A4BA-BA8EEC0B5762}" destId="{ECCA18C7-C148-468A-89FA-53E54A6487F7}" srcOrd="0" destOrd="0" parTransId="{81E14AD7-617C-44C3-A3E4-AB71392B49D0}" sibTransId="{812FC284-6AF0-4E1D-ACD3-E00A1BC75F21}"/>
    <dgm:cxn modelId="{FBDEEA81-1F73-4DFC-8342-8CAA65A06D2D}" srcId="{F95A5368-1C42-46B2-A4BA-BA8EEC0B5762}" destId="{F8FD0EA3-7A2A-4B26-93EB-412E224528BD}" srcOrd="1" destOrd="0" parTransId="{7C0E3D94-854A-46C8-8EC5-A601A01F5E8F}" sibTransId="{7ABD4B21-3C91-4389-AB8D-D577AD0D7023}"/>
    <dgm:cxn modelId="{3AE487A4-9096-465F-8814-B61188B6A9D8}" type="presOf" srcId="{747F0BCD-3E6D-4F9B-B31D-8FFBB419D1B8}" destId="{E3A50891-2DAA-492E-B09C-4C00F2125FFE}" srcOrd="0" destOrd="0" presId="urn:microsoft.com/office/officeart/2018/2/layout/IconVerticalSolidList"/>
    <dgm:cxn modelId="{E02B0D78-85B6-4DD5-9C7C-B9BA754879AB}" type="presParOf" srcId="{13A5867F-4A06-41AD-96C0-8526BF396634}" destId="{F6B05761-0A12-4A42-A610-29AB68762B25}" srcOrd="0" destOrd="0" presId="urn:microsoft.com/office/officeart/2018/2/layout/IconVerticalSolidList"/>
    <dgm:cxn modelId="{496C2D5D-9C2A-472A-88C9-E93E891C6184}" type="presParOf" srcId="{F6B05761-0A12-4A42-A610-29AB68762B25}" destId="{855A975F-ACDB-4D73-9D86-F265FDBC1D7A}" srcOrd="0" destOrd="0" presId="urn:microsoft.com/office/officeart/2018/2/layout/IconVerticalSolidList"/>
    <dgm:cxn modelId="{44F2A09A-E883-4D59-ADE7-AC5D6A283AEF}" type="presParOf" srcId="{F6B05761-0A12-4A42-A610-29AB68762B25}" destId="{6029698D-673F-49CE-91A2-0106956134BB}" srcOrd="1" destOrd="0" presId="urn:microsoft.com/office/officeart/2018/2/layout/IconVerticalSolidList"/>
    <dgm:cxn modelId="{E1E15D6A-0592-4DCF-8AED-200DBBDB0E99}" type="presParOf" srcId="{F6B05761-0A12-4A42-A610-29AB68762B25}" destId="{0FE26202-8A78-4A01-A217-B26C095CA53A}" srcOrd="2" destOrd="0" presId="urn:microsoft.com/office/officeart/2018/2/layout/IconVerticalSolidList"/>
    <dgm:cxn modelId="{20541B67-B92B-4A1D-A2D9-A9E5598183D6}" type="presParOf" srcId="{F6B05761-0A12-4A42-A610-29AB68762B25}" destId="{7765CF86-9DDB-4C94-9D27-42D8EE8356D6}" srcOrd="3" destOrd="0" presId="urn:microsoft.com/office/officeart/2018/2/layout/IconVerticalSolidList"/>
    <dgm:cxn modelId="{AE14AF10-4BDD-45E1-B146-C2994C4DE1AE}" type="presParOf" srcId="{13A5867F-4A06-41AD-96C0-8526BF396634}" destId="{B404645C-33A8-4DAB-8917-A9B5ABAFEDA4}" srcOrd="1" destOrd="0" presId="urn:microsoft.com/office/officeart/2018/2/layout/IconVerticalSolidList"/>
    <dgm:cxn modelId="{D5296CA2-FA36-44B2-839B-2DFDC14CC253}" type="presParOf" srcId="{13A5867F-4A06-41AD-96C0-8526BF396634}" destId="{57C30688-7B29-469D-ADEC-8933D095EEAA}" srcOrd="2" destOrd="0" presId="urn:microsoft.com/office/officeart/2018/2/layout/IconVerticalSolidList"/>
    <dgm:cxn modelId="{1E389E9B-AB1A-490E-AF3C-0E29FF638F34}" type="presParOf" srcId="{57C30688-7B29-469D-ADEC-8933D095EEAA}" destId="{4B48D76D-1DE3-432F-B47F-C439B7E19EE9}" srcOrd="0" destOrd="0" presId="urn:microsoft.com/office/officeart/2018/2/layout/IconVerticalSolidList"/>
    <dgm:cxn modelId="{2D1C6A76-3D82-4594-9DB9-2C6CA1948868}" type="presParOf" srcId="{57C30688-7B29-469D-ADEC-8933D095EEAA}" destId="{FC963ADF-473D-45BC-94C2-6C1EC7378F8A}" srcOrd="1" destOrd="0" presId="urn:microsoft.com/office/officeart/2018/2/layout/IconVerticalSolidList"/>
    <dgm:cxn modelId="{0EAA98B6-3D65-4864-8ED9-01885F6956F8}" type="presParOf" srcId="{57C30688-7B29-469D-ADEC-8933D095EEAA}" destId="{1DFEB79D-BA2F-430F-9FB3-9664E66537DB}" srcOrd="2" destOrd="0" presId="urn:microsoft.com/office/officeart/2018/2/layout/IconVerticalSolidList"/>
    <dgm:cxn modelId="{6959EFA8-6B11-4E2E-B549-7E16FB129C47}" type="presParOf" srcId="{57C30688-7B29-469D-ADEC-8933D095EEAA}" destId="{219144AA-416E-4E12-8C28-9CA3A4D78F8A}" srcOrd="3" destOrd="0" presId="urn:microsoft.com/office/officeart/2018/2/layout/IconVerticalSolidList"/>
    <dgm:cxn modelId="{DCAED202-0843-49DF-BE41-42C37082FF43}" type="presParOf" srcId="{13A5867F-4A06-41AD-96C0-8526BF396634}" destId="{2E1946C8-0FB1-4642-ABB0-5C0443A40F3B}" srcOrd="3" destOrd="0" presId="urn:microsoft.com/office/officeart/2018/2/layout/IconVerticalSolidList"/>
    <dgm:cxn modelId="{15CF0CEE-56C5-4671-85F1-CD7F7BB31CE2}" type="presParOf" srcId="{13A5867F-4A06-41AD-96C0-8526BF396634}" destId="{C6295697-3E7C-459B-99BE-C0C750EAFF95}" srcOrd="4" destOrd="0" presId="urn:microsoft.com/office/officeart/2018/2/layout/IconVerticalSolidList"/>
    <dgm:cxn modelId="{57E11168-4D92-41EC-B36D-15331190DB7B}" type="presParOf" srcId="{C6295697-3E7C-459B-99BE-C0C750EAFF95}" destId="{1A8AE03C-4B65-4CB1-B830-67C2A2473FF0}" srcOrd="0" destOrd="0" presId="urn:microsoft.com/office/officeart/2018/2/layout/IconVerticalSolidList"/>
    <dgm:cxn modelId="{E7CFA6D9-0AFF-42FE-A081-F2C66FE4DF84}" type="presParOf" srcId="{C6295697-3E7C-459B-99BE-C0C750EAFF95}" destId="{C9089412-9A19-404C-BD57-FDC156727356}" srcOrd="1" destOrd="0" presId="urn:microsoft.com/office/officeart/2018/2/layout/IconVerticalSolidList"/>
    <dgm:cxn modelId="{FF547729-11F3-4502-A859-752A48CFE221}" type="presParOf" srcId="{C6295697-3E7C-459B-99BE-C0C750EAFF95}" destId="{0196407A-35B7-4CD1-8068-AAA9B76928D6}" srcOrd="2" destOrd="0" presId="urn:microsoft.com/office/officeart/2018/2/layout/IconVerticalSolidList"/>
    <dgm:cxn modelId="{D6D82EAB-3D4B-49D3-B84D-26ED691A2156}" type="presParOf" srcId="{C6295697-3E7C-459B-99BE-C0C750EAFF95}" destId="{E3A50891-2DAA-492E-B09C-4C00F2125F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624910-A3E3-486D-9947-EDE0DE94C17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CDBFA74-FF2F-46CB-B00A-7873794E80A8}">
      <dgm:prSet/>
      <dgm:spPr/>
      <dgm:t>
        <a:bodyPr/>
        <a:lstStyle/>
        <a:p>
          <a:pPr>
            <a:lnSpc>
              <a:spcPct val="100000"/>
            </a:lnSpc>
          </a:pPr>
          <a:r>
            <a:rPr lang="en-US" dirty="0"/>
            <a:t>Another challenge to overcome within an organization is to readjust it’s values so that it’s members feel empowered to take calculated risks. </a:t>
          </a:r>
        </a:p>
      </dgm:t>
    </dgm:pt>
    <dgm:pt modelId="{0E98B40D-DF80-457E-BC7B-6C0A6087D477}" type="parTrans" cxnId="{5541D7DA-A886-4781-819D-F1A8BD095E2B}">
      <dgm:prSet/>
      <dgm:spPr/>
      <dgm:t>
        <a:bodyPr/>
        <a:lstStyle/>
        <a:p>
          <a:endParaRPr lang="en-US"/>
        </a:p>
      </dgm:t>
    </dgm:pt>
    <dgm:pt modelId="{24DCD389-7E1F-477C-AD58-2C4371C60A80}" type="sibTrans" cxnId="{5541D7DA-A886-4781-819D-F1A8BD095E2B}">
      <dgm:prSet/>
      <dgm:spPr/>
      <dgm:t>
        <a:bodyPr/>
        <a:lstStyle/>
        <a:p>
          <a:endParaRPr lang="en-US"/>
        </a:p>
      </dgm:t>
    </dgm:pt>
    <dgm:pt modelId="{EA7710AD-74CA-4F46-8906-6F4149B27AD7}">
      <dgm:prSet/>
      <dgm:spPr/>
      <dgm:t>
        <a:bodyPr/>
        <a:lstStyle/>
        <a:p>
          <a:pPr>
            <a:lnSpc>
              <a:spcPct val="100000"/>
            </a:lnSpc>
          </a:pPr>
          <a:r>
            <a:rPr lang="en-US"/>
            <a:t>In order to do this, the leaders within the organization should foster a culture that allows every member of a team to feel safe and also comfortably take accountability for the failures that can come from these calculated risks that are taken.</a:t>
          </a:r>
        </a:p>
      </dgm:t>
    </dgm:pt>
    <dgm:pt modelId="{5948334A-E5C7-4E32-8141-C0E9F958B86D}" type="parTrans" cxnId="{DA89207E-9BF0-4F3B-BB2F-010C58F32DCC}">
      <dgm:prSet/>
      <dgm:spPr/>
      <dgm:t>
        <a:bodyPr/>
        <a:lstStyle/>
        <a:p>
          <a:endParaRPr lang="en-US"/>
        </a:p>
      </dgm:t>
    </dgm:pt>
    <dgm:pt modelId="{11667F72-C089-4953-8E60-94C639628603}" type="sibTrans" cxnId="{DA89207E-9BF0-4F3B-BB2F-010C58F32DCC}">
      <dgm:prSet/>
      <dgm:spPr/>
      <dgm:t>
        <a:bodyPr/>
        <a:lstStyle/>
        <a:p>
          <a:endParaRPr lang="en-US"/>
        </a:p>
      </dgm:t>
    </dgm:pt>
    <dgm:pt modelId="{5C23EE90-11C9-410E-BBA2-16922C8751C0}">
      <dgm:prSet/>
      <dgm:spPr/>
      <dgm:t>
        <a:bodyPr/>
        <a:lstStyle/>
        <a:p>
          <a:pPr>
            <a:lnSpc>
              <a:spcPct val="100000"/>
            </a:lnSpc>
          </a:pPr>
          <a:r>
            <a:rPr lang="en-US"/>
            <a:t>When failure is redefined as a learning experience for the organization, it’s people are able to move the organization forward when it comes to innovative ideas. This can only occur if the environment allows for failures to occur safely as an element of the development process. </a:t>
          </a:r>
        </a:p>
      </dgm:t>
    </dgm:pt>
    <dgm:pt modelId="{F61B6049-D13E-4D03-B29B-C3C2CB793D5F}" type="parTrans" cxnId="{D3CB4EBF-2D2F-4FA8-A016-3BD193494082}">
      <dgm:prSet/>
      <dgm:spPr/>
      <dgm:t>
        <a:bodyPr/>
        <a:lstStyle/>
        <a:p>
          <a:endParaRPr lang="en-US"/>
        </a:p>
      </dgm:t>
    </dgm:pt>
    <dgm:pt modelId="{729AFE18-AA3F-4B91-9A9C-8705A0009DE0}" type="sibTrans" cxnId="{D3CB4EBF-2D2F-4FA8-A016-3BD193494082}">
      <dgm:prSet/>
      <dgm:spPr/>
      <dgm:t>
        <a:bodyPr/>
        <a:lstStyle/>
        <a:p>
          <a:endParaRPr lang="en-US"/>
        </a:p>
      </dgm:t>
    </dgm:pt>
    <dgm:pt modelId="{55B4AC53-84F7-4986-9AB8-AA4F209BE583}" type="pres">
      <dgm:prSet presAssocID="{FE624910-A3E3-486D-9947-EDE0DE94C177}" presName="root" presStyleCnt="0">
        <dgm:presLayoutVars>
          <dgm:dir/>
          <dgm:resizeHandles val="exact"/>
        </dgm:presLayoutVars>
      </dgm:prSet>
      <dgm:spPr/>
    </dgm:pt>
    <dgm:pt modelId="{4BB88938-4D85-453E-A562-2A1083A80332}" type="pres">
      <dgm:prSet presAssocID="{FCDBFA74-FF2F-46CB-B00A-7873794E80A8}" presName="compNode" presStyleCnt="0"/>
      <dgm:spPr/>
    </dgm:pt>
    <dgm:pt modelId="{A78C5CD9-1BEB-4CF8-AE61-39F35CE3AE5B}" type="pres">
      <dgm:prSet presAssocID="{FCDBFA74-FF2F-46CB-B00A-7873794E80A8}" presName="bgRect" presStyleLbl="bgShp" presStyleIdx="0" presStyleCnt="3"/>
      <dgm:spPr/>
    </dgm:pt>
    <dgm:pt modelId="{1B68D524-4CED-4E07-93F1-B4F983120623}" type="pres">
      <dgm:prSet presAssocID="{FCDBFA74-FF2F-46CB-B00A-7873794E80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nections"/>
        </a:ext>
      </dgm:extLst>
    </dgm:pt>
    <dgm:pt modelId="{D8B3A377-E08B-437B-A378-D510EC8A84DC}" type="pres">
      <dgm:prSet presAssocID="{FCDBFA74-FF2F-46CB-B00A-7873794E80A8}" presName="spaceRect" presStyleCnt="0"/>
      <dgm:spPr/>
    </dgm:pt>
    <dgm:pt modelId="{82877423-6084-4A0B-AAAC-5BF3AA13088C}" type="pres">
      <dgm:prSet presAssocID="{FCDBFA74-FF2F-46CB-B00A-7873794E80A8}" presName="parTx" presStyleLbl="revTx" presStyleIdx="0" presStyleCnt="3">
        <dgm:presLayoutVars>
          <dgm:chMax val="0"/>
          <dgm:chPref val="0"/>
        </dgm:presLayoutVars>
      </dgm:prSet>
      <dgm:spPr/>
    </dgm:pt>
    <dgm:pt modelId="{D1302FBF-4AF2-440A-AC96-0351E947D650}" type="pres">
      <dgm:prSet presAssocID="{24DCD389-7E1F-477C-AD58-2C4371C60A80}" presName="sibTrans" presStyleCnt="0"/>
      <dgm:spPr/>
    </dgm:pt>
    <dgm:pt modelId="{F267EBBC-865F-4E78-AF2B-5D87DCB2F69A}" type="pres">
      <dgm:prSet presAssocID="{EA7710AD-74CA-4F46-8906-6F4149B27AD7}" presName="compNode" presStyleCnt="0"/>
      <dgm:spPr/>
    </dgm:pt>
    <dgm:pt modelId="{BE809197-50DB-46F7-B3F7-31B6F9BC0EE4}" type="pres">
      <dgm:prSet presAssocID="{EA7710AD-74CA-4F46-8906-6F4149B27AD7}" presName="bgRect" presStyleLbl="bgShp" presStyleIdx="1" presStyleCnt="3"/>
      <dgm:spPr/>
    </dgm:pt>
    <dgm:pt modelId="{8F68B6BB-9AAB-4AA6-8C78-C50D8AE8A370}" type="pres">
      <dgm:prSet presAssocID="{EA7710AD-74CA-4F46-8906-6F4149B27A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of People"/>
        </a:ext>
      </dgm:extLst>
    </dgm:pt>
    <dgm:pt modelId="{39D1D2A4-9FEE-4300-9C6E-2A7E58BD794B}" type="pres">
      <dgm:prSet presAssocID="{EA7710AD-74CA-4F46-8906-6F4149B27AD7}" presName="spaceRect" presStyleCnt="0"/>
      <dgm:spPr/>
    </dgm:pt>
    <dgm:pt modelId="{056E7C5D-0496-4ACB-85CC-502510C3E48F}" type="pres">
      <dgm:prSet presAssocID="{EA7710AD-74CA-4F46-8906-6F4149B27AD7}" presName="parTx" presStyleLbl="revTx" presStyleIdx="1" presStyleCnt="3">
        <dgm:presLayoutVars>
          <dgm:chMax val="0"/>
          <dgm:chPref val="0"/>
        </dgm:presLayoutVars>
      </dgm:prSet>
      <dgm:spPr/>
    </dgm:pt>
    <dgm:pt modelId="{ABD12E82-3801-4FDB-BAEF-BCD8A6CFB380}" type="pres">
      <dgm:prSet presAssocID="{11667F72-C089-4953-8E60-94C639628603}" presName="sibTrans" presStyleCnt="0"/>
      <dgm:spPr/>
    </dgm:pt>
    <dgm:pt modelId="{8C9AB65E-897F-44B0-B5E4-59D6C58B77E2}" type="pres">
      <dgm:prSet presAssocID="{5C23EE90-11C9-410E-BBA2-16922C8751C0}" presName="compNode" presStyleCnt="0"/>
      <dgm:spPr/>
    </dgm:pt>
    <dgm:pt modelId="{D0E875C9-FB1B-4830-A608-2130798E0721}" type="pres">
      <dgm:prSet presAssocID="{5C23EE90-11C9-410E-BBA2-16922C8751C0}" presName="bgRect" presStyleLbl="bgShp" presStyleIdx="2" presStyleCnt="3"/>
      <dgm:spPr/>
    </dgm:pt>
    <dgm:pt modelId="{71E351DA-26A9-4EA1-AAE1-0466E35FE5A7}" type="pres">
      <dgm:prSet presAssocID="{5C23EE90-11C9-410E-BBA2-16922C8751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6DE448B9-8BB8-478B-9522-28945DB28568}" type="pres">
      <dgm:prSet presAssocID="{5C23EE90-11C9-410E-BBA2-16922C8751C0}" presName="spaceRect" presStyleCnt="0"/>
      <dgm:spPr/>
    </dgm:pt>
    <dgm:pt modelId="{D8FDC8A0-538A-41C3-B7A2-B68C73F7FEEF}" type="pres">
      <dgm:prSet presAssocID="{5C23EE90-11C9-410E-BBA2-16922C8751C0}" presName="parTx" presStyleLbl="revTx" presStyleIdx="2" presStyleCnt="3">
        <dgm:presLayoutVars>
          <dgm:chMax val="0"/>
          <dgm:chPref val="0"/>
        </dgm:presLayoutVars>
      </dgm:prSet>
      <dgm:spPr/>
    </dgm:pt>
  </dgm:ptLst>
  <dgm:cxnLst>
    <dgm:cxn modelId="{2B285207-8C57-4FA5-8A8E-453A84E0120B}" type="presOf" srcId="{FCDBFA74-FF2F-46CB-B00A-7873794E80A8}" destId="{82877423-6084-4A0B-AAAC-5BF3AA13088C}" srcOrd="0" destOrd="0" presId="urn:microsoft.com/office/officeart/2018/2/layout/IconVerticalSolidList"/>
    <dgm:cxn modelId="{3D9D4A11-9D86-4A44-93A4-6A627C14DE19}" type="presOf" srcId="{FE624910-A3E3-486D-9947-EDE0DE94C177}" destId="{55B4AC53-84F7-4986-9AB8-AA4F209BE583}" srcOrd="0" destOrd="0" presId="urn:microsoft.com/office/officeart/2018/2/layout/IconVerticalSolidList"/>
    <dgm:cxn modelId="{DA89207E-9BF0-4F3B-BB2F-010C58F32DCC}" srcId="{FE624910-A3E3-486D-9947-EDE0DE94C177}" destId="{EA7710AD-74CA-4F46-8906-6F4149B27AD7}" srcOrd="1" destOrd="0" parTransId="{5948334A-E5C7-4E32-8141-C0E9F958B86D}" sibTransId="{11667F72-C089-4953-8E60-94C639628603}"/>
    <dgm:cxn modelId="{D3CB4EBF-2D2F-4FA8-A016-3BD193494082}" srcId="{FE624910-A3E3-486D-9947-EDE0DE94C177}" destId="{5C23EE90-11C9-410E-BBA2-16922C8751C0}" srcOrd="2" destOrd="0" parTransId="{F61B6049-D13E-4D03-B29B-C3C2CB793D5F}" sibTransId="{729AFE18-AA3F-4B91-9A9C-8705A0009DE0}"/>
    <dgm:cxn modelId="{F7CF6EC6-8F0C-4078-BA17-AC95E25B94CD}" type="presOf" srcId="{5C23EE90-11C9-410E-BBA2-16922C8751C0}" destId="{D8FDC8A0-538A-41C3-B7A2-B68C73F7FEEF}" srcOrd="0" destOrd="0" presId="urn:microsoft.com/office/officeart/2018/2/layout/IconVerticalSolidList"/>
    <dgm:cxn modelId="{5541D7DA-A886-4781-819D-F1A8BD095E2B}" srcId="{FE624910-A3E3-486D-9947-EDE0DE94C177}" destId="{FCDBFA74-FF2F-46CB-B00A-7873794E80A8}" srcOrd="0" destOrd="0" parTransId="{0E98B40D-DF80-457E-BC7B-6C0A6087D477}" sibTransId="{24DCD389-7E1F-477C-AD58-2C4371C60A80}"/>
    <dgm:cxn modelId="{F3B86DF7-2F83-4B84-B6E1-F9B8A6944238}" type="presOf" srcId="{EA7710AD-74CA-4F46-8906-6F4149B27AD7}" destId="{056E7C5D-0496-4ACB-85CC-502510C3E48F}" srcOrd="0" destOrd="0" presId="urn:microsoft.com/office/officeart/2018/2/layout/IconVerticalSolidList"/>
    <dgm:cxn modelId="{00EB1FDD-F805-4869-8A05-6AF255959CCA}" type="presParOf" srcId="{55B4AC53-84F7-4986-9AB8-AA4F209BE583}" destId="{4BB88938-4D85-453E-A562-2A1083A80332}" srcOrd="0" destOrd="0" presId="urn:microsoft.com/office/officeart/2018/2/layout/IconVerticalSolidList"/>
    <dgm:cxn modelId="{FD09B5EE-0443-46BF-A3DA-F82FA2A32297}" type="presParOf" srcId="{4BB88938-4D85-453E-A562-2A1083A80332}" destId="{A78C5CD9-1BEB-4CF8-AE61-39F35CE3AE5B}" srcOrd="0" destOrd="0" presId="urn:microsoft.com/office/officeart/2018/2/layout/IconVerticalSolidList"/>
    <dgm:cxn modelId="{6AA3251D-F10D-46C7-BB0A-C22EA2494721}" type="presParOf" srcId="{4BB88938-4D85-453E-A562-2A1083A80332}" destId="{1B68D524-4CED-4E07-93F1-B4F983120623}" srcOrd="1" destOrd="0" presId="urn:microsoft.com/office/officeart/2018/2/layout/IconVerticalSolidList"/>
    <dgm:cxn modelId="{220075FA-0AAA-4F74-A10F-35D7C4ADC743}" type="presParOf" srcId="{4BB88938-4D85-453E-A562-2A1083A80332}" destId="{D8B3A377-E08B-437B-A378-D510EC8A84DC}" srcOrd="2" destOrd="0" presId="urn:microsoft.com/office/officeart/2018/2/layout/IconVerticalSolidList"/>
    <dgm:cxn modelId="{D831058A-8B25-4EA4-8C67-D438F7172B47}" type="presParOf" srcId="{4BB88938-4D85-453E-A562-2A1083A80332}" destId="{82877423-6084-4A0B-AAAC-5BF3AA13088C}" srcOrd="3" destOrd="0" presId="urn:microsoft.com/office/officeart/2018/2/layout/IconVerticalSolidList"/>
    <dgm:cxn modelId="{9BEAA069-8F4C-4C1B-9B5E-925A6D0DA195}" type="presParOf" srcId="{55B4AC53-84F7-4986-9AB8-AA4F209BE583}" destId="{D1302FBF-4AF2-440A-AC96-0351E947D650}" srcOrd="1" destOrd="0" presId="urn:microsoft.com/office/officeart/2018/2/layout/IconVerticalSolidList"/>
    <dgm:cxn modelId="{1F6A5F73-F259-4E07-AF03-61DF763332CD}" type="presParOf" srcId="{55B4AC53-84F7-4986-9AB8-AA4F209BE583}" destId="{F267EBBC-865F-4E78-AF2B-5D87DCB2F69A}" srcOrd="2" destOrd="0" presId="urn:microsoft.com/office/officeart/2018/2/layout/IconVerticalSolidList"/>
    <dgm:cxn modelId="{28167164-0B1E-45CD-BFC3-ABBEBBC67B96}" type="presParOf" srcId="{F267EBBC-865F-4E78-AF2B-5D87DCB2F69A}" destId="{BE809197-50DB-46F7-B3F7-31B6F9BC0EE4}" srcOrd="0" destOrd="0" presId="urn:microsoft.com/office/officeart/2018/2/layout/IconVerticalSolidList"/>
    <dgm:cxn modelId="{CAC96060-91CA-4A7F-A637-0E890B303C9C}" type="presParOf" srcId="{F267EBBC-865F-4E78-AF2B-5D87DCB2F69A}" destId="{8F68B6BB-9AAB-4AA6-8C78-C50D8AE8A370}" srcOrd="1" destOrd="0" presId="urn:microsoft.com/office/officeart/2018/2/layout/IconVerticalSolidList"/>
    <dgm:cxn modelId="{A94F9692-3B3E-4427-BA98-76B8887E5AAB}" type="presParOf" srcId="{F267EBBC-865F-4E78-AF2B-5D87DCB2F69A}" destId="{39D1D2A4-9FEE-4300-9C6E-2A7E58BD794B}" srcOrd="2" destOrd="0" presId="urn:microsoft.com/office/officeart/2018/2/layout/IconVerticalSolidList"/>
    <dgm:cxn modelId="{867824E2-A5BD-48BE-9053-D6B630B6C566}" type="presParOf" srcId="{F267EBBC-865F-4E78-AF2B-5D87DCB2F69A}" destId="{056E7C5D-0496-4ACB-85CC-502510C3E48F}" srcOrd="3" destOrd="0" presId="urn:microsoft.com/office/officeart/2018/2/layout/IconVerticalSolidList"/>
    <dgm:cxn modelId="{65FBAA16-C7F9-443B-93D3-A757A51AC0E2}" type="presParOf" srcId="{55B4AC53-84F7-4986-9AB8-AA4F209BE583}" destId="{ABD12E82-3801-4FDB-BAEF-BCD8A6CFB380}" srcOrd="3" destOrd="0" presId="urn:microsoft.com/office/officeart/2018/2/layout/IconVerticalSolidList"/>
    <dgm:cxn modelId="{17E7FDF1-09ED-4799-A0DB-1E62B18005B2}" type="presParOf" srcId="{55B4AC53-84F7-4986-9AB8-AA4F209BE583}" destId="{8C9AB65E-897F-44B0-B5E4-59D6C58B77E2}" srcOrd="4" destOrd="0" presId="urn:microsoft.com/office/officeart/2018/2/layout/IconVerticalSolidList"/>
    <dgm:cxn modelId="{D8DEBAFC-C9C0-40CC-8D7F-0854FEE4F723}" type="presParOf" srcId="{8C9AB65E-897F-44B0-B5E4-59D6C58B77E2}" destId="{D0E875C9-FB1B-4830-A608-2130798E0721}" srcOrd="0" destOrd="0" presId="urn:microsoft.com/office/officeart/2018/2/layout/IconVerticalSolidList"/>
    <dgm:cxn modelId="{28CD78D3-2BAF-4F67-B5CC-870AB61A44CF}" type="presParOf" srcId="{8C9AB65E-897F-44B0-B5E4-59D6C58B77E2}" destId="{71E351DA-26A9-4EA1-AAE1-0466E35FE5A7}" srcOrd="1" destOrd="0" presId="urn:microsoft.com/office/officeart/2018/2/layout/IconVerticalSolidList"/>
    <dgm:cxn modelId="{D5AD6323-97C5-4C80-931B-6EF298E41875}" type="presParOf" srcId="{8C9AB65E-897F-44B0-B5E4-59D6C58B77E2}" destId="{6DE448B9-8BB8-478B-9522-28945DB28568}" srcOrd="2" destOrd="0" presId="urn:microsoft.com/office/officeart/2018/2/layout/IconVerticalSolidList"/>
    <dgm:cxn modelId="{4A30BEFC-AC34-4D0F-BFEA-4E6AB863F7C8}" type="presParOf" srcId="{8C9AB65E-897F-44B0-B5E4-59D6C58B77E2}" destId="{D8FDC8A0-538A-41C3-B7A2-B68C73F7FE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A6D157-284D-4D77-9F5A-642D38768C47}"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AFA48D9-58DB-4690-A958-988BE776E090}">
      <dgm:prSet/>
      <dgm:spPr/>
      <dgm:t>
        <a:bodyPr/>
        <a:lstStyle/>
        <a:p>
          <a:r>
            <a:rPr lang="en-US"/>
            <a:t>Failure injection being implemented into the production environment can help a team increase it’s overall resilience to failures over time.</a:t>
          </a:r>
        </a:p>
      </dgm:t>
    </dgm:pt>
    <dgm:pt modelId="{1D27818A-396E-4E0B-A718-F72B24145459}" type="parTrans" cxnId="{3236D5C7-B8D6-4D26-BD6B-721D5DFEB5FC}">
      <dgm:prSet/>
      <dgm:spPr/>
      <dgm:t>
        <a:bodyPr/>
        <a:lstStyle/>
        <a:p>
          <a:endParaRPr lang="en-US"/>
        </a:p>
      </dgm:t>
    </dgm:pt>
    <dgm:pt modelId="{6EF625CD-05DD-43F1-BC98-E583733AC589}" type="sibTrans" cxnId="{3236D5C7-B8D6-4D26-BD6B-721D5DFEB5FC}">
      <dgm:prSet/>
      <dgm:spPr/>
      <dgm:t>
        <a:bodyPr/>
        <a:lstStyle/>
        <a:p>
          <a:endParaRPr lang="en-US"/>
        </a:p>
      </dgm:t>
    </dgm:pt>
    <dgm:pt modelId="{B55EC2BF-4514-450C-928C-492A71D25272}">
      <dgm:prSet/>
      <dgm:spPr/>
      <dgm:t>
        <a:bodyPr/>
        <a:lstStyle/>
        <a:p>
          <a:r>
            <a:rPr lang="en-US" dirty="0"/>
            <a:t>This can be achieved using various tools, the challenge arises with finding the best way for procedures to fail as to not completely dismantle the system.</a:t>
          </a:r>
        </a:p>
      </dgm:t>
    </dgm:pt>
    <dgm:pt modelId="{ACED49E9-9ED8-4506-A8E9-FD76686C5422}" type="parTrans" cxnId="{891D8EE1-8470-4FEF-90B2-EC27205BECAE}">
      <dgm:prSet/>
      <dgm:spPr/>
      <dgm:t>
        <a:bodyPr/>
        <a:lstStyle/>
        <a:p>
          <a:endParaRPr lang="en-US"/>
        </a:p>
      </dgm:t>
    </dgm:pt>
    <dgm:pt modelId="{36BE3035-C242-4211-8477-5C38885FCBBD}" type="sibTrans" cxnId="{891D8EE1-8470-4FEF-90B2-EC27205BECAE}">
      <dgm:prSet/>
      <dgm:spPr/>
      <dgm:t>
        <a:bodyPr/>
        <a:lstStyle/>
        <a:p>
          <a:endParaRPr lang="en-US"/>
        </a:p>
      </dgm:t>
    </dgm:pt>
    <dgm:pt modelId="{CDA8DEF3-BFCE-4FAD-BAE1-F48DD5F7BB97}">
      <dgm:prSet/>
      <dgm:spPr/>
      <dgm:t>
        <a:bodyPr/>
        <a:lstStyle/>
        <a:p>
          <a:r>
            <a:rPr lang="en-US" dirty="0"/>
            <a:t>Several tests must be conducted by the team to have them come to this consensus.</a:t>
          </a:r>
        </a:p>
      </dgm:t>
    </dgm:pt>
    <dgm:pt modelId="{FE877332-A8DF-454F-976E-E3BDC81C5342}" type="parTrans" cxnId="{7F5422D8-0513-47C9-ABBD-CBE842B41DB4}">
      <dgm:prSet/>
      <dgm:spPr/>
      <dgm:t>
        <a:bodyPr/>
        <a:lstStyle/>
        <a:p>
          <a:endParaRPr lang="en-US"/>
        </a:p>
      </dgm:t>
    </dgm:pt>
    <dgm:pt modelId="{2778C856-4AC2-44C1-AB94-EF6102FE43FF}" type="sibTrans" cxnId="{7F5422D8-0513-47C9-ABBD-CBE842B41DB4}">
      <dgm:prSet/>
      <dgm:spPr/>
      <dgm:t>
        <a:bodyPr/>
        <a:lstStyle/>
        <a:p>
          <a:endParaRPr lang="en-US"/>
        </a:p>
      </dgm:t>
    </dgm:pt>
    <dgm:pt modelId="{DF39EAAB-8A9E-4A43-ABE3-C8AE2B9D5A0C}">
      <dgm:prSet/>
      <dgm:spPr/>
      <dgm:t>
        <a:bodyPr/>
        <a:lstStyle/>
        <a:p>
          <a:r>
            <a:rPr lang="en-US"/>
            <a:t>For this to happen, the team must feel comfortable with creating scenarios that cause the system to fail.</a:t>
          </a:r>
        </a:p>
      </dgm:t>
    </dgm:pt>
    <dgm:pt modelId="{AC3F5673-3D47-4914-B79C-6B5AC2338F09}" type="parTrans" cxnId="{9DD1E946-3085-4D61-A2A1-8FF98DB815C4}">
      <dgm:prSet/>
      <dgm:spPr/>
      <dgm:t>
        <a:bodyPr/>
        <a:lstStyle/>
        <a:p>
          <a:endParaRPr lang="en-US"/>
        </a:p>
      </dgm:t>
    </dgm:pt>
    <dgm:pt modelId="{CDBB7EDD-15E4-490F-9045-8C142DE50A71}" type="sibTrans" cxnId="{9DD1E946-3085-4D61-A2A1-8FF98DB815C4}">
      <dgm:prSet/>
      <dgm:spPr/>
      <dgm:t>
        <a:bodyPr/>
        <a:lstStyle/>
        <a:p>
          <a:endParaRPr lang="en-US"/>
        </a:p>
      </dgm:t>
    </dgm:pt>
    <dgm:pt modelId="{56F3324F-38FE-094F-AD63-8A62E05A7E24}" type="pres">
      <dgm:prSet presAssocID="{D0A6D157-284D-4D77-9F5A-642D38768C47}" presName="outerComposite" presStyleCnt="0">
        <dgm:presLayoutVars>
          <dgm:chMax val="5"/>
          <dgm:dir/>
          <dgm:resizeHandles val="exact"/>
        </dgm:presLayoutVars>
      </dgm:prSet>
      <dgm:spPr/>
    </dgm:pt>
    <dgm:pt modelId="{DCCBCCFF-5284-DF46-B78E-B803A2E5E4DA}" type="pres">
      <dgm:prSet presAssocID="{D0A6D157-284D-4D77-9F5A-642D38768C47}" presName="dummyMaxCanvas" presStyleCnt="0">
        <dgm:presLayoutVars/>
      </dgm:prSet>
      <dgm:spPr/>
    </dgm:pt>
    <dgm:pt modelId="{745703AF-7688-C949-B4CB-1894F4307D01}" type="pres">
      <dgm:prSet presAssocID="{D0A6D157-284D-4D77-9F5A-642D38768C47}" presName="FourNodes_1" presStyleLbl="node1" presStyleIdx="0" presStyleCnt="4">
        <dgm:presLayoutVars>
          <dgm:bulletEnabled val="1"/>
        </dgm:presLayoutVars>
      </dgm:prSet>
      <dgm:spPr/>
    </dgm:pt>
    <dgm:pt modelId="{655FA8C5-42CA-7A44-B079-F0D3FD11249F}" type="pres">
      <dgm:prSet presAssocID="{D0A6D157-284D-4D77-9F5A-642D38768C47}" presName="FourNodes_2" presStyleLbl="node1" presStyleIdx="1" presStyleCnt="4">
        <dgm:presLayoutVars>
          <dgm:bulletEnabled val="1"/>
        </dgm:presLayoutVars>
      </dgm:prSet>
      <dgm:spPr/>
    </dgm:pt>
    <dgm:pt modelId="{BD17E7CA-B668-8A45-A59D-5251E1098773}" type="pres">
      <dgm:prSet presAssocID="{D0A6D157-284D-4D77-9F5A-642D38768C47}" presName="FourNodes_3" presStyleLbl="node1" presStyleIdx="2" presStyleCnt="4">
        <dgm:presLayoutVars>
          <dgm:bulletEnabled val="1"/>
        </dgm:presLayoutVars>
      </dgm:prSet>
      <dgm:spPr/>
    </dgm:pt>
    <dgm:pt modelId="{4A1D5A1D-E80B-9547-B9B7-2C990E51DE44}" type="pres">
      <dgm:prSet presAssocID="{D0A6D157-284D-4D77-9F5A-642D38768C47}" presName="FourNodes_4" presStyleLbl="node1" presStyleIdx="3" presStyleCnt="4">
        <dgm:presLayoutVars>
          <dgm:bulletEnabled val="1"/>
        </dgm:presLayoutVars>
      </dgm:prSet>
      <dgm:spPr/>
    </dgm:pt>
    <dgm:pt modelId="{579235C1-A173-B848-9EE4-BA5A91427773}" type="pres">
      <dgm:prSet presAssocID="{D0A6D157-284D-4D77-9F5A-642D38768C47}" presName="FourConn_1-2" presStyleLbl="fgAccFollowNode1" presStyleIdx="0" presStyleCnt="3">
        <dgm:presLayoutVars>
          <dgm:bulletEnabled val="1"/>
        </dgm:presLayoutVars>
      </dgm:prSet>
      <dgm:spPr/>
    </dgm:pt>
    <dgm:pt modelId="{68AA3F05-7BE9-6A40-845D-700B663712B3}" type="pres">
      <dgm:prSet presAssocID="{D0A6D157-284D-4D77-9F5A-642D38768C47}" presName="FourConn_2-3" presStyleLbl="fgAccFollowNode1" presStyleIdx="1" presStyleCnt="3">
        <dgm:presLayoutVars>
          <dgm:bulletEnabled val="1"/>
        </dgm:presLayoutVars>
      </dgm:prSet>
      <dgm:spPr/>
    </dgm:pt>
    <dgm:pt modelId="{97AFDE37-5DF4-E849-A760-0CD896D5A2BB}" type="pres">
      <dgm:prSet presAssocID="{D0A6D157-284D-4D77-9F5A-642D38768C47}" presName="FourConn_3-4" presStyleLbl="fgAccFollowNode1" presStyleIdx="2" presStyleCnt="3">
        <dgm:presLayoutVars>
          <dgm:bulletEnabled val="1"/>
        </dgm:presLayoutVars>
      </dgm:prSet>
      <dgm:spPr/>
    </dgm:pt>
    <dgm:pt modelId="{F86B5787-4FC0-7E40-BE79-8BCDC5BE6394}" type="pres">
      <dgm:prSet presAssocID="{D0A6D157-284D-4D77-9F5A-642D38768C47}" presName="FourNodes_1_text" presStyleLbl="node1" presStyleIdx="3" presStyleCnt="4">
        <dgm:presLayoutVars>
          <dgm:bulletEnabled val="1"/>
        </dgm:presLayoutVars>
      </dgm:prSet>
      <dgm:spPr/>
    </dgm:pt>
    <dgm:pt modelId="{FB8AFC11-B20F-0F48-8D6A-D1471627F77B}" type="pres">
      <dgm:prSet presAssocID="{D0A6D157-284D-4D77-9F5A-642D38768C47}" presName="FourNodes_2_text" presStyleLbl="node1" presStyleIdx="3" presStyleCnt="4">
        <dgm:presLayoutVars>
          <dgm:bulletEnabled val="1"/>
        </dgm:presLayoutVars>
      </dgm:prSet>
      <dgm:spPr/>
    </dgm:pt>
    <dgm:pt modelId="{58DE6A7B-12F1-6844-80A1-1B89333FBE4B}" type="pres">
      <dgm:prSet presAssocID="{D0A6D157-284D-4D77-9F5A-642D38768C47}" presName="FourNodes_3_text" presStyleLbl="node1" presStyleIdx="3" presStyleCnt="4">
        <dgm:presLayoutVars>
          <dgm:bulletEnabled val="1"/>
        </dgm:presLayoutVars>
      </dgm:prSet>
      <dgm:spPr/>
    </dgm:pt>
    <dgm:pt modelId="{744CF0EA-CF68-EE4A-A26A-E6B61A2BCE60}" type="pres">
      <dgm:prSet presAssocID="{D0A6D157-284D-4D77-9F5A-642D38768C47}" presName="FourNodes_4_text" presStyleLbl="node1" presStyleIdx="3" presStyleCnt="4">
        <dgm:presLayoutVars>
          <dgm:bulletEnabled val="1"/>
        </dgm:presLayoutVars>
      </dgm:prSet>
      <dgm:spPr/>
    </dgm:pt>
  </dgm:ptLst>
  <dgm:cxnLst>
    <dgm:cxn modelId="{E1F36B03-FCCA-694A-9D49-13F47332A3EA}" type="presOf" srcId="{CDA8DEF3-BFCE-4FAD-BAE1-F48DD5F7BB97}" destId="{BD17E7CA-B668-8A45-A59D-5251E1098773}" srcOrd="0" destOrd="0" presId="urn:microsoft.com/office/officeart/2005/8/layout/vProcess5"/>
    <dgm:cxn modelId="{BCF63B1D-BD17-2A4C-A8E2-5FA99BD99B27}" type="presOf" srcId="{D0A6D157-284D-4D77-9F5A-642D38768C47}" destId="{56F3324F-38FE-094F-AD63-8A62E05A7E24}" srcOrd="0" destOrd="0" presId="urn:microsoft.com/office/officeart/2005/8/layout/vProcess5"/>
    <dgm:cxn modelId="{2B693729-5D45-324C-B8A2-62834DE16FAB}" type="presOf" srcId="{B55EC2BF-4514-450C-928C-492A71D25272}" destId="{FB8AFC11-B20F-0F48-8D6A-D1471627F77B}" srcOrd="1" destOrd="0" presId="urn:microsoft.com/office/officeart/2005/8/layout/vProcess5"/>
    <dgm:cxn modelId="{BDDEC42B-26A3-F14D-AD9A-846C9878CA43}" type="presOf" srcId="{6EF625CD-05DD-43F1-BC98-E583733AC589}" destId="{579235C1-A173-B848-9EE4-BA5A91427773}" srcOrd="0" destOrd="0" presId="urn:microsoft.com/office/officeart/2005/8/layout/vProcess5"/>
    <dgm:cxn modelId="{2C99A844-7F2F-5E46-B769-4D6699E2A0BA}" type="presOf" srcId="{9AFA48D9-58DB-4690-A958-988BE776E090}" destId="{745703AF-7688-C949-B4CB-1894F4307D01}" srcOrd="0" destOrd="0" presId="urn:microsoft.com/office/officeart/2005/8/layout/vProcess5"/>
    <dgm:cxn modelId="{9DD1E946-3085-4D61-A2A1-8FF98DB815C4}" srcId="{D0A6D157-284D-4D77-9F5A-642D38768C47}" destId="{DF39EAAB-8A9E-4A43-ABE3-C8AE2B9D5A0C}" srcOrd="3" destOrd="0" parTransId="{AC3F5673-3D47-4914-B79C-6B5AC2338F09}" sibTransId="{CDBB7EDD-15E4-490F-9045-8C142DE50A71}"/>
    <dgm:cxn modelId="{5C0F3967-8CC6-BE43-80A1-9F24F98F18F6}" type="presOf" srcId="{DF39EAAB-8A9E-4A43-ABE3-C8AE2B9D5A0C}" destId="{4A1D5A1D-E80B-9547-B9B7-2C990E51DE44}" srcOrd="0" destOrd="0" presId="urn:microsoft.com/office/officeart/2005/8/layout/vProcess5"/>
    <dgm:cxn modelId="{BA2CDD79-02C7-054D-A860-34984D74004C}" type="presOf" srcId="{2778C856-4AC2-44C1-AB94-EF6102FE43FF}" destId="{97AFDE37-5DF4-E849-A760-0CD896D5A2BB}" srcOrd="0" destOrd="0" presId="urn:microsoft.com/office/officeart/2005/8/layout/vProcess5"/>
    <dgm:cxn modelId="{50C7097F-5C11-9240-A3DA-E8C554BF8AA8}" type="presOf" srcId="{DF39EAAB-8A9E-4A43-ABE3-C8AE2B9D5A0C}" destId="{744CF0EA-CF68-EE4A-A26A-E6B61A2BCE60}" srcOrd="1" destOrd="0" presId="urn:microsoft.com/office/officeart/2005/8/layout/vProcess5"/>
    <dgm:cxn modelId="{EC234BA8-7274-924D-85A1-CAA9EEC57BF0}" type="presOf" srcId="{B55EC2BF-4514-450C-928C-492A71D25272}" destId="{655FA8C5-42CA-7A44-B079-F0D3FD11249F}" srcOrd="0" destOrd="0" presId="urn:microsoft.com/office/officeart/2005/8/layout/vProcess5"/>
    <dgm:cxn modelId="{CF2366C4-4968-2F49-B2ED-1EFD4A1F3E51}" type="presOf" srcId="{36BE3035-C242-4211-8477-5C38885FCBBD}" destId="{68AA3F05-7BE9-6A40-845D-700B663712B3}" srcOrd="0" destOrd="0" presId="urn:microsoft.com/office/officeart/2005/8/layout/vProcess5"/>
    <dgm:cxn modelId="{AB4FE4C4-D1AD-C540-AB4C-4221B1527E6A}" type="presOf" srcId="{CDA8DEF3-BFCE-4FAD-BAE1-F48DD5F7BB97}" destId="{58DE6A7B-12F1-6844-80A1-1B89333FBE4B}" srcOrd="1" destOrd="0" presId="urn:microsoft.com/office/officeart/2005/8/layout/vProcess5"/>
    <dgm:cxn modelId="{3236D5C7-B8D6-4D26-BD6B-721D5DFEB5FC}" srcId="{D0A6D157-284D-4D77-9F5A-642D38768C47}" destId="{9AFA48D9-58DB-4690-A958-988BE776E090}" srcOrd="0" destOrd="0" parTransId="{1D27818A-396E-4E0B-A718-F72B24145459}" sibTransId="{6EF625CD-05DD-43F1-BC98-E583733AC589}"/>
    <dgm:cxn modelId="{7F5422D8-0513-47C9-ABBD-CBE842B41DB4}" srcId="{D0A6D157-284D-4D77-9F5A-642D38768C47}" destId="{CDA8DEF3-BFCE-4FAD-BAE1-F48DD5F7BB97}" srcOrd="2" destOrd="0" parTransId="{FE877332-A8DF-454F-976E-E3BDC81C5342}" sibTransId="{2778C856-4AC2-44C1-AB94-EF6102FE43FF}"/>
    <dgm:cxn modelId="{891D8EE1-8470-4FEF-90B2-EC27205BECAE}" srcId="{D0A6D157-284D-4D77-9F5A-642D38768C47}" destId="{B55EC2BF-4514-450C-928C-492A71D25272}" srcOrd="1" destOrd="0" parTransId="{ACED49E9-9ED8-4506-A8E9-FD76686C5422}" sibTransId="{36BE3035-C242-4211-8477-5C38885FCBBD}"/>
    <dgm:cxn modelId="{618FABE4-9D40-084E-8B10-B3C12C09F417}" type="presOf" srcId="{9AFA48D9-58DB-4690-A958-988BE776E090}" destId="{F86B5787-4FC0-7E40-BE79-8BCDC5BE6394}" srcOrd="1" destOrd="0" presId="urn:microsoft.com/office/officeart/2005/8/layout/vProcess5"/>
    <dgm:cxn modelId="{6A35CF14-3481-374F-B3BC-403655C58524}" type="presParOf" srcId="{56F3324F-38FE-094F-AD63-8A62E05A7E24}" destId="{DCCBCCFF-5284-DF46-B78E-B803A2E5E4DA}" srcOrd="0" destOrd="0" presId="urn:microsoft.com/office/officeart/2005/8/layout/vProcess5"/>
    <dgm:cxn modelId="{AD077BA2-3114-5E4B-950A-31F7B557A8D9}" type="presParOf" srcId="{56F3324F-38FE-094F-AD63-8A62E05A7E24}" destId="{745703AF-7688-C949-B4CB-1894F4307D01}" srcOrd="1" destOrd="0" presId="urn:microsoft.com/office/officeart/2005/8/layout/vProcess5"/>
    <dgm:cxn modelId="{0BE2BB0F-9B5A-F741-8042-A325D9E7487A}" type="presParOf" srcId="{56F3324F-38FE-094F-AD63-8A62E05A7E24}" destId="{655FA8C5-42CA-7A44-B079-F0D3FD11249F}" srcOrd="2" destOrd="0" presId="urn:microsoft.com/office/officeart/2005/8/layout/vProcess5"/>
    <dgm:cxn modelId="{A4F77AE7-92E2-BC41-A814-BCDB3D0324F9}" type="presParOf" srcId="{56F3324F-38FE-094F-AD63-8A62E05A7E24}" destId="{BD17E7CA-B668-8A45-A59D-5251E1098773}" srcOrd="3" destOrd="0" presId="urn:microsoft.com/office/officeart/2005/8/layout/vProcess5"/>
    <dgm:cxn modelId="{A65D106A-D8CB-F643-BF18-5CA241B91A83}" type="presParOf" srcId="{56F3324F-38FE-094F-AD63-8A62E05A7E24}" destId="{4A1D5A1D-E80B-9547-B9B7-2C990E51DE44}" srcOrd="4" destOrd="0" presId="urn:microsoft.com/office/officeart/2005/8/layout/vProcess5"/>
    <dgm:cxn modelId="{56B8291A-A00B-154E-9C0A-CF58880E026E}" type="presParOf" srcId="{56F3324F-38FE-094F-AD63-8A62E05A7E24}" destId="{579235C1-A173-B848-9EE4-BA5A91427773}" srcOrd="5" destOrd="0" presId="urn:microsoft.com/office/officeart/2005/8/layout/vProcess5"/>
    <dgm:cxn modelId="{72669233-6CEF-C84E-9612-844AA4CA61F1}" type="presParOf" srcId="{56F3324F-38FE-094F-AD63-8A62E05A7E24}" destId="{68AA3F05-7BE9-6A40-845D-700B663712B3}" srcOrd="6" destOrd="0" presId="urn:microsoft.com/office/officeart/2005/8/layout/vProcess5"/>
    <dgm:cxn modelId="{F586FBA6-27C8-2540-81D7-939033AABD7D}" type="presParOf" srcId="{56F3324F-38FE-094F-AD63-8A62E05A7E24}" destId="{97AFDE37-5DF4-E849-A760-0CD896D5A2BB}" srcOrd="7" destOrd="0" presId="urn:microsoft.com/office/officeart/2005/8/layout/vProcess5"/>
    <dgm:cxn modelId="{0B68579B-0208-3044-98A4-20AB8D10C5FB}" type="presParOf" srcId="{56F3324F-38FE-094F-AD63-8A62E05A7E24}" destId="{F86B5787-4FC0-7E40-BE79-8BCDC5BE6394}" srcOrd="8" destOrd="0" presId="urn:microsoft.com/office/officeart/2005/8/layout/vProcess5"/>
    <dgm:cxn modelId="{3889EAB2-DEDE-4549-802B-B6A3D2678DA7}" type="presParOf" srcId="{56F3324F-38FE-094F-AD63-8A62E05A7E24}" destId="{FB8AFC11-B20F-0F48-8D6A-D1471627F77B}" srcOrd="9" destOrd="0" presId="urn:microsoft.com/office/officeart/2005/8/layout/vProcess5"/>
    <dgm:cxn modelId="{604D29B7-6369-994A-9199-A6A989B6E4E8}" type="presParOf" srcId="{56F3324F-38FE-094F-AD63-8A62E05A7E24}" destId="{58DE6A7B-12F1-6844-80A1-1B89333FBE4B}" srcOrd="10" destOrd="0" presId="urn:microsoft.com/office/officeart/2005/8/layout/vProcess5"/>
    <dgm:cxn modelId="{912E37A0-CB3F-F64E-8307-B3D06E5A2BE2}" type="presParOf" srcId="{56F3324F-38FE-094F-AD63-8A62E05A7E24}" destId="{744CF0EA-CF68-EE4A-A26A-E6B61A2BCE60}"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9CA95C-8BFE-42D2-A6D7-98827D1DD8F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B8EA0BC-2815-4475-8789-7B4DEF395CAF}">
      <dgm:prSet/>
      <dgm:spPr/>
      <dgm:t>
        <a:bodyPr/>
        <a:lstStyle/>
        <a:p>
          <a:r>
            <a:rPr lang="en-US"/>
            <a:t>The main challenge facing establishing a just, learning culture in an organization is breaking down traditional or reactionary approaches to incidents that occur during production. </a:t>
          </a:r>
        </a:p>
      </dgm:t>
    </dgm:pt>
    <dgm:pt modelId="{0A2B917E-8F5D-471E-8E57-4575830BD329}" type="parTrans" cxnId="{25BEA24B-D611-4105-985D-35E95BC7C39F}">
      <dgm:prSet/>
      <dgm:spPr/>
      <dgm:t>
        <a:bodyPr/>
        <a:lstStyle/>
        <a:p>
          <a:endParaRPr lang="en-US"/>
        </a:p>
      </dgm:t>
    </dgm:pt>
    <dgm:pt modelId="{08E29A41-FB9F-4BBF-A59A-D02006DB0D65}" type="sibTrans" cxnId="{25BEA24B-D611-4105-985D-35E95BC7C39F}">
      <dgm:prSet/>
      <dgm:spPr/>
      <dgm:t>
        <a:bodyPr/>
        <a:lstStyle/>
        <a:p>
          <a:endParaRPr lang="en-US"/>
        </a:p>
      </dgm:t>
    </dgm:pt>
    <dgm:pt modelId="{FF8CEB79-3197-4637-9386-141A99F482B7}">
      <dgm:prSet/>
      <dgm:spPr/>
      <dgm:t>
        <a:bodyPr/>
        <a:lstStyle/>
        <a:p>
          <a:r>
            <a:rPr lang="en-US"/>
            <a:t>Whether it be on the development side or business side of the process, all aspects must adopt the same attitude of creating an environment where it’s staff feel empowered to face potential failures.</a:t>
          </a:r>
        </a:p>
      </dgm:t>
    </dgm:pt>
    <dgm:pt modelId="{ED83B092-0E47-4024-B6E5-D1BC7802FF71}" type="parTrans" cxnId="{349C4E45-1BDB-4B4E-8AB5-1151DE63BCBD}">
      <dgm:prSet/>
      <dgm:spPr/>
      <dgm:t>
        <a:bodyPr/>
        <a:lstStyle/>
        <a:p>
          <a:endParaRPr lang="en-US"/>
        </a:p>
      </dgm:t>
    </dgm:pt>
    <dgm:pt modelId="{1FE8D99A-A145-4B91-8A05-BE60F8040812}" type="sibTrans" cxnId="{349C4E45-1BDB-4B4E-8AB5-1151DE63BCBD}">
      <dgm:prSet/>
      <dgm:spPr/>
      <dgm:t>
        <a:bodyPr/>
        <a:lstStyle/>
        <a:p>
          <a:endParaRPr lang="en-US"/>
        </a:p>
      </dgm:t>
    </dgm:pt>
    <dgm:pt modelId="{94DDC48B-B73C-49DB-A133-5A528BA92FF2}">
      <dgm:prSet/>
      <dgm:spPr/>
      <dgm:t>
        <a:bodyPr/>
        <a:lstStyle/>
        <a:p>
          <a:r>
            <a:rPr lang="en-US"/>
            <a:t>This empowerment can only come as a result of proper training, education, and redefining of the concept of failure in the workplace. </a:t>
          </a:r>
        </a:p>
      </dgm:t>
    </dgm:pt>
    <dgm:pt modelId="{EFD09A48-A66A-4C14-8EC3-25CB2D6E328F}" type="parTrans" cxnId="{310544E1-632A-416F-91F4-CC0BE609CE51}">
      <dgm:prSet/>
      <dgm:spPr/>
      <dgm:t>
        <a:bodyPr/>
        <a:lstStyle/>
        <a:p>
          <a:endParaRPr lang="en-US"/>
        </a:p>
      </dgm:t>
    </dgm:pt>
    <dgm:pt modelId="{C7CA3FC0-A8E5-4CC2-A489-36788795C11F}" type="sibTrans" cxnId="{310544E1-632A-416F-91F4-CC0BE609CE51}">
      <dgm:prSet/>
      <dgm:spPr/>
      <dgm:t>
        <a:bodyPr/>
        <a:lstStyle/>
        <a:p>
          <a:endParaRPr lang="en-US"/>
        </a:p>
      </dgm:t>
    </dgm:pt>
    <dgm:pt modelId="{A387B15C-E51D-284E-BF0B-4F109742847B}" type="pres">
      <dgm:prSet presAssocID="{839CA95C-8BFE-42D2-A6D7-98827D1DD8F6}" presName="linear" presStyleCnt="0">
        <dgm:presLayoutVars>
          <dgm:animLvl val="lvl"/>
          <dgm:resizeHandles val="exact"/>
        </dgm:presLayoutVars>
      </dgm:prSet>
      <dgm:spPr/>
    </dgm:pt>
    <dgm:pt modelId="{B676318B-79CB-2644-B046-2F48E3E27DA9}" type="pres">
      <dgm:prSet presAssocID="{8B8EA0BC-2815-4475-8789-7B4DEF395CAF}" presName="parentText" presStyleLbl="node1" presStyleIdx="0" presStyleCnt="3">
        <dgm:presLayoutVars>
          <dgm:chMax val="0"/>
          <dgm:bulletEnabled val="1"/>
        </dgm:presLayoutVars>
      </dgm:prSet>
      <dgm:spPr/>
    </dgm:pt>
    <dgm:pt modelId="{35D5DECD-0815-434B-B67D-E43A935BC2B4}" type="pres">
      <dgm:prSet presAssocID="{08E29A41-FB9F-4BBF-A59A-D02006DB0D65}" presName="spacer" presStyleCnt="0"/>
      <dgm:spPr/>
    </dgm:pt>
    <dgm:pt modelId="{1CC58186-CA1C-3B44-8BAE-1880E9C6A3C7}" type="pres">
      <dgm:prSet presAssocID="{FF8CEB79-3197-4637-9386-141A99F482B7}" presName="parentText" presStyleLbl="node1" presStyleIdx="1" presStyleCnt="3">
        <dgm:presLayoutVars>
          <dgm:chMax val="0"/>
          <dgm:bulletEnabled val="1"/>
        </dgm:presLayoutVars>
      </dgm:prSet>
      <dgm:spPr/>
    </dgm:pt>
    <dgm:pt modelId="{FC056458-C799-8249-B044-B8E476ED25C9}" type="pres">
      <dgm:prSet presAssocID="{1FE8D99A-A145-4B91-8A05-BE60F8040812}" presName="spacer" presStyleCnt="0"/>
      <dgm:spPr/>
    </dgm:pt>
    <dgm:pt modelId="{984FB4AA-9CE2-4E4F-B35A-5BA36118078C}" type="pres">
      <dgm:prSet presAssocID="{94DDC48B-B73C-49DB-A133-5A528BA92FF2}" presName="parentText" presStyleLbl="node1" presStyleIdx="2" presStyleCnt="3">
        <dgm:presLayoutVars>
          <dgm:chMax val="0"/>
          <dgm:bulletEnabled val="1"/>
        </dgm:presLayoutVars>
      </dgm:prSet>
      <dgm:spPr/>
    </dgm:pt>
  </dgm:ptLst>
  <dgm:cxnLst>
    <dgm:cxn modelId="{CD9B913F-060D-734B-8C88-371572FB1C7F}" type="presOf" srcId="{839CA95C-8BFE-42D2-A6D7-98827D1DD8F6}" destId="{A387B15C-E51D-284E-BF0B-4F109742847B}" srcOrd="0" destOrd="0" presId="urn:microsoft.com/office/officeart/2005/8/layout/vList2"/>
    <dgm:cxn modelId="{4B0D5642-EC3C-A54D-8333-EF9B8327D7D3}" type="presOf" srcId="{8B8EA0BC-2815-4475-8789-7B4DEF395CAF}" destId="{B676318B-79CB-2644-B046-2F48E3E27DA9}" srcOrd="0" destOrd="0" presId="urn:microsoft.com/office/officeart/2005/8/layout/vList2"/>
    <dgm:cxn modelId="{349C4E45-1BDB-4B4E-8AB5-1151DE63BCBD}" srcId="{839CA95C-8BFE-42D2-A6D7-98827D1DD8F6}" destId="{FF8CEB79-3197-4637-9386-141A99F482B7}" srcOrd="1" destOrd="0" parTransId="{ED83B092-0E47-4024-B6E5-D1BC7802FF71}" sibTransId="{1FE8D99A-A145-4B91-8A05-BE60F8040812}"/>
    <dgm:cxn modelId="{25BEA24B-D611-4105-985D-35E95BC7C39F}" srcId="{839CA95C-8BFE-42D2-A6D7-98827D1DD8F6}" destId="{8B8EA0BC-2815-4475-8789-7B4DEF395CAF}" srcOrd="0" destOrd="0" parTransId="{0A2B917E-8F5D-471E-8E57-4575830BD329}" sibTransId="{08E29A41-FB9F-4BBF-A59A-D02006DB0D65}"/>
    <dgm:cxn modelId="{C97E5652-2F9B-3245-A43C-4C0611AE1B58}" type="presOf" srcId="{94DDC48B-B73C-49DB-A133-5A528BA92FF2}" destId="{984FB4AA-9CE2-4E4F-B35A-5BA36118078C}" srcOrd="0" destOrd="0" presId="urn:microsoft.com/office/officeart/2005/8/layout/vList2"/>
    <dgm:cxn modelId="{198B46E0-7DBF-3641-BDCA-EAE572EFA637}" type="presOf" srcId="{FF8CEB79-3197-4637-9386-141A99F482B7}" destId="{1CC58186-CA1C-3B44-8BAE-1880E9C6A3C7}" srcOrd="0" destOrd="0" presId="urn:microsoft.com/office/officeart/2005/8/layout/vList2"/>
    <dgm:cxn modelId="{310544E1-632A-416F-91F4-CC0BE609CE51}" srcId="{839CA95C-8BFE-42D2-A6D7-98827D1DD8F6}" destId="{94DDC48B-B73C-49DB-A133-5A528BA92FF2}" srcOrd="2" destOrd="0" parTransId="{EFD09A48-A66A-4C14-8EC3-25CB2D6E328F}" sibTransId="{C7CA3FC0-A8E5-4CC2-A489-36788795C11F}"/>
    <dgm:cxn modelId="{899FD140-FAC3-6340-A9F0-69433F7D947C}" type="presParOf" srcId="{A387B15C-E51D-284E-BF0B-4F109742847B}" destId="{B676318B-79CB-2644-B046-2F48E3E27DA9}" srcOrd="0" destOrd="0" presId="urn:microsoft.com/office/officeart/2005/8/layout/vList2"/>
    <dgm:cxn modelId="{527A4BBA-F078-A240-8C54-EBD79DD15B9D}" type="presParOf" srcId="{A387B15C-E51D-284E-BF0B-4F109742847B}" destId="{35D5DECD-0815-434B-B67D-E43A935BC2B4}" srcOrd="1" destOrd="0" presId="urn:microsoft.com/office/officeart/2005/8/layout/vList2"/>
    <dgm:cxn modelId="{ADDF9CA3-067B-E041-B158-1AD175CC1C5E}" type="presParOf" srcId="{A387B15C-E51D-284E-BF0B-4F109742847B}" destId="{1CC58186-CA1C-3B44-8BAE-1880E9C6A3C7}" srcOrd="2" destOrd="0" presId="urn:microsoft.com/office/officeart/2005/8/layout/vList2"/>
    <dgm:cxn modelId="{425C13C4-7801-FA40-8139-79E843D083B4}" type="presParOf" srcId="{A387B15C-E51D-284E-BF0B-4F109742847B}" destId="{FC056458-C799-8249-B044-B8E476ED25C9}" srcOrd="3" destOrd="0" presId="urn:microsoft.com/office/officeart/2005/8/layout/vList2"/>
    <dgm:cxn modelId="{A1C420B6-7A83-E047-A8B1-2153B1F1904F}" type="presParOf" srcId="{A387B15C-E51D-284E-BF0B-4F109742847B}" destId="{984FB4AA-9CE2-4E4F-B35A-5BA36118078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5A975F-ACDB-4D73-9D86-F265FDBC1D7A}">
      <dsp:nvSpPr>
        <dsp:cNvPr id="0" name=""/>
        <dsp:cNvSpPr/>
      </dsp:nvSpPr>
      <dsp:spPr>
        <a:xfrm>
          <a:off x="0" y="3202"/>
          <a:ext cx="4815840" cy="14096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29698D-673F-49CE-91A2-0106956134BB}">
      <dsp:nvSpPr>
        <dsp:cNvPr id="0" name=""/>
        <dsp:cNvSpPr/>
      </dsp:nvSpPr>
      <dsp:spPr>
        <a:xfrm>
          <a:off x="426428" y="320381"/>
          <a:ext cx="776082" cy="7753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65CF86-9DDB-4C94-9D27-42D8EE8356D6}">
      <dsp:nvSpPr>
        <dsp:cNvPr id="0" name=""/>
        <dsp:cNvSpPr/>
      </dsp:nvSpPr>
      <dsp:spPr>
        <a:xfrm>
          <a:off x="1628939" y="3202"/>
          <a:ext cx="3137562" cy="1497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516" tIns="158516" rIns="158516" bIns="158516" numCol="1" spcCol="1270" anchor="ctr" anchorCtr="0">
          <a:noAutofit/>
        </a:bodyPr>
        <a:lstStyle/>
        <a:p>
          <a:pPr marL="0" lvl="0" indent="0" algn="l" defTabSz="622300">
            <a:lnSpc>
              <a:spcPct val="100000"/>
            </a:lnSpc>
            <a:spcBef>
              <a:spcPct val="0"/>
            </a:spcBef>
            <a:spcAft>
              <a:spcPct val="35000"/>
            </a:spcAft>
            <a:buNone/>
          </a:pPr>
          <a:r>
            <a:rPr lang="en-US" sz="1400" kern="1200"/>
            <a:t>When it comes to establishing a just, learning culture in an organization, the must crucial factor to consider is the response to when incidents occur in the workplace. </a:t>
          </a:r>
        </a:p>
      </dsp:txBody>
      <dsp:txXfrm>
        <a:off x="1628939" y="3202"/>
        <a:ext cx="3137562" cy="1497785"/>
      </dsp:txXfrm>
    </dsp:sp>
    <dsp:sp modelId="{4B48D76D-1DE3-432F-B47F-C439B7E19EE9}">
      <dsp:nvSpPr>
        <dsp:cNvPr id="0" name=""/>
        <dsp:cNvSpPr/>
      </dsp:nvSpPr>
      <dsp:spPr>
        <a:xfrm>
          <a:off x="0" y="1875435"/>
          <a:ext cx="4815840" cy="14096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63ADF-473D-45BC-94C2-6C1EC7378F8A}">
      <dsp:nvSpPr>
        <dsp:cNvPr id="0" name=""/>
        <dsp:cNvSpPr/>
      </dsp:nvSpPr>
      <dsp:spPr>
        <a:xfrm>
          <a:off x="426428" y="2192613"/>
          <a:ext cx="776082" cy="7753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9144AA-416E-4E12-8C28-9CA3A4D78F8A}">
      <dsp:nvSpPr>
        <dsp:cNvPr id="0" name=""/>
        <dsp:cNvSpPr/>
      </dsp:nvSpPr>
      <dsp:spPr>
        <a:xfrm>
          <a:off x="1628939" y="1875435"/>
          <a:ext cx="3137562" cy="1497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516" tIns="158516" rIns="158516" bIns="158516" numCol="1" spcCol="1270" anchor="ctr" anchorCtr="0">
          <a:noAutofit/>
        </a:bodyPr>
        <a:lstStyle/>
        <a:p>
          <a:pPr marL="0" lvl="0" indent="0" algn="l" defTabSz="622300">
            <a:lnSpc>
              <a:spcPct val="100000"/>
            </a:lnSpc>
            <a:spcBef>
              <a:spcPct val="0"/>
            </a:spcBef>
            <a:spcAft>
              <a:spcPct val="35000"/>
            </a:spcAft>
            <a:buNone/>
          </a:pPr>
          <a:r>
            <a:rPr lang="en-US" sz="1400" kern="1200"/>
            <a:t>There needs to be a balance achieved between discouraging the behavior that caused the incident to occur, while also educating the team to empower them during the next incident.</a:t>
          </a:r>
        </a:p>
      </dsp:txBody>
      <dsp:txXfrm>
        <a:off x="1628939" y="1875435"/>
        <a:ext cx="3137562" cy="1497785"/>
      </dsp:txXfrm>
    </dsp:sp>
    <dsp:sp modelId="{1A8AE03C-4B65-4CB1-B830-67C2A2473FF0}">
      <dsp:nvSpPr>
        <dsp:cNvPr id="0" name=""/>
        <dsp:cNvSpPr/>
      </dsp:nvSpPr>
      <dsp:spPr>
        <a:xfrm>
          <a:off x="0" y="3747667"/>
          <a:ext cx="4815840" cy="14096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089412-9A19-404C-BD57-FDC156727356}">
      <dsp:nvSpPr>
        <dsp:cNvPr id="0" name=""/>
        <dsp:cNvSpPr/>
      </dsp:nvSpPr>
      <dsp:spPr>
        <a:xfrm>
          <a:off x="426428" y="4064845"/>
          <a:ext cx="776082" cy="7753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A50891-2DAA-492E-B09C-4C00F2125FFE}">
      <dsp:nvSpPr>
        <dsp:cNvPr id="0" name=""/>
        <dsp:cNvSpPr/>
      </dsp:nvSpPr>
      <dsp:spPr>
        <a:xfrm>
          <a:off x="1628939" y="3747667"/>
          <a:ext cx="3137562" cy="1497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516" tIns="158516" rIns="158516" bIns="158516" numCol="1" spcCol="1270" anchor="ctr" anchorCtr="0">
          <a:noAutofit/>
        </a:bodyPr>
        <a:lstStyle/>
        <a:p>
          <a:pPr marL="0" lvl="0" indent="0" algn="l" defTabSz="622300">
            <a:lnSpc>
              <a:spcPct val="100000"/>
            </a:lnSpc>
            <a:spcBef>
              <a:spcPct val="0"/>
            </a:spcBef>
            <a:spcAft>
              <a:spcPct val="35000"/>
            </a:spcAft>
            <a:buNone/>
          </a:pPr>
          <a:r>
            <a:rPr lang="en-US" sz="1400" kern="1200"/>
            <a:t>Incidents are an inevitable part of an organization, it’s the response that can determine the success of the organization.</a:t>
          </a:r>
        </a:p>
      </dsp:txBody>
      <dsp:txXfrm>
        <a:off x="1628939" y="3747667"/>
        <a:ext cx="3137562" cy="14977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C5CD9-1BEB-4CF8-AE61-39F35CE3AE5B}">
      <dsp:nvSpPr>
        <dsp:cNvPr id="0" name=""/>
        <dsp:cNvSpPr/>
      </dsp:nvSpPr>
      <dsp:spPr>
        <a:xfrm>
          <a:off x="0" y="3027"/>
          <a:ext cx="7729728" cy="8979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68D524-4CED-4E07-93F1-B4F983120623}">
      <dsp:nvSpPr>
        <dsp:cNvPr id="0" name=""/>
        <dsp:cNvSpPr/>
      </dsp:nvSpPr>
      <dsp:spPr>
        <a:xfrm>
          <a:off x="271626" y="205064"/>
          <a:ext cx="494349" cy="4938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877423-6084-4A0B-AAAC-5BF3AA13088C}">
      <dsp:nvSpPr>
        <dsp:cNvPr id="0" name=""/>
        <dsp:cNvSpPr/>
      </dsp:nvSpPr>
      <dsp:spPr>
        <a:xfrm>
          <a:off x="1037603" y="3027"/>
          <a:ext cx="6609606" cy="89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125" tIns="95125" rIns="95125" bIns="95125" numCol="1" spcCol="1270" anchor="ctr" anchorCtr="0">
          <a:noAutofit/>
        </a:bodyPr>
        <a:lstStyle/>
        <a:p>
          <a:pPr marL="0" lvl="0" indent="0" algn="l" defTabSz="622300">
            <a:lnSpc>
              <a:spcPct val="100000"/>
            </a:lnSpc>
            <a:spcBef>
              <a:spcPct val="0"/>
            </a:spcBef>
            <a:spcAft>
              <a:spcPct val="35000"/>
            </a:spcAft>
            <a:buNone/>
          </a:pPr>
          <a:r>
            <a:rPr lang="en-US" sz="1400" kern="1200" dirty="0"/>
            <a:t>Another challenge to overcome within an organization is to readjust it’s values so that it’s members feel empowered to take calculated risks. </a:t>
          </a:r>
        </a:p>
      </dsp:txBody>
      <dsp:txXfrm>
        <a:off x="1037603" y="3027"/>
        <a:ext cx="6609606" cy="898817"/>
      </dsp:txXfrm>
    </dsp:sp>
    <dsp:sp modelId="{BE809197-50DB-46F7-B3F7-31B6F9BC0EE4}">
      <dsp:nvSpPr>
        <dsp:cNvPr id="0" name=""/>
        <dsp:cNvSpPr/>
      </dsp:nvSpPr>
      <dsp:spPr>
        <a:xfrm>
          <a:off x="0" y="1101582"/>
          <a:ext cx="7729728" cy="8979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68B6BB-9AAB-4AA6-8C78-C50D8AE8A370}">
      <dsp:nvSpPr>
        <dsp:cNvPr id="0" name=""/>
        <dsp:cNvSpPr/>
      </dsp:nvSpPr>
      <dsp:spPr>
        <a:xfrm>
          <a:off x="271626" y="1303619"/>
          <a:ext cx="494349" cy="4938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6E7C5D-0496-4ACB-85CC-502510C3E48F}">
      <dsp:nvSpPr>
        <dsp:cNvPr id="0" name=""/>
        <dsp:cNvSpPr/>
      </dsp:nvSpPr>
      <dsp:spPr>
        <a:xfrm>
          <a:off x="1037603" y="1101582"/>
          <a:ext cx="6609606" cy="89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125" tIns="95125" rIns="95125" bIns="95125" numCol="1" spcCol="1270" anchor="ctr" anchorCtr="0">
          <a:noAutofit/>
        </a:bodyPr>
        <a:lstStyle/>
        <a:p>
          <a:pPr marL="0" lvl="0" indent="0" algn="l" defTabSz="622300">
            <a:lnSpc>
              <a:spcPct val="100000"/>
            </a:lnSpc>
            <a:spcBef>
              <a:spcPct val="0"/>
            </a:spcBef>
            <a:spcAft>
              <a:spcPct val="35000"/>
            </a:spcAft>
            <a:buNone/>
          </a:pPr>
          <a:r>
            <a:rPr lang="en-US" sz="1400" kern="1200"/>
            <a:t>In order to do this, the leaders within the organization should foster a culture that allows every member of a team to feel safe and also comfortably take accountability for the failures that can come from these calculated risks that are taken.</a:t>
          </a:r>
        </a:p>
      </dsp:txBody>
      <dsp:txXfrm>
        <a:off x="1037603" y="1101582"/>
        <a:ext cx="6609606" cy="898817"/>
      </dsp:txXfrm>
    </dsp:sp>
    <dsp:sp modelId="{D0E875C9-FB1B-4830-A608-2130798E0721}">
      <dsp:nvSpPr>
        <dsp:cNvPr id="0" name=""/>
        <dsp:cNvSpPr/>
      </dsp:nvSpPr>
      <dsp:spPr>
        <a:xfrm>
          <a:off x="0" y="2200137"/>
          <a:ext cx="7729728" cy="8979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E351DA-26A9-4EA1-AAE1-0466E35FE5A7}">
      <dsp:nvSpPr>
        <dsp:cNvPr id="0" name=""/>
        <dsp:cNvSpPr/>
      </dsp:nvSpPr>
      <dsp:spPr>
        <a:xfrm>
          <a:off x="271892" y="2402174"/>
          <a:ext cx="494349" cy="4938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FDC8A0-538A-41C3-B7A2-B68C73F7FEEF}">
      <dsp:nvSpPr>
        <dsp:cNvPr id="0" name=""/>
        <dsp:cNvSpPr/>
      </dsp:nvSpPr>
      <dsp:spPr>
        <a:xfrm>
          <a:off x="1038134" y="2200137"/>
          <a:ext cx="6609606" cy="89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125" tIns="95125" rIns="95125" bIns="95125" numCol="1" spcCol="1270" anchor="ctr" anchorCtr="0">
          <a:noAutofit/>
        </a:bodyPr>
        <a:lstStyle/>
        <a:p>
          <a:pPr marL="0" lvl="0" indent="0" algn="l" defTabSz="622300">
            <a:lnSpc>
              <a:spcPct val="100000"/>
            </a:lnSpc>
            <a:spcBef>
              <a:spcPct val="0"/>
            </a:spcBef>
            <a:spcAft>
              <a:spcPct val="35000"/>
            </a:spcAft>
            <a:buNone/>
          </a:pPr>
          <a:r>
            <a:rPr lang="en-US" sz="1400" kern="1200"/>
            <a:t>When failure is redefined as a learning experience for the organization, it’s people are able to move the organization forward when it comes to innovative ideas. This can only occur if the environment allows for failures to occur safely as an element of the development process. </a:t>
          </a:r>
        </a:p>
      </dsp:txBody>
      <dsp:txXfrm>
        <a:off x="1038134" y="2200137"/>
        <a:ext cx="6609606" cy="8988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5703AF-7688-C949-B4CB-1894F4307D01}">
      <dsp:nvSpPr>
        <dsp:cNvPr id="0" name=""/>
        <dsp:cNvSpPr/>
      </dsp:nvSpPr>
      <dsp:spPr>
        <a:xfrm>
          <a:off x="0" y="0"/>
          <a:ext cx="4921250" cy="11609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Failure injection being implemented into the production environment can help a team increase it’s overall resilience to failures over time.</a:t>
          </a:r>
        </a:p>
      </dsp:txBody>
      <dsp:txXfrm>
        <a:off x="34002" y="34002"/>
        <a:ext cx="3570444" cy="1092903"/>
      </dsp:txXfrm>
    </dsp:sp>
    <dsp:sp modelId="{655FA8C5-42CA-7A44-B079-F0D3FD11249F}">
      <dsp:nvSpPr>
        <dsp:cNvPr id="0" name=""/>
        <dsp:cNvSpPr/>
      </dsp:nvSpPr>
      <dsp:spPr>
        <a:xfrm>
          <a:off x="412154" y="1371981"/>
          <a:ext cx="4921250" cy="1160907"/>
        </a:xfrm>
        <a:prstGeom prst="roundRect">
          <a:avLst>
            <a:gd name="adj" fmla="val 10000"/>
          </a:avLst>
        </a:prstGeom>
        <a:solidFill>
          <a:schemeClr val="accent2">
            <a:hueOff val="-3450630"/>
            <a:satOff val="15286"/>
            <a:lumOff val="-56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This can be achieved using various tools, the challenge arises with finding the best way for procedures to fail as to not completely dismantle the system.</a:t>
          </a:r>
        </a:p>
      </dsp:txBody>
      <dsp:txXfrm>
        <a:off x="446156" y="1405983"/>
        <a:ext cx="3686502" cy="1092903"/>
      </dsp:txXfrm>
    </dsp:sp>
    <dsp:sp modelId="{BD17E7CA-B668-8A45-A59D-5251E1098773}">
      <dsp:nvSpPr>
        <dsp:cNvPr id="0" name=""/>
        <dsp:cNvSpPr/>
      </dsp:nvSpPr>
      <dsp:spPr>
        <a:xfrm>
          <a:off x="818157" y="2743962"/>
          <a:ext cx="4921250" cy="1160907"/>
        </a:xfrm>
        <a:prstGeom prst="roundRect">
          <a:avLst>
            <a:gd name="adj" fmla="val 10000"/>
          </a:avLst>
        </a:prstGeom>
        <a:solidFill>
          <a:schemeClr val="accent2">
            <a:hueOff val="-6901260"/>
            <a:satOff val="30573"/>
            <a:lumOff val="-112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Several tests must be conducted by the team to have them come to this consensus.</a:t>
          </a:r>
        </a:p>
      </dsp:txBody>
      <dsp:txXfrm>
        <a:off x="852159" y="2777964"/>
        <a:ext cx="3692653" cy="1092903"/>
      </dsp:txXfrm>
    </dsp:sp>
    <dsp:sp modelId="{4A1D5A1D-E80B-9547-B9B7-2C990E51DE44}">
      <dsp:nvSpPr>
        <dsp:cNvPr id="0" name=""/>
        <dsp:cNvSpPr/>
      </dsp:nvSpPr>
      <dsp:spPr>
        <a:xfrm>
          <a:off x="1230312" y="4115943"/>
          <a:ext cx="4921250" cy="1160907"/>
        </a:xfrm>
        <a:prstGeom prst="roundRect">
          <a:avLst>
            <a:gd name="adj" fmla="val 10000"/>
          </a:avLst>
        </a:prstGeom>
        <a:solidFill>
          <a:schemeClr val="accent2">
            <a:hueOff val="-10351890"/>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For this to happen, the team must feel comfortable with creating scenarios that cause the system to fail.</a:t>
          </a:r>
        </a:p>
      </dsp:txBody>
      <dsp:txXfrm>
        <a:off x="1264314" y="4149945"/>
        <a:ext cx="3686502" cy="1092903"/>
      </dsp:txXfrm>
    </dsp:sp>
    <dsp:sp modelId="{579235C1-A173-B848-9EE4-BA5A91427773}">
      <dsp:nvSpPr>
        <dsp:cNvPr id="0" name=""/>
        <dsp:cNvSpPr/>
      </dsp:nvSpPr>
      <dsp:spPr>
        <a:xfrm>
          <a:off x="4166660" y="889149"/>
          <a:ext cx="754589" cy="75458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336443" y="889149"/>
        <a:ext cx="415023" cy="567828"/>
      </dsp:txXfrm>
    </dsp:sp>
    <dsp:sp modelId="{68AA3F05-7BE9-6A40-845D-700B663712B3}">
      <dsp:nvSpPr>
        <dsp:cNvPr id="0" name=""/>
        <dsp:cNvSpPr/>
      </dsp:nvSpPr>
      <dsp:spPr>
        <a:xfrm>
          <a:off x="4578815" y="2261130"/>
          <a:ext cx="754589" cy="754589"/>
        </a:xfrm>
        <a:prstGeom prst="downArrow">
          <a:avLst>
            <a:gd name="adj1" fmla="val 55000"/>
            <a:gd name="adj2" fmla="val 45000"/>
          </a:avLst>
        </a:prstGeom>
        <a:solidFill>
          <a:schemeClr val="accent2">
            <a:tint val="40000"/>
            <a:alpha val="90000"/>
            <a:hueOff val="-5472996"/>
            <a:satOff val="15661"/>
            <a:lumOff val="-1042"/>
            <a:alphaOff val="0"/>
          </a:schemeClr>
        </a:solidFill>
        <a:ln w="12700" cap="flat" cmpd="sng" algn="ctr">
          <a:solidFill>
            <a:schemeClr val="accent2">
              <a:tint val="40000"/>
              <a:alpha val="90000"/>
              <a:hueOff val="-5472996"/>
              <a:satOff val="15661"/>
              <a:lumOff val="-10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748598" y="2261130"/>
        <a:ext cx="415023" cy="567828"/>
      </dsp:txXfrm>
    </dsp:sp>
    <dsp:sp modelId="{97AFDE37-5DF4-E849-A760-0CD896D5A2BB}">
      <dsp:nvSpPr>
        <dsp:cNvPr id="0" name=""/>
        <dsp:cNvSpPr/>
      </dsp:nvSpPr>
      <dsp:spPr>
        <a:xfrm>
          <a:off x="4984818" y="3633111"/>
          <a:ext cx="754589" cy="754589"/>
        </a:xfrm>
        <a:prstGeom prst="downArrow">
          <a:avLst>
            <a:gd name="adj1" fmla="val 55000"/>
            <a:gd name="adj2" fmla="val 45000"/>
          </a:avLst>
        </a:prstGeom>
        <a:solidFill>
          <a:schemeClr val="accent2">
            <a:tint val="40000"/>
            <a:alpha val="90000"/>
            <a:hueOff val="-10945993"/>
            <a:satOff val="31321"/>
            <a:lumOff val="-2084"/>
            <a:alphaOff val="0"/>
          </a:schemeClr>
        </a:solidFill>
        <a:ln w="12700" cap="flat" cmpd="sng" algn="ctr">
          <a:solidFill>
            <a:schemeClr val="accent2">
              <a:tint val="40000"/>
              <a:alpha val="90000"/>
              <a:hueOff val="-10945993"/>
              <a:satOff val="31321"/>
              <a:lumOff val="-20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5154601" y="3633111"/>
        <a:ext cx="415023" cy="5678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6318B-79CB-2644-B046-2F48E3E27DA9}">
      <dsp:nvSpPr>
        <dsp:cNvPr id="0" name=""/>
        <dsp:cNvSpPr/>
      </dsp:nvSpPr>
      <dsp:spPr>
        <a:xfrm>
          <a:off x="0" y="440355"/>
          <a:ext cx="6151562" cy="14250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main challenge facing establishing a just, learning culture in an organization is breaking down traditional or reactionary approaches to incidents that occur during production. </a:t>
          </a:r>
        </a:p>
      </dsp:txBody>
      <dsp:txXfrm>
        <a:off x="69566" y="509921"/>
        <a:ext cx="6012430" cy="1285927"/>
      </dsp:txXfrm>
    </dsp:sp>
    <dsp:sp modelId="{1CC58186-CA1C-3B44-8BAE-1880E9C6A3C7}">
      <dsp:nvSpPr>
        <dsp:cNvPr id="0" name=""/>
        <dsp:cNvSpPr/>
      </dsp:nvSpPr>
      <dsp:spPr>
        <a:xfrm>
          <a:off x="0" y="1925895"/>
          <a:ext cx="6151562" cy="1425059"/>
        </a:xfrm>
        <a:prstGeom prst="roundRect">
          <a:avLst/>
        </a:prstGeom>
        <a:solidFill>
          <a:schemeClr val="accent2">
            <a:hueOff val="-5175945"/>
            <a:satOff val="22930"/>
            <a:lumOff val="-843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Whether it be on the development side or business side of the process, all aspects must adopt the same attitude of creating an environment where it’s staff feel empowered to face potential failures.</a:t>
          </a:r>
        </a:p>
      </dsp:txBody>
      <dsp:txXfrm>
        <a:off x="69566" y="1995461"/>
        <a:ext cx="6012430" cy="1285927"/>
      </dsp:txXfrm>
    </dsp:sp>
    <dsp:sp modelId="{984FB4AA-9CE2-4E4F-B35A-5BA36118078C}">
      <dsp:nvSpPr>
        <dsp:cNvPr id="0" name=""/>
        <dsp:cNvSpPr/>
      </dsp:nvSpPr>
      <dsp:spPr>
        <a:xfrm>
          <a:off x="0" y="3411435"/>
          <a:ext cx="6151562" cy="1425059"/>
        </a:xfrm>
        <a:prstGeom prst="roundRect">
          <a:avLst/>
        </a:prstGeom>
        <a:solidFill>
          <a:schemeClr val="accent2">
            <a:hueOff val="-10351890"/>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empowerment can only come as a result of proper training, education, and redefining of the concept of failure in the workplace. </a:t>
          </a:r>
        </a:p>
      </dsp:txBody>
      <dsp:txXfrm>
        <a:off x="69566" y="3481001"/>
        <a:ext cx="6012430" cy="12859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7/14/24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7/14/24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7/14/24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7/14/24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7/14/24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7/14/24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www.zenduty.com/blog/chaos-engineering/"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11CDD-F726-3EE7-63F6-F0C521097CB0}"/>
              </a:ext>
            </a:extLst>
          </p:cNvPr>
          <p:cNvSpPr>
            <a:spLocks noGrp="1"/>
          </p:cNvSpPr>
          <p:nvPr>
            <p:ph type="ctrTitle"/>
          </p:nvPr>
        </p:nvSpPr>
        <p:spPr/>
        <p:txBody>
          <a:bodyPr>
            <a:normAutofit fontScale="90000"/>
          </a:bodyPr>
          <a:lstStyle/>
          <a:p>
            <a:r>
              <a:rPr lang="en-US" b="0" i="0" dirty="0">
                <a:solidFill>
                  <a:srgbClr val="000000"/>
                </a:solidFill>
                <a:effectLst/>
                <a:highlight>
                  <a:srgbClr val="F8F8F8"/>
                </a:highlight>
                <a:latin typeface="Open Sans" panose="020B0606030504020204" pitchFamily="34" charset="0"/>
              </a:rPr>
              <a:t>What is the learning curve to implementing a just culture?</a:t>
            </a:r>
            <a:endParaRPr lang="en-US" dirty="0"/>
          </a:p>
        </p:txBody>
      </p:sp>
      <p:sp>
        <p:nvSpPr>
          <p:cNvPr id="3" name="Subtitle 2">
            <a:extLst>
              <a:ext uri="{FF2B5EF4-FFF2-40B4-BE49-F238E27FC236}">
                <a16:creationId xmlns:a16="http://schemas.microsoft.com/office/drawing/2014/main" id="{48CB5F6C-9D60-786A-5A73-EF9818270A94}"/>
              </a:ext>
            </a:extLst>
          </p:cNvPr>
          <p:cNvSpPr>
            <a:spLocks noGrp="1"/>
          </p:cNvSpPr>
          <p:nvPr>
            <p:ph type="subTitle" idx="1"/>
          </p:nvPr>
        </p:nvSpPr>
        <p:spPr/>
        <p:txBody>
          <a:bodyPr>
            <a:normAutofit fontScale="70000" lnSpcReduction="20000"/>
          </a:bodyPr>
          <a:lstStyle/>
          <a:p>
            <a:r>
              <a:rPr lang="en-US" dirty="0"/>
              <a:t>Ashley Landin</a:t>
            </a:r>
          </a:p>
          <a:p>
            <a:r>
              <a:rPr lang="en-US" dirty="0"/>
              <a:t>CSD 380 DevOps</a:t>
            </a:r>
          </a:p>
          <a:p>
            <a:r>
              <a:rPr lang="en-US" dirty="0"/>
              <a:t>Module 9.2 Assignment</a:t>
            </a:r>
          </a:p>
          <a:p>
            <a:r>
              <a:rPr lang="en-US" dirty="0"/>
              <a:t>July 14, 2024</a:t>
            </a:r>
          </a:p>
        </p:txBody>
      </p:sp>
    </p:spTree>
    <p:extLst>
      <p:ext uri="{BB962C8B-B14F-4D97-AF65-F5344CB8AC3E}">
        <p14:creationId xmlns:p14="http://schemas.microsoft.com/office/powerpoint/2010/main" val="3434596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3840-B06C-AC98-9A5C-73DBC130999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09386FA-0BED-CC15-212D-413762EF0B5A}"/>
              </a:ext>
            </a:extLst>
          </p:cNvPr>
          <p:cNvSpPr>
            <a:spLocks noGrp="1"/>
          </p:cNvSpPr>
          <p:nvPr>
            <p:ph idx="1"/>
          </p:nvPr>
        </p:nvSpPr>
        <p:spPr/>
        <p:txBody>
          <a:bodyPr/>
          <a:lstStyle/>
          <a:p>
            <a:r>
              <a:rPr lang="en-US" dirty="0">
                <a:effectLst/>
              </a:rPr>
              <a:t>Grant, A. (2021, February 3). </a:t>
            </a:r>
            <a:r>
              <a:rPr lang="en-US" i="1" dirty="0">
                <a:effectLst/>
              </a:rPr>
              <a:t>Building a culture of learning at work</a:t>
            </a:r>
            <a:r>
              <a:rPr lang="en-US" dirty="0">
                <a:effectLst/>
              </a:rPr>
              <a:t>. </a:t>
            </a:r>
            <a:r>
              <a:rPr lang="en-US" dirty="0" err="1">
                <a:effectLst/>
              </a:rPr>
              <a:t>Strategy+business</a:t>
            </a:r>
            <a:r>
              <a:rPr lang="en-US" dirty="0">
                <a:effectLst/>
              </a:rPr>
              <a:t>. https://</a:t>
            </a:r>
            <a:r>
              <a:rPr lang="en-US" dirty="0" err="1">
                <a:effectLst/>
              </a:rPr>
              <a:t>www.strategy-business.com</a:t>
            </a:r>
            <a:r>
              <a:rPr lang="en-US" dirty="0">
                <a:effectLst/>
              </a:rPr>
              <a:t>/article/Building-a-culture-of-learning-at-work </a:t>
            </a:r>
          </a:p>
          <a:p>
            <a:r>
              <a:rPr lang="en-US" dirty="0">
                <a:effectLst/>
              </a:rPr>
              <a:t>Kim, G., Humble, J., </a:t>
            </a:r>
            <a:r>
              <a:rPr lang="en-US" dirty="0" err="1">
                <a:effectLst/>
              </a:rPr>
              <a:t>Debois</a:t>
            </a:r>
            <a:r>
              <a:rPr lang="en-US" dirty="0">
                <a:effectLst/>
              </a:rPr>
              <a:t>, P., Willis, J., </a:t>
            </a:r>
            <a:r>
              <a:rPr lang="en-US" dirty="0" err="1">
                <a:effectLst/>
              </a:rPr>
              <a:t>Forsgren</a:t>
            </a:r>
            <a:r>
              <a:rPr lang="en-US" dirty="0">
                <a:effectLst/>
              </a:rPr>
              <a:t>, N., &amp; </a:t>
            </a:r>
            <a:r>
              <a:rPr lang="en-US" dirty="0" err="1">
                <a:effectLst/>
              </a:rPr>
              <a:t>Allspaw</a:t>
            </a:r>
            <a:r>
              <a:rPr lang="en-US" dirty="0">
                <a:effectLst/>
              </a:rPr>
              <a:t>, J. (2021). </a:t>
            </a:r>
            <a:r>
              <a:rPr lang="en-US" i="1" dirty="0">
                <a:effectLst/>
              </a:rPr>
              <a:t>The </a:t>
            </a:r>
            <a:r>
              <a:rPr lang="en-US" i="1" dirty="0" err="1">
                <a:effectLst/>
              </a:rPr>
              <a:t>devops</a:t>
            </a:r>
            <a:r>
              <a:rPr lang="en-US" i="1" dirty="0">
                <a:effectLst/>
              </a:rPr>
              <a:t> handbook: How to create world-class agility, reliability, &amp; Security in Technology Organizations</a:t>
            </a:r>
            <a:r>
              <a:rPr lang="en-US" dirty="0">
                <a:effectLst/>
              </a:rPr>
              <a:t>. IT Revolution Press. </a:t>
            </a:r>
          </a:p>
          <a:p>
            <a:r>
              <a:rPr lang="en-US" dirty="0" err="1">
                <a:effectLst/>
              </a:rPr>
              <a:t>Udasi</a:t>
            </a:r>
            <a:r>
              <a:rPr lang="en-US" dirty="0">
                <a:effectLst/>
              </a:rPr>
              <a:t>, A. (2023, December 16). </a:t>
            </a:r>
            <a:r>
              <a:rPr lang="en-US" i="1" dirty="0">
                <a:effectLst/>
              </a:rPr>
              <a:t>How chaos engineering boosts system stability: </a:t>
            </a:r>
            <a:r>
              <a:rPr lang="en-US" i="1" dirty="0" err="1">
                <a:effectLst/>
              </a:rPr>
              <a:t>Zenduty</a:t>
            </a:r>
            <a:r>
              <a:rPr lang="en-US" dirty="0">
                <a:effectLst/>
              </a:rPr>
              <a:t>. </a:t>
            </a:r>
            <a:r>
              <a:rPr lang="en-US" dirty="0" err="1">
                <a:effectLst/>
              </a:rPr>
              <a:t>Zenduty</a:t>
            </a:r>
            <a:r>
              <a:rPr lang="en-US" dirty="0">
                <a:effectLst/>
              </a:rPr>
              <a:t> Blog - Incident Management &amp; Alerting. https://</a:t>
            </a:r>
            <a:r>
              <a:rPr lang="en-US" dirty="0" err="1">
                <a:effectLst/>
              </a:rPr>
              <a:t>www.zenduty.com</a:t>
            </a:r>
            <a:r>
              <a:rPr lang="en-US" dirty="0">
                <a:effectLst/>
              </a:rPr>
              <a:t>/blog/chaos-engineering/ </a:t>
            </a:r>
          </a:p>
          <a:p>
            <a:endParaRPr lang="en-US" dirty="0"/>
          </a:p>
        </p:txBody>
      </p:sp>
    </p:spTree>
    <p:extLst>
      <p:ext uri="{BB962C8B-B14F-4D97-AF65-F5344CB8AC3E}">
        <p14:creationId xmlns:p14="http://schemas.microsoft.com/office/powerpoint/2010/main" val="363072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9467-8297-6595-1D11-A8C3893D974A}"/>
              </a:ext>
            </a:extLst>
          </p:cNvPr>
          <p:cNvSpPr>
            <a:spLocks noGrp="1"/>
          </p:cNvSpPr>
          <p:nvPr>
            <p:ph type="title"/>
          </p:nvPr>
        </p:nvSpPr>
        <p:spPr/>
        <p:txBody>
          <a:bodyPr/>
          <a:lstStyle/>
          <a:p>
            <a:r>
              <a:rPr lang="en-US" dirty="0"/>
              <a:t>There needs to be a balance</a:t>
            </a:r>
          </a:p>
        </p:txBody>
      </p:sp>
      <p:graphicFrame>
        <p:nvGraphicFramePr>
          <p:cNvPr id="6" name="Content Placeholder 2">
            <a:extLst>
              <a:ext uri="{FF2B5EF4-FFF2-40B4-BE49-F238E27FC236}">
                <a16:creationId xmlns:a16="http://schemas.microsoft.com/office/drawing/2014/main" id="{4ADB299F-FB87-4380-C264-0DB7A40C0E06}"/>
              </a:ext>
            </a:extLst>
          </p:cNvPr>
          <p:cNvGraphicFramePr>
            <a:graphicFrameLocks noGrp="1"/>
          </p:cNvGraphicFramePr>
          <p:nvPr>
            <p:ph idx="1"/>
          </p:nvPr>
        </p:nvGraphicFramePr>
        <p:xfrm>
          <a:off x="6736080" y="804672"/>
          <a:ext cx="4815840" cy="5248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88B1003F-3615-CC27-6CE5-5E8E7CA17417}"/>
              </a:ext>
            </a:extLst>
          </p:cNvPr>
          <p:cNvSpPr>
            <a:spLocks noGrp="1"/>
          </p:cNvSpPr>
          <p:nvPr>
            <p:ph type="body" sz="half" idx="2"/>
          </p:nvPr>
        </p:nvSpPr>
        <p:spPr/>
        <p:txBody>
          <a:bodyPr/>
          <a:lstStyle/>
          <a:p>
            <a:r>
              <a:rPr lang="en-US" dirty="0"/>
              <a:t>“Human error is not our cause of troubles; instead, human error is a consequence of the design of the tools that we gave them” (Kim, 2021).</a:t>
            </a:r>
          </a:p>
        </p:txBody>
      </p:sp>
    </p:spTree>
    <p:extLst>
      <p:ext uri="{BB962C8B-B14F-4D97-AF65-F5344CB8AC3E}">
        <p14:creationId xmlns:p14="http://schemas.microsoft.com/office/powerpoint/2010/main" val="1128220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B8DA89D-EA9C-6257-1121-8F62365B54B7}"/>
              </a:ext>
            </a:extLst>
          </p:cNvPr>
          <p:cNvSpPr>
            <a:spLocks noGrp="1"/>
          </p:cNvSpPr>
          <p:nvPr>
            <p:ph type="body" idx="1"/>
          </p:nvPr>
        </p:nvSpPr>
        <p:spPr/>
        <p:txBody>
          <a:bodyPr/>
          <a:lstStyle/>
          <a:p>
            <a:r>
              <a:rPr lang="en-US"/>
              <a:t>Blameless Post-Mortems</a:t>
            </a:r>
            <a:endParaRPr lang="en-US" dirty="0"/>
          </a:p>
        </p:txBody>
      </p:sp>
      <p:sp>
        <p:nvSpPr>
          <p:cNvPr id="9" name="Content Placeholder 8">
            <a:extLst>
              <a:ext uri="{FF2B5EF4-FFF2-40B4-BE49-F238E27FC236}">
                <a16:creationId xmlns:a16="http://schemas.microsoft.com/office/drawing/2014/main" id="{DC663290-E10E-E238-63EA-BEF97EB01591}"/>
              </a:ext>
            </a:extLst>
          </p:cNvPr>
          <p:cNvSpPr>
            <a:spLocks noGrp="1"/>
          </p:cNvSpPr>
          <p:nvPr>
            <p:ph sz="half" idx="2"/>
          </p:nvPr>
        </p:nvSpPr>
        <p:spPr/>
        <p:txBody>
          <a:bodyPr/>
          <a:lstStyle/>
          <a:p>
            <a:r>
              <a:rPr lang="en-US"/>
              <a:t>Also referred to as retrospectives or learning reviews.</a:t>
            </a:r>
          </a:p>
          <a:p>
            <a:r>
              <a:rPr lang="en-US"/>
              <a:t>Their introduction can help a team focus on the situational aspects of the failure, and on the decision-making process conducted by the individuals that were involved.</a:t>
            </a:r>
            <a:endParaRPr lang="en-US" dirty="0"/>
          </a:p>
        </p:txBody>
      </p:sp>
      <p:sp>
        <p:nvSpPr>
          <p:cNvPr id="10" name="Content Placeholder 9">
            <a:extLst>
              <a:ext uri="{FF2B5EF4-FFF2-40B4-BE49-F238E27FC236}">
                <a16:creationId xmlns:a16="http://schemas.microsoft.com/office/drawing/2014/main" id="{94F00714-16B2-1C0D-7D35-9BE624F3C5D4}"/>
              </a:ext>
            </a:extLst>
          </p:cNvPr>
          <p:cNvSpPr>
            <a:spLocks noGrp="1"/>
          </p:cNvSpPr>
          <p:nvPr>
            <p:ph sz="quarter" idx="4"/>
          </p:nvPr>
        </p:nvSpPr>
        <p:spPr/>
        <p:txBody>
          <a:bodyPr/>
          <a:lstStyle/>
          <a:p>
            <a:r>
              <a:rPr lang="en-US"/>
              <a:t>By recreating failure scenarios in a controlled environment, this can reduce the negative impact of potential failures in a system. </a:t>
            </a:r>
          </a:p>
          <a:p>
            <a:r>
              <a:rPr lang="en-US"/>
              <a:t>By having the failures occur gracefully, it can have the team focus on building up the resistance of the system.</a:t>
            </a:r>
            <a:endParaRPr lang="en-US" dirty="0"/>
          </a:p>
        </p:txBody>
      </p:sp>
      <p:sp>
        <p:nvSpPr>
          <p:cNvPr id="11" name="Text Placeholder 10">
            <a:extLst>
              <a:ext uri="{FF2B5EF4-FFF2-40B4-BE49-F238E27FC236}">
                <a16:creationId xmlns:a16="http://schemas.microsoft.com/office/drawing/2014/main" id="{D9ECADA7-86ED-B7A0-5FAC-624E6D9D6539}"/>
              </a:ext>
            </a:extLst>
          </p:cNvPr>
          <p:cNvSpPr>
            <a:spLocks noGrp="1"/>
          </p:cNvSpPr>
          <p:nvPr>
            <p:ph type="body" sz="quarter" idx="13"/>
          </p:nvPr>
        </p:nvSpPr>
        <p:spPr/>
        <p:txBody>
          <a:bodyPr/>
          <a:lstStyle/>
          <a:p>
            <a:r>
              <a:rPr lang="en-US"/>
              <a:t>Controlled Introduction of failures</a:t>
            </a:r>
            <a:endParaRPr lang="en-US" dirty="0"/>
          </a:p>
        </p:txBody>
      </p:sp>
      <p:sp>
        <p:nvSpPr>
          <p:cNvPr id="5" name="Title 4">
            <a:extLst>
              <a:ext uri="{FF2B5EF4-FFF2-40B4-BE49-F238E27FC236}">
                <a16:creationId xmlns:a16="http://schemas.microsoft.com/office/drawing/2014/main" id="{448191F1-AC01-6485-CE4E-4307C0E86A5E}"/>
              </a:ext>
            </a:extLst>
          </p:cNvPr>
          <p:cNvSpPr>
            <a:spLocks noGrp="1"/>
          </p:cNvSpPr>
          <p:nvPr>
            <p:ph type="title"/>
          </p:nvPr>
        </p:nvSpPr>
        <p:spPr/>
        <p:txBody>
          <a:bodyPr/>
          <a:lstStyle/>
          <a:p>
            <a:r>
              <a:rPr lang="en-US"/>
              <a:t>Two methods to Achieve this Balance</a:t>
            </a:r>
            <a:endParaRPr lang="en-US" dirty="0"/>
          </a:p>
        </p:txBody>
      </p:sp>
    </p:spTree>
    <p:extLst>
      <p:ext uri="{BB962C8B-B14F-4D97-AF65-F5344CB8AC3E}">
        <p14:creationId xmlns:p14="http://schemas.microsoft.com/office/powerpoint/2010/main" val="4242162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DDC67-D2FA-CDFC-C269-33DF5BB672F5}"/>
              </a:ext>
            </a:extLst>
          </p:cNvPr>
          <p:cNvSpPr>
            <a:spLocks noGrp="1"/>
          </p:cNvSpPr>
          <p:nvPr>
            <p:ph type="title"/>
          </p:nvPr>
        </p:nvSpPr>
        <p:spPr/>
        <p:txBody>
          <a:bodyPr/>
          <a:lstStyle/>
          <a:p>
            <a:r>
              <a:rPr lang="en-US" dirty="0"/>
              <a:t>The process of a retrospective</a:t>
            </a:r>
          </a:p>
        </p:txBody>
      </p:sp>
      <p:sp>
        <p:nvSpPr>
          <p:cNvPr id="3" name="Content Placeholder 2">
            <a:extLst>
              <a:ext uri="{FF2B5EF4-FFF2-40B4-BE49-F238E27FC236}">
                <a16:creationId xmlns:a16="http://schemas.microsoft.com/office/drawing/2014/main" id="{622E458B-C5E3-FBF4-98CB-96E52E002FDD}"/>
              </a:ext>
            </a:extLst>
          </p:cNvPr>
          <p:cNvSpPr>
            <a:spLocks noGrp="1"/>
          </p:cNvSpPr>
          <p:nvPr>
            <p:ph idx="1"/>
          </p:nvPr>
        </p:nvSpPr>
        <p:spPr/>
        <p:txBody>
          <a:bodyPr>
            <a:normAutofit lnSpcReduction="10000"/>
          </a:bodyPr>
          <a:lstStyle/>
          <a:p>
            <a:r>
              <a:rPr lang="en-US" dirty="0"/>
              <a:t>A retrospective occurs in a group setting, with all members of a team analyzing the scenario in which the failure occurred.</a:t>
            </a:r>
          </a:p>
          <a:p>
            <a:r>
              <a:rPr lang="en-US" dirty="0"/>
              <a:t>One of the challenges that needs to be overcome by the team is the elimination of counterfactual statements. </a:t>
            </a:r>
          </a:p>
          <a:p>
            <a:pPr lvl="2"/>
            <a:r>
              <a:rPr lang="en-US" dirty="0"/>
              <a:t>This is because it contradicts the purpose of the retrospective in general, and doesn’t view the failure objectively.</a:t>
            </a:r>
          </a:p>
          <a:p>
            <a:pPr lvl="2"/>
            <a:r>
              <a:rPr lang="en-US" dirty="0"/>
              <a:t>Counterfactual statements don’t view the issues that occurred in terms of the system that exists, and instead view the issue as imagined by the individual making the counterfactual statement. </a:t>
            </a:r>
          </a:p>
          <a:p>
            <a:pPr lvl="2"/>
            <a:r>
              <a:rPr lang="en-US" dirty="0"/>
              <a:t>Eliminating their use during a retrospective can adjust the meeting to view the incident objectively, and come quicker to potential future solutions and protocols.</a:t>
            </a:r>
          </a:p>
          <a:p>
            <a:pPr lvl="2"/>
            <a:endParaRPr lang="en-US" dirty="0"/>
          </a:p>
        </p:txBody>
      </p:sp>
      <p:sp>
        <p:nvSpPr>
          <p:cNvPr id="4" name="Text Placeholder 3">
            <a:extLst>
              <a:ext uri="{FF2B5EF4-FFF2-40B4-BE49-F238E27FC236}">
                <a16:creationId xmlns:a16="http://schemas.microsoft.com/office/drawing/2014/main" id="{09C250E5-6AB4-AF37-F026-B92CB747E77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543696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13F8-67AC-3FE5-1818-4828C5EEAFF0}"/>
              </a:ext>
            </a:extLst>
          </p:cNvPr>
          <p:cNvSpPr>
            <a:spLocks noGrp="1"/>
          </p:cNvSpPr>
          <p:nvPr>
            <p:ph type="title"/>
          </p:nvPr>
        </p:nvSpPr>
        <p:spPr/>
        <p:txBody>
          <a:bodyPr/>
          <a:lstStyle/>
          <a:p>
            <a:r>
              <a:rPr lang="en-US" dirty="0"/>
              <a:t>Redefining Failure</a:t>
            </a:r>
          </a:p>
        </p:txBody>
      </p:sp>
      <p:graphicFrame>
        <p:nvGraphicFramePr>
          <p:cNvPr id="5" name="Content Placeholder 2">
            <a:extLst>
              <a:ext uri="{FF2B5EF4-FFF2-40B4-BE49-F238E27FC236}">
                <a16:creationId xmlns:a16="http://schemas.microsoft.com/office/drawing/2014/main" id="{DB04F8C8-C360-6D2E-FA9E-E4767C6C6F87}"/>
              </a:ext>
            </a:extLst>
          </p:cNvPr>
          <p:cNvGraphicFramePr>
            <a:graphicFrameLocks noGrp="1"/>
          </p:cNvGraphicFramePr>
          <p:nvPr>
            <p:ph idx="1"/>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1542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BB6E4-503D-B1E2-6077-079CFDA6C448}"/>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sz="2600"/>
              <a:t>Controlled Introduction of Failures</a:t>
            </a:r>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ED1C820-838C-952E-DD9B-4EB7519D1279}"/>
              </a:ext>
            </a:extLst>
          </p:cNvPr>
          <p:cNvGraphicFramePr>
            <a:graphicFrameLocks noGrp="1"/>
          </p:cNvGraphicFramePr>
          <p:nvPr>
            <p:ph idx="1"/>
            <p:extLst>
              <p:ext uri="{D42A27DB-BD31-4B8C-83A1-F6EECF244321}">
                <p14:modId xmlns:p14="http://schemas.microsoft.com/office/powerpoint/2010/main" val="3428977864"/>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1198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D586-0EC4-AD9D-3531-F8EFE20DAD75}"/>
              </a:ext>
            </a:extLst>
          </p:cNvPr>
          <p:cNvSpPr>
            <a:spLocks noGrp="1"/>
          </p:cNvSpPr>
          <p:nvPr>
            <p:ph type="title"/>
          </p:nvPr>
        </p:nvSpPr>
        <p:spPr/>
        <p:txBody>
          <a:bodyPr>
            <a:normAutofit fontScale="90000"/>
          </a:bodyPr>
          <a:lstStyle/>
          <a:p>
            <a:r>
              <a:rPr lang="en-US" dirty="0"/>
              <a:t>The benefits of controlled failure injection</a:t>
            </a:r>
          </a:p>
        </p:txBody>
      </p:sp>
      <p:sp>
        <p:nvSpPr>
          <p:cNvPr id="3" name="Content Placeholder 2">
            <a:extLst>
              <a:ext uri="{FF2B5EF4-FFF2-40B4-BE49-F238E27FC236}">
                <a16:creationId xmlns:a16="http://schemas.microsoft.com/office/drawing/2014/main" id="{7E78EC1C-EFC9-7DF4-1578-8C8864350EF8}"/>
              </a:ext>
            </a:extLst>
          </p:cNvPr>
          <p:cNvSpPr>
            <a:spLocks noGrp="1"/>
          </p:cNvSpPr>
          <p:nvPr>
            <p:ph idx="1"/>
          </p:nvPr>
        </p:nvSpPr>
        <p:spPr/>
        <p:txBody>
          <a:bodyPr/>
          <a:lstStyle/>
          <a:p>
            <a:r>
              <a:rPr lang="en-US" dirty="0"/>
              <a:t>The team is able to recreate failure scenarios, as well as test them consistently in a controlled environment to assess all causes and effects. </a:t>
            </a:r>
          </a:p>
          <a:p>
            <a:r>
              <a:rPr lang="en-US" dirty="0"/>
              <a:t>“A service is not really tested until we break it in production” (Kim, 2021).</a:t>
            </a:r>
          </a:p>
          <a:p>
            <a:r>
              <a:rPr lang="en-US" dirty="0"/>
              <a:t>With the data collected through continuous testing of fail scenarios, the team can begin to detect defects in the system that occur outside of the injected failures. </a:t>
            </a:r>
          </a:p>
          <a:p>
            <a:r>
              <a:rPr lang="en-US" dirty="0"/>
              <a:t>The frequency of the failure injections can help a team adjust faster when real incidents occur, they will have the knowledge and plans in place to fall back on when systems fail outside of controlled situations. </a:t>
            </a:r>
          </a:p>
        </p:txBody>
      </p:sp>
      <p:sp>
        <p:nvSpPr>
          <p:cNvPr id="4" name="Text Placeholder 3">
            <a:extLst>
              <a:ext uri="{FF2B5EF4-FFF2-40B4-BE49-F238E27FC236}">
                <a16:creationId xmlns:a16="http://schemas.microsoft.com/office/drawing/2014/main" id="{94F8C115-605C-9321-2FD0-A5136C1A3C7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70735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process&#10;&#10;Description automatically generated">
            <a:extLst>
              <a:ext uri="{FF2B5EF4-FFF2-40B4-BE49-F238E27FC236}">
                <a16:creationId xmlns:a16="http://schemas.microsoft.com/office/drawing/2014/main" id="{7309A0D3-8B3F-D4F8-6DEC-CB0F9DA5CA98}"/>
              </a:ext>
            </a:extLst>
          </p:cNvPr>
          <p:cNvPicPr>
            <a:picLocks noChangeAspect="1"/>
          </p:cNvPicPr>
          <p:nvPr/>
        </p:nvPicPr>
        <p:blipFill>
          <a:blip r:embed="rId2"/>
          <a:stretch>
            <a:fillRect/>
          </a:stretch>
        </p:blipFill>
        <p:spPr>
          <a:xfrm>
            <a:off x="1425388" y="426587"/>
            <a:ext cx="9341224" cy="4764024"/>
          </a:xfrm>
          <a:prstGeom prst="rect">
            <a:avLst/>
          </a:prstGeom>
        </p:spPr>
      </p:pic>
      <p:sp>
        <p:nvSpPr>
          <p:cNvPr id="4" name="TextBox 3">
            <a:extLst>
              <a:ext uri="{FF2B5EF4-FFF2-40B4-BE49-F238E27FC236}">
                <a16:creationId xmlns:a16="http://schemas.microsoft.com/office/drawing/2014/main" id="{CAD5E03F-E7EF-FB02-AE4F-D993B5822786}"/>
              </a:ext>
            </a:extLst>
          </p:cNvPr>
          <p:cNvSpPr txBox="1"/>
          <p:nvPr/>
        </p:nvSpPr>
        <p:spPr>
          <a:xfrm>
            <a:off x="1425388" y="5685181"/>
            <a:ext cx="4478455" cy="923330"/>
          </a:xfrm>
          <a:prstGeom prst="rect">
            <a:avLst/>
          </a:prstGeom>
          <a:noFill/>
        </p:spPr>
        <p:txBody>
          <a:bodyPr wrap="square" rtlCol="0">
            <a:spAutoFit/>
          </a:bodyPr>
          <a:lstStyle/>
          <a:p>
            <a:r>
              <a:rPr lang="en-US" dirty="0"/>
              <a:t>Image source: </a:t>
            </a:r>
            <a:r>
              <a:rPr lang="en-US" dirty="0">
                <a:hlinkClick r:id="rId3"/>
              </a:rPr>
              <a:t>https://www.zenduty.com/blog/chaos-engineering/</a:t>
            </a:r>
            <a:r>
              <a:rPr lang="en-US" dirty="0"/>
              <a:t> </a:t>
            </a:r>
          </a:p>
        </p:txBody>
      </p:sp>
    </p:spTree>
    <p:extLst>
      <p:ext uri="{BB962C8B-B14F-4D97-AF65-F5344CB8AC3E}">
        <p14:creationId xmlns:p14="http://schemas.microsoft.com/office/powerpoint/2010/main" val="1991843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CE05B-21E5-7169-5D5B-CFCD90254EA5}"/>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sz="2600"/>
              <a:t>Addressing the learning curve</a:t>
            </a:r>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F3E9512-FACE-5A31-D640-565B20B518E1}"/>
              </a:ext>
            </a:extLst>
          </p:cNvPr>
          <p:cNvGraphicFramePr>
            <a:graphicFrameLocks noGrp="1"/>
          </p:cNvGraphicFramePr>
          <p:nvPr>
            <p:ph idx="1"/>
            <p:extLst>
              <p:ext uri="{D42A27DB-BD31-4B8C-83A1-F6EECF244321}">
                <p14:modId xmlns:p14="http://schemas.microsoft.com/office/powerpoint/2010/main" val="231921821"/>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660166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90</TotalTime>
  <Words>916</Words>
  <Application>Microsoft Macintosh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Open Sans</vt:lpstr>
      <vt:lpstr>Parcel</vt:lpstr>
      <vt:lpstr>What is the learning curve to implementing a just culture?</vt:lpstr>
      <vt:lpstr>There needs to be a balance</vt:lpstr>
      <vt:lpstr>Two methods to Achieve this Balance</vt:lpstr>
      <vt:lpstr>The process of a retrospective</vt:lpstr>
      <vt:lpstr>Redefining Failure</vt:lpstr>
      <vt:lpstr>Controlled Introduction of Failures</vt:lpstr>
      <vt:lpstr>The benefits of controlled failure injection</vt:lpstr>
      <vt:lpstr>PowerPoint Presentation</vt:lpstr>
      <vt:lpstr>Addressing the learning curve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Ashley Landin</dc:creator>
  <cp:lastModifiedBy>Ashley Landin</cp:lastModifiedBy>
  <cp:revision>2</cp:revision>
  <dcterms:created xsi:type="dcterms:W3CDTF">2024-07-15T03:05:52Z</dcterms:created>
  <dcterms:modified xsi:type="dcterms:W3CDTF">2024-07-15T04:36:01Z</dcterms:modified>
</cp:coreProperties>
</file>