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7" r:id="rId3"/>
    <p:sldId id="299" r:id="rId4"/>
    <p:sldId id="335" r:id="rId5"/>
    <p:sldId id="336" r:id="rId6"/>
    <p:sldId id="300" r:id="rId7"/>
    <p:sldId id="298" r:id="rId8"/>
    <p:sldId id="337" r:id="rId9"/>
    <p:sldId id="341" r:id="rId10"/>
    <p:sldId id="342" r:id="rId11"/>
    <p:sldId id="343" r:id="rId12"/>
    <p:sldId id="345" r:id="rId13"/>
    <p:sldId id="346" r:id="rId14"/>
    <p:sldId id="344" r:id="rId15"/>
    <p:sldId id="340" r:id="rId16"/>
    <p:sldId id="351" r:id="rId17"/>
    <p:sldId id="352" r:id="rId18"/>
    <p:sldId id="353" r:id="rId19"/>
    <p:sldId id="354" r:id="rId20"/>
    <p:sldId id="334" r:id="rId21"/>
    <p:sldId id="287" r:id="rId23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194C6"/>
    <a:srgbClr val="03AE97"/>
    <a:srgbClr val="A5C067"/>
    <a:srgbClr val="F7A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530"/>
        <p:guide pos="2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1D42-D001-41DA-887B-5B9B43A68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CBFA-6C20-47AF-AD12-E2D304E578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>
            <a:fillRect/>
          </a:stretch>
        </p:blipFill>
        <p:spPr bwMode="auto">
          <a:xfrm>
            <a:off x="0" y="-5376"/>
            <a:ext cx="9144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73954"/>
            <a:ext cx="5657850" cy="623246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165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大前端简介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483518"/>
            <a:ext cx="8025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大前端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微应用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9117" y="1203598"/>
            <a:ext cx="802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随着前后端职责和技术框架的分离发展，产品对前端的要求越来越高，用户对前端的期待越来越高，前端技术发展越来越快，导致前端这个岗位并没有像</a:t>
            </a:r>
            <a:r>
              <a:rPr lang="en-US" altLang="zh-CN" dirty="0">
                <a:solidFill>
                  <a:schemeClr val="bg1"/>
                </a:solidFill>
              </a:rPr>
              <a:t>JSP</a:t>
            </a:r>
            <a:r>
              <a:rPr lang="zh-CN" altLang="en-US" dirty="0">
                <a:solidFill>
                  <a:schemeClr val="bg1"/>
                </a:solidFill>
              </a:rPr>
              <a:t>时代那种画画页面就完事了。这部分体现的是前端的要求更高，责任越大了。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55726"/>
            <a:ext cx="4704071" cy="2646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770" y="445135"/>
            <a:ext cx="563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31590"/>
            <a:ext cx="6301759" cy="39131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770" y="445135"/>
            <a:ext cx="563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8924"/>
            <a:ext cx="3278697" cy="49760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770" y="445135"/>
            <a:ext cx="563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1590"/>
            <a:ext cx="6477352" cy="37953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770" y="445135"/>
            <a:ext cx="563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大前端 - 前后端分离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485" y="1251585"/>
            <a:ext cx="7987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随着前后端职责和技术框架的分离发展，产品对前端的要求越来越高，用户对前端的期待越来越高，前端技术发展越来越快，导致前端这个岗位并没有像JSP时代那种画画页面就完事了。这部分体现的是前端的要求更高，责任越大了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fenl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0" y="2176145"/>
            <a:ext cx="5131435" cy="28867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770" y="445135"/>
            <a:ext cx="563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大前端 - Node全栈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485" y="1251585"/>
            <a:ext cx="7987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前后端分离后，前端要独立完成一个事情是不行的，因为缺少后台的支持。但是随着Node的出现，前端可以不用依赖后台人员，也不用学习新的后台语言，就可以轻松搞定后台的这部分事情。这样，面对一些小的系统，前端工程师就可以搞定整个系统。这部分体现了前端的全面性和全栈性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770" y="445135"/>
            <a:ext cx="563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大前端 - 应对各种端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485" y="1251585"/>
            <a:ext cx="7987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传统的前端工程师，一般指网页开发工程师，网站一般指运行在PC浏览器，慢慢的也要运行在手机上。但是，随着移动互联网的发展，突然冒出来更多的移动设备，比如：手机分为Android手机和苹果手机、智能手表、VR/AR技术支撑的可穿戴设备、眼睛、头盔、车载系统、智能电视系统等等。而这些设备都需要前端的支撑，这时候对前端的技术要求、能力要求就更高。这部分体现了前端的涉猎范围变大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770" y="445135"/>
            <a:ext cx="563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大前端 - 微应用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485" y="1446530"/>
            <a:ext cx="7987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当微信小程序出来以后，大家第一感觉是前端又可以火一把啦，不需要后台、不需要服务端，只需要在微信平台上开发网页就可以发布上线了。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2908935"/>
            <a:ext cx="7642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而近期又有国内多个手机厂家联合推出快应用 , 跟小程序差不多，只是通过简单的前端开发发布以后，用户不需要安装应用就可以直接在类似于小米、vivo、oppo等手机上打开这样的应用。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0295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165"/>
            <a:r>
              <a:rPr lang="en-US" altLang="zh-CN" sz="14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8790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165">
              <a:defRPr/>
            </a:pPr>
            <a:r>
              <a:rPr lang="zh-CN" altLang="en-US" sz="2800" b="1" kern="0" cap="small" dirty="0">
                <a:solidFill>
                  <a:srgbClr val="F59F14"/>
                </a:solidFill>
                <a:latin typeface="微软雅黑" panose="020B0503020204020204" charset="-122"/>
                <a:ea typeface="微软雅黑" panose="020B0503020204020204" charset="-122"/>
              </a:rPr>
              <a:t>前端发展史</a:t>
            </a:r>
            <a:endParaRPr lang="zh-CN" altLang="en-US" sz="2800" b="1" kern="0" cap="small" dirty="0">
              <a:solidFill>
                <a:srgbClr val="F59F1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  <p:bldP spid="5" grpId="0" bldLvl="0" animBg="1"/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32779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0" y="365125"/>
            <a:ext cx="3203575" cy="140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>
                <a:solidFill>
                  <a:srgbClr val="FFFFFF"/>
                </a:solidFill>
                <a:ea typeface="微软雅黑" panose="020B0503020204020204" charset="-122"/>
              </a:rPr>
              <a:t>快</a:t>
            </a: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0990" y="1051560"/>
            <a:ext cx="4425315" cy="2030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kern="0" dirty="0">
                <a:solidFill>
                  <a:srgbClr val="FFFFFF"/>
                </a:solidFill>
                <a:ea typeface="微软雅黑" panose="020B0503020204020204" charset="-122"/>
                <a:sym typeface="+mn-ea"/>
              </a:rPr>
              <a:t>1.afka大量使用了磁盘作为传统意义的缓存</a:t>
            </a:r>
            <a:endParaRPr lang="en-US" altLang="zh-CN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pPr algn="l"/>
            <a:endParaRPr lang="en-US" altLang="zh-CN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pPr algn="l"/>
            <a:endParaRPr lang="en-US" altLang="zh-CN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b="1" kern="0" dirty="0">
                <a:solidFill>
                  <a:srgbClr val="FFFFFF"/>
                </a:solidFill>
                <a:ea typeface="微软雅黑" panose="020B0503020204020204" charset="-122"/>
                <a:sym typeface="+mn-ea"/>
              </a:rPr>
              <a:t>2.zero copy</a:t>
            </a:r>
            <a:r>
              <a:rPr lang="zh-CN" altLang="en-US" b="1" kern="0" dirty="0">
                <a:solidFill>
                  <a:srgbClr val="FFFFFF"/>
                </a:solidFill>
                <a:ea typeface="微软雅黑" panose="020B0503020204020204" charset="-122"/>
                <a:sym typeface="+mn-ea"/>
              </a:rPr>
              <a:t>技术</a:t>
            </a:r>
            <a:endParaRPr lang="zh-CN" altLang="en-US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en-US" altLang="zh-CN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09615" y="1148715"/>
          <a:ext cx="9239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" showAsIcon="1" r:id="rId1" imgW="923925" imgH="838200" progId="Package">
                  <p:embed/>
                </p:oleObj>
              </mc:Choice>
              <mc:Fallback>
                <p:oleObj name="" showAsIcon="1" r:id="rId1" imgW="923925" imgH="8382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09615" y="1148715"/>
                        <a:ext cx="92392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53436" y="1947567"/>
            <a:ext cx="735006" cy="24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   </a:t>
            </a:r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                   </a:t>
            </a:r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 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                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语文课件：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www.1ppt.com/kejian/yuwen/    </a:t>
            </a:r>
            <a:r>
              <a:rPr lang="zh-CN" altLang="en-US" sz="100" dirty="0">
                <a:solidFill>
                  <a:schemeClr val="bg1"/>
                </a:solidFill>
              </a:rPr>
              <a:t>数学课件：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www.1ppt.com/kejian/shuxue/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英语课件：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www.1ppt.com/kejian/yingyu/    </a:t>
            </a:r>
            <a:r>
              <a:rPr lang="zh-CN" altLang="en-US" sz="100" dirty="0">
                <a:solidFill>
                  <a:schemeClr val="bg1"/>
                </a:solidFill>
              </a:rPr>
              <a:t>美术课件：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www.1ppt.com/kejian/meishu/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科学课件：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www.1ppt.com/kejian/kexue/     </a:t>
            </a:r>
            <a:r>
              <a:rPr lang="zh-CN" altLang="en-US" sz="100" dirty="0">
                <a:solidFill>
                  <a:schemeClr val="bg1"/>
                </a:solidFill>
              </a:rPr>
              <a:t>物理课件：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www.1ppt.com/kejian/wuli/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化学课件：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www.1ppt.com/kejian/huaxue/  </a:t>
            </a:r>
            <a:r>
              <a:rPr lang="zh-CN" altLang="en-US" sz="100" dirty="0">
                <a:solidFill>
                  <a:schemeClr val="bg1"/>
                </a:solidFill>
              </a:rPr>
              <a:t>生物课件：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www.1ppt.com/kejian/shengwu/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地理课件：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www.1ppt.com/kejian/dili/          </a:t>
            </a:r>
            <a:r>
              <a:rPr lang="zh-CN" altLang="en-US" sz="100" dirty="0">
                <a:solidFill>
                  <a:schemeClr val="bg1"/>
                </a:solidFill>
              </a:rPr>
              <a:t>历史课件：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www.1ppt.com/kejian/lishi/        </a:t>
            </a:r>
            <a:endParaRPr lang="en-US" altLang="zh-CN" sz="100" dirty="0">
              <a:solidFill>
                <a:schemeClr val="bg1"/>
              </a:solidFill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4857" y="1752679"/>
            <a:ext cx="1736015" cy="1235010"/>
            <a:chOff x="594854" y="1752679"/>
            <a:chExt cx="1736015" cy="1235010"/>
          </a:xfrm>
        </p:grpSpPr>
        <p:sp>
          <p:nvSpPr>
            <p:cNvPr id="27" name="矩形 26"/>
            <p:cNvSpPr/>
            <p:nvPr/>
          </p:nvSpPr>
          <p:spPr>
            <a:xfrm>
              <a:off x="594854" y="2188856"/>
              <a:ext cx="1653199" cy="7694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2042" y="2526036"/>
              <a:ext cx="1577908" cy="461653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Contents</a:t>
              </a:r>
              <a:endParaRPr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4854" y="1752680"/>
              <a:ext cx="1653199" cy="769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1083" y="1752679"/>
              <a:ext cx="1649786" cy="769429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目  录</a:t>
              </a:r>
              <a:endParaRPr lang="zh-CN" altLang="en-US" sz="4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55014" y="263674"/>
            <a:ext cx="5386388" cy="628650"/>
            <a:chOff x="3434084" y="1371600"/>
            <a:chExt cx="5386388" cy="628650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l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4" name="Copyright Notice"/>
            <p:cNvSpPr/>
            <p:nvPr/>
          </p:nvSpPr>
          <p:spPr bwMode="auto">
            <a:xfrm>
              <a:off x="3434247" y="1559907"/>
              <a:ext cx="1340161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3765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一、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hlinkClick r:id="rId1" action="ppaction://hlinksldjump"/>
                </a:rPr>
                <a:t>简介</a:t>
              </a:r>
              <a:endParaRPr 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51839" y="962492"/>
            <a:ext cx="5386388" cy="976333"/>
            <a:chOff x="3433449" y="2020888"/>
            <a:chExt cx="5386388" cy="976333"/>
          </a:xfrm>
        </p:grpSpPr>
        <p:sp>
          <p:nvSpPr>
            <p:cNvPr id="19" name="矩形 18"/>
            <p:cNvSpPr/>
            <p:nvPr/>
          </p:nvSpPr>
          <p:spPr>
            <a:xfrm>
              <a:off x="3433449" y="202088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5" name="Copyright Notice"/>
            <p:cNvSpPr/>
            <p:nvPr/>
          </p:nvSpPr>
          <p:spPr bwMode="auto">
            <a:xfrm>
              <a:off x="3439740" y="2209483"/>
              <a:ext cx="5274310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squar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二、前端发展史</a:t>
              </a:r>
              <a:endParaRPr lang="zh-CN" alt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55014" y="1661627"/>
            <a:ext cx="5386388" cy="905773"/>
            <a:chOff x="3437259" y="3699828"/>
            <a:chExt cx="5386388" cy="905773"/>
          </a:xfrm>
        </p:grpSpPr>
        <p:sp>
          <p:nvSpPr>
            <p:cNvPr id="23" name="矩形 22"/>
            <p:cNvSpPr/>
            <p:nvPr/>
          </p:nvSpPr>
          <p:spPr>
            <a:xfrm>
              <a:off x="3437259" y="369982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1" name="Copyright Notice"/>
            <p:cNvSpPr/>
            <p:nvPr/>
          </p:nvSpPr>
          <p:spPr bwMode="auto">
            <a:xfrm>
              <a:off x="3458101" y="3817863"/>
              <a:ext cx="1298484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三、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web</a:t>
              </a:r>
              <a:endParaRPr lang="en-US" altLang="zh-CN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defRPr/>
              </a:pPr>
              <a:endParaRPr lang="zh-CN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5736" y="2358857"/>
            <a:ext cx="6445666" cy="928623"/>
            <a:chOff x="2377981" y="3644583"/>
            <a:chExt cx="6445666" cy="928623"/>
          </a:xfrm>
        </p:grpSpPr>
        <p:sp>
          <p:nvSpPr>
            <p:cNvPr id="8" name="矩形 7"/>
            <p:cNvSpPr/>
            <p:nvPr/>
          </p:nvSpPr>
          <p:spPr>
            <a:xfrm>
              <a:off x="3437259" y="3644583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9" name="Copyright Notice"/>
            <p:cNvSpPr/>
            <p:nvPr/>
          </p:nvSpPr>
          <p:spPr bwMode="auto">
            <a:xfrm>
              <a:off x="2377981" y="3785468"/>
              <a:ext cx="4413170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squar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四、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移动端网页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defRPr/>
              </a:pPr>
              <a:endParaRPr lang="zh-CN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51839" y="3071962"/>
            <a:ext cx="5386388" cy="935598"/>
            <a:chOff x="3434084" y="3729038"/>
            <a:chExt cx="5386388" cy="935598"/>
          </a:xfrm>
        </p:grpSpPr>
        <p:sp>
          <p:nvSpPr>
            <p:cNvPr id="16" name="矩形 15"/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8" name="Copyright Notice"/>
            <p:cNvSpPr/>
            <p:nvPr/>
          </p:nvSpPr>
          <p:spPr bwMode="auto">
            <a:xfrm>
              <a:off x="3466347" y="3876898"/>
              <a:ext cx="1647938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五、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小程序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51839" y="3772908"/>
            <a:ext cx="5386388" cy="935598"/>
            <a:chOff x="3434084" y="3729038"/>
            <a:chExt cx="5386388" cy="935598"/>
          </a:xfrm>
        </p:grpSpPr>
        <p:sp>
          <p:nvSpPr>
            <p:cNvPr id="32" name="矩形 31"/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3" name="Copyright Notice"/>
            <p:cNvSpPr/>
            <p:nvPr/>
          </p:nvSpPr>
          <p:spPr bwMode="auto">
            <a:xfrm>
              <a:off x="3466346" y="3876898"/>
              <a:ext cx="1647939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六、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快应用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47921"/>
            <a:ext cx="5657850" cy="807911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165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53436" y="1947567"/>
            <a:ext cx="735006" cy="24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   </a:t>
            </a:r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                   </a:t>
            </a:r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 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                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语文课件：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www.1ppt.com/kejian/yuwen/    </a:t>
            </a:r>
            <a:r>
              <a:rPr lang="zh-CN" altLang="en-US" sz="100" dirty="0">
                <a:solidFill>
                  <a:schemeClr val="bg1"/>
                </a:solidFill>
              </a:rPr>
              <a:t>数学课件：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www.1ppt.com/kejian/shuxue/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英语课件：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www.1ppt.com/kejian/yingyu/    </a:t>
            </a:r>
            <a:r>
              <a:rPr lang="zh-CN" altLang="en-US" sz="100" dirty="0">
                <a:solidFill>
                  <a:schemeClr val="bg1"/>
                </a:solidFill>
              </a:rPr>
              <a:t>美术课件：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www.1ppt.com/kejian/meishu/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科学课件：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www.1ppt.com/kejian/kexue/     </a:t>
            </a:r>
            <a:r>
              <a:rPr lang="zh-CN" altLang="en-US" sz="100" dirty="0">
                <a:solidFill>
                  <a:schemeClr val="bg1"/>
                </a:solidFill>
              </a:rPr>
              <a:t>物理课件：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www.1ppt.com/kejian/wuli/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化学课件：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www.1ppt.com/kejian/huaxue/  </a:t>
            </a:r>
            <a:r>
              <a:rPr lang="zh-CN" altLang="en-US" sz="100" dirty="0">
                <a:solidFill>
                  <a:schemeClr val="bg1"/>
                </a:solidFill>
              </a:rPr>
              <a:t>生物课件：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www.1ppt.com/kejian/shengwu/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地理课件：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www.1ppt.com/kejian/dili/          </a:t>
            </a:r>
            <a:r>
              <a:rPr lang="zh-CN" altLang="en-US" sz="100" dirty="0">
                <a:solidFill>
                  <a:schemeClr val="bg1"/>
                </a:solidFill>
              </a:rPr>
              <a:t>历史课件：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www.1ppt.com/kejian/lishi/        </a:t>
            </a:r>
            <a:endParaRPr lang="en-US" altLang="zh-CN" sz="100" dirty="0">
              <a:solidFill>
                <a:schemeClr val="bg1"/>
              </a:solidFill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4857" y="1752679"/>
            <a:ext cx="1736015" cy="1235010"/>
            <a:chOff x="594854" y="1752679"/>
            <a:chExt cx="1736015" cy="1235010"/>
          </a:xfrm>
        </p:grpSpPr>
        <p:sp>
          <p:nvSpPr>
            <p:cNvPr id="27" name="矩形 26"/>
            <p:cNvSpPr/>
            <p:nvPr/>
          </p:nvSpPr>
          <p:spPr>
            <a:xfrm>
              <a:off x="594854" y="2188856"/>
              <a:ext cx="1653199" cy="7694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2042" y="2526036"/>
              <a:ext cx="1577908" cy="461653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Contents</a:t>
              </a:r>
              <a:endParaRPr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4854" y="1752680"/>
              <a:ext cx="1653199" cy="769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1083" y="1752679"/>
              <a:ext cx="1649786" cy="769429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目  录</a:t>
              </a:r>
              <a:endParaRPr lang="zh-CN" altLang="en-US" sz="4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55014" y="263674"/>
            <a:ext cx="5386388" cy="976045"/>
            <a:chOff x="3434084" y="1371600"/>
            <a:chExt cx="5386388" cy="976045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l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4" name="Copyright Notice"/>
            <p:cNvSpPr/>
            <p:nvPr/>
          </p:nvSpPr>
          <p:spPr bwMode="auto">
            <a:xfrm>
              <a:off x="3434247" y="1559907"/>
              <a:ext cx="3416627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七、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chrome extension</a:t>
              </a:r>
              <a:endParaRPr lang="en-US" altLang="zh-CN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 defTabSz="913765">
                <a:defRPr/>
              </a:pPr>
              <a:endParaRPr 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51839" y="962492"/>
            <a:ext cx="5386388" cy="976333"/>
            <a:chOff x="3433449" y="2020888"/>
            <a:chExt cx="5386388" cy="976333"/>
          </a:xfrm>
        </p:grpSpPr>
        <p:sp>
          <p:nvSpPr>
            <p:cNvPr id="19" name="矩形 18"/>
            <p:cNvSpPr/>
            <p:nvPr/>
          </p:nvSpPr>
          <p:spPr>
            <a:xfrm>
              <a:off x="3433449" y="202088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5" name="Copyright Notice"/>
            <p:cNvSpPr/>
            <p:nvPr/>
          </p:nvSpPr>
          <p:spPr bwMode="auto">
            <a:xfrm>
              <a:off x="3439740" y="2209483"/>
              <a:ext cx="5274310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squar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八、桌面应用</a:t>
              </a:r>
              <a:endParaRPr lang="zh-CN" alt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55014" y="1661627"/>
            <a:ext cx="5386388" cy="905773"/>
            <a:chOff x="3437259" y="3699828"/>
            <a:chExt cx="5386388" cy="905773"/>
          </a:xfrm>
        </p:grpSpPr>
        <p:sp>
          <p:nvSpPr>
            <p:cNvPr id="23" name="矩形 22"/>
            <p:cNvSpPr/>
            <p:nvPr/>
          </p:nvSpPr>
          <p:spPr>
            <a:xfrm>
              <a:off x="3437259" y="369982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1" name="Copyright Notice"/>
            <p:cNvSpPr/>
            <p:nvPr/>
          </p:nvSpPr>
          <p:spPr bwMode="auto">
            <a:xfrm>
              <a:off x="3466346" y="3817863"/>
              <a:ext cx="1647939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九、物联网</a:t>
              </a:r>
              <a:endParaRPr lang="en-US" altLang="zh-CN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defRPr/>
              </a:pPr>
              <a:endParaRPr lang="zh-CN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51720" y="2358857"/>
            <a:ext cx="6589682" cy="928623"/>
            <a:chOff x="2233965" y="3644583"/>
            <a:chExt cx="6589682" cy="928623"/>
          </a:xfrm>
        </p:grpSpPr>
        <p:sp>
          <p:nvSpPr>
            <p:cNvPr id="8" name="矩形 7"/>
            <p:cNvSpPr/>
            <p:nvPr/>
          </p:nvSpPr>
          <p:spPr>
            <a:xfrm>
              <a:off x="3437259" y="3644583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9" name="Copyright Notice"/>
            <p:cNvSpPr/>
            <p:nvPr/>
          </p:nvSpPr>
          <p:spPr bwMode="auto">
            <a:xfrm>
              <a:off x="2233965" y="3785468"/>
              <a:ext cx="4413170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squar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十、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二维动画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defRPr/>
              </a:pPr>
              <a:endParaRPr lang="zh-CN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44613" y="3071962"/>
            <a:ext cx="5393614" cy="935598"/>
            <a:chOff x="3426858" y="3729038"/>
            <a:chExt cx="5393614" cy="935598"/>
          </a:xfrm>
        </p:grpSpPr>
        <p:sp>
          <p:nvSpPr>
            <p:cNvPr id="16" name="矩形 15"/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8" name="Copyright Notice"/>
            <p:cNvSpPr/>
            <p:nvPr/>
          </p:nvSpPr>
          <p:spPr bwMode="auto">
            <a:xfrm>
              <a:off x="3426858" y="3876898"/>
              <a:ext cx="2263491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十一、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三维动画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51839" y="3770929"/>
            <a:ext cx="5386388" cy="935598"/>
            <a:chOff x="3434084" y="3729038"/>
            <a:chExt cx="5386388" cy="935598"/>
          </a:xfrm>
        </p:grpSpPr>
        <p:sp>
          <p:nvSpPr>
            <p:cNvPr id="32" name="矩形 31"/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3" name="Copyright Notice"/>
            <p:cNvSpPr/>
            <p:nvPr/>
          </p:nvSpPr>
          <p:spPr bwMode="auto">
            <a:xfrm>
              <a:off x="3458101" y="3876898"/>
              <a:ext cx="2571267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十二、前端工程话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53436" y="1947567"/>
            <a:ext cx="735006" cy="24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   </a:t>
            </a:r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                   </a:t>
            </a:r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 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                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语文课件：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www.1ppt.com/kejian/yuwen/    </a:t>
            </a:r>
            <a:r>
              <a:rPr lang="zh-CN" altLang="en-US" sz="100" dirty="0">
                <a:solidFill>
                  <a:schemeClr val="bg1"/>
                </a:solidFill>
              </a:rPr>
              <a:t>数学课件：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www.1ppt.com/kejian/shuxue/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英语课件：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www.1ppt.com/kejian/yingyu/    </a:t>
            </a:r>
            <a:r>
              <a:rPr lang="zh-CN" altLang="en-US" sz="100" dirty="0">
                <a:solidFill>
                  <a:schemeClr val="bg1"/>
                </a:solidFill>
              </a:rPr>
              <a:t>美术课件：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www.1ppt.com/kejian/meishu/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科学课件：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www.1ppt.com/kejian/kexue/     </a:t>
            </a:r>
            <a:r>
              <a:rPr lang="zh-CN" altLang="en-US" sz="100" dirty="0">
                <a:solidFill>
                  <a:schemeClr val="bg1"/>
                </a:solidFill>
              </a:rPr>
              <a:t>物理课件：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www.1ppt.com/kejian/wuli/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化学课件：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www.1ppt.com/kejian/huaxue/  </a:t>
            </a:r>
            <a:r>
              <a:rPr lang="zh-CN" altLang="en-US" sz="100" dirty="0">
                <a:solidFill>
                  <a:schemeClr val="bg1"/>
                </a:solidFill>
              </a:rPr>
              <a:t>生物课件：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www.1ppt.com/kejian/shengwu/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地理课件：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www.1ppt.com/kejian/dili/          </a:t>
            </a:r>
            <a:r>
              <a:rPr lang="zh-CN" altLang="en-US" sz="100" dirty="0">
                <a:solidFill>
                  <a:schemeClr val="bg1"/>
                </a:solidFill>
              </a:rPr>
              <a:t>历史课件：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www.1ppt.com/kejian/lishi/        </a:t>
            </a:r>
            <a:endParaRPr lang="en-US" altLang="zh-CN" sz="100" dirty="0">
              <a:solidFill>
                <a:schemeClr val="bg1"/>
              </a:solidFill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4857" y="1752679"/>
            <a:ext cx="1736015" cy="1235010"/>
            <a:chOff x="594854" y="1752679"/>
            <a:chExt cx="1736015" cy="1235010"/>
          </a:xfrm>
        </p:grpSpPr>
        <p:sp>
          <p:nvSpPr>
            <p:cNvPr id="27" name="矩形 26"/>
            <p:cNvSpPr/>
            <p:nvPr/>
          </p:nvSpPr>
          <p:spPr>
            <a:xfrm>
              <a:off x="594854" y="2188856"/>
              <a:ext cx="1653199" cy="7694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2042" y="2526036"/>
              <a:ext cx="1577908" cy="461653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Contents</a:t>
              </a:r>
              <a:endParaRPr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4854" y="1752680"/>
              <a:ext cx="1653199" cy="769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1083" y="1752679"/>
              <a:ext cx="1649786" cy="769429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目  录</a:t>
              </a:r>
              <a:endParaRPr lang="zh-CN" altLang="en-US" sz="4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55014" y="263674"/>
            <a:ext cx="5386388" cy="976045"/>
            <a:chOff x="3434084" y="1371600"/>
            <a:chExt cx="5386388" cy="976045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l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4" name="Copyright Notice"/>
            <p:cNvSpPr/>
            <p:nvPr/>
          </p:nvSpPr>
          <p:spPr bwMode="auto">
            <a:xfrm>
              <a:off x="3434247" y="1559907"/>
              <a:ext cx="2263491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十三、操作系统</a:t>
              </a:r>
              <a:endParaRPr lang="en-US" altLang="zh-CN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 defTabSz="913765">
                <a:defRPr/>
              </a:pPr>
              <a:endParaRPr 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51839" y="962492"/>
            <a:ext cx="5386388" cy="976333"/>
            <a:chOff x="3433449" y="2020888"/>
            <a:chExt cx="5386388" cy="976333"/>
          </a:xfrm>
        </p:grpSpPr>
        <p:sp>
          <p:nvSpPr>
            <p:cNvPr id="19" name="矩形 18"/>
            <p:cNvSpPr/>
            <p:nvPr/>
          </p:nvSpPr>
          <p:spPr>
            <a:xfrm>
              <a:off x="3433449" y="202088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5" name="Copyright Notice"/>
            <p:cNvSpPr/>
            <p:nvPr/>
          </p:nvSpPr>
          <p:spPr bwMode="auto">
            <a:xfrm>
              <a:off x="3439740" y="2209483"/>
              <a:ext cx="5274310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squar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十四、结语</a:t>
              </a:r>
              <a:endParaRPr lang="zh-CN" alt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165"/>
            <a:r>
              <a:rPr lang="en-US" altLang="zh-CN" sz="14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4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165">
              <a:defRPr/>
            </a:pPr>
            <a:r>
              <a:rPr lang="zh-CN" altLang="en-US" sz="2800" b="1" kern="0" cap="small" dirty="0">
                <a:solidFill>
                  <a:srgbClr val="F59F14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en-US" altLang="zh-CN" sz="2800" b="1" kern="0" cap="small" dirty="0">
              <a:solidFill>
                <a:srgbClr val="F59F1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  <p:bldP spid="5" grpId="0" bldLvl="0" animBg="1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770" y="445135"/>
            <a:ext cx="563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9117" y="1308125"/>
            <a:ext cx="8025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从狭义上讲，前端工程师使用 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Java </a:t>
            </a:r>
            <a:r>
              <a:rPr lang="zh-CN" altLang="en-US" dirty="0">
                <a:solidFill>
                  <a:schemeClr val="bg1"/>
                </a:solidFill>
              </a:rPr>
              <a:t>等专业技能和工具将产品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设计稿实现成网站产品，涵盖用户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en-US" dirty="0">
                <a:solidFill>
                  <a:schemeClr val="bg1"/>
                </a:solidFill>
              </a:rPr>
              <a:t>端、移动端网页，处理视觉和交互问题。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1560" y="3003798"/>
            <a:ext cx="80257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从广义上来讲，所有用户终端产品与视觉和交互有关的部分，都是前端工程师的专业领域。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483518"/>
            <a:ext cx="802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、大前端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前后端分离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9117" y="1203598"/>
            <a:ext cx="802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随着前后端职责和技术框架的分离发展，产品对前端的要求越来越高，用户对前端的期待越来越高，前端技术发展越来越快，导致前端这个岗位并没有像</a:t>
            </a:r>
            <a:r>
              <a:rPr lang="en-US" altLang="zh-CN" dirty="0">
                <a:solidFill>
                  <a:schemeClr val="bg1"/>
                </a:solidFill>
              </a:rPr>
              <a:t>JSP</a:t>
            </a:r>
            <a:r>
              <a:rPr lang="zh-CN" altLang="en-US" dirty="0">
                <a:solidFill>
                  <a:schemeClr val="bg1"/>
                </a:solidFill>
              </a:rPr>
              <a:t>时代那种画画页面就完事了。这部分体现的是前端的要求更高，责任越大了。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39702"/>
            <a:ext cx="5076056" cy="28552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483518"/>
            <a:ext cx="802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大前端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- Node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全栈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endParaRPr lang="zh-CN" altLang="en-US" sz="2400" b="1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9117" y="1203598"/>
            <a:ext cx="802576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前后端分离后，前端要独立完成一个事情是不行的，因为缺少后台的支持。但是随着</a:t>
            </a:r>
            <a:r>
              <a:rPr lang="en-US" altLang="zh-CN" dirty="0">
                <a:solidFill>
                  <a:schemeClr val="bg1"/>
                </a:solidFill>
              </a:rPr>
              <a:t>Node</a:t>
            </a:r>
            <a:r>
              <a:rPr lang="zh-CN" altLang="en-US" dirty="0">
                <a:solidFill>
                  <a:schemeClr val="bg1"/>
                </a:solidFill>
              </a:rPr>
              <a:t>的出现，前端可以不用依赖后台人员，也不用学习新的后台语言，就可以轻松搞定后台的这部分事情。这样，面对一些小的系统，前端工程师就可以搞定整个系统。这部分体现了前端的全面性和全栈性。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71750"/>
            <a:ext cx="6277929" cy="24482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483518"/>
            <a:ext cx="8025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大前端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- </a:t>
            </a:r>
            <a:r>
              <a:rPr lang="zh-CN" altLang="en-US" sz="2400" dirty="0">
                <a:solidFill>
                  <a:schemeClr val="bg1"/>
                </a:solidFill>
              </a:rPr>
              <a:t>应对各种端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b="1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9117" y="1203598"/>
            <a:ext cx="802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随着前后端职责和技术框架的分离发展，产品对前端的要求越来越高，用户对前端的期待越来越高，前端技术发展越来越快，导致前端这个岗位并没有像</a:t>
            </a:r>
            <a:r>
              <a:rPr lang="en-US" altLang="zh-CN" dirty="0">
                <a:solidFill>
                  <a:schemeClr val="bg1"/>
                </a:solidFill>
              </a:rPr>
              <a:t>JSP</a:t>
            </a:r>
            <a:r>
              <a:rPr lang="zh-CN" altLang="en-US" dirty="0">
                <a:solidFill>
                  <a:schemeClr val="bg1"/>
                </a:solidFill>
              </a:rPr>
              <a:t>时代那种画画页面就完事了。这部分体现的是前端的要求更高，责任越大了。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3913</Words>
  <Application>WPS 演示</Application>
  <PresentationFormat>全屏显示(16:9)</PresentationFormat>
  <Paragraphs>179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Calibri</vt:lpstr>
      <vt:lpstr>楷体</vt:lpstr>
      <vt:lpstr>Arial Unicode MS</vt:lpstr>
      <vt:lpstr>第一PPT模板网-WWW.1PPT.COM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category>第一PPT模板网-WWW.1PPT.COM</cp:category>
  <cp:lastModifiedBy>luke1380528053</cp:lastModifiedBy>
  <cp:revision>111</cp:revision>
  <dcterms:created xsi:type="dcterms:W3CDTF">2015-04-30T08:31:00Z</dcterms:created>
  <dcterms:modified xsi:type="dcterms:W3CDTF">2018-10-17T13:15:59Z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