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77" r:id="rId2"/>
    <p:sldId id="299" r:id="rId3"/>
    <p:sldId id="335" r:id="rId4"/>
    <p:sldId id="300" r:id="rId5"/>
    <p:sldId id="298" r:id="rId6"/>
    <p:sldId id="395" r:id="rId7"/>
    <p:sldId id="337" r:id="rId8"/>
    <p:sldId id="396" r:id="rId9"/>
    <p:sldId id="341" r:id="rId10"/>
    <p:sldId id="342" r:id="rId11"/>
    <p:sldId id="343" r:id="rId12"/>
    <p:sldId id="345" r:id="rId13"/>
    <p:sldId id="346" r:id="rId14"/>
    <p:sldId id="344" r:id="rId15"/>
    <p:sldId id="354" r:id="rId16"/>
    <p:sldId id="355" r:id="rId17"/>
    <p:sldId id="356" r:id="rId18"/>
    <p:sldId id="358" r:id="rId19"/>
    <p:sldId id="357" r:id="rId20"/>
    <p:sldId id="359" r:id="rId21"/>
    <p:sldId id="360" r:id="rId22"/>
    <p:sldId id="361" r:id="rId23"/>
    <p:sldId id="334" r:id="rId24"/>
    <p:sldId id="362" r:id="rId25"/>
    <p:sldId id="363" r:id="rId26"/>
    <p:sldId id="364" r:id="rId27"/>
    <p:sldId id="365" r:id="rId28"/>
    <p:sldId id="366" r:id="rId29"/>
    <p:sldId id="367" r:id="rId30"/>
    <p:sldId id="368" r:id="rId31"/>
    <p:sldId id="369" r:id="rId32"/>
    <p:sldId id="370" r:id="rId33"/>
    <p:sldId id="371" r:id="rId34"/>
    <p:sldId id="372" r:id="rId35"/>
    <p:sldId id="379" r:id="rId36"/>
    <p:sldId id="380" r:id="rId37"/>
    <p:sldId id="381" r:id="rId38"/>
    <p:sldId id="382" r:id="rId39"/>
    <p:sldId id="383" r:id="rId40"/>
    <p:sldId id="384" r:id="rId41"/>
    <p:sldId id="373" r:id="rId42"/>
    <p:sldId id="387" r:id="rId43"/>
    <p:sldId id="385" r:id="rId44"/>
    <p:sldId id="388" r:id="rId45"/>
    <p:sldId id="377" r:id="rId46"/>
    <p:sldId id="378" r:id="rId47"/>
    <p:sldId id="386" r:id="rId48"/>
    <p:sldId id="374" r:id="rId49"/>
    <p:sldId id="376" r:id="rId50"/>
    <p:sldId id="375" r:id="rId51"/>
    <p:sldId id="389" r:id="rId52"/>
    <p:sldId id="390" r:id="rId53"/>
    <p:sldId id="391" r:id="rId54"/>
    <p:sldId id="392" r:id="rId55"/>
    <p:sldId id="393" r:id="rId56"/>
    <p:sldId id="394" r:id="rId57"/>
    <p:sldId id="287" r:id="rId58"/>
  </p:sldIdLst>
  <p:sldSz cx="9144000" cy="5143500" type="screen16x9"/>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0">
          <p15:clr>
            <a:srgbClr val="A4A3A4"/>
          </p15:clr>
        </p15:guide>
        <p15:guide id="2" pos="28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194C6"/>
    <a:srgbClr val="03AE97"/>
    <a:srgbClr val="A5C067"/>
    <a:srgbClr val="F7AC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4660"/>
  </p:normalViewPr>
  <p:slideViewPr>
    <p:cSldViewPr>
      <p:cViewPr varScale="1">
        <p:scale>
          <a:sx n="114" d="100"/>
          <a:sy n="114" d="100"/>
        </p:scale>
        <p:origin x="576" y="86"/>
      </p:cViewPr>
      <p:guideLst>
        <p:guide orient="horz" pos="1530"/>
        <p:guide pos="2831"/>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671D42-D001-41DA-887B-5B9B43A68AF3}" type="datetimeFigureOut">
              <a:rPr lang="zh-CN" altLang="en-US" smtClean="0"/>
              <a:t>2018/11/3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94CBFA-6C20-47AF-AD12-E2D304E5789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42421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475435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60749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353788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31232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16434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546375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90410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877881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7533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41004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86692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43414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59487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94967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34877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2027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02937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78544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27178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26300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31101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88233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3585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7"/>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6"/>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endParaRPr lang="zh-CN" altLang="en-US"/>
          </a:p>
        </p:txBody>
      </p:sp>
      <p:sp>
        <p:nvSpPr>
          <p:cNvPr id="4" name="文本占位符 3"/>
          <p:cNvSpPr>
            <a:spLocks noGrp="1"/>
          </p:cNvSpPr>
          <p:nvPr>
            <p:ph type="body" sz="half" idx="2"/>
          </p:nvPr>
        </p:nvSpPr>
        <p:spPr>
          <a:xfrm>
            <a:off x="1792288" y="4025511"/>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28" tIns="45714" rIns="91428"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28" tIns="45714" rIns="91428"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530820CF-B880-4189-942D-D702A7CBA730}" type="datetimeFigureOut">
              <a:rPr lang="zh-CN" altLang="en-US" smtClean="0"/>
              <a:t>2018/11/3</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1026" name="Picture 2" descr="H:\背景图\模糊背景\pcsc0011.模糊创意光线图片40-2套图案11款炫丽模糊光线背景362张JPGPNG\4.jpg"/>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3314" r="3314"/>
          <a:stretch>
            <a:fillRect/>
          </a:stretch>
        </p:blipFill>
        <p:spPr bwMode="auto">
          <a:xfrm>
            <a:off x="0" y="-5376"/>
            <a:ext cx="9144000" cy="515425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experiments.withgoogle.com/collection/chrome" TargetMode="External"/><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race.assassinscreedpirates.com/" TargetMode="External"/><Relationship Id="rId5" Type="http://schemas.openxmlformats.org/officeDocument/2006/relationships/hyperlink" Target="https://jeonghopark.github.io/scanseqjs/" TargetMode="External"/><Relationship Id="rId4" Type="http://schemas.openxmlformats.org/officeDocument/2006/relationships/hyperlink" Target="https://paveldogreat.github.io/WebGL-Fluid-Simulatio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zhuanlan.zhihu.com/p/39827365"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gallery.echartsjs.com/explore.html#sort=rank~timeframe=all~author=all"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https://www.oschina.net/news/20143/top-25-best-html5-canvas-games-you-love-to-play"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s://threejs.org/"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hyperlink" Target="https://experiments.withgoogle.com/collection/chrom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hyperlink" Target="https://crxdoc-zh.appspot.com/extensions/api_other"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hyperlink" Target="https://crxdoc-zh.appspot.com/extensions/api_index"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hyperlink" Target="https://chrome.google.com/webstore/detail/%E4%BC%98%E9%85%B7%E4%B8%80%E9%94%AE%E9%80%9A/alddjbjplgobbllfolehibiclbhmomla" TargetMode="External"/><Relationship Id="rId3" Type="http://schemas.openxmlformats.org/officeDocument/2006/relationships/hyperlink" Target="https://chrome.google.com/webstore/detail/proxy-switchyomega/padekgcemlokbadohgkifijomclgjgif" TargetMode="External"/><Relationship Id="rId7" Type="http://schemas.openxmlformats.org/officeDocument/2006/relationships/hyperlink" Target="https://chrome.google.com/webstore/detail/%E5%8F%B0%E6%B9%BE%E9%AB%98%E9%93%81%E6%8A%A2%E7%A5%A8%E6%8F%92%E4%BB%B6/nfkfaajobpcjpmcmpcacncimfmjppgoj"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hyperlink" Target="https://chrome.google.com/webstore/detail/adguard-adblocker/bgnkhhnnamicmpeenaelnjfhikgbkllg" TargetMode="External"/><Relationship Id="rId5" Type="http://schemas.openxmlformats.org/officeDocument/2006/relationships/hyperlink" Target="https://chrome.google.com/webstore/detail/redux-devtools/lmhkpmbekcpmknklioeibfkpmmfibljd" TargetMode="External"/><Relationship Id="rId4" Type="http://schemas.openxmlformats.org/officeDocument/2006/relationships/hyperlink" Target="https://chrome.google.com/webstore/detail/react-developer-tools/fmkadmapgofadopljbjfkapdkoienihi" TargetMode="External"/><Relationship Id="rId9" Type="http://schemas.openxmlformats.org/officeDocument/2006/relationships/hyperlink" Target="https://chrome.google.com/webstore/category/extensions?hl=zh-CN"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link.zhihu.com/?target=https://www.os-js.org/"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54430" y="1635646"/>
            <a:ext cx="6835140" cy="91440"/>
            <a:chOff x="1539240" y="2179320"/>
            <a:chExt cx="9113520" cy="121920"/>
          </a:xfrm>
        </p:grpSpPr>
        <p:cxnSp>
          <p:nvCxnSpPr>
            <p:cNvPr id="15" name="直接连接符 14"/>
            <p:cNvCxnSpPr/>
            <p:nvPr/>
          </p:nvCxnSpPr>
          <p:spPr>
            <a:xfrm>
              <a:off x="1539240" y="2179320"/>
              <a:ext cx="9113520" cy="0"/>
            </a:xfrm>
            <a:prstGeom prst="line">
              <a:avLst/>
            </a:prstGeom>
            <a:noFill/>
            <a:ln w="76200" cap="flat" cmpd="sng" algn="ctr">
              <a:solidFill>
                <a:schemeClr val="bg1"/>
              </a:solidFill>
              <a:prstDash val="solid"/>
              <a:miter lim="800000"/>
            </a:ln>
            <a:effectLst/>
          </p:spPr>
        </p:cxnSp>
        <p:cxnSp>
          <p:nvCxnSpPr>
            <p:cNvPr id="16" name="直接连接符 15"/>
            <p:cNvCxnSpPr/>
            <p:nvPr/>
          </p:nvCxnSpPr>
          <p:spPr>
            <a:xfrm>
              <a:off x="1539240" y="2301240"/>
              <a:ext cx="9113520" cy="0"/>
            </a:xfrm>
            <a:prstGeom prst="line">
              <a:avLst/>
            </a:prstGeom>
            <a:noFill/>
            <a:ln w="6350" cap="flat" cmpd="sng" algn="ctr">
              <a:solidFill>
                <a:schemeClr val="bg1"/>
              </a:solidFill>
              <a:prstDash val="solid"/>
              <a:miter lim="800000"/>
            </a:ln>
            <a:effectLst/>
          </p:spPr>
        </p:cxnSp>
      </p:grpSp>
      <p:grpSp>
        <p:nvGrpSpPr>
          <p:cNvPr id="12" name="组合 11"/>
          <p:cNvGrpSpPr/>
          <p:nvPr/>
        </p:nvGrpSpPr>
        <p:grpSpPr>
          <a:xfrm flipV="1">
            <a:off x="1154430" y="2643759"/>
            <a:ext cx="6835140" cy="90676"/>
            <a:chOff x="1539240" y="2680230"/>
            <a:chExt cx="9113520" cy="120901"/>
          </a:xfrm>
        </p:grpSpPr>
        <p:cxnSp>
          <p:nvCxnSpPr>
            <p:cNvPr id="13" name="直接连接符 12"/>
            <p:cNvCxnSpPr/>
            <p:nvPr/>
          </p:nvCxnSpPr>
          <p:spPr>
            <a:xfrm>
              <a:off x="1539240" y="2680230"/>
              <a:ext cx="9113520" cy="0"/>
            </a:xfrm>
            <a:prstGeom prst="line">
              <a:avLst/>
            </a:prstGeom>
            <a:noFill/>
            <a:ln w="76200" cap="flat" cmpd="sng" algn="ctr">
              <a:solidFill>
                <a:schemeClr val="bg1"/>
              </a:solidFill>
              <a:prstDash val="solid"/>
              <a:miter lim="800000"/>
            </a:ln>
            <a:effectLst/>
          </p:spPr>
        </p:cxnSp>
        <p:cxnSp>
          <p:nvCxnSpPr>
            <p:cNvPr id="14" name="直接连接符 13"/>
            <p:cNvCxnSpPr/>
            <p:nvPr/>
          </p:nvCxnSpPr>
          <p:spPr>
            <a:xfrm>
              <a:off x="1539240" y="2801131"/>
              <a:ext cx="9113520" cy="0"/>
            </a:xfrm>
            <a:prstGeom prst="line">
              <a:avLst/>
            </a:prstGeom>
            <a:noFill/>
            <a:ln w="6350" cap="flat" cmpd="sng" algn="ctr">
              <a:solidFill>
                <a:schemeClr val="bg1"/>
              </a:solidFill>
              <a:prstDash val="solid"/>
              <a:miter lim="800000"/>
            </a:ln>
            <a:effectLst/>
          </p:spPr>
        </p:cxnSp>
      </p:grpSp>
      <p:sp>
        <p:nvSpPr>
          <p:cNvPr id="17" name="文本框 16"/>
          <p:cNvSpPr txBox="1"/>
          <p:nvPr/>
        </p:nvSpPr>
        <p:spPr>
          <a:xfrm>
            <a:off x="1743075" y="1873954"/>
            <a:ext cx="5657850" cy="623246"/>
          </a:xfrm>
          <a:prstGeom prst="rect">
            <a:avLst/>
          </a:prstGeom>
          <a:noFill/>
        </p:spPr>
        <p:txBody>
          <a:bodyPr wrap="square" lIns="68571" tIns="34289" rIns="68571" bIns="34289" rtlCol="0">
            <a:spAutoFit/>
          </a:bodyPr>
          <a:lstStyle/>
          <a:p>
            <a:pPr algn="ctr" defTabSz="685165"/>
            <a:r>
              <a:rPr lang="en-US" altLang="zh-CN" sz="3600" b="1" dirty="0" err="1">
                <a:solidFill>
                  <a:schemeClr val="bg1"/>
                </a:solidFill>
                <a:latin typeface="微软雅黑" panose="020B0503020204020204" charset="-122"/>
                <a:ea typeface="微软雅黑" panose="020B0503020204020204" charset="-122"/>
              </a:rPr>
              <a:t>Npm</a:t>
            </a:r>
            <a:r>
              <a:rPr lang="zh-CN" altLang="en-US" sz="3600" b="1" dirty="0">
                <a:solidFill>
                  <a:schemeClr val="bg1"/>
                </a:solidFill>
                <a:latin typeface="微软雅黑" panose="020B0503020204020204" charset="-122"/>
                <a:ea typeface="微软雅黑" panose="020B0503020204020204" charset="-122"/>
              </a:rPr>
              <a:t>木马简介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grpId="0" nodeType="clickEffect">
                                  <p:stCondLst>
                                    <p:cond delay="0"/>
                                  </p:stCondLst>
                                  <p:iterate type="lt">
                                    <p:tmPct val="10000"/>
                                  </p:iterate>
                                  <p:childTnLst>
                                    <p:set>
                                      <p:cBhvr>
                                        <p:cTn id="14" dur="1" fill="hold">
                                          <p:stCondLst>
                                            <p:cond delay="0"/>
                                          </p:stCondLst>
                                        </p:cTn>
                                        <p:tgtEl>
                                          <p:spTgt spid="17"/>
                                        </p:tgtEl>
                                        <p:attrNameLst>
                                          <p:attrName>style.visibility</p:attrName>
                                        </p:attrNameLst>
                                      </p:cBhvr>
                                      <p:to>
                                        <p:strVal val="visible"/>
                                      </p:to>
                                    </p:set>
                                    <p:anim calcmode="lin" valueType="num">
                                      <p:cBhvr>
                                        <p:cTn id="15"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18" dur="1000" fill="hold"/>
                                        <p:tgtEl>
                                          <p:spTgt spid="17"/>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520" y="483518"/>
            <a:ext cx="8025765" cy="1077218"/>
          </a:xfrm>
          <a:prstGeom prst="rect">
            <a:avLst/>
          </a:prstGeom>
          <a:noFill/>
        </p:spPr>
        <p:txBody>
          <a:bodyPr wrap="square" rtlCol="0">
            <a:spAutoFit/>
          </a:bodyPr>
          <a:lstStyle/>
          <a:p>
            <a:r>
              <a:rPr lang="en-US" altLang="zh-CN" sz="2400" b="1" dirty="0">
                <a:solidFill>
                  <a:schemeClr val="bg1"/>
                </a:solidFill>
                <a:latin typeface="+mn-ea"/>
              </a:rPr>
              <a:t>3</a:t>
            </a:r>
            <a:r>
              <a:rPr lang="zh-CN" altLang="en-US" sz="2400" b="1" dirty="0">
                <a:solidFill>
                  <a:schemeClr val="bg1"/>
                </a:solidFill>
                <a:latin typeface="+mn-ea"/>
              </a:rPr>
              <a:t>、</a:t>
            </a:r>
            <a:r>
              <a:rPr lang="zh-CN" altLang="en-US" sz="2400" dirty="0">
                <a:solidFill>
                  <a:schemeClr val="bg1"/>
                </a:solidFill>
                <a:latin typeface="+mn-ea"/>
              </a:rPr>
              <a:t>大前端 </a:t>
            </a:r>
            <a:r>
              <a:rPr lang="en-US" altLang="zh-CN" sz="2400" dirty="0">
                <a:solidFill>
                  <a:schemeClr val="bg1"/>
                </a:solidFill>
                <a:latin typeface="+mn-ea"/>
              </a:rPr>
              <a:t>- </a:t>
            </a:r>
            <a:r>
              <a:rPr lang="zh-CN" altLang="en-US" sz="2400" dirty="0">
                <a:solidFill>
                  <a:schemeClr val="bg1"/>
                </a:solidFill>
              </a:rPr>
              <a:t>应对各种端</a:t>
            </a:r>
          </a:p>
          <a:p>
            <a:endParaRPr lang="zh-CN" altLang="en-US" sz="2400" b="1"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sp>
        <p:nvSpPr>
          <p:cNvPr id="9" name="文本框 8"/>
          <p:cNvSpPr txBox="1"/>
          <p:nvPr/>
        </p:nvSpPr>
        <p:spPr>
          <a:xfrm>
            <a:off x="559117" y="1203598"/>
            <a:ext cx="8025765" cy="1446550"/>
          </a:xfrm>
          <a:prstGeom prst="rect">
            <a:avLst/>
          </a:prstGeom>
          <a:noFill/>
        </p:spPr>
        <p:txBody>
          <a:bodyPr wrap="square" rtlCol="0">
            <a:spAutoFit/>
          </a:bodyPr>
          <a:lstStyle/>
          <a:p>
            <a:r>
              <a:rPr lang="zh-CN" altLang="en-US" dirty="0">
                <a:solidFill>
                  <a:schemeClr val="bg1"/>
                </a:solidFill>
              </a:rPr>
              <a:t>随着前后端职责和技术框架的分离发展，产品对前端的要求越来越高，用户对前端的期待越来越高，前端技术发展越来越快，导致前端这个岗位并没有像</a:t>
            </a:r>
            <a:r>
              <a:rPr lang="en-US" altLang="zh-CN" dirty="0">
                <a:solidFill>
                  <a:schemeClr val="bg1"/>
                </a:solidFill>
              </a:rPr>
              <a:t>JSP</a:t>
            </a:r>
            <a:r>
              <a:rPr lang="zh-CN" altLang="en-US" dirty="0">
                <a:solidFill>
                  <a:schemeClr val="bg1"/>
                </a:solidFill>
              </a:rPr>
              <a:t>时代那种画画页面就完事了。这部分体现的是前端的要求更高，责任越大了。</a:t>
            </a:r>
          </a:p>
          <a:p>
            <a:endParaRPr lang="zh-CN" altLang="en-US"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520" y="483518"/>
            <a:ext cx="8025765" cy="1077218"/>
          </a:xfrm>
          <a:prstGeom prst="rect">
            <a:avLst/>
          </a:prstGeom>
          <a:noFill/>
        </p:spPr>
        <p:txBody>
          <a:bodyPr wrap="square" rtlCol="0">
            <a:spAutoFit/>
          </a:bodyPr>
          <a:lstStyle/>
          <a:p>
            <a:r>
              <a:rPr lang="en-US" altLang="zh-CN" sz="2400" b="1" dirty="0">
                <a:solidFill>
                  <a:schemeClr val="bg1"/>
                </a:solidFill>
                <a:latin typeface="+mn-ea"/>
              </a:rPr>
              <a:t>4</a:t>
            </a:r>
            <a:r>
              <a:rPr lang="zh-CN" altLang="en-US" sz="2400" b="1" dirty="0">
                <a:solidFill>
                  <a:schemeClr val="bg1"/>
                </a:solidFill>
                <a:latin typeface="+mn-ea"/>
              </a:rPr>
              <a:t>、</a:t>
            </a:r>
            <a:r>
              <a:rPr lang="zh-CN" altLang="en-US" sz="2400" dirty="0">
                <a:solidFill>
                  <a:schemeClr val="bg1"/>
                </a:solidFill>
                <a:latin typeface="微软雅黑" panose="020B0503020204020204" charset="-122"/>
                <a:ea typeface="微软雅黑" panose="020B0503020204020204" charset="-122"/>
              </a:rPr>
              <a:t>大前端 </a:t>
            </a:r>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微应用</a:t>
            </a:r>
          </a:p>
          <a:p>
            <a:endParaRPr lang="zh-CN" altLang="en-US" sz="2400" b="1"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sp>
        <p:nvSpPr>
          <p:cNvPr id="9" name="文本框 8"/>
          <p:cNvSpPr txBox="1"/>
          <p:nvPr/>
        </p:nvSpPr>
        <p:spPr>
          <a:xfrm>
            <a:off x="559117" y="1203598"/>
            <a:ext cx="8025765" cy="1446550"/>
          </a:xfrm>
          <a:prstGeom prst="rect">
            <a:avLst/>
          </a:prstGeom>
          <a:noFill/>
        </p:spPr>
        <p:txBody>
          <a:bodyPr wrap="square" rtlCol="0">
            <a:spAutoFit/>
          </a:bodyPr>
          <a:lstStyle/>
          <a:p>
            <a:r>
              <a:rPr lang="zh-CN" altLang="en-US" dirty="0">
                <a:solidFill>
                  <a:schemeClr val="bg1"/>
                </a:solidFill>
              </a:rPr>
              <a:t>随着前后端职责和技术框架的分离发展，产品对前端的要求越来越高，用户对前端的期待越来越高，前端技术发展越来越快，导致前端这个岗位并没有像</a:t>
            </a:r>
            <a:r>
              <a:rPr lang="en-US" altLang="zh-CN" dirty="0">
                <a:solidFill>
                  <a:schemeClr val="bg1"/>
                </a:solidFill>
              </a:rPr>
              <a:t>JSP</a:t>
            </a:r>
            <a:r>
              <a:rPr lang="zh-CN" altLang="en-US" dirty="0">
                <a:solidFill>
                  <a:schemeClr val="bg1"/>
                </a:solidFill>
              </a:rPr>
              <a:t>时代那种画画页面就完事了。这部分体现的是前端的要求更高，责任越大了。</a:t>
            </a:r>
          </a:p>
          <a:p>
            <a:endParaRPr lang="zh-CN" altLang="en-US"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355726"/>
            <a:ext cx="4704071" cy="2646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166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前端：</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131590"/>
            <a:ext cx="6301759" cy="39131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166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前端：</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1800" y="48924"/>
            <a:ext cx="3278697" cy="49760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166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前端：</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131590"/>
            <a:ext cx="6477352" cy="37953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2</a:t>
            </a:r>
          </a:p>
        </p:txBody>
      </p:sp>
      <p:sp>
        <p:nvSpPr>
          <p:cNvPr id="4" name="矩形 3"/>
          <p:cNvSpPr/>
          <p:nvPr/>
        </p:nvSpPr>
        <p:spPr bwMode="auto">
          <a:xfrm>
            <a:off x="2986560" y="2428944"/>
            <a:ext cx="4249738" cy="478790"/>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pPr algn="ctr" defTabSz="685165">
              <a:defRPr/>
            </a:pPr>
            <a:r>
              <a:rPr lang="zh-CN" altLang="en-US" sz="2800" b="1" kern="0" cap="small" dirty="0">
                <a:solidFill>
                  <a:srgbClr val="F59F14"/>
                </a:solidFill>
                <a:latin typeface="微软雅黑" panose="020B0503020204020204" charset="-122"/>
                <a:ea typeface="微软雅黑" panose="020B0503020204020204" charset="-122"/>
              </a:rPr>
              <a:t>前端发展史</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B7D84BB7-898B-48F8-89A6-CDDC631AC026}"/>
              </a:ext>
            </a:extLst>
          </p:cNvPr>
          <p:cNvCxnSpPr>
            <a:cxnSpLocks/>
          </p:cNvCxnSpPr>
          <p:nvPr/>
        </p:nvCxnSpPr>
        <p:spPr>
          <a:xfrm>
            <a:off x="1561038" y="34273"/>
            <a:ext cx="19021" cy="510922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8380002D-F76C-49F2-BCE0-6897BD0230A0}"/>
              </a:ext>
            </a:extLst>
          </p:cNvPr>
          <p:cNvSpPr/>
          <p:nvPr/>
        </p:nvSpPr>
        <p:spPr>
          <a:xfrm>
            <a:off x="1500808" y="70404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7">
            <a:extLst>
              <a:ext uri="{FF2B5EF4-FFF2-40B4-BE49-F238E27FC236}">
                <a16:creationId xmlns:a16="http://schemas.microsoft.com/office/drawing/2014/main" id="{3E02B32F-D810-4DDC-B08E-914C074E7F47}"/>
              </a:ext>
            </a:extLst>
          </p:cNvPr>
          <p:cNvSpPr/>
          <p:nvPr/>
        </p:nvSpPr>
        <p:spPr>
          <a:xfrm>
            <a:off x="1519829" y="1506940"/>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椭圆 8">
            <a:extLst>
              <a:ext uri="{FF2B5EF4-FFF2-40B4-BE49-F238E27FC236}">
                <a16:creationId xmlns:a16="http://schemas.microsoft.com/office/drawing/2014/main" id="{1AB92AF0-88FC-43A9-B57A-42ED7481CA0D}"/>
              </a:ext>
            </a:extLst>
          </p:cNvPr>
          <p:cNvSpPr/>
          <p:nvPr/>
        </p:nvSpPr>
        <p:spPr>
          <a:xfrm>
            <a:off x="1511871" y="2288746"/>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椭圆 9">
            <a:extLst>
              <a:ext uri="{FF2B5EF4-FFF2-40B4-BE49-F238E27FC236}">
                <a16:creationId xmlns:a16="http://schemas.microsoft.com/office/drawing/2014/main" id="{74B0DA00-7712-4EA0-80DC-A7DDA1F1EBF6}"/>
              </a:ext>
            </a:extLst>
          </p:cNvPr>
          <p:cNvSpPr/>
          <p:nvPr/>
        </p:nvSpPr>
        <p:spPr>
          <a:xfrm>
            <a:off x="1519829" y="3001444"/>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10">
            <a:extLst>
              <a:ext uri="{FF2B5EF4-FFF2-40B4-BE49-F238E27FC236}">
                <a16:creationId xmlns:a16="http://schemas.microsoft.com/office/drawing/2014/main" id="{D84CC474-058A-40E9-AB39-295AC8D514F8}"/>
              </a:ext>
            </a:extLst>
          </p:cNvPr>
          <p:cNvSpPr/>
          <p:nvPr/>
        </p:nvSpPr>
        <p:spPr>
          <a:xfrm>
            <a:off x="1519829" y="3864571"/>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椭圆 12">
            <a:extLst>
              <a:ext uri="{FF2B5EF4-FFF2-40B4-BE49-F238E27FC236}">
                <a16:creationId xmlns:a16="http://schemas.microsoft.com/office/drawing/2014/main" id="{84549E0A-DBBC-43AE-9192-C27851A5E382}"/>
              </a:ext>
            </a:extLst>
          </p:cNvPr>
          <p:cNvSpPr/>
          <p:nvPr/>
        </p:nvSpPr>
        <p:spPr>
          <a:xfrm>
            <a:off x="4062625" y="532665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文本框 15">
            <a:extLst>
              <a:ext uri="{FF2B5EF4-FFF2-40B4-BE49-F238E27FC236}">
                <a16:creationId xmlns:a16="http://schemas.microsoft.com/office/drawing/2014/main" id="{92F90309-1B47-4270-AFA9-0AE32AC224EE}"/>
              </a:ext>
            </a:extLst>
          </p:cNvPr>
          <p:cNvSpPr txBox="1"/>
          <p:nvPr/>
        </p:nvSpPr>
        <p:spPr>
          <a:xfrm>
            <a:off x="1907704" y="579607"/>
            <a:ext cx="5979522"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万维网（</a:t>
            </a:r>
            <a:r>
              <a:rPr lang="en-US" altLang="zh-CN" sz="1200" dirty="0">
                <a:solidFill>
                  <a:schemeClr val="bg1"/>
                </a:solidFill>
              </a:rPr>
              <a:t>WWW</a:t>
            </a:r>
            <a:r>
              <a:rPr lang="zh-CN" altLang="en-US" sz="1200" dirty="0">
                <a:solidFill>
                  <a:schemeClr val="bg1"/>
                </a:solidFill>
              </a:rPr>
              <a:t>）是欧洲核子研究组织的一帮科学家为了方便看文档、传论文而创造的</a:t>
            </a:r>
          </a:p>
        </p:txBody>
      </p:sp>
      <p:sp>
        <p:nvSpPr>
          <p:cNvPr id="15" name="文本框 16">
            <a:extLst>
              <a:ext uri="{FF2B5EF4-FFF2-40B4-BE49-F238E27FC236}">
                <a16:creationId xmlns:a16="http://schemas.microsoft.com/office/drawing/2014/main" id="{DCA7FF19-9CFC-4DF8-B548-11BA4007A91D}"/>
              </a:ext>
            </a:extLst>
          </p:cNvPr>
          <p:cNvSpPr txBox="1"/>
          <p:nvPr/>
        </p:nvSpPr>
        <p:spPr>
          <a:xfrm>
            <a:off x="623682" y="579607"/>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1992</a:t>
            </a:r>
            <a:r>
              <a:rPr lang="zh-CN" altLang="en-US" dirty="0">
                <a:solidFill>
                  <a:srgbClr val="FF0000"/>
                </a:solidFill>
              </a:rPr>
              <a:t>年</a:t>
            </a:r>
          </a:p>
        </p:txBody>
      </p:sp>
      <p:sp>
        <p:nvSpPr>
          <p:cNvPr id="16" name="文本框 17">
            <a:extLst>
              <a:ext uri="{FF2B5EF4-FFF2-40B4-BE49-F238E27FC236}">
                <a16:creationId xmlns:a16="http://schemas.microsoft.com/office/drawing/2014/main" id="{90CF3551-0E49-45C8-9D3C-7639B1928683}"/>
              </a:ext>
            </a:extLst>
          </p:cNvPr>
          <p:cNvSpPr txBox="1"/>
          <p:nvPr/>
        </p:nvSpPr>
        <p:spPr>
          <a:xfrm>
            <a:off x="614526" y="1382504"/>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1994</a:t>
            </a:r>
            <a:r>
              <a:rPr lang="zh-CN" altLang="en-US" dirty="0">
                <a:solidFill>
                  <a:srgbClr val="FF0000"/>
                </a:solidFill>
              </a:rPr>
              <a:t>年</a:t>
            </a:r>
          </a:p>
        </p:txBody>
      </p:sp>
      <p:sp>
        <p:nvSpPr>
          <p:cNvPr id="17" name="文本框 18">
            <a:extLst>
              <a:ext uri="{FF2B5EF4-FFF2-40B4-BE49-F238E27FC236}">
                <a16:creationId xmlns:a16="http://schemas.microsoft.com/office/drawing/2014/main" id="{A90F1964-E1F6-4310-8C39-994193A3B342}"/>
              </a:ext>
            </a:extLst>
          </p:cNvPr>
          <p:cNvSpPr txBox="1"/>
          <p:nvPr/>
        </p:nvSpPr>
        <p:spPr>
          <a:xfrm>
            <a:off x="611560" y="2169143"/>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1994</a:t>
            </a:r>
            <a:r>
              <a:rPr lang="zh-CN" altLang="en-US" dirty="0">
                <a:solidFill>
                  <a:srgbClr val="FF0000"/>
                </a:solidFill>
              </a:rPr>
              <a:t>年</a:t>
            </a:r>
          </a:p>
        </p:txBody>
      </p:sp>
      <p:sp>
        <p:nvSpPr>
          <p:cNvPr id="18" name="文本框 19">
            <a:extLst>
              <a:ext uri="{FF2B5EF4-FFF2-40B4-BE49-F238E27FC236}">
                <a16:creationId xmlns:a16="http://schemas.microsoft.com/office/drawing/2014/main" id="{FBE2A9F9-B0FA-4B06-B726-AE51E723447B}"/>
              </a:ext>
            </a:extLst>
          </p:cNvPr>
          <p:cNvSpPr txBox="1"/>
          <p:nvPr/>
        </p:nvSpPr>
        <p:spPr>
          <a:xfrm>
            <a:off x="631708" y="2891576"/>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1995</a:t>
            </a:r>
            <a:r>
              <a:rPr lang="zh-CN" altLang="en-US" dirty="0">
                <a:solidFill>
                  <a:srgbClr val="FF0000"/>
                </a:solidFill>
              </a:rPr>
              <a:t>年</a:t>
            </a:r>
          </a:p>
        </p:txBody>
      </p:sp>
      <p:sp>
        <p:nvSpPr>
          <p:cNvPr id="19" name="文本框 20">
            <a:extLst>
              <a:ext uri="{FF2B5EF4-FFF2-40B4-BE49-F238E27FC236}">
                <a16:creationId xmlns:a16="http://schemas.microsoft.com/office/drawing/2014/main" id="{BB004700-6857-4D55-8CB2-B3C508B75548}"/>
              </a:ext>
            </a:extLst>
          </p:cNvPr>
          <p:cNvSpPr txBox="1"/>
          <p:nvPr/>
        </p:nvSpPr>
        <p:spPr>
          <a:xfrm>
            <a:off x="623681" y="3740135"/>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1995</a:t>
            </a:r>
            <a:r>
              <a:rPr lang="zh-CN" altLang="en-US" dirty="0">
                <a:solidFill>
                  <a:srgbClr val="FF0000"/>
                </a:solidFill>
              </a:rPr>
              <a:t>年</a:t>
            </a:r>
          </a:p>
        </p:txBody>
      </p:sp>
      <p:sp>
        <p:nvSpPr>
          <p:cNvPr id="21" name="文本框 22">
            <a:extLst>
              <a:ext uri="{FF2B5EF4-FFF2-40B4-BE49-F238E27FC236}">
                <a16:creationId xmlns:a16="http://schemas.microsoft.com/office/drawing/2014/main" id="{7D23BA91-8A2F-4F76-9628-188532F9D7DB}"/>
              </a:ext>
            </a:extLst>
          </p:cNvPr>
          <p:cNvSpPr txBox="1"/>
          <p:nvPr/>
        </p:nvSpPr>
        <p:spPr>
          <a:xfrm>
            <a:off x="3277132" y="5191262"/>
            <a:ext cx="543739"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rgbClr val="C00000"/>
                </a:solidFill>
              </a:rPr>
              <a:t>1</a:t>
            </a:r>
            <a:r>
              <a:rPr lang="zh-CN" altLang="en-US" b="1" dirty="0">
                <a:solidFill>
                  <a:srgbClr val="C00000"/>
                </a:solidFill>
              </a:rPr>
              <a:t>月</a:t>
            </a:r>
          </a:p>
        </p:txBody>
      </p:sp>
      <p:sp>
        <p:nvSpPr>
          <p:cNvPr id="22" name="椭圆 21">
            <a:extLst>
              <a:ext uri="{FF2B5EF4-FFF2-40B4-BE49-F238E27FC236}">
                <a16:creationId xmlns:a16="http://schemas.microsoft.com/office/drawing/2014/main" id="{BEC27B8E-12E2-4EAF-ABFC-0CD0E7162A30}"/>
              </a:ext>
            </a:extLst>
          </p:cNvPr>
          <p:cNvSpPr/>
          <p:nvPr/>
        </p:nvSpPr>
        <p:spPr>
          <a:xfrm>
            <a:off x="1453038" y="0"/>
            <a:ext cx="216000" cy="216000"/>
          </a:xfrm>
          <a:prstGeom prst="ellipse">
            <a:avLst/>
          </a:prstGeom>
          <a:solidFill>
            <a:srgbClr val="C0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文本框 24">
            <a:extLst>
              <a:ext uri="{FF2B5EF4-FFF2-40B4-BE49-F238E27FC236}">
                <a16:creationId xmlns:a16="http://schemas.microsoft.com/office/drawing/2014/main" id="{52869CED-57BC-4163-88B5-3D4399BE2626}"/>
              </a:ext>
            </a:extLst>
          </p:cNvPr>
          <p:cNvSpPr txBox="1"/>
          <p:nvPr/>
        </p:nvSpPr>
        <p:spPr>
          <a:xfrm>
            <a:off x="1915080" y="1373237"/>
            <a:ext cx="3100208"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这一年</a:t>
            </a:r>
            <a:r>
              <a:rPr lang="en-US" altLang="zh-CN" sz="1200" dirty="0">
                <a:solidFill>
                  <a:schemeClr val="bg1"/>
                </a:solidFill>
              </a:rPr>
              <a:t>10</a:t>
            </a:r>
            <a:r>
              <a:rPr lang="zh-CN" altLang="en-US" sz="1200" dirty="0">
                <a:solidFill>
                  <a:schemeClr val="bg1"/>
                </a:solidFill>
              </a:rPr>
              <a:t>月</a:t>
            </a:r>
            <a:r>
              <a:rPr lang="en-US" altLang="zh-CN" sz="1200" dirty="0">
                <a:solidFill>
                  <a:schemeClr val="bg1"/>
                </a:solidFill>
              </a:rPr>
              <a:t>13</a:t>
            </a:r>
            <a:r>
              <a:rPr lang="zh-CN" altLang="en-US" sz="1200" dirty="0">
                <a:solidFill>
                  <a:schemeClr val="bg1"/>
                </a:solidFill>
              </a:rPr>
              <a:t>日网景推出了第一版</a:t>
            </a:r>
            <a:r>
              <a:rPr lang="en-US" altLang="zh-CN" sz="1200" dirty="0">
                <a:solidFill>
                  <a:schemeClr val="bg1"/>
                </a:solidFill>
              </a:rPr>
              <a:t>Navigator</a:t>
            </a:r>
          </a:p>
        </p:txBody>
      </p:sp>
      <p:sp>
        <p:nvSpPr>
          <p:cNvPr id="24" name="文本框 25">
            <a:extLst>
              <a:ext uri="{FF2B5EF4-FFF2-40B4-BE49-F238E27FC236}">
                <a16:creationId xmlns:a16="http://schemas.microsoft.com/office/drawing/2014/main" id="{F0D35297-84C8-4473-B83F-BCADB8B91A62}"/>
              </a:ext>
            </a:extLst>
          </p:cNvPr>
          <p:cNvSpPr txBox="1"/>
          <p:nvPr/>
        </p:nvSpPr>
        <p:spPr>
          <a:xfrm>
            <a:off x="1907704" y="2174322"/>
            <a:ext cx="4028154"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Rasmus </a:t>
            </a:r>
            <a:r>
              <a:rPr lang="en-US" altLang="zh-CN" sz="1200" dirty="0" err="1">
                <a:solidFill>
                  <a:schemeClr val="bg1"/>
                </a:solidFill>
              </a:rPr>
              <a:t>Lerdorf</a:t>
            </a:r>
            <a:r>
              <a:rPr lang="zh-CN" altLang="en-US" sz="1200" dirty="0">
                <a:solidFill>
                  <a:schemeClr val="bg1"/>
                </a:solidFill>
              </a:rPr>
              <a:t>的加拿大人为了维护个人网站而创建了</a:t>
            </a:r>
            <a:r>
              <a:rPr lang="en-US" altLang="zh-CN" sz="1200" dirty="0">
                <a:solidFill>
                  <a:schemeClr val="bg1"/>
                </a:solidFill>
              </a:rPr>
              <a:t>PHP</a:t>
            </a:r>
          </a:p>
        </p:txBody>
      </p:sp>
      <p:sp>
        <p:nvSpPr>
          <p:cNvPr id="25" name="文本框 26">
            <a:extLst>
              <a:ext uri="{FF2B5EF4-FFF2-40B4-BE49-F238E27FC236}">
                <a16:creationId xmlns:a16="http://schemas.microsoft.com/office/drawing/2014/main" id="{D3D7129C-9F2E-42CA-82F6-67D4EE31B20D}"/>
              </a:ext>
            </a:extLst>
          </p:cNvPr>
          <p:cNvSpPr txBox="1"/>
          <p:nvPr/>
        </p:nvSpPr>
        <p:spPr>
          <a:xfrm>
            <a:off x="1938291" y="2891576"/>
            <a:ext cx="700717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盘古开天辟地的一年，为了应付公司安排的任务，</a:t>
            </a:r>
            <a:r>
              <a:rPr lang="en-US" altLang="zh-CN" sz="1200" dirty="0">
                <a:solidFill>
                  <a:schemeClr val="bg1"/>
                </a:solidFill>
              </a:rPr>
              <a:t>34</a:t>
            </a:r>
            <a:r>
              <a:rPr lang="zh-CN" altLang="en-US" sz="1200" dirty="0">
                <a:solidFill>
                  <a:schemeClr val="bg1"/>
                </a:solidFill>
              </a:rPr>
              <a:t>岁的系统程序员</a:t>
            </a:r>
            <a:r>
              <a:rPr lang="en-US" altLang="zh-CN" sz="1200" dirty="0">
                <a:solidFill>
                  <a:schemeClr val="bg1"/>
                </a:solidFill>
              </a:rPr>
              <a:t>Brendan </a:t>
            </a:r>
            <a:r>
              <a:rPr lang="en-US" altLang="zh-CN" sz="1200" dirty="0" err="1">
                <a:solidFill>
                  <a:schemeClr val="bg1"/>
                </a:solidFill>
              </a:rPr>
              <a:t>Eich</a:t>
            </a:r>
            <a:r>
              <a:rPr lang="zh-CN" altLang="en-US" sz="1200" dirty="0">
                <a:solidFill>
                  <a:schemeClr val="bg1"/>
                </a:solidFill>
              </a:rPr>
              <a:t>只用</a:t>
            </a:r>
            <a:r>
              <a:rPr lang="en-US" altLang="zh-CN" sz="1200" dirty="0">
                <a:solidFill>
                  <a:schemeClr val="bg1"/>
                </a:solidFill>
              </a:rPr>
              <a:t>10</a:t>
            </a:r>
            <a:r>
              <a:rPr lang="zh-CN" altLang="en-US" sz="1200" dirty="0">
                <a:solidFill>
                  <a:schemeClr val="bg1"/>
                </a:solidFill>
              </a:rPr>
              <a:t>天时间就把</a:t>
            </a:r>
            <a:r>
              <a:rPr lang="en-US" altLang="zh-CN" sz="1200" dirty="0" err="1">
                <a:solidFill>
                  <a:schemeClr val="bg1"/>
                </a:solidFill>
              </a:rPr>
              <a:t>Javascript</a:t>
            </a:r>
            <a:r>
              <a:rPr lang="zh-CN" altLang="en-US" sz="1200" dirty="0">
                <a:solidFill>
                  <a:schemeClr val="bg1"/>
                </a:solidFill>
              </a:rPr>
              <a:t>设计出来了。</a:t>
            </a:r>
          </a:p>
        </p:txBody>
      </p:sp>
      <p:sp>
        <p:nvSpPr>
          <p:cNvPr id="26" name="文本框 27">
            <a:extLst>
              <a:ext uri="{FF2B5EF4-FFF2-40B4-BE49-F238E27FC236}">
                <a16:creationId xmlns:a16="http://schemas.microsoft.com/office/drawing/2014/main" id="{E12806ED-5CD2-45BD-A9BE-24F18D946F09}"/>
              </a:ext>
            </a:extLst>
          </p:cNvPr>
          <p:cNvSpPr txBox="1"/>
          <p:nvPr/>
        </p:nvSpPr>
        <p:spPr>
          <a:xfrm>
            <a:off x="1976045" y="3692661"/>
            <a:ext cx="2457724"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8</a:t>
            </a:r>
            <a:r>
              <a:rPr lang="zh-CN" altLang="en-US" sz="1200" dirty="0">
                <a:solidFill>
                  <a:schemeClr val="bg1"/>
                </a:solidFill>
              </a:rPr>
              <a:t>月</a:t>
            </a:r>
            <a:r>
              <a:rPr lang="en-US" altLang="zh-CN" sz="1200" dirty="0">
                <a:solidFill>
                  <a:schemeClr val="bg1"/>
                </a:solidFill>
              </a:rPr>
              <a:t>16</a:t>
            </a:r>
            <a:r>
              <a:rPr lang="zh-CN" altLang="en-US" sz="1200" dirty="0">
                <a:solidFill>
                  <a:schemeClr val="bg1"/>
                </a:solidFill>
              </a:rPr>
              <a:t>日，微软推出</a:t>
            </a:r>
            <a:r>
              <a:rPr lang="en-US" altLang="zh-CN" sz="1200" dirty="0">
                <a:solidFill>
                  <a:schemeClr val="bg1"/>
                </a:solidFill>
              </a:rPr>
              <a:t>IE 1.0</a:t>
            </a:r>
            <a:r>
              <a:rPr lang="zh-CN" altLang="en-US" sz="1200" dirty="0">
                <a:solidFill>
                  <a:schemeClr val="bg1"/>
                </a:solidFill>
              </a:rPr>
              <a:t>浏览器。</a:t>
            </a:r>
          </a:p>
        </p:txBody>
      </p:sp>
      <p:sp>
        <p:nvSpPr>
          <p:cNvPr id="28" name="文本框 29">
            <a:extLst>
              <a:ext uri="{FF2B5EF4-FFF2-40B4-BE49-F238E27FC236}">
                <a16:creationId xmlns:a16="http://schemas.microsoft.com/office/drawing/2014/main" id="{BC7925C0-B368-4C6F-BC51-DB0E9430E597}"/>
              </a:ext>
            </a:extLst>
          </p:cNvPr>
          <p:cNvSpPr txBox="1"/>
          <p:nvPr/>
        </p:nvSpPr>
        <p:spPr>
          <a:xfrm>
            <a:off x="4528039" y="5191262"/>
            <a:ext cx="133882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这里写事件</a:t>
            </a:r>
          </a:p>
        </p:txBody>
      </p:sp>
    </p:spTree>
    <p:extLst>
      <p:ext uri="{BB962C8B-B14F-4D97-AF65-F5344CB8AC3E}">
        <p14:creationId xmlns:p14="http://schemas.microsoft.com/office/powerpoint/2010/main" val="243307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ppt_x"/>
                                          </p:val>
                                        </p:tav>
                                        <p:tav tm="100000">
                                          <p:val>
                                            <p:strVal val="#ppt_x"/>
                                          </p:val>
                                        </p:tav>
                                      </p:tavLst>
                                    </p:anim>
                                    <p:anim calcmode="lin" valueType="num">
                                      <p:cBhvr additive="base">
                                        <p:cTn id="3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500" fill="hold"/>
                                        <p:tgtEl>
                                          <p:spTgt spid="11"/>
                                        </p:tgtEl>
                                        <p:attrNameLst>
                                          <p:attrName>ppt_x</p:attrName>
                                        </p:attrNameLst>
                                      </p:cBhvr>
                                      <p:tavLst>
                                        <p:tav tm="0">
                                          <p:val>
                                            <p:strVal val="#ppt_x"/>
                                          </p:val>
                                        </p:tav>
                                        <p:tav tm="100000">
                                          <p:val>
                                            <p:strVal val="#ppt_x"/>
                                          </p:val>
                                        </p:tav>
                                      </p:tavLst>
                                    </p:anim>
                                    <p:anim calcmode="lin" valueType="num">
                                      <p:cBhvr additive="base">
                                        <p:cTn id="68" dur="500" fill="hold"/>
                                        <p:tgtEl>
                                          <p:spTgt spid="1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500" fill="hold"/>
                                        <p:tgtEl>
                                          <p:spTgt spid="26"/>
                                        </p:tgtEl>
                                        <p:attrNameLst>
                                          <p:attrName>ppt_x</p:attrName>
                                        </p:attrNameLst>
                                      </p:cBhvr>
                                      <p:tavLst>
                                        <p:tav tm="0">
                                          <p:val>
                                            <p:strVal val="#ppt_x"/>
                                          </p:val>
                                        </p:tav>
                                        <p:tav tm="100000">
                                          <p:val>
                                            <p:strVal val="#ppt_x"/>
                                          </p:val>
                                        </p:tav>
                                      </p:tavLst>
                                    </p:anim>
                                    <p:anim calcmode="lin" valueType="num">
                                      <p:cBhvr additive="base">
                                        <p:cTn id="7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4" grpId="0"/>
      <p:bldP spid="15" grpId="0"/>
      <p:bldP spid="16" grpId="0"/>
      <p:bldP spid="17" grpId="0"/>
      <p:bldP spid="18" grpId="0"/>
      <p:bldP spid="19" grpId="0"/>
      <p:bldP spid="23" grpId="0"/>
      <p:bldP spid="24" grpId="0"/>
      <p:bldP spid="25"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512" y="172995"/>
            <a:ext cx="5637530" cy="460375"/>
          </a:xfrm>
          <a:prstGeom prst="rect">
            <a:avLst/>
          </a:prstGeom>
          <a:noFill/>
        </p:spPr>
        <p:txBody>
          <a:bodyPr wrap="square" rtlCol="0">
            <a:spAutoFit/>
          </a:bodyPr>
          <a:lstStyle/>
          <a:p>
            <a:r>
              <a:rPr lang="en-US" altLang="zh-CN" sz="2400" b="1" dirty="0" err="1">
                <a:solidFill>
                  <a:schemeClr val="bg1"/>
                </a:solidFill>
                <a:latin typeface="微软雅黑" panose="020B0503020204020204" charset="-122"/>
                <a:ea typeface="微软雅黑" panose="020B0503020204020204" charset="-122"/>
              </a:rPr>
              <a:t>Github</a:t>
            </a:r>
            <a:r>
              <a:rPr lang="en-US" altLang="zh-CN" sz="2400" b="1" dirty="0">
                <a:solidFill>
                  <a:schemeClr val="bg1"/>
                </a:solidFill>
                <a:latin typeface="微软雅黑" panose="020B0503020204020204" charset="-122"/>
                <a:ea typeface="微软雅黑" panose="020B0503020204020204" charset="-122"/>
              </a:rPr>
              <a:t> 2018 </a:t>
            </a:r>
            <a:r>
              <a:rPr lang="zh-CN" altLang="en-US" sz="2400" b="1" dirty="0">
                <a:solidFill>
                  <a:schemeClr val="bg1"/>
                </a:solidFill>
                <a:latin typeface="微软雅黑" panose="020B0503020204020204" charset="-122"/>
                <a:ea typeface="微软雅黑" panose="020B0503020204020204" charset="-122"/>
              </a:rPr>
              <a:t>年度热门开发语言</a:t>
            </a:r>
          </a:p>
        </p:txBody>
      </p:sp>
      <p:sp>
        <p:nvSpPr>
          <p:cNvPr id="4" name="文本框 3"/>
          <p:cNvSpPr txBox="1"/>
          <p:nvPr/>
        </p:nvSpPr>
        <p:spPr>
          <a:xfrm>
            <a:off x="323528" y="3929181"/>
            <a:ext cx="7987030" cy="1200329"/>
          </a:xfrm>
          <a:prstGeom prst="rect">
            <a:avLst/>
          </a:prstGeom>
          <a:noFill/>
        </p:spPr>
        <p:txBody>
          <a:bodyPr wrap="square" rtlCol="0">
            <a:spAutoFit/>
          </a:bodyPr>
          <a:lstStyle/>
          <a:p>
            <a:r>
              <a:rPr lang="zh-CN" altLang="en-US" dirty="0">
                <a:solidFill>
                  <a:schemeClr val="bg1"/>
                </a:solidFill>
              </a:rPr>
              <a:t>由于设计时间太短，语言的一些细节考虑得不够严谨，导致后来很长一段时间，</a:t>
            </a:r>
            <a:r>
              <a:rPr lang="en-US" altLang="zh-CN" dirty="0" err="1">
                <a:solidFill>
                  <a:schemeClr val="bg1"/>
                </a:solidFill>
              </a:rPr>
              <a:t>Javascript</a:t>
            </a:r>
            <a:r>
              <a:rPr lang="zh-CN" altLang="en-US" dirty="0">
                <a:solidFill>
                  <a:schemeClr val="bg1"/>
                </a:solidFill>
              </a:rPr>
              <a:t>写出来的程序混乱不堪。如果</a:t>
            </a:r>
            <a:r>
              <a:rPr lang="en-US" altLang="zh-CN" dirty="0">
                <a:solidFill>
                  <a:schemeClr val="bg1"/>
                </a:solidFill>
              </a:rPr>
              <a:t>Brendan </a:t>
            </a:r>
            <a:r>
              <a:rPr lang="en-US" altLang="zh-CN" dirty="0" err="1">
                <a:solidFill>
                  <a:schemeClr val="bg1"/>
                </a:solidFill>
              </a:rPr>
              <a:t>Eich</a:t>
            </a:r>
            <a:r>
              <a:rPr lang="zh-CN" altLang="en-US" dirty="0">
                <a:solidFill>
                  <a:schemeClr val="bg1"/>
                </a:solidFill>
              </a:rPr>
              <a:t>预见到，未来这种语言会成为互联网第一大语言，全世界有几百万学习者，他会不会多花一点时间呢</a:t>
            </a:r>
            <a:r>
              <a:rPr lang="en-US" altLang="zh-CN" dirty="0">
                <a:solidFill>
                  <a:schemeClr val="bg1"/>
                </a:solidFill>
              </a:rPr>
              <a:t>?</a:t>
            </a:r>
          </a:p>
          <a:p>
            <a:endParaRPr lang="zh-CN" altLang="en-US" dirty="0">
              <a:solidFill>
                <a:schemeClr val="bg1"/>
              </a:solidFill>
            </a:endParaRPr>
          </a:p>
        </p:txBody>
      </p:sp>
      <p:pic>
        <p:nvPicPr>
          <p:cNvPr id="5" name="图片 4">
            <a:extLst>
              <a:ext uri="{FF2B5EF4-FFF2-40B4-BE49-F238E27FC236}">
                <a16:creationId xmlns:a16="http://schemas.microsoft.com/office/drawing/2014/main" id="{5A499B26-D111-41C6-811D-EDAE3AE7B4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7704" y="771550"/>
            <a:ext cx="4392488" cy="2881272"/>
          </a:xfrm>
          <a:prstGeom prst="rect">
            <a:avLst/>
          </a:prstGeom>
        </p:spPr>
      </p:pic>
    </p:spTree>
    <p:extLst>
      <p:ext uri="{BB962C8B-B14F-4D97-AF65-F5344CB8AC3E}">
        <p14:creationId xmlns:p14="http://schemas.microsoft.com/office/powerpoint/2010/main" val="90760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B7D84BB7-898B-48F8-89A6-CDDC631AC026}"/>
              </a:ext>
            </a:extLst>
          </p:cNvPr>
          <p:cNvCxnSpPr>
            <a:cxnSpLocks/>
          </p:cNvCxnSpPr>
          <p:nvPr/>
        </p:nvCxnSpPr>
        <p:spPr>
          <a:xfrm>
            <a:off x="1561038" y="34273"/>
            <a:ext cx="19021" cy="510922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8380002D-F76C-49F2-BCE0-6897BD0230A0}"/>
              </a:ext>
            </a:extLst>
          </p:cNvPr>
          <p:cNvSpPr/>
          <p:nvPr/>
        </p:nvSpPr>
        <p:spPr>
          <a:xfrm>
            <a:off x="1500808" y="70404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7">
            <a:extLst>
              <a:ext uri="{FF2B5EF4-FFF2-40B4-BE49-F238E27FC236}">
                <a16:creationId xmlns:a16="http://schemas.microsoft.com/office/drawing/2014/main" id="{3E02B32F-D810-4DDC-B08E-914C074E7F47}"/>
              </a:ext>
            </a:extLst>
          </p:cNvPr>
          <p:cNvSpPr/>
          <p:nvPr/>
        </p:nvSpPr>
        <p:spPr>
          <a:xfrm>
            <a:off x="1519829" y="1506940"/>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椭圆 8">
            <a:extLst>
              <a:ext uri="{FF2B5EF4-FFF2-40B4-BE49-F238E27FC236}">
                <a16:creationId xmlns:a16="http://schemas.microsoft.com/office/drawing/2014/main" id="{1AB92AF0-88FC-43A9-B57A-42ED7481CA0D}"/>
              </a:ext>
            </a:extLst>
          </p:cNvPr>
          <p:cNvSpPr/>
          <p:nvPr/>
        </p:nvSpPr>
        <p:spPr>
          <a:xfrm>
            <a:off x="1511871" y="2288746"/>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椭圆 9">
            <a:extLst>
              <a:ext uri="{FF2B5EF4-FFF2-40B4-BE49-F238E27FC236}">
                <a16:creationId xmlns:a16="http://schemas.microsoft.com/office/drawing/2014/main" id="{74B0DA00-7712-4EA0-80DC-A7DDA1F1EBF6}"/>
              </a:ext>
            </a:extLst>
          </p:cNvPr>
          <p:cNvSpPr/>
          <p:nvPr/>
        </p:nvSpPr>
        <p:spPr>
          <a:xfrm>
            <a:off x="1519829" y="3001444"/>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10">
            <a:extLst>
              <a:ext uri="{FF2B5EF4-FFF2-40B4-BE49-F238E27FC236}">
                <a16:creationId xmlns:a16="http://schemas.microsoft.com/office/drawing/2014/main" id="{D84CC474-058A-40E9-AB39-295AC8D514F8}"/>
              </a:ext>
            </a:extLst>
          </p:cNvPr>
          <p:cNvSpPr/>
          <p:nvPr/>
        </p:nvSpPr>
        <p:spPr>
          <a:xfrm>
            <a:off x="1519829" y="3864571"/>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椭圆 11">
            <a:extLst>
              <a:ext uri="{FF2B5EF4-FFF2-40B4-BE49-F238E27FC236}">
                <a16:creationId xmlns:a16="http://schemas.microsoft.com/office/drawing/2014/main" id="{BBC0870E-3A27-407E-A300-34813BB03228}"/>
              </a:ext>
            </a:extLst>
          </p:cNvPr>
          <p:cNvSpPr/>
          <p:nvPr/>
        </p:nvSpPr>
        <p:spPr>
          <a:xfrm>
            <a:off x="1519829" y="4491618"/>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椭圆 12">
            <a:extLst>
              <a:ext uri="{FF2B5EF4-FFF2-40B4-BE49-F238E27FC236}">
                <a16:creationId xmlns:a16="http://schemas.microsoft.com/office/drawing/2014/main" id="{84549E0A-DBBC-43AE-9192-C27851A5E382}"/>
              </a:ext>
            </a:extLst>
          </p:cNvPr>
          <p:cNvSpPr/>
          <p:nvPr/>
        </p:nvSpPr>
        <p:spPr>
          <a:xfrm>
            <a:off x="4062625" y="532665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文本框 15">
            <a:extLst>
              <a:ext uri="{FF2B5EF4-FFF2-40B4-BE49-F238E27FC236}">
                <a16:creationId xmlns:a16="http://schemas.microsoft.com/office/drawing/2014/main" id="{92F90309-1B47-4270-AFA9-0AE32AC224EE}"/>
              </a:ext>
            </a:extLst>
          </p:cNvPr>
          <p:cNvSpPr txBox="1"/>
          <p:nvPr/>
        </p:nvSpPr>
        <p:spPr>
          <a:xfrm>
            <a:off x="1907704" y="579607"/>
            <a:ext cx="6423682"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第一次浏览器大战，</a:t>
            </a:r>
            <a:r>
              <a:rPr lang="en-US" altLang="zh-CN" sz="1200" dirty="0" err="1">
                <a:solidFill>
                  <a:schemeClr val="bg1"/>
                </a:solidFill>
              </a:rPr>
              <a:t>ie</a:t>
            </a:r>
            <a:r>
              <a:rPr lang="zh-CN" altLang="en-US" sz="1200" dirty="0">
                <a:solidFill>
                  <a:schemeClr val="bg1"/>
                </a:solidFill>
              </a:rPr>
              <a:t>获胜，</a:t>
            </a:r>
            <a:r>
              <a:rPr lang="en-US" altLang="zh-CN" sz="1200" dirty="0">
                <a:solidFill>
                  <a:schemeClr val="bg1"/>
                </a:solidFill>
              </a:rPr>
              <a:t>Netscape</a:t>
            </a:r>
            <a:r>
              <a:rPr lang="zh-CN" altLang="en-US" sz="1200" dirty="0">
                <a:solidFill>
                  <a:schemeClr val="bg1"/>
                </a:solidFill>
              </a:rPr>
              <a:t>以开放源代码的授权形式，把</a:t>
            </a:r>
            <a:r>
              <a:rPr lang="en-US" altLang="zh-CN" sz="1200" dirty="0">
                <a:solidFill>
                  <a:schemeClr val="bg1"/>
                </a:solidFill>
              </a:rPr>
              <a:t>Communicator</a:t>
            </a:r>
            <a:r>
              <a:rPr lang="zh-CN" altLang="en-US" sz="1200" dirty="0">
                <a:solidFill>
                  <a:schemeClr val="bg1"/>
                </a:solidFill>
              </a:rPr>
              <a:t>源代码发布</a:t>
            </a:r>
          </a:p>
        </p:txBody>
      </p:sp>
      <p:sp>
        <p:nvSpPr>
          <p:cNvPr id="15" name="文本框 16">
            <a:extLst>
              <a:ext uri="{FF2B5EF4-FFF2-40B4-BE49-F238E27FC236}">
                <a16:creationId xmlns:a16="http://schemas.microsoft.com/office/drawing/2014/main" id="{DCA7FF19-9CFC-4DF8-B548-11BA4007A91D}"/>
              </a:ext>
            </a:extLst>
          </p:cNvPr>
          <p:cNvSpPr txBox="1"/>
          <p:nvPr/>
        </p:nvSpPr>
        <p:spPr>
          <a:xfrm>
            <a:off x="272540" y="591232"/>
            <a:ext cx="1191352"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1995-1998</a:t>
            </a:r>
            <a:endParaRPr lang="zh-CN" altLang="en-US" dirty="0">
              <a:solidFill>
                <a:srgbClr val="FF0000"/>
              </a:solidFill>
            </a:endParaRPr>
          </a:p>
        </p:txBody>
      </p:sp>
      <p:sp>
        <p:nvSpPr>
          <p:cNvPr id="16" name="文本框 17">
            <a:extLst>
              <a:ext uri="{FF2B5EF4-FFF2-40B4-BE49-F238E27FC236}">
                <a16:creationId xmlns:a16="http://schemas.microsoft.com/office/drawing/2014/main" id="{90CF3551-0E49-45C8-9D3C-7639B1928683}"/>
              </a:ext>
            </a:extLst>
          </p:cNvPr>
          <p:cNvSpPr txBox="1"/>
          <p:nvPr/>
        </p:nvSpPr>
        <p:spPr>
          <a:xfrm>
            <a:off x="583983" y="1390934"/>
            <a:ext cx="8835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latin typeface="+mj-ea"/>
                <a:ea typeface="+mj-ea"/>
              </a:rPr>
              <a:t>2004</a:t>
            </a:r>
            <a:r>
              <a:rPr lang="zh-CN" altLang="en-US" dirty="0">
                <a:solidFill>
                  <a:srgbClr val="FF0000"/>
                </a:solidFill>
                <a:latin typeface="+mj-ea"/>
                <a:ea typeface="+mj-ea"/>
              </a:rPr>
              <a:t>年</a:t>
            </a:r>
          </a:p>
        </p:txBody>
      </p:sp>
      <p:sp>
        <p:nvSpPr>
          <p:cNvPr id="17" name="文本框 18">
            <a:extLst>
              <a:ext uri="{FF2B5EF4-FFF2-40B4-BE49-F238E27FC236}">
                <a16:creationId xmlns:a16="http://schemas.microsoft.com/office/drawing/2014/main" id="{A90F1964-E1F6-4310-8C39-994193A3B342}"/>
              </a:ext>
            </a:extLst>
          </p:cNvPr>
          <p:cNvSpPr txBox="1"/>
          <p:nvPr/>
        </p:nvSpPr>
        <p:spPr>
          <a:xfrm>
            <a:off x="216201" y="2150592"/>
            <a:ext cx="1297150"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2004 - 2005</a:t>
            </a:r>
            <a:endParaRPr lang="zh-CN" altLang="en-US" dirty="0">
              <a:solidFill>
                <a:srgbClr val="FF0000"/>
              </a:solidFill>
            </a:endParaRPr>
          </a:p>
        </p:txBody>
      </p:sp>
      <p:sp>
        <p:nvSpPr>
          <p:cNvPr id="18" name="文本框 19">
            <a:extLst>
              <a:ext uri="{FF2B5EF4-FFF2-40B4-BE49-F238E27FC236}">
                <a16:creationId xmlns:a16="http://schemas.microsoft.com/office/drawing/2014/main" id="{FBE2A9F9-B0FA-4B06-B726-AE51E723447B}"/>
              </a:ext>
            </a:extLst>
          </p:cNvPr>
          <p:cNvSpPr txBox="1"/>
          <p:nvPr/>
        </p:nvSpPr>
        <p:spPr>
          <a:xfrm>
            <a:off x="539552" y="2891576"/>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2006</a:t>
            </a:r>
            <a:r>
              <a:rPr lang="zh-CN" altLang="en-US" dirty="0">
                <a:solidFill>
                  <a:srgbClr val="FF0000"/>
                </a:solidFill>
              </a:rPr>
              <a:t>年</a:t>
            </a:r>
          </a:p>
        </p:txBody>
      </p:sp>
      <p:sp>
        <p:nvSpPr>
          <p:cNvPr id="19" name="文本框 20">
            <a:extLst>
              <a:ext uri="{FF2B5EF4-FFF2-40B4-BE49-F238E27FC236}">
                <a16:creationId xmlns:a16="http://schemas.microsoft.com/office/drawing/2014/main" id="{BB004700-6857-4D55-8CB2-B3C508B75548}"/>
              </a:ext>
            </a:extLst>
          </p:cNvPr>
          <p:cNvSpPr txBox="1"/>
          <p:nvPr/>
        </p:nvSpPr>
        <p:spPr>
          <a:xfrm>
            <a:off x="539552" y="3740135"/>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2007</a:t>
            </a:r>
            <a:r>
              <a:rPr lang="zh-CN" altLang="en-US" dirty="0">
                <a:solidFill>
                  <a:srgbClr val="FF0000"/>
                </a:solidFill>
              </a:rPr>
              <a:t>年</a:t>
            </a:r>
          </a:p>
        </p:txBody>
      </p:sp>
      <p:sp>
        <p:nvSpPr>
          <p:cNvPr id="20" name="文本框 21">
            <a:extLst>
              <a:ext uri="{FF2B5EF4-FFF2-40B4-BE49-F238E27FC236}">
                <a16:creationId xmlns:a16="http://schemas.microsoft.com/office/drawing/2014/main" id="{A4E901E5-CF6C-42C5-A511-E259150FF304}"/>
              </a:ext>
            </a:extLst>
          </p:cNvPr>
          <p:cNvSpPr txBox="1"/>
          <p:nvPr/>
        </p:nvSpPr>
        <p:spPr>
          <a:xfrm>
            <a:off x="539552" y="4367182"/>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2008</a:t>
            </a:r>
            <a:r>
              <a:rPr lang="zh-CN" altLang="en-US" dirty="0">
                <a:solidFill>
                  <a:srgbClr val="FF0000"/>
                </a:solidFill>
              </a:rPr>
              <a:t>年</a:t>
            </a:r>
          </a:p>
        </p:txBody>
      </p:sp>
      <p:sp>
        <p:nvSpPr>
          <p:cNvPr id="21" name="文本框 22">
            <a:extLst>
              <a:ext uri="{FF2B5EF4-FFF2-40B4-BE49-F238E27FC236}">
                <a16:creationId xmlns:a16="http://schemas.microsoft.com/office/drawing/2014/main" id="{7D23BA91-8A2F-4F76-9628-188532F9D7DB}"/>
              </a:ext>
            </a:extLst>
          </p:cNvPr>
          <p:cNvSpPr txBox="1"/>
          <p:nvPr/>
        </p:nvSpPr>
        <p:spPr>
          <a:xfrm>
            <a:off x="3277132" y="5191262"/>
            <a:ext cx="543739"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rgbClr val="C00000"/>
                </a:solidFill>
              </a:rPr>
              <a:t>1</a:t>
            </a:r>
            <a:r>
              <a:rPr lang="zh-CN" altLang="en-US" b="1" dirty="0">
                <a:solidFill>
                  <a:srgbClr val="C00000"/>
                </a:solidFill>
              </a:rPr>
              <a:t>月</a:t>
            </a:r>
          </a:p>
        </p:txBody>
      </p:sp>
      <p:sp>
        <p:nvSpPr>
          <p:cNvPr id="23" name="文本框 24">
            <a:extLst>
              <a:ext uri="{FF2B5EF4-FFF2-40B4-BE49-F238E27FC236}">
                <a16:creationId xmlns:a16="http://schemas.microsoft.com/office/drawing/2014/main" id="{52869CED-57BC-4163-88B5-3D4399BE2626}"/>
              </a:ext>
            </a:extLst>
          </p:cNvPr>
          <p:cNvSpPr txBox="1"/>
          <p:nvPr/>
        </p:nvSpPr>
        <p:spPr>
          <a:xfrm>
            <a:off x="1915080" y="1373237"/>
            <a:ext cx="3411511"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Firefox </a:t>
            </a:r>
            <a:r>
              <a:rPr lang="zh-CN" altLang="en-US" sz="1200" dirty="0">
                <a:solidFill>
                  <a:schemeClr val="bg1"/>
                </a:solidFill>
              </a:rPr>
              <a:t>浏览器诞生，开启“第二次浏览器大战”</a:t>
            </a:r>
          </a:p>
        </p:txBody>
      </p:sp>
      <p:sp>
        <p:nvSpPr>
          <p:cNvPr id="24" name="文本框 25">
            <a:extLst>
              <a:ext uri="{FF2B5EF4-FFF2-40B4-BE49-F238E27FC236}">
                <a16:creationId xmlns:a16="http://schemas.microsoft.com/office/drawing/2014/main" id="{F0D35297-84C8-4473-B83F-BCADB8B91A62}"/>
              </a:ext>
            </a:extLst>
          </p:cNvPr>
          <p:cNvSpPr txBox="1"/>
          <p:nvPr/>
        </p:nvSpPr>
        <p:spPr>
          <a:xfrm>
            <a:off x="1907704" y="2174322"/>
            <a:ext cx="2005870"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solidFill>
                  <a:schemeClr val="bg1"/>
                </a:solidFill>
              </a:rPr>
              <a:t>gmail</a:t>
            </a:r>
            <a:r>
              <a:rPr lang="zh-CN" altLang="en-US" sz="1200" dirty="0">
                <a:solidFill>
                  <a:schemeClr val="bg1"/>
                </a:solidFill>
              </a:rPr>
              <a:t>出现，</a:t>
            </a:r>
            <a:r>
              <a:rPr lang="en-US" altLang="zh-CN" sz="1200" dirty="0">
                <a:solidFill>
                  <a:schemeClr val="bg1"/>
                </a:solidFill>
              </a:rPr>
              <a:t>ajax</a:t>
            </a:r>
            <a:r>
              <a:rPr lang="zh-CN" altLang="en-US" sz="1200" dirty="0">
                <a:solidFill>
                  <a:schemeClr val="bg1"/>
                </a:solidFill>
              </a:rPr>
              <a:t>技术的出现</a:t>
            </a:r>
          </a:p>
        </p:txBody>
      </p:sp>
      <p:sp>
        <p:nvSpPr>
          <p:cNvPr id="25" name="文本框 26">
            <a:extLst>
              <a:ext uri="{FF2B5EF4-FFF2-40B4-BE49-F238E27FC236}">
                <a16:creationId xmlns:a16="http://schemas.microsoft.com/office/drawing/2014/main" id="{D3D7129C-9F2E-42CA-82F6-67D4EE31B20D}"/>
              </a:ext>
            </a:extLst>
          </p:cNvPr>
          <p:cNvSpPr txBox="1"/>
          <p:nvPr/>
        </p:nvSpPr>
        <p:spPr>
          <a:xfrm>
            <a:off x="1938291" y="2891576"/>
            <a:ext cx="7007176"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John </a:t>
            </a:r>
            <a:r>
              <a:rPr lang="en-US" altLang="zh-CN" sz="1200" dirty="0" err="1">
                <a:solidFill>
                  <a:schemeClr val="bg1"/>
                </a:solidFill>
              </a:rPr>
              <a:t>Resig</a:t>
            </a:r>
            <a:r>
              <a:rPr lang="zh-CN" altLang="en-US" sz="1200" dirty="0">
                <a:solidFill>
                  <a:schemeClr val="bg1"/>
                </a:solidFill>
              </a:rPr>
              <a:t>发布了</a:t>
            </a:r>
            <a:r>
              <a:rPr lang="en-US" altLang="zh-CN" sz="1200" dirty="0">
                <a:solidFill>
                  <a:schemeClr val="bg1"/>
                </a:solidFill>
              </a:rPr>
              <a:t>jQuery</a:t>
            </a:r>
          </a:p>
        </p:txBody>
      </p:sp>
      <p:sp>
        <p:nvSpPr>
          <p:cNvPr id="26" name="文本框 27">
            <a:extLst>
              <a:ext uri="{FF2B5EF4-FFF2-40B4-BE49-F238E27FC236}">
                <a16:creationId xmlns:a16="http://schemas.microsoft.com/office/drawing/2014/main" id="{E12806ED-5CD2-45BD-A9BE-24F18D946F09}"/>
              </a:ext>
            </a:extLst>
          </p:cNvPr>
          <p:cNvSpPr txBox="1"/>
          <p:nvPr/>
        </p:nvSpPr>
        <p:spPr>
          <a:xfrm>
            <a:off x="1892650" y="3688912"/>
            <a:ext cx="5703806"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第一代</a:t>
            </a:r>
            <a:r>
              <a:rPr lang="en-US" altLang="zh-CN" sz="1200" dirty="0" err="1">
                <a:solidFill>
                  <a:schemeClr val="bg1"/>
                </a:solidFill>
              </a:rPr>
              <a:t>iphone</a:t>
            </a:r>
            <a:r>
              <a:rPr lang="zh-CN" altLang="en-US" sz="1200" dirty="0">
                <a:solidFill>
                  <a:schemeClr val="bg1"/>
                </a:solidFill>
              </a:rPr>
              <a:t>发布，</a:t>
            </a:r>
            <a:r>
              <a:rPr lang="en-US" altLang="zh-CN" sz="1200" dirty="0">
                <a:solidFill>
                  <a:schemeClr val="bg1"/>
                </a:solidFill>
              </a:rPr>
              <a:t>2008</a:t>
            </a:r>
            <a:r>
              <a:rPr lang="zh-CN" altLang="en-US" sz="1200" dirty="0">
                <a:solidFill>
                  <a:schemeClr val="bg1"/>
                </a:solidFill>
              </a:rPr>
              <a:t>年第一台安卓手机发布。悄然间互联网进入了移动时代。</a:t>
            </a:r>
          </a:p>
        </p:txBody>
      </p:sp>
      <p:sp>
        <p:nvSpPr>
          <p:cNvPr id="27" name="文本框 28">
            <a:extLst>
              <a:ext uri="{FF2B5EF4-FFF2-40B4-BE49-F238E27FC236}">
                <a16:creationId xmlns:a16="http://schemas.microsoft.com/office/drawing/2014/main" id="{D770DF34-F6C8-461B-9BD4-FA6A32880BDC}"/>
              </a:ext>
            </a:extLst>
          </p:cNvPr>
          <p:cNvSpPr txBox="1"/>
          <p:nvPr/>
        </p:nvSpPr>
        <p:spPr>
          <a:xfrm>
            <a:off x="1915080" y="4425393"/>
            <a:ext cx="6886371"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Google </a:t>
            </a:r>
            <a:r>
              <a:rPr lang="zh-CN" altLang="en-US" sz="1200" dirty="0">
                <a:solidFill>
                  <a:schemeClr val="bg1"/>
                </a:solidFill>
              </a:rPr>
              <a:t>推出 </a:t>
            </a:r>
            <a:r>
              <a:rPr lang="en-US" altLang="zh-CN" sz="1200" dirty="0">
                <a:solidFill>
                  <a:schemeClr val="bg1"/>
                </a:solidFill>
              </a:rPr>
              <a:t>Chrome </a:t>
            </a:r>
            <a:r>
              <a:rPr lang="zh-CN" altLang="en-US" sz="1200" dirty="0">
                <a:solidFill>
                  <a:schemeClr val="bg1"/>
                </a:solidFill>
              </a:rPr>
              <a:t>浏览器，推出</a:t>
            </a:r>
            <a:r>
              <a:rPr lang="en-US" altLang="zh-CN" sz="1200" dirty="0">
                <a:solidFill>
                  <a:schemeClr val="bg1"/>
                </a:solidFill>
              </a:rPr>
              <a:t>V8</a:t>
            </a:r>
            <a:r>
              <a:rPr lang="zh-CN" altLang="en-US" sz="1200" dirty="0">
                <a:solidFill>
                  <a:schemeClr val="bg1"/>
                </a:solidFill>
              </a:rPr>
              <a:t>引擎，</a:t>
            </a:r>
            <a:r>
              <a:rPr lang="en-US" altLang="zh-CN" sz="1200" dirty="0" err="1">
                <a:solidFill>
                  <a:schemeClr val="bg1"/>
                </a:solidFill>
              </a:rPr>
              <a:t>js</a:t>
            </a:r>
            <a:r>
              <a:rPr lang="zh-CN" altLang="en-US" sz="1200" dirty="0">
                <a:solidFill>
                  <a:schemeClr val="bg1"/>
                </a:solidFill>
              </a:rPr>
              <a:t>运行速度比同时期的</a:t>
            </a:r>
            <a:r>
              <a:rPr lang="en-US" altLang="zh-CN" sz="1200" dirty="0" err="1">
                <a:solidFill>
                  <a:schemeClr val="bg1"/>
                </a:solidFill>
              </a:rPr>
              <a:t>FireFox</a:t>
            </a:r>
            <a:r>
              <a:rPr lang="zh-CN" altLang="en-US" sz="1200" dirty="0">
                <a:solidFill>
                  <a:schemeClr val="bg1"/>
                </a:solidFill>
              </a:rPr>
              <a:t>快了</a:t>
            </a:r>
            <a:r>
              <a:rPr lang="en-US" altLang="zh-CN" sz="1200" dirty="0">
                <a:solidFill>
                  <a:schemeClr val="bg1"/>
                </a:solidFill>
              </a:rPr>
              <a:t>2-3</a:t>
            </a:r>
            <a:r>
              <a:rPr lang="zh-CN" altLang="en-US" sz="1200" dirty="0">
                <a:solidFill>
                  <a:schemeClr val="bg1"/>
                </a:solidFill>
              </a:rPr>
              <a:t>倍，比</a:t>
            </a:r>
            <a:r>
              <a:rPr lang="en-US" altLang="zh-CN" sz="1200" dirty="0">
                <a:solidFill>
                  <a:schemeClr val="bg1"/>
                </a:solidFill>
              </a:rPr>
              <a:t>ie7</a:t>
            </a:r>
            <a:r>
              <a:rPr lang="zh-CN" altLang="en-US" sz="1200" dirty="0">
                <a:solidFill>
                  <a:schemeClr val="bg1"/>
                </a:solidFill>
              </a:rPr>
              <a:t>快了几十倍，“第三次浏览器大战”开始</a:t>
            </a:r>
          </a:p>
        </p:txBody>
      </p:sp>
      <p:sp>
        <p:nvSpPr>
          <p:cNvPr id="28" name="文本框 29">
            <a:extLst>
              <a:ext uri="{FF2B5EF4-FFF2-40B4-BE49-F238E27FC236}">
                <a16:creationId xmlns:a16="http://schemas.microsoft.com/office/drawing/2014/main" id="{BC7925C0-B368-4C6F-BC51-DB0E9430E597}"/>
              </a:ext>
            </a:extLst>
          </p:cNvPr>
          <p:cNvSpPr txBox="1"/>
          <p:nvPr/>
        </p:nvSpPr>
        <p:spPr>
          <a:xfrm>
            <a:off x="4528039" y="5191262"/>
            <a:ext cx="133882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这里写事件</a:t>
            </a:r>
          </a:p>
        </p:txBody>
      </p:sp>
    </p:spTree>
    <p:extLst>
      <p:ext uri="{BB962C8B-B14F-4D97-AF65-F5344CB8AC3E}">
        <p14:creationId xmlns:p14="http://schemas.microsoft.com/office/powerpoint/2010/main" val="119803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500" fill="hold"/>
                                        <p:tgtEl>
                                          <p:spTgt spid="11"/>
                                        </p:tgtEl>
                                        <p:attrNameLst>
                                          <p:attrName>ppt_x</p:attrName>
                                        </p:attrNameLst>
                                      </p:cBhvr>
                                      <p:tavLst>
                                        <p:tav tm="0">
                                          <p:val>
                                            <p:strVal val="#ppt_x"/>
                                          </p:val>
                                        </p:tav>
                                        <p:tav tm="100000">
                                          <p:val>
                                            <p:strVal val="#ppt_x"/>
                                          </p:val>
                                        </p:tav>
                                      </p:tavLst>
                                    </p:anim>
                                    <p:anim calcmode="lin" valueType="num">
                                      <p:cBhvr additive="base">
                                        <p:cTn id="68" dur="500" fill="hold"/>
                                        <p:tgtEl>
                                          <p:spTgt spid="1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500" fill="hold"/>
                                        <p:tgtEl>
                                          <p:spTgt spid="26"/>
                                        </p:tgtEl>
                                        <p:attrNameLst>
                                          <p:attrName>ppt_x</p:attrName>
                                        </p:attrNameLst>
                                      </p:cBhvr>
                                      <p:tavLst>
                                        <p:tav tm="0">
                                          <p:val>
                                            <p:strVal val="#ppt_x"/>
                                          </p:val>
                                        </p:tav>
                                        <p:tav tm="100000">
                                          <p:val>
                                            <p:strVal val="#ppt_x"/>
                                          </p:val>
                                        </p:tav>
                                      </p:tavLst>
                                    </p:anim>
                                    <p:anim calcmode="lin" valueType="num">
                                      <p:cBhvr additive="base">
                                        <p:cTn id="7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2"/>
                                        </p:tgtEl>
                                        <p:attrNameLst>
                                          <p:attrName>style.visibility</p:attrName>
                                        </p:attrNameLst>
                                      </p:cBhvr>
                                      <p:to>
                                        <p:strVal val="visible"/>
                                      </p:to>
                                    </p:set>
                                    <p:anim calcmode="lin" valueType="num">
                                      <p:cBhvr additive="base">
                                        <p:cTn id="81" dur="500" fill="hold"/>
                                        <p:tgtEl>
                                          <p:spTgt spid="12"/>
                                        </p:tgtEl>
                                        <p:attrNameLst>
                                          <p:attrName>ppt_x</p:attrName>
                                        </p:attrNameLst>
                                      </p:cBhvr>
                                      <p:tavLst>
                                        <p:tav tm="0">
                                          <p:val>
                                            <p:strVal val="#ppt_x"/>
                                          </p:val>
                                        </p:tav>
                                        <p:tav tm="100000">
                                          <p:val>
                                            <p:strVal val="#ppt_x"/>
                                          </p:val>
                                        </p:tav>
                                      </p:tavLst>
                                    </p:anim>
                                    <p:anim calcmode="lin" valueType="num">
                                      <p:cBhvr additive="base">
                                        <p:cTn id="82" dur="500" fill="hold"/>
                                        <p:tgtEl>
                                          <p:spTgt spid="1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additive="base">
                                        <p:cTn id="85" dur="500" fill="hold"/>
                                        <p:tgtEl>
                                          <p:spTgt spid="27"/>
                                        </p:tgtEl>
                                        <p:attrNameLst>
                                          <p:attrName>ppt_x</p:attrName>
                                        </p:attrNameLst>
                                      </p:cBhvr>
                                      <p:tavLst>
                                        <p:tav tm="0">
                                          <p:val>
                                            <p:strVal val="#ppt_x"/>
                                          </p:val>
                                        </p:tav>
                                        <p:tav tm="100000">
                                          <p:val>
                                            <p:strVal val="#ppt_x"/>
                                          </p:val>
                                        </p:tav>
                                      </p:tavLst>
                                    </p:anim>
                                    <p:anim calcmode="lin" valueType="num">
                                      <p:cBhvr additive="base">
                                        <p:cTn id="8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4" grpId="0"/>
      <p:bldP spid="15" grpId="0"/>
      <p:bldP spid="16" grpId="0"/>
      <p:bldP spid="17" grpId="0"/>
      <p:bldP spid="18" grpId="0"/>
      <p:bldP spid="19" grpId="0"/>
      <p:bldP spid="20" grpId="0"/>
      <p:bldP spid="23" grpId="0"/>
      <p:bldP spid="24" grpId="0"/>
      <p:bldP spid="25" grpId="0"/>
      <p:bldP spid="26"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512" y="172995"/>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第一次浏览器大战</a:t>
            </a:r>
          </a:p>
        </p:txBody>
      </p:sp>
      <p:sp>
        <p:nvSpPr>
          <p:cNvPr id="4" name="文本框 3"/>
          <p:cNvSpPr txBox="1"/>
          <p:nvPr/>
        </p:nvSpPr>
        <p:spPr>
          <a:xfrm>
            <a:off x="395536" y="843558"/>
            <a:ext cx="7987030" cy="1200329"/>
          </a:xfrm>
          <a:prstGeom prst="rect">
            <a:avLst/>
          </a:prstGeom>
          <a:noFill/>
        </p:spPr>
        <p:txBody>
          <a:bodyPr wrap="square" rtlCol="0">
            <a:spAutoFit/>
          </a:bodyPr>
          <a:lstStyle/>
          <a:p>
            <a:r>
              <a:rPr lang="zh-CN" altLang="en-US" dirty="0">
                <a:solidFill>
                  <a:schemeClr val="bg1"/>
                </a:solidFill>
              </a:rPr>
              <a:t>在</a:t>
            </a:r>
            <a:r>
              <a:rPr lang="en-US" altLang="zh-CN" dirty="0">
                <a:solidFill>
                  <a:schemeClr val="bg1"/>
                </a:solidFill>
              </a:rPr>
              <a:t>IE6</a:t>
            </a:r>
            <a:r>
              <a:rPr lang="zh-CN" altLang="en-US" dirty="0">
                <a:solidFill>
                  <a:schemeClr val="bg1"/>
                </a:solidFill>
              </a:rPr>
              <a:t>之后，</a:t>
            </a:r>
            <a:r>
              <a:rPr lang="en-US" altLang="zh-CN" dirty="0">
                <a:solidFill>
                  <a:schemeClr val="bg1"/>
                </a:solidFill>
              </a:rPr>
              <a:t>IE</a:t>
            </a:r>
            <a:r>
              <a:rPr lang="zh-CN" altLang="en-US" dirty="0">
                <a:solidFill>
                  <a:schemeClr val="bg1"/>
                </a:solidFill>
              </a:rPr>
              <a:t>团队事实上就解散了，因为那时候的市场占有率已经非常高了，商业上来说，不值得投入了，当时又没有看到竞争对手，所以领导层自然觉得，这个领域已经没什么好投资了。</a:t>
            </a:r>
          </a:p>
          <a:p>
            <a:endParaRPr lang="zh-CN" altLang="en-US" dirty="0">
              <a:solidFill>
                <a:schemeClr val="bg1"/>
              </a:solidFill>
            </a:endParaRPr>
          </a:p>
        </p:txBody>
      </p:sp>
      <p:sp>
        <p:nvSpPr>
          <p:cNvPr id="6" name="文本框 5">
            <a:extLst>
              <a:ext uri="{FF2B5EF4-FFF2-40B4-BE49-F238E27FC236}">
                <a16:creationId xmlns:a16="http://schemas.microsoft.com/office/drawing/2014/main" id="{A71763B3-0CA6-4CEC-B249-50773768C853}"/>
              </a:ext>
            </a:extLst>
          </p:cNvPr>
          <p:cNvSpPr txBox="1"/>
          <p:nvPr/>
        </p:nvSpPr>
        <p:spPr>
          <a:xfrm>
            <a:off x="179512" y="2053530"/>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第二次浏览器大战</a:t>
            </a:r>
          </a:p>
        </p:txBody>
      </p:sp>
      <p:sp>
        <p:nvSpPr>
          <p:cNvPr id="7" name="文本框 6">
            <a:extLst>
              <a:ext uri="{FF2B5EF4-FFF2-40B4-BE49-F238E27FC236}">
                <a16:creationId xmlns:a16="http://schemas.microsoft.com/office/drawing/2014/main" id="{47D314A0-A208-4F91-9D00-0D88005CDFDA}"/>
              </a:ext>
            </a:extLst>
          </p:cNvPr>
          <p:cNvSpPr txBox="1"/>
          <p:nvPr/>
        </p:nvSpPr>
        <p:spPr>
          <a:xfrm>
            <a:off x="467544" y="2859782"/>
            <a:ext cx="7987030" cy="1754326"/>
          </a:xfrm>
          <a:prstGeom prst="rect">
            <a:avLst/>
          </a:prstGeom>
          <a:noFill/>
        </p:spPr>
        <p:txBody>
          <a:bodyPr wrap="square" rtlCol="0">
            <a:spAutoFit/>
          </a:bodyPr>
          <a:lstStyle/>
          <a:p>
            <a:r>
              <a:rPr lang="zh-CN" altLang="en-US" dirty="0">
                <a:solidFill>
                  <a:schemeClr val="bg1"/>
                </a:solidFill>
              </a:rPr>
              <a:t>在</a:t>
            </a:r>
            <a:r>
              <a:rPr lang="en-US" altLang="zh-CN" dirty="0">
                <a:solidFill>
                  <a:schemeClr val="bg1"/>
                </a:solidFill>
              </a:rPr>
              <a:t>Firefox</a:t>
            </a:r>
            <a:r>
              <a:rPr lang="zh-CN" altLang="en-US" dirty="0">
                <a:solidFill>
                  <a:schemeClr val="bg1"/>
                </a:solidFill>
              </a:rPr>
              <a:t>真正成气候之后，微软是重新组建了</a:t>
            </a:r>
            <a:r>
              <a:rPr lang="en-US" altLang="zh-CN" dirty="0">
                <a:solidFill>
                  <a:schemeClr val="bg1"/>
                </a:solidFill>
              </a:rPr>
              <a:t>IE</a:t>
            </a:r>
            <a:r>
              <a:rPr lang="zh-CN" altLang="en-US" dirty="0">
                <a:solidFill>
                  <a:schemeClr val="bg1"/>
                </a:solidFill>
              </a:rPr>
              <a:t>团队来做的，</a:t>
            </a:r>
          </a:p>
          <a:p>
            <a:br>
              <a:rPr lang="zh-CN" altLang="en-US" dirty="0">
                <a:solidFill>
                  <a:schemeClr val="bg1"/>
                </a:solidFill>
              </a:rPr>
            </a:br>
            <a:r>
              <a:rPr lang="zh-CN" altLang="en-US" dirty="0">
                <a:solidFill>
                  <a:schemeClr val="bg1"/>
                </a:solidFill>
              </a:rPr>
              <a:t>尽管当时 </a:t>
            </a:r>
            <a:r>
              <a:rPr lang="en-US" altLang="zh-CN" dirty="0">
                <a:solidFill>
                  <a:schemeClr val="bg1"/>
                </a:solidFill>
              </a:rPr>
              <a:t>Firefox </a:t>
            </a:r>
            <a:r>
              <a:rPr lang="zh-CN" altLang="en-US" dirty="0">
                <a:solidFill>
                  <a:schemeClr val="bg1"/>
                </a:solidFill>
              </a:rPr>
              <a:t>的性能远胜不思进取的 </a:t>
            </a:r>
            <a:r>
              <a:rPr lang="en-US" altLang="zh-CN" dirty="0">
                <a:solidFill>
                  <a:schemeClr val="bg1"/>
                </a:solidFill>
              </a:rPr>
              <a:t>IE</a:t>
            </a:r>
            <a:r>
              <a:rPr lang="zh-CN" altLang="en-US" dirty="0">
                <a:solidFill>
                  <a:schemeClr val="bg1"/>
                </a:solidFill>
              </a:rPr>
              <a:t>，但 </a:t>
            </a:r>
            <a:r>
              <a:rPr lang="en-US" altLang="zh-CN" dirty="0">
                <a:solidFill>
                  <a:schemeClr val="bg1"/>
                </a:solidFill>
              </a:rPr>
              <a:t>Windows </a:t>
            </a:r>
            <a:r>
              <a:rPr lang="zh-CN" altLang="en-US" dirty="0">
                <a:solidFill>
                  <a:schemeClr val="bg1"/>
                </a:solidFill>
              </a:rPr>
              <a:t>的捆绑优势太强横，使 </a:t>
            </a:r>
            <a:r>
              <a:rPr lang="en-US" altLang="zh-CN" dirty="0">
                <a:solidFill>
                  <a:schemeClr val="bg1"/>
                </a:solidFill>
              </a:rPr>
              <a:t>Firefox </a:t>
            </a:r>
            <a:r>
              <a:rPr lang="zh-CN" altLang="en-US" dirty="0">
                <a:solidFill>
                  <a:schemeClr val="bg1"/>
                </a:solidFill>
              </a:rPr>
              <a:t>一直没机会从后赶上。</a:t>
            </a:r>
          </a:p>
          <a:p>
            <a:r>
              <a:rPr lang="en-US" altLang="zh-CN" dirty="0" err="1">
                <a:solidFill>
                  <a:schemeClr val="bg1"/>
                </a:solidFill>
              </a:rPr>
              <a:t>ie</a:t>
            </a:r>
            <a:r>
              <a:rPr lang="zh-CN" altLang="en-US" dirty="0">
                <a:solidFill>
                  <a:schemeClr val="bg1"/>
                </a:solidFill>
              </a:rPr>
              <a:t>的市场份额始终保持在</a:t>
            </a:r>
            <a:r>
              <a:rPr lang="en-US" altLang="zh-CN" dirty="0">
                <a:solidFill>
                  <a:schemeClr val="bg1"/>
                </a:solidFill>
              </a:rPr>
              <a:t>80%</a:t>
            </a:r>
            <a:r>
              <a:rPr lang="zh-CN" altLang="en-US" dirty="0">
                <a:solidFill>
                  <a:schemeClr val="bg1"/>
                </a:solidFill>
              </a:rPr>
              <a:t>以上</a:t>
            </a:r>
          </a:p>
          <a:p>
            <a:endParaRPr lang="zh-CN" altLang="en-US" dirty="0">
              <a:solidFill>
                <a:schemeClr val="bg1"/>
              </a:solidFill>
            </a:endParaRPr>
          </a:p>
        </p:txBody>
      </p:sp>
    </p:spTree>
    <p:extLst>
      <p:ext uri="{BB962C8B-B14F-4D97-AF65-F5344CB8AC3E}">
        <p14:creationId xmlns:p14="http://schemas.microsoft.com/office/powerpoint/2010/main" val="51310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953436" y="1947567"/>
            <a:ext cx="735006" cy="241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www.1ppt.com/moban/                  PPT</a:t>
            </a:r>
            <a:r>
              <a:rPr lang="zh-CN" altLang="en-US" sz="100" dirty="0">
                <a:solidFill>
                  <a:schemeClr val="bg1"/>
                </a:solidFill>
              </a:rPr>
              <a:t>素材：</a:t>
            </a:r>
            <a:r>
              <a:rPr lang="en-US" altLang="zh-CN" sz="100" dirty="0">
                <a:solidFill>
                  <a:schemeClr val="bg1"/>
                </a:solidFill>
              </a:rPr>
              <a:t>www.1ppt.com/sucai/</a:t>
            </a:r>
          </a:p>
          <a:p>
            <a:r>
              <a:rPr lang="en-US" altLang="zh-CN" sz="100" dirty="0">
                <a:solidFill>
                  <a:schemeClr val="bg1"/>
                </a:solidFill>
              </a:rPr>
              <a:t>PPT</a:t>
            </a:r>
            <a:r>
              <a:rPr lang="zh-CN" altLang="en-US" sz="100" dirty="0">
                <a:solidFill>
                  <a:schemeClr val="bg1"/>
                </a:solidFill>
              </a:rPr>
              <a:t>背景：</a:t>
            </a:r>
            <a:r>
              <a:rPr lang="en-US" altLang="zh-CN" sz="100" dirty="0">
                <a:solidFill>
                  <a:schemeClr val="bg1"/>
                </a:solidFill>
              </a:rPr>
              <a:t>www.1ppt.com/beijing/                   PPT</a:t>
            </a:r>
            <a:r>
              <a:rPr lang="zh-CN" altLang="en-US" sz="100" dirty="0">
                <a:solidFill>
                  <a:schemeClr val="bg1"/>
                </a:solidFill>
              </a:rPr>
              <a:t>图表：</a:t>
            </a:r>
            <a:r>
              <a:rPr lang="en-US" altLang="zh-CN" sz="100" dirty="0">
                <a:solidFill>
                  <a:schemeClr val="bg1"/>
                </a:solidFill>
              </a:rPr>
              <a:t>www.1ppt.com/tubiao/      </a:t>
            </a:r>
          </a:p>
          <a:p>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r>
              <a:rPr lang="zh-CN" altLang="en-US" sz="100" dirty="0">
                <a:solidFill>
                  <a:schemeClr val="bg1"/>
                </a:solidFill>
              </a:rPr>
              <a:t>资料下载：</a:t>
            </a:r>
            <a:r>
              <a:rPr lang="en-US" altLang="zh-CN" sz="100" dirty="0">
                <a:solidFill>
                  <a:schemeClr val="bg1"/>
                </a:solidFill>
              </a:rPr>
              <a:t>www.1ppt.com/ziliao/                   </a:t>
            </a:r>
            <a:r>
              <a:rPr lang="zh-CN" altLang="en-US" sz="100" dirty="0">
                <a:solidFill>
                  <a:schemeClr val="bg1"/>
                </a:solidFill>
              </a:rPr>
              <a:t>范文下载：</a:t>
            </a:r>
            <a:r>
              <a:rPr lang="en-US" altLang="zh-CN" sz="100" dirty="0">
                <a:solidFill>
                  <a:schemeClr val="bg1"/>
                </a:solidFill>
              </a:rPr>
              <a:t>www.1ppt.com/fanwen/             </a:t>
            </a:r>
          </a:p>
          <a:p>
            <a:r>
              <a:rPr lang="zh-CN" altLang="en-US" sz="100" dirty="0">
                <a:solidFill>
                  <a:schemeClr val="bg1"/>
                </a:solidFill>
              </a:rPr>
              <a:t>试卷下载：</a:t>
            </a:r>
            <a:r>
              <a:rPr lang="en-US" altLang="zh-CN" sz="100" dirty="0">
                <a:solidFill>
                  <a:schemeClr val="bg1"/>
                </a:solidFill>
              </a:rPr>
              <a:t>www.1ppt.com/shiti/                     </a:t>
            </a:r>
            <a:r>
              <a:rPr lang="zh-CN" altLang="en-US" sz="100" dirty="0">
                <a:solidFill>
                  <a:schemeClr val="bg1"/>
                </a:solidFill>
              </a:rPr>
              <a:t>教案下载：</a:t>
            </a:r>
            <a:r>
              <a:rPr lang="en-US" altLang="zh-CN" sz="100" dirty="0">
                <a:solidFill>
                  <a:schemeClr val="bg1"/>
                </a:solidFill>
              </a:rPr>
              <a:t>www.1ppt.com/jiaoan/               </a:t>
            </a:r>
          </a:p>
          <a:p>
            <a:r>
              <a:rPr lang="en-US" altLang="zh-CN" sz="100" dirty="0">
                <a:solidFill>
                  <a:schemeClr val="bg1"/>
                </a:solidFill>
              </a:rPr>
              <a:t>PPT</a:t>
            </a:r>
            <a:r>
              <a:rPr lang="zh-CN" altLang="en-US" sz="100" dirty="0">
                <a:solidFill>
                  <a:schemeClr val="bg1"/>
                </a:solidFill>
              </a:rPr>
              <a:t>论坛：</a:t>
            </a:r>
            <a:r>
              <a:rPr lang="en-US" altLang="zh-CN" sz="100" dirty="0">
                <a:solidFill>
                  <a:schemeClr val="bg1"/>
                </a:solidFill>
              </a:rPr>
              <a:t>www.1ppt.cn                                     PPT</a:t>
            </a:r>
            <a:r>
              <a:rPr lang="zh-CN" altLang="en-US" sz="100" dirty="0">
                <a:solidFill>
                  <a:schemeClr val="bg1"/>
                </a:solidFill>
              </a:rPr>
              <a:t>课件：</a:t>
            </a:r>
            <a:r>
              <a:rPr lang="en-US" altLang="zh-CN" sz="100" dirty="0">
                <a:solidFill>
                  <a:schemeClr val="bg1"/>
                </a:solidFill>
              </a:rPr>
              <a:t>www.1ppt.com/kejian/ </a:t>
            </a:r>
          </a:p>
          <a:p>
            <a:r>
              <a:rPr lang="zh-CN" altLang="en-US" sz="100" dirty="0">
                <a:solidFill>
                  <a:schemeClr val="bg1"/>
                </a:solidFill>
              </a:rPr>
              <a:t>语文课件：</a:t>
            </a:r>
            <a:r>
              <a:rPr lang="en-US" altLang="zh-CN" sz="100" dirty="0">
                <a:solidFill>
                  <a:schemeClr val="bg1"/>
                </a:solidFill>
              </a:rPr>
              <a:t>www.1ppt.com/kejian/yuwen/    </a:t>
            </a:r>
            <a:r>
              <a:rPr lang="zh-CN" altLang="en-US" sz="100" dirty="0">
                <a:solidFill>
                  <a:schemeClr val="bg1"/>
                </a:solidFill>
              </a:rPr>
              <a:t>数学课件：</a:t>
            </a:r>
            <a:r>
              <a:rPr lang="en-US" altLang="zh-CN" sz="100" dirty="0">
                <a:solidFill>
                  <a:schemeClr val="bg1"/>
                </a:solidFill>
              </a:rPr>
              <a:t>www.1ppt.com/kejian/shuxue/ </a:t>
            </a:r>
          </a:p>
          <a:p>
            <a:r>
              <a:rPr lang="zh-CN" altLang="en-US" sz="100" dirty="0">
                <a:solidFill>
                  <a:schemeClr val="bg1"/>
                </a:solidFill>
              </a:rPr>
              <a:t>英语课件：</a:t>
            </a:r>
            <a:r>
              <a:rPr lang="en-US" altLang="zh-CN" sz="100" dirty="0">
                <a:solidFill>
                  <a:schemeClr val="bg1"/>
                </a:solidFill>
              </a:rPr>
              <a:t>www.1ppt.com/kejian/yingyu/    </a:t>
            </a:r>
            <a:r>
              <a:rPr lang="zh-CN" altLang="en-US" sz="100" dirty="0">
                <a:solidFill>
                  <a:schemeClr val="bg1"/>
                </a:solidFill>
              </a:rPr>
              <a:t>美术课件：</a:t>
            </a:r>
            <a:r>
              <a:rPr lang="en-US" altLang="zh-CN" sz="100" dirty="0">
                <a:solidFill>
                  <a:schemeClr val="bg1"/>
                </a:solidFill>
              </a:rPr>
              <a:t>www.1ppt.com/kejian/meishu/ </a:t>
            </a:r>
          </a:p>
          <a:p>
            <a:r>
              <a:rPr lang="zh-CN" altLang="en-US" sz="100" dirty="0">
                <a:solidFill>
                  <a:schemeClr val="bg1"/>
                </a:solidFill>
              </a:rPr>
              <a:t>科学课件：</a:t>
            </a:r>
            <a:r>
              <a:rPr lang="en-US" altLang="zh-CN" sz="100" dirty="0">
                <a:solidFill>
                  <a:schemeClr val="bg1"/>
                </a:solidFill>
              </a:rPr>
              <a:t>www.1ppt.com/kejian/kexue/     </a:t>
            </a:r>
            <a:r>
              <a:rPr lang="zh-CN" altLang="en-US" sz="100" dirty="0">
                <a:solidFill>
                  <a:schemeClr val="bg1"/>
                </a:solidFill>
              </a:rPr>
              <a:t>物理课件：</a:t>
            </a:r>
            <a:r>
              <a:rPr lang="en-US" altLang="zh-CN" sz="100" dirty="0">
                <a:solidFill>
                  <a:schemeClr val="bg1"/>
                </a:solidFill>
              </a:rPr>
              <a:t>www.1ppt.com/kejian/wuli/ </a:t>
            </a:r>
          </a:p>
          <a:p>
            <a:r>
              <a:rPr lang="zh-CN" altLang="en-US" sz="100" dirty="0">
                <a:solidFill>
                  <a:schemeClr val="bg1"/>
                </a:solidFill>
              </a:rPr>
              <a:t>化学课件：</a:t>
            </a:r>
            <a:r>
              <a:rPr lang="en-US" altLang="zh-CN" sz="100" dirty="0">
                <a:solidFill>
                  <a:schemeClr val="bg1"/>
                </a:solidFill>
              </a:rPr>
              <a:t>www.1ppt.com/kejian/huaxue/  </a:t>
            </a:r>
            <a:r>
              <a:rPr lang="zh-CN" altLang="en-US" sz="100" dirty="0">
                <a:solidFill>
                  <a:schemeClr val="bg1"/>
                </a:solidFill>
              </a:rPr>
              <a:t>生物课件：</a:t>
            </a:r>
            <a:r>
              <a:rPr lang="en-US" altLang="zh-CN" sz="100" dirty="0">
                <a:solidFill>
                  <a:schemeClr val="bg1"/>
                </a:solidFill>
              </a:rPr>
              <a:t>www.1ppt.com/kejian/shengwu/ </a:t>
            </a:r>
          </a:p>
          <a:p>
            <a:r>
              <a:rPr lang="zh-CN" altLang="en-US" sz="100" dirty="0">
                <a:solidFill>
                  <a:schemeClr val="bg1"/>
                </a:solidFill>
              </a:rPr>
              <a:t>地理课件：</a:t>
            </a:r>
            <a:r>
              <a:rPr lang="en-US" altLang="zh-CN" sz="100" dirty="0">
                <a:solidFill>
                  <a:schemeClr val="bg1"/>
                </a:solidFill>
              </a:rPr>
              <a:t>www.1ppt.com/kejian/dili/          </a:t>
            </a:r>
            <a:r>
              <a:rPr lang="zh-CN" altLang="en-US" sz="100" dirty="0">
                <a:solidFill>
                  <a:schemeClr val="bg1"/>
                </a:solidFill>
              </a:rPr>
              <a:t>历史课件：</a:t>
            </a:r>
            <a:r>
              <a:rPr lang="en-US" altLang="zh-CN" sz="100" dirty="0">
                <a:solidFill>
                  <a:schemeClr val="bg1"/>
                </a:solidFill>
              </a:rPr>
              <a:t>www.1ppt.com/kejian/lishi/        </a:t>
            </a:r>
          </a:p>
        </p:txBody>
      </p:sp>
      <p:sp>
        <p:nvSpPr>
          <p:cNvPr id="2" name="矩形 3"/>
          <p:cNvSpPr>
            <a:spLocks noChangeArrowheads="1"/>
          </p:cNvSpPr>
          <p:nvPr/>
        </p:nvSpPr>
        <p:spPr bwMode="auto">
          <a:xfrm>
            <a:off x="1" y="-20538"/>
            <a:ext cx="2700338" cy="5164038"/>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fontAlgn="base" hangingPunct="1">
              <a:spcBef>
                <a:spcPct val="0"/>
              </a:spcBef>
              <a:spcAft>
                <a:spcPct val="0"/>
              </a:spcAft>
              <a:buFont typeface="Arial" panose="020B0604020202020204" pitchFamily="34" charset="0"/>
              <a:buNone/>
            </a:pPr>
            <a:endParaRPr lang="zh-CN" altLang="en-US" sz="1800">
              <a:solidFill>
                <a:srgbClr val="FFFFFF"/>
              </a:solidFill>
              <a:latin typeface="微软雅黑" panose="020B0503020204020204" charset="-122"/>
              <a:ea typeface="微软雅黑" panose="020B0503020204020204" charset="-122"/>
              <a:sym typeface="宋体" panose="02010600030101010101" pitchFamily="2" charset="-122"/>
            </a:endParaRPr>
          </a:p>
        </p:txBody>
      </p:sp>
      <p:grpSp>
        <p:nvGrpSpPr>
          <p:cNvPr id="5" name="组合 4"/>
          <p:cNvGrpSpPr/>
          <p:nvPr/>
        </p:nvGrpSpPr>
        <p:grpSpPr>
          <a:xfrm>
            <a:off x="594857" y="1752679"/>
            <a:ext cx="1736015" cy="1235010"/>
            <a:chOff x="594854" y="1752679"/>
            <a:chExt cx="1736015" cy="1235010"/>
          </a:xfrm>
        </p:grpSpPr>
        <p:sp>
          <p:nvSpPr>
            <p:cNvPr id="27" name="矩形 26"/>
            <p:cNvSpPr/>
            <p:nvPr/>
          </p:nvSpPr>
          <p:spPr>
            <a:xfrm>
              <a:off x="594854" y="2188856"/>
              <a:ext cx="1653199" cy="7694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panose="020B0503020204020204" charset="-122"/>
              </a:endParaRPr>
            </a:p>
          </p:txBody>
        </p:sp>
        <p:sp>
          <p:nvSpPr>
            <p:cNvPr id="28" name="矩形 27"/>
            <p:cNvSpPr/>
            <p:nvPr/>
          </p:nvSpPr>
          <p:spPr>
            <a:xfrm>
              <a:off x="642042" y="2526036"/>
              <a:ext cx="1577908" cy="461653"/>
            </a:xfrm>
            <a:prstGeom prst="rect">
              <a:avLst/>
            </a:prstGeom>
          </p:spPr>
          <p:txBody>
            <a:bodyPr wrap="none" lIns="91428" tIns="45714" rIns="91428" bIns="45714">
              <a:spAutoFit/>
            </a:bodyPr>
            <a:lstStyle/>
            <a:p>
              <a:pPr fontAlgn="base">
                <a:spcBef>
                  <a:spcPct val="0"/>
                </a:spcBef>
                <a:spcAft>
                  <a:spcPct val="0"/>
                </a:spcAft>
              </a:pPr>
              <a:r>
                <a:rPr lang="en-US" altLang="zh-CN" sz="2400" b="1" dirty="0">
                  <a:solidFill>
                    <a:srgbClr val="FFFFFF"/>
                  </a:solidFill>
                  <a:latin typeface="微软雅黑" panose="020B0503020204020204" charset="-122"/>
                  <a:ea typeface="微软雅黑" panose="020B0503020204020204" charset="-122"/>
                  <a:sym typeface="微软雅黑" panose="020B0503020204020204" charset="-122"/>
                </a:rPr>
                <a:t>Contents</a:t>
              </a:r>
            </a:p>
          </p:txBody>
        </p:sp>
        <p:sp>
          <p:nvSpPr>
            <p:cNvPr id="29" name="矩形 28"/>
            <p:cNvSpPr/>
            <p:nvPr/>
          </p:nvSpPr>
          <p:spPr>
            <a:xfrm>
              <a:off x="594854" y="1752680"/>
              <a:ext cx="1653199" cy="76944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panose="020B0503020204020204" charset="-122"/>
              </a:endParaRPr>
            </a:p>
          </p:txBody>
        </p:sp>
        <p:sp>
          <p:nvSpPr>
            <p:cNvPr id="30" name="矩形 29"/>
            <p:cNvSpPr/>
            <p:nvPr/>
          </p:nvSpPr>
          <p:spPr>
            <a:xfrm>
              <a:off x="681083" y="1752679"/>
              <a:ext cx="1649786" cy="769429"/>
            </a:xfrm>
            <a:prstGeom prst="rect">
              <a:avLst/>
            </a:prstGeom>
          </p:spPr>
          <p:txBody>
            <a:bodyPr wrap="none" lIns="91428" tIns="45714" rIns="91428" bIns="45714">
              <a:spAutoFit/>
            </a:bodyPr>
            <a:lstStyle/>
            <a:p>
              <a:pPr lvl="0" fontAlgn="base">
                <a:spcBef>
                  <a:spcPct val="0"/>
                </a:spcBef>
                <a:spcAft>
                  <a:spcPct val="0"/>
                </a:spcAft>
              </a:pPr>
              <a:r>
                <a:rPr lang="zh-CN" altLang="en-US" sz="4400" b="1" dirty="0">
                  <a:solidFill>
                    <a:srgbClr val="FFFFFF"/>
                  </a:solidFill>
                  <a:latin typeface="微软雅黑" panose="020B0503020204020204" charset="-122"/>
                  <a:ea typeface="微软雅黑" panose="020B0503020204020204" charset="-122"/>
                  <a:sym typeface="微软雅黑" panose="020B0503020204020204" charset="-122"/>
                </a:rPr>
                <a:t>目  录</a:t>
              </a:r>
            </a:p>
          </p:txBody>
        </p:sp>
      </p:grpSp>
      <p:grpSp>
        <p:nvGrpSpPr>
          <p:cNvPr id="3" name="组合 2"/>
          <p:cNvGrpSpPr/>
          <p:nvPr/>
        </p:nvGrpSpPr>
        <p:grpSpPr>
          <a:xfrm>
            <a:off x="3255014" y="263674"/>
            <a:ext cx="5386388" cy="628650"/>
            <a:chOff x="3434084" y="1371600"/>
            <a:chExt cx="5386388" cy="628650"/>
          </a:xfrm>
        </p:grpSpPr>
        <p:sp>
          <p:nvSpPr>
            <p:cNvPr id="17" name="矩形 16"/>
            <p:cNvSpPr/>
            <p:nvPr/>
          </p:nvSpPr>
          <p:spPr>
            <a:xfrm>
              <a:off x="3434084" y="1371600"/>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l" defTabSz="685165">
                <a:defRPr/>
              </a:pPr>
              <a:endParaRPr lang="zh-CN" altLang="en-US" sz="1400" kern="0">
                <a:solidFill>
                  <a:prstClr val="white"/>
                </a:solidFill>
                <a:latin typeface="Calibri" panose="020F0502020204030204"/>
                <a:ea typeface="微软雅黑" panose="020B0503020204020204" charset="-122"/>
              </a:endParaRPr>
            </a:p>
          </p:txBody>
        </p:sp>
        <p:sp>
          <p:nvSpPr>
            <p:cNvPr id="24" name="Copyright Notice"/>
            <p:cNvSpPr/>
            <p:nvPr/>
          </p:nvSpPr>
          <p:spPr bwMode="auto">
            <a:xfrm>
              <a:off x="3434247" y="1559907"/>
              <a:ext cx="1340161" cy="41840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defTabSz="913765">
                <a:defRPr/>
              </a:pPr>
              <a:r>
                <a:rPr lang="zh-CN" altLang="en-US" sz="2400" b="1" cap="small" dirty="0">
                  <a:solidFill>
                    <a:prstClr val="white"/>
                  </a:solidFill>
                  <a:latin typeface="微软雅黑" panose="020B0503020204020204" charset="-122"/>
                  <a:ea typeface="微软雅黑" panose="020B0503020204020204" charset="-122"/>
                </a:rPr>
                <a:t>一、简介</a:t>
              </a:r>
              <a:endParaRPr lang="en-US" sz="2400" b="1" cap="small" dirty="0">
                <a:solidFill>
                  <a:prstClr val="white"/>
                </a:solidFill>
                <a:latin typeface="微软雅黑" panose="020B0503020204020204" charset="-122"/>
                <a:ea typeface="微软雅黑" panose="020B0503020204020204" charset="-122"/>
              </a:endParaRPr>
            </a:p>
          </p:txBody>
        </p:sp>
      </p:grpSp>
      <p:grpSp>
        <p:nvGrpSpPr>
          <p:cNvPr id="4" name="组合 3"/>
          <p:cNvGrpSpPr/>
          <p:nvPr/>
        </p:nvGrpSpPr>
        <p:grpSpPr>
          <a:xfrm>
            <a:off x="3251839" y="962492"/>
            <a:ext cx="5386388" cy="976333"/>
            <a:chOff x="3433449" y="2020888"/>
            <a:chExt cx="5386388" cy="976333"/>
          </a:xfrm>
        </p:grpSpPr>
        <p:sp>
          <p:nvSpPr>
            <p:cNvPr id="19" name="矩形 18"/>
            <p:cNvSpPr/>
            <p:nvPr/>
          </p:nvSpPr>
          <p:spPr>
            <a:xfrm>
              <a:off x="3433449" y="202088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25" name="Copyright Notice"/>
            <p:cNvSpPr/>
            <p:nvPr/>
          </p:nvSpPr>
          <p:spPr bwMode="auto">
            <a:xfrm>
              <a:off x="3439740" y="2209483"/>
              <a:ext cx="5274310"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z="2400" b="1" cap="small" dirty="0">
                  <a:solidFill>
                    <a:prstClr val="white"/>
                  </a:solidFill>
                  <a:latin typeface="微软雅黑" panose="020B0503020204020204" charset="-122"/>
                  <a:ea typeface="微软雅黑" panose="020B0503020204020204" charset="-122"/>
                </a:rPr>
                <a:t>二、前端发展史</a:t>
              </a: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grpSp>
        <p:nvGrpSpPr>
          <p:cNvPr id="15" name="组合 14"/>
          <p:cNvGrpSpPr/>
          <p:nvPr/>
        </p:nvGrpSpPr>
        <p:grpSpPr>
          <a:xfrm>
            <a:off x="3255014" y="1661627"/>
            <a:ext cx="5386388" cy="905773"/>
            <a:chOff x="3437259" y="3699828"/>
            <a:chExt cx="5386388" cy="905773"/>
          </a:xfrm>
        </p:grpSpPr>
        <p:sp>
          <p:nvSpPr>
            <p:cNvPr id="23" name="矩形 22"/>
            <p:cNvSpPr/>
            <p:nvPr/>
          </p:nvSpPr>
          <p:spPr>
            <a:xfrm>
              <a:off x="3437259" y="369982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31" name="Copyright Notice"/>
            <p:cNvSpPr/>
            <p:nvPr/>
          </p:nvSpPr>
          <p:spPr bwMode="auto">
            <a:xfrm>
              <a:off x="3458101" y="3817863"/>
              <a:ext cx="1298484"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三、</a:t>
              </a:r>
              <a:r>
                <a:rPr lang="en-US" altLang="zh-CN" sz="2400" b="1" cap="small" dirty="0">
                  <a:solidFill>
                    <a:prstClr val="white"/>
                  </a:solidFill>
                  <a:latin typeface="微软雅黑" panose="020B0503020204020204" charset="-122"/>
                  <a:ea typeface="微软雅黑" panose="020B0503020204020204" charset="-122"/>
                </a:rPr>
                <a:t>web</a:t>
              </a:r>
            </a:p>
            <a:p>
              <a:pPr lvl="0" algn="ctr">
                <a:defRPr/>
              </a:pPr>
              <a:endParaRPr lang="zh-CN" sz="2400" b="1" cap="small" dirty="0">
                <a:solidFill>
                  <a:prstClr val="white"/>
                </a:solidFill>
                <a:latin typeface="微软雅黑" panose="020B0503020204020204" charset="-122"/>
                <a:ea typeface="微软雅黑" panose="020B0503020204020204" charset="-122"/>
              </a:endParaRPr>
            </a:p>
          </p:txBody>
        </p:sp>
      </p:grpSp>
      <p:grpSp>
        <p:nvGrpSpPr>
          <p:cNvPr id="7" name="组合 6"/>
          <p:cNvGrpSpPr/>
          <p:nvPr/>
        </p:nvGrpSpPr>
        <p:grpSpPr>
          <a:xfrm>
            <a:off x="1901485" y="2359039"/>
            <a:ext cx="6724414" cy="907093"/>
            <a:chOff x="2083730" y="3644765"/>
            <a:chExt cx="6724414" cy="907093"/>
          </a:xfrm>
        </p:grpSpPr>
        <p:sp>
          <p:nvSpPr>
            <p:cNvPr id="8" name="矩形 7"/>
            <p:cNvSpPr/>
            <p:nvPr/>
          </p:nvSpPr>
          <p:spPr>
            <a:xfrm>
              <a:off x="3421756" y="3644765"/>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9" name="Copyright Notice"/>
            <p:cNvSpPr/>
            <p:nvPr/>
          </p:nvSpPr>
          <p:spPr bwMode="auto">
            <a:xfrm>
              <a:off x="2083730" y="3764120"/>
              <a:ext cx="4413170"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四、</a:t>
              </a:r>
              <a:r>
                <a:rPr lang="zh-CN" altLang="en-US" sz="2400" b="1" dirty="0">
                  <a:latin typeface="微软雅黑" panose="020B0503020204020204" charset="-122"/>
                  <a:ea typeface="微软雅黑" panose="020B0503020204020204" charset="-122"/>
                </a:rPr>
                <a:t>移动端</a:t>
              </a:r>
            </a:p>
            <a:p>
              <a:pPr lvl="0" algn="ctr">
                <a:defRPr/>
              </a:pPr>
              <a:endParaRPr lang="zh-CN" sz="2400" b="1" cap="small" dirty="0">
                <a:solidFill>
                  <a:prstClr val="white"/>
                </a:solidFill>
                <a:latin typeface="微软雅黑" panose="020B0503020204020204" charset="-122"/>
                <a:ea typeface="微软雅黑" panose="020B0503020204020204" charset="-122"/>
              </a:endParaRPr>
            </a:p>
          </p:txBody>
        </p:sp>
      </p:grpSp>
      <p:grpSp>
        <p:nvGrpSpPr>
          <p:cNvPr id="13" name="组合 12"/>
          <p:cNvGrpSpPr/>
          <p:nvPr/>
        </p:nvGrpSpPr>
        <p:grpSpPr>
          <a:xfrm>
            <a:off x="3251839" y="3071962"/>
            <a:ext cx="5386388" cy="919884"/>
            <a:chOff x="3434084" y="3729038"/>
            <a:chExt cx="5386388" cy="919884"/>
          </a:xfrm>
        </p:grpSpPr>
        <p:sp>
          <p:nvSpPr>
            <p:cNvPr id="16" name="矩形 15"/>
            <p:cNvSpPr/>
            <p:nvPr/>
          </p:nvSpPr>
          <p:spPr>
            <a:xfrm>
              <a:off x="3434084" y="372903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18" name="Copyright Notice"/>
            <p:cNvSpPr/>
            <p:nvPr/>
          </p:nvSpPr>
          <p:spPr bwMode="auto">
            <a:xfrm>
              <a:off x="3458101" y="3861184"/>
              <a:ext cx="2263491"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五、前端工程化</a:t>
              </a:r>
              <a:endParaRPr lang="zh-CN" altLang="en-US" sz="2400" b="1" dirty="0">
                <a:latin typeface="微软雅黑" panose="020B0503020204020204" charset="-122"/>
                <a:ea typeface="微软雅黑" panose="020B0503020204020204" charset="-122"/>
              </a:endParaRP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grpSp>
        <p:nvGrpSpPr>
          <p:cNvPr id="26" name="组合 25"/>
          <p:cNvGrpSpPr/>
          <p:nvPr/>
        </p:nvGrpSpPr>
        <p:grpSpPr>
          <a:xfrm>
            <a:off x="3251839" y="3772908"/>
            <a:ext cx="5386388" cy="1293424"/>
            <a:chOff x="3434084" y="3729038"/>
            <a:chExt cx="5386388" cy="1293424"/>
          </a:xfrm>
        </p:grpSpPr>
        <p:sp>
          <p:nvSpPr>
            <p:cNvPr id="32" name="矩形 31"/>
            <p:cNvSpPr/>
            <p:nvPr/>
          </p:nvSpPr>
          <p:spPr>
            <a:xfrm>
              <a:off x="3434084" y="372903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33" name="Copyright Notice"/>
            <p:cNvSpPr/>
            <p:nvPr/>
          </p:nvSpPr>
          <p:spPr bwMode="auto">
            <a:xfrm>
              <a:off x="3454167" y="3865392"/>
              <a:ext cx="1955714" cy="1157070"/>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六、</a:t>
              </a:r>
              <a:r>
                <a:rPr lang="zh-CN" altLang="en-US" sz="2400" b="1" dirty="0">
                  <a:latin typeface="微软雅黑" panose="020B0503020204020204" charset="-122"/>
                  <a:ea typeface="微软雅黑" panose="020B0503020204020204" charset="-122"/>
                </a:rPr>
                <a:t>二维动画</a:t>
              </a:r>
            </a:p>
            <a:p>
              <a:pPr algn="ctr">
                <a:defRPr/>
              </a:pPr>
              <a:endParaRPr lang="zh-CN" altLang="en-US" sz="2400" b="1" dirty="0">
                <a:latin typeface="微软雅黑" panose="020B0503020204020204" charset="-122"/>
                <a:ea typeface="微软雅黑" panose="020B0503020204020204" charset="-122"/>
              </a:endParaRP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up)">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p:tgtEl>
                                          <p:spTgt spid="15"/>
                                        </p:tgtEl>
                                        <p:attrNameLst>
                                          <p:attrName>ppt_y</p:attrName>
                                        </p:attrNameLst>
                                      </p:cBhvr>
                                      <p:tavLst>
                                        <p:tav tm="0">
                                          <p:val>
                                            <p:strVal val="#ppt_y+#ppt_h*1.125000"/>
                                          </p:val>
                                        </p:tav>
                                        <p:tav tm="100000">
                                          <p:val>
                                            <p:strVal val="#ppt_y"/>
                                          </p:val>
                                        </p:tav>
                                      </p:tavLst>
                                    </p:anim>
                                    <p:animEffect transition="in" filter="wipe(up)">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p:tgtEl>
                                          <p:spTgt spid="7"/>
                                        </p:tgtEl>
                                        <p:attrNameLst>
                                          <p:attrName>ppt_y</p:attrName>
                                        </p:attrNameLst>
                                      </p:cBhvr>
                                      <p:tavLst>
                                        <p:tav tm="0">
                                          <p:val>
                                            <p:strVal val="#ppt_y+#ppt_h*1.125000"/>
                                          </p:val>
                                        </p:tav>
                                        <p:tav tm="100000">
                                          <p:val>
                                            <p:strVal val="#ppt_y"/>
                                          </p:val>
                                        </p:tav>
                                      </p:tavLst>
                                    </p:anim>
                                    <p:animEffect transition="in" filter="wipe(up)">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p:tgtEl>
                                          <p:spTgt spid="13"/>
                                        </p:tgtEl>
                                        <p:attrNameLst>
                                          <p:attrName>ppt_y</p:attrName>
                                        </p:attrNameLst>
                                      </p:cBhvr>
                                      <p:tavLst>
                                        <p:tav tm="0">
                                          <p:val>
                                            <p:strVal val="#ppt_y+#ppt_h*1.125000"/>
                                          </p:val>
                                        </p:tav>
                                        <p:tav tm="100000">
                                          <p:val>
                                            <p:strVal val="#ppt_y"/>
                                          </p:val>
                                        </p:tav>
                                      </p:tavLst>
                                    </p:anim>
                                    <p:animEffect transition="in" filter="wipe(up)">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p:tgtEl>
                                          <p:spTgt spid="26"/>
                                        </p:tgtEl>
                                        <p:attrNameLst>
                                          <p:attrName>ppt_y</p:attrName>
                                        </p:attrNameLst>
                                      </p:cBhvr>
                                      <p:tavLst>
                                        <p:tav tm="0">
                                          <p:val>
                                            <p:strVal val="#ppt_y+#ppt_h*1.125000"/>
                                          </p:val>
                                        </p:tav>
                                        <p:tav tm="100000">
                                          <p:val>
                                            <p:strVal val="#ppt_y"/>
                                          </p:val>
                                        </p:tav>
                                      </p:tavLst>
                                    </p:anim>
                                    <p:animEffect transition="in" filter="wipe(up)">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512" y="172995"/>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第三次浏览器大战</a:t>
            </a:r>
          </a:p>
        </p:txBody>
      </p:sp>
      <p:sp>
        <p:nvSpPr>
          <p:cNvPr id="4" name="文本框 3"/>
          <p:cNvSpPr txBox="1"/>
          <p:nvPr/>
        </p:nvSpPr>
        <p:spPr>
          <a:xfrm>
            <a:off x="395536" y="843558"/>
            <a:ext cx="7987030" cy="1477328"/>
          </a:xfrm>
          <a:prstGeom prst="rect">
            <a:avLst/>
          </a:prstGeom>
          <a:noFill/>
        </p:spPr>
        <p:txBody>
          <a:bodyPr wrap="square" rtlCol="0">
            <a:spAutoFit/>
          </a:bodyPr>
          <a:lstStyle/>
          <a:p>
            <a:r>
              <a:rPr lang="zh-CN" altLang="en-US" dirty="0">
                <a:solidFill>
                  <a:schemeClr val="bg1"/>
                </a:solidFill>
              </a:rPr>
              <a:t>其卓越的性能、简洁的介面以及捆绑 </a:t>
            </a:r>
            <a:r>
              <a:rPr lang="en-US" altLang="zh-CN" dirty="0">
                <a:solidFill>
                  <a:schemeClr val="bg1"/>
                </a:solidFill>
              </a:rPr>
              <a:t>Google </a:t>
            </a:r>
            <a:r>
              <a:rPr lang="zh-CN" altLang="en-US" dirty="0">
                <a:solidFill>
                  <a:schemeClr val="bg1"/>
                </a:solidFill>
              </a:rPr>
              <a:t>搜寻的优势，快速攻城掠地，除了侵蚀原有属于 </a:t>
            </a:r>
            <a:r>
              <a:rPr lang="en-US" altLang="zh-CN" dirty="0">
                <a:solidFill>
                  <a:schemeClr val="bg1"/>
                </a:solidFill>
              </a:rPr>
              <a:t>Firefox </a:t>
            </a:r>
            <a:r>
              <a:rPr lang="zh-CN" altLang="en-US" dirty="0">
                <a:solidFill>
                  <a:schemeClr val="bg1"/>
                </a:solidFill>
              </a:rPr>
              <a:t>的市场之外，也同时痛殴老旧的微软 </a:t>
            </a:r>
            <a:r>
              <a:rPr lang="en-US" altLang="zh-CN" dirty="0">
                <a:solidFill>
                  <a:schemeClr val="bg1"/>
                </a:solidFill>
              </a:rPr>
              <a:t>IE</a:t>
            </a:r>
            <a:r>
              <a:rPr lang="zh-CN" altLang="en-US" dirty="0">
                <a:solidFill>
                  <a:schemeClr val="bg1"/>
                </a:solidFill>
              </a:rPr>
              <a:t>。到了 </a:t>
            </a:r>
            <a:r>
              <a:rPr lang="en-US" altLang="zh-CN" dirty="0">
                <a:solidFill>
                  <a:schemeClr val="bg1"/>
                </a:solidFill>
              </a:rPr>
              <a:t>2012 </a:t>
            </a:r>
            <a:r>
              <a:rPr lang="zh-CN" altLang="en-US" dirty="0">
                <a:solidFill>
                  <a:schemeClr val="bg1"/>
                </a:solidFill>
              </a:rPr>
              <a:t>年，</a:t>
            </a:r>
            <a:r>
              <a:rPr lang="en-US" altLang="zh-CN" dirty="0">
                <a:solidFill>
                  <a:schemeClr val="bg1"/>
                </a:solidFill>
              </a:rPr>
              <a:t>Google Chrome </a:t>
            </a:r>
            <a:r>
              <a:rPr lang="zh-CN" altLang="en-US" dirty="0">
                <a:solidFill>
                  <a:schemeClr val="bg1"/>
                </a:solidFill>
              </a:rPr>
              <a:t>在 流量统计机构 </a:t>
            </a:r>
            <a:r>
              <a:rPr lang="en-US" altLang="zh-CN" dirty="0" err="1">
                <a:solidFill>
                  <a:schemeClr val="bg1"/>
                </a:solidFill>
              </a:rPr>
              <a:t>Statcounter</a:t>
            </a:r>
            <a:r>
              <a:rPr lang="en-US" altLang="zh-CN" dirty="0">
                <a:solidFill>
                  <a:schemeClr val="bg1"/>
                </a:solidFill>
              </a:rPr>
              <a:t> </a:t>
            </a:r>
            <a:r>
              <a:rPr lang="zh-CN" altLang="en-US" dirty="0">
                <a:solidFill>
                  <a:schemeClr val="bg1"/>
                </a:solidFill>
              </a:rPr>
              <a:t>的数量里终于超越 </a:t>
            </a:r>
            <a:r>
              <a:rPr lang="en-US" altLang="zh-CN" dirty="0">
                <a:solidFill>
                  <a:schemeClr val="bg1"/>
                </a:solidFill>
              </a:rPr>
              <a:t>IE</a:t>
            </a:r>
            <a:r>
              <a:rPr lang="zh-CN" altLang="en-US" dirty="0">
                <a:solidFill>
                  <a:schemeClr val="bg1"/>
                </a:solidFill>
              </a:rPr>
              <a:t>，成为全球第一大浏览器。</a:t>
            </a:r>
          </a:p>
          <a:p>
            <a:endParaRPr lang="zh-CN" altLang="en-US" dirty="0">
              <a:solidFill>
                <a:schemeClr val="bg1"/>
              </a:solidFill>
            </a:endParaRPr>
          </a:p>
        </p:txBody>
      </p:sp>
      <p:pic>
        <p:nvPicPr>
          <p:cNvPr id="5" name="图片 4">
            <a:extLst>
              <a:ext uri="{FF2B5EF4-FFF2-40B4-BE49-F238E27FC236}">
                <a16:creationId xmlns:a16="http://schemas.microsoft.com/office/drawing/2014/main" id="{D4985CBD-EAEA-4CB2-9E14-D83A1EB4D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691" y="2008085"/>
            <a:ext cx="6480720" cy="2291857"/>
          </a:xfrm>
          <a:prstGeom prst="rect">
            <a:avLst/>
          </a:prstGeom>
        </p:spPr>
      </p:pic>
      <p:sp>
        <p:nvSpPr>
          <p:cNvPr id="8" name="文本框 7">
            <a:extLst>
              <a:ext uri="{FF2B5EF4-FFF2-40B4-BE49-F238E27FC236}">
                <a16:creationId xmlns:a16="http://schemas.microsoft.com/office/drawing/2014/main" id="{7ECA800D-8A3B-45E6-9032-F106E3090C65}"/>
              </a:ext>
            </a:extLst>
          </p:cNvPr>
          <p:cNvSpPr txBox="1"/>
          <p:nvPr/>
        </p:nvSpPr>
        <p:spPr>
          <a:xfrm>
            <a:off x="426790" y="4443958"/>
            <a:ext cx="8280920" cy="923330"/>
          </a:xfrm>
          <a:prstGeom prst="rect">
            <a:avLst/>
          </a:prstGeom>
          <a:noFill/>
        </p:spPr>
        <p:txBody>
          <a:bodyPr wrap="square" rtlCol="0">
            <a:spAutoFit/>
          </a:bodyPr>
          <a:lstStyle/>
          <a:p>
            <a:r>
              <a:rPr lang="zh-CN" altLang="en-US" dirty="0">
                <a:solidFill>
                  <a:schemeClr val="bg1"/>
                </a:solidFill>
              </a:rPr>
              <a:t>可以看到，在第三次浏览器大战中，</a:t>
            </a:r>
            <a:r>
              <a:rPr lang="en-US" altLang="zh-CN" dirty="0" err="1">
                <a:solidFill>
                  <a:schemeClr val="bg1"/>
                </a:solidFill>
              </a:rPr>
              <a:t>ie</a:t>
            </a:r>
            <a:r>
              <a:rPr lang="zh-CN" altLang="en-US" dirty="0">
                <a:solidFill>
                  <a:schemeClr val="bg1"/>
                </a:solidFill>
              </a:rPr>
              <a:t>份额从</a:t>
            </a:r>
            <a:r>
              <a:rPr lang="en-US" altLang="zh-CN" dirty="0">
                <a:solidFill>
                  <a:schemeClr val="bg1"/>
                </a:solidFill>
              </a:rPr>
              <a:t>80%</a:t>
            </a:r>
            <a:r>
              <a:rPr lang="zh-CN" altLang="en-US" dirty="0">
                <a:solidFill>
                  <a:schemeClr val="bg1"/>
                </a:solidFill>
              </a:rPr>
              <a:t>多一直跌倒了</a:t>
            </a:r>
            <a:r>
              <a:rPr lang="en-US" altLang="zh-CN" dirty="0">
                <a:solidFill>
                  <a:schemeClr val="bg1"/>
                </a:solidFill>
              </a:rPr>
              <a:t>20%</a:t>
            </a:r>
            <a:r>
              <a:rPr lang="zh-CN" altLang="en-US" dirty="0">
                <a:solidFill>
                  <a:schemeClr val="bg1"/>
                </a:solidFill>
              </a:rPr>
              <a:t>不</a:t>
            </a:r>
            <a:r>
              <a:rPr lang="zh-CN" altLang="en-US">
                <a:solidFill>
                  <a:schemeClr val="bg1"/>
                </a:solidFill>
              </a:rPr>
              <a:t>到，至今仍下跌。</a:t>
            </a:r>
            <a:endParaRPr lang="zh-CN" altLang="en-US" dirty="0">
              <a:solidFill>
                <a:schemeClr val="bg1"/>
              </a:solidFill>
            </a:endParaRPr>
          </a:p>
          <a:p>
            <a:endParaRPr lang="zh-CN" altLang="en-US" dirty="0"/>
          </a:p>
        </p:txBody>
      </p:sp>
    </p:spTree>
    <p:extLst>
      <p:ext uri="{BB962C8B-B14F-4D97-AF65-F5344CB8AC3E}">
        <p14:creationId xmlns:p14="http://schemas.microsoft.com/office/powerpoint/2010/main" val="57874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B7D84BB7-898B-48F8-89A6-CDDC631AC026}"/>
              </a:ext>
            </a:extLst>
          </p:cNvPr>
          <p:cNvCxnSpPr>
            <a:cxnSpLocks/>
            <a:endCxn id="22" idx="0"/>
          </p:cNvCxnSpPr>
          <p:nvPr/>
        </p:nvCxnSpPr>
        <p:spPr>
          <a:xfrm>
            <a:off x="1561038" y="34273"/>
            <a:ext cx="0" cy="275350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8380002D-F76C-49F2-BCE0-6897BD0230A0}"/>
              </a:ext>
            </a:extLst>
          </p:cNvPr>
          <p:cNvSpPr/>
          <p:nvPr/>
        </p:nvSpPr>
        <p:spPr>
          <a:xfrm>
            <a:off x="1500808" y="70404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7">
            <a:extLst>
              <a:ext uri="{FF2B5EF4-FFF2-40B4-BE49-F238E27FC236}">
                <a16:creationId xmlns:a16="http://schemas.microsoft.com/office/drawing/2014/main" id="{3E02B32F-D810-4DDC-B08E-914C074E7F47}"/>
              </a:ext>
            </a:extLst>
          </p:cNvPr>
          <p:cNvSpPr/>
          <p:nvPr/>
        </p:nvSpPr>
        <p:spPr>
          <a:xfrm>
            <a:off x="1519829" y="1553325"/>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椭圆 12">
            <a:extLst>
              <a:ext uri="{FF2B5EF4-FFF2-40B4-BE49-F238E27FC236}">
                <a16:creationId xmlns:a16="http://schemas.microsoft.com/office/drawing/2014/main" id="{84549E0A-DBBC-43AE-9192-C27851A5E382}"/>
              </a:ext>
            </a:extLst>
          </p:cNvPr>
          <p:cNvSpPr/>
          <p:nvPr/>
        </p:nvSpPr>
        <p:spPr>
          <a:xfrm>
            <a:off x="4062625" y="532665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文本框 15">
            <a:extLst>
              <a:ext uri="{FF2B5EF4-FFF2-40B4-BE49-F238E27FC236}">
                <a16:creationId xmlns:a16="http://schemas.microsoft.com/office/drawing/2014/main" id="{92F90309-1B47-4270-AFA9-0AE32AC224EE}"/>
              </a:ext>
            </a:extLst>
          </p:cNvPr>
          <p:cNvSpPr txBox="1"/>
          <p:nvPr/>
        </p:nvSpPr>
        <p:spPr>
          <a:xfrm>
            <a:off x="1829407" y="597323"/>
            <a:ext cx="1585690"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Ryan Dahl</a:t>
            </a:r>
            <a:r>
              <a:rPr lang="zh-CN" altLang="en-US" sz="1200" dirty="0">
                <a:solidFill>
                  <a:schemeClr val="bg1"/>
                </a:solidFill>
              </a:rPr>
              <a:t>发布了</a:t>
            </a:r>
            <a:r>
              <a:rPr lang="en-US" altLang="zh-CN" sz="1200" dirty="0">
                <a:solidFill>
                  <a:schemeClr val="bg1"/>
                </a:solidFill>
              </a:rPr>
              <a:t>node</a:t>
            </a:r>
          </a:p>
        </p:txBody>
      </p:sp>
      <p:sp>
        <p:nvSpPr>
          <p:cNvPr id="15" name="文本框 16">
            <a:extLst>
              <a:ext uri="{FF2B5EF4-FFF2-40B4-BE49-F238E27FC236}">
                <a16:creationId xmlns:a16="http://schemas.microsoft.com/office/drawing/2014/main" id="{DCA7FF19-9CFC-4DF8-B548-11BA4007A91D}"/>
              </a:ext>
            </a:extLst>
          </p:cNvPr>
          <p:cNvSpPr txBox="1"/>
          <p:nvPr/>
        </p:nvSpPr>
        <p:spPr>
          <a:xfrm>
            <a:off x="557003" y="597323"/>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2009</a:t>
            </a:r>
            <a:r>
              <a:rPr lang="zh-CN" altLang="en-US" dirty="0">
                <a:solidFill>
                  <a:srgbClr val="FF0000"/>
                </a:solidFill>
              </a:rPr>
              <a:t>年</a:t>
            </a:r>
          </a:p>
        </p:txBody>
      </p:sp>
      <p:sp>
        <p:nvSpPr>
          <p:cNvPr id="16" name="文本框 17">
            <a:extLst>
              <a:ext uri="{FF2B5EF4-FFF2-40B4-BE49-F238E27FC236}">
                <a16:creationId xmlns:a16="http://schemas.microsoft.com/office/drawing/2014/main" id="{90CF3551-0E49-45C8-9D3C-7639B1928683}"/>
              </a:ext>
            </a:extLst>
          </p:cNvPr>
          <p:cNvSpPr txBox="1"/>
          <p:nvPr/>
        </p:nvSpPr>
        <p:spPr>
          <a:xfrm>
            <a:off x="583983" y="1437319"/>
            <a:ext cx="8835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2014</a:t>
            </a:r>
            <a:r>
              <a:rPr lang="zh-CN" altLang="en-US" dirty="0">
                <a:solidFill>
                  <a:srgbClr val="FF0000"/>
                </a:solidFill>
              </a:rPr>
              <a:t>年</a:t>
            </a:r>
          </a:p>
        </p:txBody>
      </p:sp>
      <p:sp>
        <p:nvSpPr>
          <p:cNvPr id="21" name="文本框 22">
            <a:extLst>
              <a:ext uri="{FF2B5EF4-FFF2-40B4-BE49-F238E27FC236}">
                <a16:creationId xmlns:a16="http://schemas.microsoft.com/office/drawing/2014/main" id="{7D23BA91-8A2F-4F76-9628-188532F9D7DB}"/>
              </a:ext>
            </a:extLst>
          </p:cNvPr>
          <p:cNvSpPr txBox="1"/>
          <p:nvPr/>
        </p:nvSpPr>
        <p:spPr>
          <a:xfrm>
            <a:off x="3277132" y="5191262"/>
            <a:ext cx="543739"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rgbClr val="C00000"/>
                </a:solidFill>
              </a:rPr>
              <a:t>1</a:t>
            </a:r>
            <a:r>
              <a:rPr lang="zh-CN" altLang="en-US" b="1" dirty="0">
                <a:solidFill>
                  <a:srgbClr val="C00000"/>
                </a:solidFill>
              </a:rPr>
              <a:t>月</a:t>
            </a:r>
          </a:p>
        </p:txBody>
      </p:sp>
      <p:sp>
        <p:nvSpPr>
          <p:cNvPr id="22" name="椭圆 21">
            <a:extLst>
              <a:ext uri="{FF2B5EF4-FFF2-40B4-BE49-F238E27FC236}">
                <a16:creationId xmlns:a16="http://schemas.microsoft.com/office/drawing/2014/main" id="{BEC27B8E-12E2-4EAF-ABFC-0CD0E7162A30}"/>
              </a:ext>
            </a:extLst>
          </p:cNvPr>
          <p:cNvSpPr/>
          <p:nvPr/>
        </p:nvSpPr>
        <p:spPr>
          <a:xfrm>
            <a:off x="1453038" y="2787774"/>
            <a:ext cx="216000" cy="216000"/>
          </a:xfrm>
          <a:prstGeom prst="ellipse">
            <a:avLst/>
          </a:prstGeom>
          <a:solidFill>
            <a:srgbClr val="C0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文本框 24">
            <a:extLst>
              <a:ext uri="{FF2B5EF4-FFF2-40B4-BE49-F238E27FC236}">
                <a16:creationId xmlns:a16="http://schemas.microsoft.com/office/drawing/2014/main" id="{52869CED-57BC-4163-88B5-3D4399BE2626}"/>
              </a:ext>
            </a:extLst>
          </p:cNvPr>
          <p:cNvSpPr txBox="1"/>
          <p:nvPr/>
        </p:nvSpPr>
        <p:spPr>
          <a:xfrm>
            <a:off x="1915080" y="1419622"/>
            <a:ext cx="1782860"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第五代</a:t>
            </a:r>
            <a:r>
              <a:rPr lang="en-US" altLang="zh-CN" sz="1200" dirty="0">
                <a:solidFill>
                  <a:schemeClr val="bg1"/>
                </a:solidFill>
              </a:rPr>
              <a:t>HTML</a:t>
            </a:r>
            <a:r>
              <a:rPr lang="zh-CN" altLang="en-US" sz="1200" dirty="0">
                <a:solidFill>
                  <a:schemeClr val="bg1"/>
                </a:solidFill>
              </a:rPr>
              <a:t>标准发布。</a:t>
            </a:r>
          </a:p>
        </p:txBody>
      </p:sp>
      <p:sp>
        <p:nvSpPr>
          <p:cNvPr id="28" name="文本框 29">
            <a:extLst>
              <a:ext uri="{FF2B5EF4-FFF2-40B4-BE49-F238E27FC236}">
                <a16:creationId xmlns:a16="http://schemas.microsoft.com/office/drawing/2014/main" id="{BC7925C0-B368-4C6F-BC51-DB0E9430E597}"/>
              </a:ext>
            </a:extLst>
          </p:cNvPr>
          <p:cNvSpPr txBox="1"/>
          <p:nvPr/>
        </p:nvSpPr>
        <p:spPr>
          <a:xfrm>
            <a:off x="4528039" y="5191262"/>
            <a:ext cx="133882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这里写事件</a:t>
            </a:r>
          </a:p>
        </p:txBody>
      </p:sp>
    </p:spTree>
    <p:extLst>
      <p:ext uri="{BB962C8B-B14F-4D97-AF65-F5344CB8AC3E}">
        <p14:creationId xmlns:p14="http://schemas.microsoft.com/office/powerpoint/2010/main" val="131109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ppt_x"/>
                                          </p:val>
                                        </p:tav>
                                        <p:tav tm="100000">
                                          <p:val>
                                            <p:strVal val="#ppt_x"/>
                                          </p:val>
                                        </p:tav>
                                      </p:tavLst>
                                    </p:anim>
                                    <p:anim calcmode="lin" valueType="num">
                                      <p:cBhvr additive="base">
                                        <p:cTn id="3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p:bldP spid="15" grpId="0"/>
      <p:bldP spid="16"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3</a:t>
            </a:r>
          </a:p>
        </p:txBody>
      </p:sp>
      <p:sp>
        <p:nvSpPr>
          <p:cNvPr id="4" name="矩形 3"/>
          <p:cNvSpPr/>
          <p:nvPr/>
        </p:nvSpPr>
        <p:spPr bwMode="auto">
          <a:xfrm>
            <a:off x="3353721" y="2188009"/>
            <a:ext cx="4249738" cy="1064727"/>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en-US" altLang="zh-CN" sz="6600" b="1" dirty="0">
                <a:solidFill>
                  <a:schemeClr val="bg1"/>
                </a:solidFill>
              </a:rPr>
              <a:t>WEB</a:t>
            </a:r>
            <a:endParaRPr lang="en-US" altLang="zh-CN" sz="66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322493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140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panose="020B0503020204020204" charset="-122"/>
              </a:rPr>
              <a:t>WEB-WEB1.0</a:t>
            </a: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031325"/>
          </a:xfrm>
          <a:prstGeom prst="rect">
            <a:avLst/>
          </a:prstGeom>
          <a:noFill/>
        </p:spPr>
        <p:txBody>
          <a:bodyPr wrap="square" rtlCol="0">
            <a:spAutoFit/>
          </a:bodyPr>
          <a:lstStyle/>
          <a:p>
            <a:r>
              <a:rPr lang="zh-CN" altLang="en-US" dirty="0">
                <a:solidFill>
                  <a:schemeClr val="bg1"/>
                </a:solidFill>
              </a:rPr>
              <a:t>简单来说就是</a:t>
            </a:r>
            <a:r>
              <a:rPr lang="en-US" altLang="zh-CN" dirty="0">
                <a:solidFill>
                  <a:schemeClr val="bg1"/>
                </a:solidFill>
              </a:rPr>
              <a:t>“</a:t>
            </a:r>
            <a:r>
              <a:rPr lang="zh-CN" altLang="en-US" dirty="0">
                <a:solidFill>
                  <a:schemeClr val="bg1"/>
                </a:solidFill>
              </a:rPr>
              <a:t>唯读</a:t>
            </a:r>
            <a:r>
              <a:rPr lang="en-US" altLang="zh-CN" dirty="0">
                <a:solidFill>
                  <a:schemeClr val="bg1"/>
                </a:solidFill>
              </a:rPr>
              <a:t>”</a:t>
            </a:r>
            <a:r>
              <a:rPr lang="zh-CN" altLang="en-US" dirty="0">
                <a:solidFill>
                  <a:schemeClr val="bg1"/>
                </a:solidFill>
              </a:rPr>
              <a:t>的网络世界，电视、杂志、书籍、静态网页这类的都可以被归在此类。</a:t>
            </a: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pic>
        <p:nvPicPr>
          <p:cNvPr id="7" name="图片 6">
            <a:extLst>
              <a:ext uri="{FF2B5EF4-FFF2-40B4-BE49-F238E27FC236}">
                <a16:creationId xmlns:a16="http://schemas.microsoft.com/office/drawing/2014/main" id="{7336587B-B464-4ED0-BD03-BDF19E4F6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760252"/>
            <a:ext cx="6673641" cy="3219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140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panose="020B0503020204020204" charset="-122"/>
              </a:rPr>
              <a:t>WEB-WEB2.0</a:t>
            </a: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031325"/>
          </a:xfrm>
          <a:prstGeom prst="rect">
            <a:avLst/>
          </a:prstGeom>
          <a:noFill/>
        </p:spPr>
        <p:txBody>
          <a:bodyPr wrap="square" rtlCol="0">
            <a:spAutoFit/>
          </a:bodyPr>
          <a:lstStyle/>
          <a:p>
            <a:r>
              <a:rPr lang="zh-CN" altLang="en-US" dirty="0">
                <a:solidFill>
                  <a:schemeClr val="bg1"/>
                </a:solidFill>
              </a:rPr>
              <a:t>在这个世代，网络变成互动的形式了，大家可以同时当讯息的接收者，以及讯息的製造者。</a:t>
            </a: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pic>
        <p:nvPicPr>
          <p:cNvPr id="4" name="图片 3">
            <a:extLst>
              <a:ext uri="{FF2B5EF4-FFF2-40B4-BE49-F238E27FC236}">
                <a16:creationId xmlns:a16="http://schemas.microsoft.com/office/drawing/2014/main" id="{2E218908-645D-4570-AB85-A978906DD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1419622"/>
            <a:ext cx="4483968" cy="3594073"/>
          </a:xfrm>
          <a:prstGeom prst="rect">
            <a:avLst/>
          </a:prstGeom>
        </p:spPr>
      </p:pic>
    </p:spTree>
    <p:extLst>
      <p:ext uri="{BB962C8B-B14F-4D97-AF65-F5344CB8AC3E}">
        <p14:creationId xmlns:p14="http://schemas.microsoft.com/office/powerpoint/2010/main" val="312086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140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panose="020B0503020204020204" charset="-122"/>
              </a:rPr>
              <a:t>WEB-WEB3.0</a:t>
            </a: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43558"/>
            <a:ext cx="8640960" cy="2308324"/>
          </a:xfrm>
          <a:prstGeom prst="rect">
            <a:avLst/>
          </a:prstGeom>
          <a:noFill/>
        </p:spPr>
        <p:txBody>
          <a:bodyPr wrap="square" rtlCol="0">
            <a:spAutoFit/>
          </a:bodyPr>
          <a:lstStyle/>
          <a:p>
            <a:r>
              <a:rPr lang="zh-CN" altLang="en-US" dirty="0">
                <a:solidFill>
                  <a:schemeClr val="bg1"/>
                </a:solidFill>
              </a:rPr>
              <a:t>我理解的</a:t>
            </a:r>
            <a:r>
              <a:rPr lang="en-US" altLang="zh-CN" dirty="0">
                <a:solidFill>
                  <a:schemeClr val="bg1"/>
                </a:solidFill>
              </a:rPr>
              <a:t>web3.0</a:t>
            </a:r>
            <a:r>
              <a:rPr lang="zh-CN" altLang="en-US" dirty="0">
                <a:solidFill>
                  <a:schemeClr val="bg1"/>
                </a:solidFill>
              </a:rPr>
              <a:t>是在</a:t>
            </a:r>
            <a:r>
              <a:rPr lang="en-US" altLang="zh-CN" dirty="0">
                <a:solidFill>
                  <a:schemeClr val="bg1"/>
                </a:solidFill>
              </a:rPr>
              <a:t>web2.0</a:t>
            </a:r>
            <a:r>
              <a:rPr lang="zh-CN" altLang="en-US" dirty="0">
                <a:solidFill>
                  <a:schemeClr val="bg1"/>
                </a:solidFill>
              </a:rPr>
              <a:t>的基础上运用先进的技术，工程化的管理，完成高复杂度的项目。</a:t>
            </a:r>
          </a:p>
          <a:p>
            <a:r>
              <a:rPr lang="zh-CN" altLang="en-US" dirty="0">
                <a:solidFill>
                  <a:schemeClr val="bg1"/>
                </a:solidFill>
              </a:rPr>
              <a:t>与服务器端语言先慢后快的学习曲线相比，前端开发的学习曲线是先快后慢</a:t>
            </a: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pic>
        <p:nvPicPr>
          <p:cNvPr id="4" name="图片 3">
            <a:extLst>
              <a:ext uri="{FF2B5EF4-FFF2-40B4-BE49-F238E27FC236}">
                <a16:creationId xmlns:a16="http://schemas.microsoft.com/office/drawing/2014/main" id="{DE581629-D59B-4529-9EBC-32ECA561A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765" y="1923678"/>
            <a:ext cx="6064469" cy="2994331"/>
          </a:xfrm>
          <a:prstGeom prst="rect">
            <a:avLst/>
          </a:prstGeom>
        </p:spPr>
      </p:pic>
    </p:spTree>
    <p:extLst>
      <p:ext uri="{BB962C8B-B14F-4D97-AF65-F5344CB8AC3E}">
        <p14:creationId xmlns:p14="http://schemas.microsoft.com/office/powerpoint/2010/main" val="286316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140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panose="020B0503020204020204" charset="-122"/>
              </a:rPr>
              <a:t>WEB-</a:t>
            </a:r>
            <a:r>
              <a:rPr lang="zh-CN" altLang="en-US" sz="2800" b="1" kern="0" dirty="0">
                <a:solidFill>
                  <a:srgbClr val="FFFFFF"/>
                </a:solidFill>
                <a:ea typeface="微软雅黑" panose="020B0503020204020204" charset="-122"/>
              </a:rPr>
              <a:t>未来的</a:t>
            </a:r>
            <a:r>
              <a:rPr lang="en-US" altLang="zh-CN" sz="2800" b="1" kern="0" dirty="0">
                <a:solidFill>
                  <a:srgbClr val="FFFFFF"/>
                </a:solidFill>
                <a:ea typeface="微软雅黑" panose="020B0503020204020204" charset="-122"/>
              </a:rPr>
              <a:t>WEB</a:t>
            </a: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43558"/>
            <a:ext cx="8640960" cy="2862322"/>
          </a:xfrm>
          <a:prstGeom prst="rect">
            <a:avLst/>
          </a:prstGeom>
          <a:noFill/>
        </p:spPr>
        <p:txBody>
          <a:bodyPr wrap="square" rtlCol="0">
            <a:spAutoFit/>
          </a:bodyPr>
          <a:lstStyle/>
          <a:p>
            <a:r>
              <a:rPr lang="zh-CN" altLang="en-US" dirty="0">
                <a:solidFill>
                  <a:schemeClr val="bg1"/>
                </a:solidFill>
              </a:rPr>
              <a:t>随着</a:t>
            </a:r>
            <a:r>
              <a:rPr lang="en-US" altLang="zh-CN" dirty="0" err="1">
                <a:solidFill>
                  <a:schemeClr val="bg1"/>
                </a:solidFill>
              </a:rPr>
              <a:t>webgl</a:t>
            </a:r>
            <a:r>
              <a:rPr lang="zh-CN" altLang="en-US" dirty="0">
                <a:solidFill>
                  <a:schemeClr val="bg1"/>
                </a:solidFill>
              </a:rPr>
              <a:t>的加入，</a:t>
            </a:r>
            <a:r>
              <a:rPr lang="en-US" altLang="zh-CN" dirty="0">
                <a:solidFill>
                  <a:schemeClr val="bg1"/>
                </a:solidFill>
              </a:rPr>
              <a:t>web</a:t>
            </a:r>
            <a:r>
              <a:rPr lang="zh-CN" altLang="en-US" dirty="0">
                <a:solidFill>
                  <a:schemeClr val="bg1"/>
                </a:solidFill>
              </a:rPr>
              <a:t>拥有了游戏开发的可能。</a:t>
            </a:r>
          </a:p>
          <a:p>
            <a:endParaRPr lang="en-US" altLang="zh-CN" dirty="0">
              <a:solidFill>
                <a:schemeClr val="bg1"/>
              </a:solidFill>
            </a:endParaRPr>
          </a:p>
          <a:p>
            <a:r>
              <a:rPr lang="en-US" altLang="zh-CN" dirty="0">
                <a:solidFill>
                  <a:schemeClr val="bg1"/>
                </a:solidFill>
                <a:hlinkClick r:id="rId3"/>
              </a:rPr>
              <a:t>chrome</a:t>
            </a:r>
            <a:r>
              <a:rPr lang="zh-CN" altLang="en-US" dirty="0">
                <a:solidFill>
                  <a:schemeClr val="bg1"/>
                </a:solidFill>
                <a:hlinkClick r:id="rId3"/>
              </a:rPr>
              <a:t>实验室</a:t>
            </a:r>
            <a:r>
              <a:rPr lang="zh-CN" altLang="en-US" dirty="0">
                <a:solidFill>
                  <a:schemeClr val="bg1"/>
                </a:solidFill>
              </a:rPr>
              <a:t>、</a:t>
            </a:r>
            <a:r>
              <a:rPr lang="en-US" altLang="zh-CN" dirty="0">
                <a:solidFill>
                  <a:schemeClr val="bg1"/>
                </a:solidFill>
                <a:hlinkClick r:id="rId4"/>
              </a:rPr>
              <a:t>Fluid</a:t>
            </a:r>
            <a:r>
              <a:rPr lang="zh-CN" altLang="en-US" dirty="0">
                <a:solidFill>
                  <a:schemeClr val="bg1"/>
                </a:solidFill>
              </a:rPr>
              <a:t>、</a:t>
            </a:r>
            <a:r>
              <a:rPr lang="en-US" altLang="zh-CN" dirty="0" err="1">
                <a:solidFill>
                  <a:schemeClr val="bg1"/>
                </a:solidFill>
                <a:hlinkClick r:id="rId5"/>
              </a:rPr>
              <a:t>scanseqjs</a:t>
            </a:r>
            <a:r>
              <a:rPr lang="zh-CN" altLang="en-US" dirty="0">
                <a:solidFill>
                  <a:schemeClr val="bg1"/>
                </a:solidFill>
              </a:rPr>
              <a:t>、</a:t>
            </a:r>
            <a:r>
              <a:rPr lang="zh-CN" altLang="en-US" dirty="0">
                <a:solidFill>
                  <a:schemeClr val="bg1"/>
                </a:solidFill>
                <a:hlinkClick r:id="rId6"/>
              </a:rPr>
              <a:t>刺客信条</a:t>
            </a:r>
            <a:endParaRPr lang="zh-CN" altLang="en-US" dirty="0">
              <a:solidFill>
                <a:schemeClr val="bg1"/>
              </a:solidFill>
            </a:endParaRPr>
          </a:p>
          <a:p>
            <a:endParaRPr lang="en-US" altLang="zh-CN" dirty="0"/>
          </a:p>
          <a:p>
            <a:endParaRPr lang="zh-CN" altLang="en-US" dirty="0"/>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pic>
        <p:nvPicPr>
          <p:cNvPr id="6" name="图片 5">
            <a:extLst>
              <a:ext uri="{FF2B5EF4-FFF2-40B4-BE49-F238E27FC236}">
                <a16:creationId xmlns:a16="http://schemas.microsoft.com/office/drawing/2014/main" id="{0256EDBC-D454-42EF-836F-FF9A0D99D50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87624" y="1901586"/>
            <a:ext cx="6228184" cy="3037422"/>
          </a:xfrm>
          <a:prstGeom prst="rect">
            <a:avLst/>
          </a:prstGeom>
        </p:spPr>
      </p:pic>
    </p:spTree>
    <p:extLst>
      <p:ext uri="{BB962C8B-B14F-4D97-AF65-F5344CB8AC3E}">
        <p14:creationId xmlns:p14="http://schemas.microsoft.com/office/powerpoint/2010/main" val="154327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4</a:t>
            </a:r>
          </a:p>
        </p:txBody>
      </p:sp>
      <p:sp>
        <p:nvSpPr>
          <p:cNvPr id="4" name="矩形 3"/>
          <p:cNvSpPr/>
          <p:nvPr/>
        </p:nvSpPr>
        <p:spPr bwMode="auto">
          <a:xfrm>
            <a:off x="3059832" y="2272196"/>
            <a:ext cx="4249738" cy="726173"/>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4400" b="1" dirty="0">
                <a:solidFill>
                  <a:schemeClr val="bg1"/>
                </a:solidFill>
              </a:rPr>
              <a:t>移动端</a:t>
            </a:r>
            <a:endParaRPr lang="en-US" altLang="zh-CN" sz="48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189724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187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en-US" altLang="zh-CN" dirty="0">
                <a:solidFill>
                  <a:schemeClr val="bg1"/>
                </a:solidFill>
              </a:rPr>
              <a:t>Native App</a:t>
            </a: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632311"/>
          </a:xfrm>
          <a:prstGeom prst="rect">
            <a:avLst/>
          </a:prstGeom>
          <a:noFill/>
        </p:spPr>
        <p:txBody>
          <a:bodyPr wrap="square" rtlCol="0">
            <a:spAutoFit/>
          </a:bodyPr>
          <a:lstStyle/>
          <a:p>
            <a:r>
              <a:rPr lang="zh-CN" altLang="en-US" dirty="0">
                <a:solidFill>
                  <a:schemeClr val="bg1"/>
                </a:solidFill>
              </a:rPr>
              <a:t>即原生开发模式</a:t>
            </a:r>
            <a:r>
              <a:rPr lang="en-US" altLang="zh-CN" dirty="0">
                <a:solidFill>
                  <a:schemeClr val="bg1"/>
                </a:solidFill>
              </a:rPr>
              <a:t>,</a:t>
            </a:r>
            <a:r>
              <a:rPr lang="zh-CN" altLang="en-US" dirty="0">
                <a:solidFill>
                  <a:schemeClr val="bg1"/>
                </a:solidFill>
              </a:rPr>
              <a:t>开发出来的是原生程序</a:t>
            </a:r>
            <a:r>
              <a:rPr lang="en-US" altLang="zh-CN" dirty="0">
                <a:solidFill>
                  <a:schemeClr val="bg1"/>
                </a:solidFill>
              </a:rPr>
              <a:t>,</a:t>
            </a:r>
            <a:r>
              <a:rPr lang="zh-CN" altLang="en-US" dirty="0">
                <a:solidFill>
                  <a:schemeClr val="bg1"/>
                </a:solidFill>
              </a:rPr>
              <a:t>不同平台上</a:t>
            </a:r>
            <a:r>
              <a:rPr lang="en-US" altLang="zh-CN" dirty="0">
                <a:solidFill>
                  <a:schemeClr val="bg1"/>
                </a:solidFill>
              </a:rPr>
              <a:t>,Android</a:t>
            </a:r>
            <a:r>
              <a:rPr lang="zh-CN" altLang="en-US" dirty="0">
                <a:solidFill>
                  <a:schemeClr val="bg1"/>
                </a:solidFill>
              </a:rPr>
              <a:t>和</a:t>
            </a:r>
            <a:r>
              <a:rPr lang="en-US" altLang="zh-CN" dirty="0">
                <a:solidFill>
                  <a:schemeClr val="bg1"/>
                </a:solidFill>
              </a:rPr>
              <a:t>iOS</a:t>
            </a:r>
            <a:r>
              <a:rPr lang="zh-CN" altLang="en-US" dirty="0">
                <a:solidFill>
                  <a:schemeClr val="bg1"/>
                </a:solidFill>
              </a:rPr>
              <a:t>的开发方法不同</a:t>
            </a:r>
            <a:r>
              <a:rPr lang="en-US" altLang="zh-CN" dirty="0">
                <a:solidFill>
                  <a:schemeClr val="bg1"/>
                </a:solidFill>
              </a:rPr>
              <a:t>,</a:t>
            </a:r>
            <a:r>
              <a:rPr lang="zh-CN" altLang="en-US" dirty="0">
                <a:solidFill>
                  <a:schemeClr val="bg1"/>
                </a:solidFill>
              </a:rPr>
              <a:t>开发出来的是一个独立的</a:t>
            </a:r>
            <a:r>
              <a:rPr lang="en-US" altLang="zh-CN" dirty="0">
                <a:solidFill>
                  <a:schemeClr val="bg1"/>
                </a:solidFill>
              </a:rPr>
              <a:t>APP,</a:t>
            </a:r>
            <a:r>
              <a:rPr lang="zh-CN" altLang="en-US" dirty="0">
                <a:solidFill>
                  <a:schemeClr val="bg1"/>
                </a:solidFill>
              </a:rPr>
              <a:t>能发布应用商店。</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endParaRPr lang="en-US" altLang="zh-CN" dirty="0">
              <a:solidFill>
                <a:schemeClr val="bg1"/>
              </a:solidFill>
            </a:endParaRPr>
          </a:p>
          <a:p>
            <a:pPr marL="342900" indent="-342900">
              <a:buFont typeface="Wingdings" panose="05000000000000000000" pitchFamily="2" charset="2"/>
              <a:buChar char="l"/>
            </a:pPr>
            <a:r>
              <a:rPr lang="zh-CN" altLang="en-US" dirty="0">
                <a:solidFill>
                  <a:schemeClr val="bg1"/>
                </a:solidFill>
              </a:rPr>
              <a:t>直接依托于操作系统</a:t>
            </a:r>
            <a:r>
              <a:rPr lang="en-US" altLang="zh-CN" dirty="0">
                <a:solidFill>
                  <a:schemeClr val="bg1"/>
                </a:solidFill>
              </a:rPr>
              <a:t>,</a:t>
            </a:r>
            <a:r>
              <a:rPr lang="zh-CN" altLang="en-US" dirty="0">
                <a:solidFill>
                  <a:schemeClr val="bg1"/>
                </a:solidFill>
              </a:rPr>
              <a:t>交互性最强</a:t>
            </a:r>
            <a:r>
              <a:rPr lang="en-US" altLang="zh-CN" dirty="0">
                <a:solidFill>
                  <a:schemeClr val="bg1"/>
                </a:solidFill>
              </a:rPr>
              <a:t>,</a:t>
            </a:r>
            <a:r>
              <a:rPr lang="zh-CN" altLang="en-US" dirty="0">
                <a:solidFill>
                  <a:schemeClr val="bg1"/>
                </a:solidFill>
              </a:rPr>
              <a:t>性能最好</a:t>
            </a:r>
          </a:p>
          <a:p>
            <a:pPr marL="342900" indent="-342900">
              <a:buFont typeface="Wingdings" panose="05000000000000000000" pitchFamily="2" charset="2"/>
              <a:buChar char="l"/>
            </a:pPr>
            <a:r>
              <a:rPr lang="zh-CN" altLang="en-US" dirty="0">
                <a:solidFill>
                  <a:schemeClr val="bg1"/>
                </a:solidFill>
              </a:rPr>
              <a:t>功能最为强大</a:t>
            </a:r>
            <a:r>
              <a:rPr lang="en-US" altLang="zh-CN" dirty="0">
                <a:solidFill>
                  <a:schemeClr val="bg1"/>
                </a:solidFill>
              </a:rPr>
              <a:t>,</a:t>
            </a:r>
            <a:r>
              <a:rPr lang="zh-CN" altLang="en-US" dirty="0">
                <a:solidFill>
                  <a:schemeClr val="bg1"/>
                </a:solidFill>
              </a:rPr>
              <a:t>特别是在与系统交互中</a:t>
            </a:r>
            <a:r>
              <a:rPr lang="en-US" altLang="zh-CN" dirty="0">
                <a:solidFill>
                  <a:schemeClr val="bg1"/>
                </a:solidFill>
              </a:rPr>
              <a:t>,</a:t>
            </a:r>
            <a:r>
              <a:rPr lang="zh-CN" altLang="en-US" dirty="0">
                <a:solidFill>
                  <a:schemeClr val="bg1"/>
                </a:solidFill>
              </a:rPr>
              <a:t>几乎所有功能都能实现</a:t>
            </a:r>
          </a:p>
          <a:p>
            <a:endParaRPr lang="en-US" altLang="zh-CN" dirty="0">
              <a:solidFill>
                <a:schemeClr val="bg1"/>
              </a:solidFill>
            </a:endParaRPr>
          </a:p>
          <a:p>
            <a:r>
              <a:rPr lang="zh-CN" altLang="en-US" dirty="0">
                <a:solidFill>
                  <a:schemeClr val="bg1"/>
                </a:solidFill>
              </a:rPr>
              <a:t>劣势：</a:t>
            </a:r>
            <a:endParaRPr lang="en-US" altLang="zh-CN" dirty="0">
              <a:solidFill>
                <a:schemeClr val="bg1"/>
              </a:solidFill>
            </a:endParaRPr>
          </a:p>
          <a:p>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开发成本高</a:t>
            </a:r>
            <a:r>
              <a:rPr lang="en-US" altLang="zh-CN" dirty="0">
                <a:solidFill>
                  <a:schemeClr val="bg1"/>
                </a:solidFill>
              </a:rPr>
              <a:t>,</a:t>
            </a:r>
            <a:r>
              <a:rPr lang="zh-CN" altLang="en-US" dirty="0">
                <a:solidFill>
                  <a:schemeClr val="bg1"/>
                </a:solidFill>
              </a:rPr>
              <a:t>无法跨平台</a:t>
            </a:r>
            <a:r>
              <a:rPr lang="en-US" altLang="zh-CN" dirty="0">
                <a:solidFill>
                  <a:schemeClr val="bg1"/>
                </a:solidFill>
              </a:rPr>
              <a:t>,</a:t>
            </a:r>
            <a:r>
              <a:rPr lang="zh-CN" altLang="en-US" dirty="0">
                <a:solidFill>
                  <a:schemeClr val="bg1"/>
                </a:solidFill>
              </a:rPr>
              <a:t>不同平台</a:t>
            </a:r>
            <a:r>
              <a:rPr lang="en-US" altLang="zh-CN" dirty="0">
                <a:solidFill>
                  <a:schemeClr val="bg1"/>
                </a:solidFill>
              </a:rPr>
              <a:t>Android</a:t>
            </a:r>
            <a:r>
              <a:rPr lang="zh-CN" altLang="en-US" dirty="0">
                <a:solidFill>
                  <a:schemeClr val="bg1"/>
                </a:solidFill>
              </a:rPr>
              <a:t>和</a:t>
            </a:r>
            <a:r>
              <a:rPr lang="en-US" altLang="zh-CN" dirty="0">
                <a:solidFill>
                  <a:schemeClr val="bg1"/>
                </a:solidFill>
              </a:rPr>
              <a:t>iOS</a:t>
            </a:r>
            <a:r>
              <a:rPr lang="zh-CN" altLang="en-US" dirty="0">
                <a:solidFill>
                  <a:schemeClr val="bg1"/>
                </a:solidFill>
              </a:rPr>
              <a:t>上都要各自独立开发</a:t>
            </a:r>
          </a:p>
          <a:p>
            <a:pPr marL="285750" indent="-285750">
              <a:buFont typeface="Wingdings" panose="05000000000000000000" pitchFamily="2" charset="2"/>
              <a:buChar char="l"/>
            </a:pPr>
            <a:r>
              <a:rPr lang="zh-CN" altLang="en-US" dirty="0">
                <a:solidFill>
                  <a:schemeClr val="bg1"/>
                </a:solidFill>
              </a:rPr>
              <a:t>门槛较高</a:t>
            </a:r>
            <a:r>
              <a:rPr lang="en-US" altLang="zh-CN" dirty="0">
                <a:solidFill>
                  <a:schemeClr val="bg1"/>
                </a:solidFill>
              </a:rPr>
              <a:t>,</a:t>
            </a:r>
            <a:r>
              <a:rPr lang="zh-CN" altLang="en-US" dirty="0">
                <a:solidFill>
                  <a:schemeClr val="bg1"/>
                </a:solidFill>
              </a:rPr>
              <a:t>原生人员有一定的入门门槛</a:t>
            </a:r>
            <a:r>
              <a:rPr lang="en-US" altLang="zh-CN" dirty="0">
                <a:solidFill>
                  <a:schemeClr val="bg1"/>
                </a:solidFill>
              </a:rPr>
              <a:t>,</a:t>
            </a:r>
            <a:r>
              <a:rPr lang="zh-CN" altLang="en-US" dirty="0">
                <a:solidFill>
                  <a:schemeClr val="bg1"/>
                </a:solidFill>
              </a:rPr>
              <a:t>相比广大的前端人员而言</a:t>
            </a:r>
            <a:r>
              <a:rPr lang="en-US" altLang="zh-CN" dirty="0">
                <a:solidFill>
                  <a:schemeClr val="bg1"/>
                </a:solidFill>
              </a:rPr>
              <a:t>,</a:t>
            </a:r>
            <a:r>
              <a:rPr lang="zh-CN" altLang="en-US" dirty="0">
                <a:solidFill>
                  <a:schemeClr val="bg1"/>
                </a:solidFill>
              </a:rPr>
              <a:t>较少</a:t>
            </a:r>
          </a:p>
          <a:p>
            <a:pPr marL="285750" indent="-285750">
              <a:buFont typeface="Wingdings" panose="05000000000000000000" pitchFamily="2" charset="2"/>
              <a:buChar char="l"/>
            </a:pPr>
            <a:r>
              <a:rPr lang="zh-CN" altLang="en-US" dirty="0">
                <a:solidFill>
                  <a:schemeClr val="bg1"/>
                </a:solidFill>
              </a:rPr>
              <a:t>更新缓慢</a:t>
            </a:r>
            <a:r>
              <a:rPr lang="en-US" altLang="zh-CN" dirty="0">
                <a:solidFill>
                  <a:schemeClr val="bg1"/>
                </a:solidFill>
              </a:rPr>
              <a:t>,</a:t>
            </a:r>
            <a:r>
              <a:rPr lang="zh-CN" altLang="en-US" dirty="0">
                <a:solidFill>
                  <a:schemeClr val="bg1"/>
                </a:solidFill>
              </a:rPr>
              <a:t>特别是发布应用商店后</a:t>
            </a:r>
            <a:r>
              <a:rPr lang="en-US" altLang="zh-CN" dirty="0">
                <a:solidFill>
                  <a:schemeClr val="bg1"/>
                </a:solidFill>
              </a:rPr>
              <a:t>,</a:t>
            </a:r>
            <a:r>
              <a:rPr lang="zh-CN" altLang="en-US" dirty="0">
                <a:solidFill>
                  <a:schemeClr val="bg1"/>
                </a:solidFill>
              </a:rPr>
              <a:t>需要等到审核周期</a:t>
            </a:r>
          </a:p>
          <a:p>
            <a:pPr marL="285750" indent="-285750">
              <a:buFont typeface="Wingdings" panose="05000000000000000000" pitchFamily="2" charset="2"/>
              <a:buChar char="l"/>
            </a:pPr>
            <a:r>
              <a:rPr lang="zh-CN" altLang="en-US" dirty="0">
                <a:solidFill>
                  <a:schemeClr val="bg1"/>
                </a:solidFill>
              </a:rPr>
              <a:t>维护成本高</a:t>
            </a:r>
            <a:endParaRPr lang="en-US" altLang="zh-CN" dirty="0">
              <a:solidFill>
                <a:schemeClr val="bg1"/>
              </a:solidFill>
            </a:endParaRPr>
          </a:p>
          <a:p>
            <a:pPr marL="285750" indent="-285750">
              <a:buFont typeface="Arial" panose="020B0604020202020204" pitchFamily="34" charset="0"/>
              <a:buChar char="•"/>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395261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1000"/>
                                        <p:tgtEl>
                                          <p:spTgt spid="5">
                                            <p:txEl>
                                              <p:pRg st="4" end="4"/>
                                            </p:txEl>
                                          </p:spTgt>
                                        </p:tgtEl>
                                      </p:cBhvr>
                                    </p:animEffect>
                                    <p:anim calcmode="lin" valueType="num">
                                      <p:cBhvr>
                                        <p:cTn id="2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1000"/>
                                        <p:tgtEl>
                                          <p:spTgt spid="5">
                                            <p:txEl>
                                              <p:pRg st="5" end="5"/>
                                            </p:txEl>
                                          </p:spTgt>
                                        </p:tgtEl>
                                      </p:cBhvr>
                                    </p:animEffect>
                                    <p:anim calcmode="lin" valueType="num">
                                      <p:cBhvr>
                                        <p:cTn id="2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 calcmode="lin" valueType="num">
                                      <p:cBhvr additive="base">
                                        <p:cTn id="3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animEffect transition="in" filter="fade">
                                      <p:cBhvr>
                                        <p:cTn id="39" dur="1000"/>
                                        <p:tgtEl>
                                          <p:spTgt spid="5">
                                            <p:txEl>
                                              <p:pRg st="9" end="9"/>
                                            </p:txEl>
                                          </p:spTgt>
                                        </p:tgtEl>
                                      </p:cBhvr>
                                    </p:animEffect>
                                    <p:anim calcmode="lin" valueType="num">
                                      <p:cBhvr>
                                        <p:cTn id="40"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
                                            <p:txEl>
                                              <p:pRg st="10" end="10"/>
                                            </p:txEl>
                                          </p:spTgt>
                                        </p:tgtEl>
                                        <p:attrNameLst>
                                          <p:attrName>style.visibility</p:attrName>
                                        </p:attrNameLst>
                                      </p:cBhvr>
                                      <p:to>
                                        <p:strVal val="visible"/>
                                      </p:to>
                                    </p:set>
                                    <p:animEffect transition="in" filter="fade">
                                      <p:cBhvr>
                                        <p:cTn id="46" dur="1000"/>
                                        <p:tgtEl>
                                          <p:spTgt spid="5">
                                            <p:txEl>
                                              <p:pRg st="10" end="10"/>
                                            </p:txEl>
                                          </p:spTgt>
                                        </p:tgtEl>
                                      </p:cBhvr>
                                    </p:animEffect>
                                    <p:anim calcmode="lin" valueType="num">
                                      <p:cBhvr>
                                        <p:cTn id="47"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animEffect transition="in" filter="fade">
                                      <p:cBhvr>
                                        <p:cTn id="53" dur="1000"/>
                                        <p:tgtEl>
                                          <p:spTgt spid="5">
                                            <p:txEl>
                                              <p:pRg st="11" end="11"/>
                                            </p:txEl>
                                          </p:spTgt>
                                        </p:tgtEl>
                                      </p:cBhvr>
                                    </p:animEffect>
                                    <p:anim calcmode="lin" valueType="num">
                                      <p:cBhvr>
                                        <p:cTn id="54"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55"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5">
                                            <p:txEl>
                                              <p:pRg st="12" end="12"/>
                                            </p:txEl>
                                          </p:spTgt>
                                        </p:tgtEl>
                                        <p:attrNameLst>
                                          <p:attrName>style.visibility</p:attrName>
                                        </p:attrNameLst>
                                      </p:cBhvr>
                                      <p:to>
                                        <p:strVal val="visible"/>
                                      </p:to>
                                    </p:set>
                                    <p:animEffect transition="in" filter="fade">
                                      <p:cBhvr>
                                        <p:cTn id="60" dur="1000"/>
                                        <p:tgtEl>
                                          <p:spTgt spid="5">
                                            <p:txEl>
                                              <p:pRg st="12" end="12"/>
                                            </p:txEl>
                                          </p:spTgt>
                                        </p:tgtEl>
                                      </p:cBhvr>
                                    </p:animEffect>
                                    <p:anim calcmode="lin" valueType="num">
                                      <p:cBhvr>
                                        <p:cTn id="61"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62"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2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en-US" altLang="zh-CN" dirty="0">
                <a:solidFill>
                  <a:schemeClr val="bg1"/>
                </a:solidFill>
              </a:rPr>
              <a:t>Web App</a:t>
            </a: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632311"/>
          </a:xfrm>
          <a:prstGeom prst="rect">
            <a:avLst/>
          </a:prstGeom>
          <a:noFill/>
        </p:spPr>
        <p:txBody>
          <a:bodyPr wrap="square" rtlCol="0">
            <a:spAutoFit/>
          </a:bodyPr>
          <a:lstStyle/>
          <a:p>
            <a:r>
              <a:rPr lang="zh-CN" altLang="en-US" dirty="0">
                <a:solidFill>
                  <a:schemeClr val="bg1"/>
                </a:solidFill>
              </a:rPr>
              <a:t>动端的网站</a:t>
            </a:r>
            <a:r>
              <a:rPr lang="en-US" altLang="zh-CN" dirty="0">
                <a:solidFill>
                  <a:schemeClr val="bg1"/>
                </a:solidFill>
              </a:rPr>
              <a:t>,</a:t>
            </a:r>
            <a:r>
              <a:rPr lang="zh-CN" altLang="en-US" dirty="0">
                <a:solidFill>
                  <a:schemeClr val="bg1"/>
                </a:solidFill>
              </a:rPr>
              <a:t>将页面部署在服务器上</a:t>
            </a:r>
            <a:r>
              <a:rPr lang="en-US" altLang="zh-CN" dirty="0">
                <a:solidFill>
                  <a:schemeClr val="bg1"/>
                </a:solidFill>
              </a:rPr>
              <a:t>,</a:t>
            </a:r>
            <a:r>
              <a:rPr lang="zh-CN" altLang="en-US" dirty="0">
                <a:solidFill>
                  <a:schemeClr val="bg1"/>
                </a:solidFill>
              </a:rPr>
              <a:t>然后用户使用各大浏览器访问</a:t>
            </a:r>
            <a:r>
              <a:rPr lang="en-US" altLang="zh-CN" dirty="0">
                <a:solidFill>
                  <a:schemeClr val="bg1"/>
                </a:solidFill>
              </a:rPr>
              <a:t>,</a:t>
            </a:r>
            <a:r>
              <a:rPr lang="zh-CN" altLang="en-US" dirty="0">
                <a:solidFill>
                  <a:schemeClr val="bg1"/>
                </a:solidFill>
              </a:rPr>
              <a:t>不是独立</a:t>
            </a:r>
            <a:r>
              <a:rPr lang="en-US" altLang="zh-CN" dirty="0">
                <a:solidFill>
                  <a:schemeClr val="bg1"/>
                </a:solidFill>
              </a:rPr>
              <a:t>APP,</a:t>
            </a:r>
            <a:r>
              <a:rPr lang="zh-CN" altLang="en-US" dirty="0">
                <a:solidFill>
                  <a:schemeClr val="bg1"/>
                </a:solidFill>
              </a:rPr>
              <a:t>无法安装和发布</a:t>
            </a:r>
            <a:r>
              <a:rPr lang="en-US" altLang="zh-CN" dirty="0">
                <a:solidFill>
                  <a:schemeClr val="bg1"/>
                </a:solidFill>
              </a:rPr>
              <a:t>Web</a:t>
            </a:r>
            <a:r>
              <a:rPr lang="zh-CN" altLang="en-US" dirty="0">
                <a:solidFill>
                  <a:schemeClr val="bg1"/>
                </a:solidFill>
              </a:rPr>
              <a:t>网站一般分两种</a:t>
            </a:r>
            <a:r>
              <a:rPr lang="en-US" altLang="zh-CN" dirty="0">
                <a:solidFill>
                  <a:schemeClr val="bg1"/>
                </a:solidFill>
              </a:rPr>
              <a:t>,MPA(Multi-page Application)</a:t>
            </a:r>
            <a:r>
              <a:rPr lang="zh-CN" altLang="en-US" dirty="0">
                <a:solidFill>
                  <a:schemeClr val="bg1"/>
                </a:solidFill>
              </a:rPr>
              <a:t>和</a:t>
            </a:r>
            <a:r>
              <a:rPr lang="en-US" altLang="zh-CN" dirty="0">
                <a:solidFill>
                  <a:schemeClr val="bg1"/>
                </a:solidFill>
              </a:rPr>
              <a:t>SPA(Single-page Application)</a:t>
            </a:r>
            <a:r>
              <a:rPr lang="zh-CN" altLang="en-US" dirty="0">
                <a:solidFill>
                  <a:schemeClr val="bg1"/>
                </a:solidFill>
              </a:rPr>
              <a:t>。</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开发成本低</a:t>
            </a:r>
            <a:r>
              <a:rPr lang="en-US" altLang="zh-CN" dirty="0">
                <a:solidFill>
                  <a:schemeClr val="bg1"/>
                </a:solidFill>
              </a:rPr>
              <a:t>,</a:t>
            </a:r>
            <a:r>
              <a:rPr lang="zh-CN" altLang="en-US" dirty="0">
                <a:solidFill>
                  <a:schemeClr val="bg1"/>
                </a:solidFill>
              </a:rPr>
              <a:t>可以跨平台</a:t>
            </a:r>
            <a:r>
              <a:rPr lang="en-US" altLang="zh-CN" dirty="0">
                <a:solidFill>
                  <a:schemeClr val="bg1"/>
                </a:solidFill>
              </a:rPr>
              <a:t>,</a:t>
            </a:r>
            <a:r>
              <a:rPr lang="zh-CN" altLang="en-US" dirty="0">
                <a:solidFill>
                  <a:schemeClr val="bg1"/>
                </a:solidFill>
              </a:rPr>
              <a:t>调试方便</a:t>
            </a:r>
          </a:p>
          <a:p>
            <a:pPr marL="285750" indent="-285750">
              <a:buFont typeface="Wingdings" panose="05000000000000000000" pitchFamily="2" charset="2"/>
              <a:buChar char="l"/>
            </a:pPr>
            <a:r>
              <a:rPr lang="zh-CN" altLang="en-US" dirty="0">
                <a:solidFill>
                  <a:schemeClr val="bg1"/>
                </a:solidFill>
              </a:rPr>
              <a:t>维护成本低</a:t>
            </a:r>
          </a:p>
          <a:p>
            <a:pPr marL="285750" indent="-285750">
              <a:buFont typeface="Wingdings" panose="05000000000000000000" pitchFamily="2" charset="2"/>
              <a:buChar char="l"/>
            </a:pPr>
            <a:r>
              <a:rPr lang="zh-CN" altLang="en-US" dirty="0">
                <a:solidFill>
                  <a:schemeClr val="bg1"/>
                </a:solidFill>
              </a:rPr>
              <a:t>更新最为快速</a:t>
            </a:r>
          </a:p>
          <a:p>
            <a:pPr marL="285750" indent="-285750">
              <a:buFont typeface="Wingdings" panose="05000000000000000000" pitchFamily="2" charset="2"/>
              <a:buChar char="l"/>
            </a:pPr>
            <a:endParaRPr lang="en-US" altLang="zh-CN" dirty="0">
              <a:solidFill>
                <a:schemeClr val="bg1"/>
              </a:solidFill>
            </a:endParaRPr>
          </a:p>
          <a:p>
            <a:r>
              <a:rPr lang="zh-CN" altLang="en-US" dirty="0">
                <a:solidFill>
                  <a:schemeClr val="bg1"/>
                </a:solidFill>
              </a:rPr>
              <a:t>劣势：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性能低</a:t>
            </a:r>
            <a:r>
              <a:rPr lang="en-US" altLang="zh-CN" dirty="0">
                <a:solidFill>
                  <a:schemeClr val="bg1"/>
                </a:solidFill>
              </a:rPr>
              <a:t>,</a:t>
            </a:r>
            <a:r>
              <a:rPr lang="zh-CN" altLang="en-US" dirty="0">
                <a:solidFill>
                  <a:schemeClr val="bg1"/>
                </a:solidFill>
              </a:rPr>
              <a:t>用户体验差</a:t>
            </a:r>
          </a:p>
          <a:p>
            <a:pPr marL="285750" indent="-285750">
              <a:buFont typeface="Wingdings" panose="05000000000000000000" pitchFamily="2" charset="2"/>
              <a:buChar char="l"/>
            </a:pPr>
            <a:r>
              <a:rPr lang="zh-CN" altLang="en-US" dirty="0">
                <a:solidFill>
                  <a:schemeClr val="bg1"/>
                </a:solidFill>
              </a:rPr>
              <a:t>依赖于网络</a:t>
            </a:r>
            <a:r>
              <a:rPr lang="en-US" altLang="zh-CN" dirty="0">
                <a:solidFill>
                  <a:schemeClr val="bg1"/>
                </a:solidFill>
              </a:rPr>
              <a:t>,</a:t>
            </a:r>
            <a:r>
              <a:rPr lang="zh-CN" altLang="en-US" dirty="0">
                <a:solidFill>
                  <a:schemeClr val="bg1"/>
                </a:solidFill>
              </a:rPr>
              <a:t>页面访问速度慢</a:t>
            </a:r>
            <a:r>
              <a:rPr lang="en-US" altLang="zh-CN" dirty="0">
                <a:solidFill>
                  <a:schemeClr val="bg1"/>
                </a:solidFill>
              </a:rPr>
              <a:t>,</a:t>
            </a:r>
            <a:r>
              <a:rPr lang="zh-CN" altLang="en-US" dirty="0">
                <a:solidFill>
                  <a:schemeClr val="bg1"/>
                </a:solidFill>
              </a:rPr>
              <a:t>耗费流量</a:t>
            </a:r>
          </a:p>
          <a:p>
            <a:pPr marL="285750" indent="-285750">
              <a:buFont typeface="Wingdings" panose="05000000000000000000" pitchFamily="2" charset="2"/>
              <a:buChar char="l"/>
            </a:pPr>
            <a:r>
              <a:rPr lang="zh-CN" altLang="en-US" dirty="0">
                <a:solidFill>
                  <a:schemeClr val="bg1"/>
                </a:solidFill>
              </a:rPr>
              <a:t>功能受限</a:t>
            </a:r>
            <a:r>
              <a:rPr lang="en-US" altLang="zh-CN" dirty="0">
                <a:solidFill>
                  <a:schemeClr val="bg1"/>
                </a:solidFill>
              </a:rPr>
              <a:t>,</a:t>
            </a:r>
            <a:r>
              <a:rPr lang="zh-CN" altLang="en-US" dirty="0">
                <a:solidFill>
                  <a:schemeClr val="bg1"/>
                </a:solidFill>
              </a:rPr>
              <a:t>大量功能无法实现</a:t>
            </a:r>
          </a:p>
          <a:p>
            <a:pPr marL="285750" indent="-285750">
              <a:buFont typeface="Wingdings" panose="05000000000000000000" pitchFamily="2" charset="2"/>
              <a:buChar char="l"/>
            </a:pPr>
            <a:r>
              <a:rPr lang="zh-CN" altLang="en-US" dirty="0">
                <a:solidFill>
                  <a:schemeClr val="bg1"/>
                </a:solidFill>
              </a:rPr>
              <a:t>临时性入口</a:t>
            </a:r>
            <a:r>
              <a:rPr lang="en-US" altLang="zh-CN" dirty="0">
                <a:solidFill>
                  <a:schemeClr val="bg1"/>
                </a:solidFill>
              </a:rPr>
              <a:t>,</a:t>
            </a:r>
            <a:r>
              <a:rPr lang="zh-CN" altLang="en-US" dirty="0">
                <a:solidFill>
                  <a:schemeClr val="bg1"/>
                </a:solidFill>
              </a:rPr>
              <a:t>用户留存率低</a:t>
            </a:r>
            <a:endParaRPr lang="en-US" altLang="zh-CN" dirty="0">
              <a:solidFill>
                <a:schemeClr val="bg1"/>
              </a:solidFill>
            </a:endParaRPr>
          </a:p>
          <a:p>
            <a:pPr marL="285750" indent="-285750">
              <a:buFont typeface="Arial" panose="020B0604020202020204" pitchFamily="34" charset="0"/>
              <a:buChar char="•"/>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286593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11" end="11"/>
                                            </p:txEl>
                                          </p:spTgt>
                                        </p:tgtEl>
                                        <p:attrNameLst>
                                          <p:attrName>style.visibility</p:attrName>
                                        </p:attrNameLst>
                                      </p:cBhvr>
                                      <p:to>
                                        <p:strVal val="visible"/>
                                      </p:to>
                                    </p:set>
                                    <p:anim calcmode="lin" valueType="num">
                                      <p:cBhvr additive="base">
                                        <p:cTn id="6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953436" y="1947567"/>
            <a:ext cx="735006" cy="241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www.1ppt.com/moban/                  PPT</a:t>
            </a:r>
            <a:r>
              <a:rPr lang="zh-CN" altLang="en-US" sz="100" dirty="0">
                <a:solidFill>
                  <a:schemeClr val="bg1"/>
                </a:solidFill>
              </a:rPr>
              <a:t>素材：</a:t>
            </a:r>
            <a:r>
              <a:rPr lang="en-US" altLang="zh-CN" sz="100" dirty="0">
                <a:solidFill>
                  <a:schemeClr val="bg1"/>
                </a:solidFill>
              </a:rPr>
              <a:t>www.1ppt.com/sucai/</a:t>
            </a:r>
          </a:p>
          <a:p>
            <a:r>
              <a:rPr lang="en-US" altLang="zh-CN" sz="100" dirty="0">
                <a:solidFill>
                  <a:schemeClr val="bg1"/>
                </a:solidFill>
              </a:rPr>
              <a:t>PPT</a:t>
            </a:r>
            <a:r>
              <a:rPr lang="zh-CN" altLang="en-US" sz="100" dirty="0">
                <a:solidFill>
                  <a:schemeClr val="bg1"/>
                </a:solidFill>
              </a:rPr>
              <a:t>背景：</a:t>
            </a:r>
            <a:r>
              <a:rPr lang="en-US" altLang="zh-CN" sz="100" dirty="0">
                <a:solidFill>
                  <a:schemeClr val="bg1"/>
                </a:solidFill>
              </a:rPr>
              <a:t>www.1ppt.com/beijing/                   PPT</a:t>
            </a:r>
            <a:r>
              <a:rPr lang="zh-CN" altLang="en-US" sz="100" dirty="0">
                <a:solidFill>
                  <a:schemeClr val="bg1"/>
                </a:solidFill>
              </a:rPr>
              <a:t>图表：</a:t>
            </a:r>
            <a:r>
              <a:rPr lang="en-US" altLang="zh-CN" sz="100" dirty="0">
                <a:solidFill>
                  <a:schemeClr val="bg1"/>
                </a:solidFill>
              </a:rPr>
              <a:t>www.1ppt.com/tubiao/      </a:t>
            </a:r>
          </a:p>
          <a:p>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r>
              <a:rPr lang="zh-CN" altLang="en-US" sz="100" dirty="0">
                <a:solidFill>
                  <a:schemeClr val="bg1"/>
                </a:solidFill>
              </a:rPr>
              <a:t>资料下载：</a:t>
            </a:r>
            <a:r>
              <a:rPr lang="en-US" altLang="zh-CN" sz="100" dirty="0">
                <a:solidFill>
                  <a:schemeClr val="bg1"/>
                </a:solidFill>
              </a:rPr>
              <a:t>www.1ppt.com/ziliao/                   </a:t>
            </a:r>
            <a:r>
              <a:rPr lang="zh-CN" altLang="en-US" sz="100" dirty="0">
                <a:solidFill>
                  <a:schemeClr val="bg1"/>
                </a:solidFill>
              </a:rPr>
              <a:t>范文下载：</a:t>
            </a:r>
            <a:r>
              <a:rPr lang="en-US" altLang="zh-CN" sz="100" dirty="0">
                <a:solidFill>
                  <a:schemeClr val="bg1"/>
                </a:solidFill>
              </a:rPr>
              <a:t>www.1ppt.com/fanwen/             </a:t>
            </a:r>
          </a:p>
          <a:p>
            <a:r>
              <a:rPr lang="zh-CN" altLang="en-US" sz="100" dirty="0">
                <a:solidFill>
                  <a:schemeClr val="bg1"/>
                </a:solidFill>
              </a:rPr>
              <a:t>试卷下载：</a:t>
            </a:r>
            <a:r>
              <a:rPr lang="en-US" altLang="zh-CN" sz="100" dirty="0">
                <a:solidFill>
                  <a:schemeClr val="bg1"/>
                </a:solidFill>
              </a:rPr>
              <a:t>www.1ppt.com/shiti/                     </a:t>
            </a:r>
            <a:r>
              <a:rPr lang="zh-CN" altLang="en-US" sz="100" dirty="0">
                <a:solidFill>
                  <a:schemeClr val="bg1"/>
                </a:solidFill>
              </a:rPr>
              <a:t>教案下载：</a:t>
            </a:r>
            <a:r>
              <a:rPr lang="en-US" altLang="zh-CN" sz="100" dirty="0">
                <a:solidFill>
                  <a:schemeClr val="bg1"/>
                </a:solidFill>
              </a:rPr>
              <a:t>www.1ppt.com/jiaoan/               </a:t>
            </a:r>
          </a:p>
          <a:p>
            <a:r>
              <a:rPr lang="en-US" altLang="zh-CN" sz="100" dirty="0">
                <a:solidFill>
                  <a:schemeClr val="bg1"/>
                </a:solidFill>
              </a:rPr>
              <a:t>PPT</a:t>
            </a:r>
            <a:r>
              <a:rPr lang="zh-CN" altLang="en-US" sz="100" dirty="0">
                <a:solidFill>
                  <a:schemeClr val="bg1"/>
                </a:solidFill>
              </a:rPr>
              <a:t>论坛：</a:t>
            </a:r>
            <a:r>
              <a:rPr lang="en-US" altLang="zh-CN" sz="100" dirty="0">
                <a:solidFill>
                  <a:schemeClr val="bg1"/>
                </a:solidFill>
              </a:rPr>
              <a:t>www.1ppt.cn                                     PPT</a:t>
            </a:r>
            <a:r>
              <a:rPr lang="zh-CN" altLang="en-US" sz="100" dirty="0">
                <a:solidFill>
                  <a:schemeClr val="bg1"/>
                </a:solidFill>
              </a:rPr>
              <a:t>课件：</a:t>
            </a:r>
            <a:r>
              <a:rPr lang="en-US" altLang="zh-CN" sz="100" dirty="0">
                <a:solidFill>
                  <a:schemeClr val="bg1"/>
                </a:solidFill>
              </a:rPr>
              <a:t>www.1ppt.com/kejian/ </a:t>
            </a:r>
          </a:p>
          <a:p>
            <a:r>
              <a:rPr lang="zh-CN" altLang="en-US" sz="100" dirty="0">
                <a:solidFill>
                  <a:schemeClr val="bg1"/>
                </a:solidFill>
              </a:rPr>
              <a:t>语文课件：</a:t>
            </a:r>
            <a:r>
              <a:rPr lang="en-US" altLang="zh-CN" sz="100" dirty="0">
                <a:solidFill>
                  <a:schemeClr val="bg1"/>
                </a:solidFill>
              </a:rPr>
              <a:t>www.1ppt.com/kejian/yuwen/    </a:t>
            </a:r>
            <a:r>
              <a:rPr lang="zh-CN" altLang="en-US" sz="100" dirty="0">
                <a:solidFill>
                  <a:schemeClr val="bg1"/>
                </a:solidFill>
              </a:rPr>
              <a:t>数学课件：</a:t>
            </a:r>
            <a:r>
              <a:rPr lang="en-US" altLang="zh-CN" sz="100" dirty="0">
                <a:solidFill>
                  <a:schemeClr val="bg1"/>
                </a:solidFill>
              </a:rPr>
              <a:t>www.1ppt.com/kejian/shuxue/ </a:t>
            </a:r>
          </a:p>
          <a:p>
            <a:r>
              <a:rPr lang="zh-CN" altLang="en-US" sz="100" dirty="0">
                <a:solidFill>
                  <a:schemeClr val="bg1"/>
                </a:solidFill>
              </a:rPr>
              <a:t>英语课件：</a:t>
            </a:r>
            <a:r>
              <a:rPr lang="en-US" altLang="zh-CN" sz="100" dirty="0">
                <a:solidFill>
                  <a:schemeClr val="bg1"/>
                </a:solidFill>
              </a:rPr>
              <a:t>www.1ppt.com/kejian/yingyu/    </a:t>
            </a:r>
            <a:r>
              <a:rPr lang="zh-CN" altLang="en-US" sz="100" dirty="0">
                <a:solidFill>
                  <a:schemeClr val="bg1"/>
                </a:solidFill>
              </a:rPr>
              <a:t>美术课件：</a:t>
            </a:r>
            <a:r>
              <a:rPr lang="en-US" altLang="zh-CN" sz="100" dirty="0">
                <a:solidFill>
                  <a:schemeClr val="bg1"/>
                </a:solidFill>
              </a:rPr>
              <a:t>www.1ppt.com/kejian/meishu/ </a:t>
            </a:r>
          </a:p>
          <a:p>
            <a:r>
              <a:rPr lang="zh-CN" altLang="en-US" sz="100" dirty="0">
                <a:solidFill>
                  <a:schemeClr val="bg1"/>
                </a:solidFill>
              </a:rPr>
              <a:t>科学课件：</a:t>
            </a:r>
            <a:r>
              <a:rPr lang="en-US" altLang="zh-CN" sz="100" dirty="0">
                <a:solidFill>
                  <a:schemeClr val="bg1"/>
                </a:solidFill>
              </a:rPr>
              <a:t>www.1ppt.com/kejian/kexue/     </a:t>
            </a:r>
            <a:r>
              <a:rPr lang="zh-CN" altLang="en-US" sz="100" dirty="0">
                <a:solidFill>
                  <a:schemeClr val="bg1"/>
                </a:solidFill>
              </a:rPr>
              <a:t>物理课件：</a:t>
            </a:r>
            <a:r>
              <a:rPr lang="en-US" altLang="zh-CN" sz="100" dirty="0">
                <a:solidFill>
                  <a:schemeClr val="bg1"/>
                </a:solidFill>
              </a:rPr>
              <a:t>www.1ppt.com/kejian/wuli/ </a:t>
            </a:r>
          </a:p>
          <a:p>
            <a:r>
              <a:rPr lang="zh-CN" altLang="en-US" sz="100" dirty="0">
                <a:solidFill>
                  <a:schemeClr val="bg1"/>
                </a:solidFill>
              </a:rPr>
              <a:t>化学课件：</a:t>
            </a:r>
            <a:r>
              <a:rPr lang="en-US" altLang="zh-CN" sz="100" dirty="0">
                <a:solidFill>
                  <a:schemeClr val="bg1"/>
                </a:solidFill>
              </a:rPr>
              <a:t>www.1ppt.com/kejian/huaxue/  </a:t>
            </a:r>
            <a:r>
              <a:rPr lang="zh-CN" altLang="en-US" sz="100" dirty="0">
                <a:solidFill>
                  <a:schemeClr val="bg1"/>
                </a:solidFill>
              </a:rPr>
              <a:t>生物课件：</a:t>
            </a:r>
            <a:r>
              <a:rPr lang="en-US" altLang="zh-CN" sz="100" dirty="0">
                <a:solidFill>
                  <a:schemeClr val="bg1"/>
                </a:solidFill>
              </a:rPr>
              <a:t>www.1ppt.com/kejian/shengwu/ </a:t>
            </a:r>
          </a:p>
          <a:p>
            <a:r>
              <a:rPr lang="zh-CN" altLang="en-US" sz="100" dirty="0">
                <a:solidFill>
                  <a:schemeClr val="bg1"/>
                </a:solidFill>
              </a:rPr>
              <a:t>地理课件：</a:t>
            </a:r>
            <a:r>
              <a:rPr lang="en-US" altLang="zh-CN" sz="100" dirty="0">
                <a:solidFill>
                  <a:schemeClr val="bg1"/>
                </a:solidFill>
              </a:rPr>
              <a:t>www.1ppt.com/kejian/dili/          </a:t>
            </a:r>
            <a:r>
              <a:rPr lang="zh-CN" altLang="en-US" sz="100" dirty="0">
                <a:solidFill>
                  <a:schemeClr val="bg1"/>
                </a:solidFill>
              </a:rPr>
              <a:t>历史课件：</a:t>
            </a:r>
            <a:r>
              <a:rPr lang="en-US" altLang="zh-CN" sz="100" dirty="0">
                <a:solidFill>
                  <a:schemeClr val="bg1"/>
                </a:solidFill>
              </a:rPr>
              <a:t>www.1ppt.com/kejian/lishi/        </a:t>
            </a:r>
          </a:p>
        </p:txBody>
      </p:sp>
      <p:sp>
        <p:nvSpPr>
          <p:cNvPr id="2" name="矩形 3"/>
          <p:cNvSpPr>
            <a:spLocks noChangeArrowheads="1"/>
          </p:cNvSpPr>
          <p:nvPr/>
        </p:nvSpPr>
        <p:spPr bwMode="auto">
          <a:xfrm>
            <a:off x="1" y="-20538"/>
            <a:ext cx="2700338" cy="5164038"/>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fontAlgn="base" hangingPunct="1">
              <a:spcBef>
                <a:spcPct val="0"/>
              </a:spcBef>
              <a:spcAft>
                <a:spcPct val="0"/>
              </a:spcAft>
              <a:buFont typeface="Arial" panose="020B0604020202020204" pitchFamily="34" charset="0"/>
              <a:buNone/>
            </a:pPr>
            <a:endParaRPr lang="zh-CN" altLang="en-US" sz="1800">
              <a:solidFill>
                <a:srgbClr val="FFFFFF"/>
              </a:solidFill>
              <a:latin typeface="微软雅黑" panose="020B0503020204020204" charset="-122"/>
              <a:ea typeface="微软雅黑" panose="020B0503020204020204" charset="-122"/>
              <a:sym typeface="宋体" panose="02010600030101010101" pitchFamily="2" charset="-122"/>
            </a:endParaRPr>
          </a:p>
        </p:txBody>
      </p:sp>
      <p:grpSp>
        <p:nvGrpSpPr>
          <p:cNvPr id="5" name="组合 4"/>
          <p:cNvGrpSpPr/>
          <p:nvPr/>
        </p:nvGrpSpPr>
        <p:grpSpPr>
          <a:xfrm>
            <a:off x="594857" y="1752679"/>
            <a:ext cx="1736015" cy="1235010"/>
            <a:chOff x="594854" y="1752679"/>
            <a:chExt cx="1736015" cy="1235010"/>
          </a:xfrm>
        </p:grpSpPr>
        <p:sp>
          <p:nvSpPr>
            <p:cNvPr id="27" name="矩形 26"/>
            <p:cNvSpPr/>
            <p:nvPr/>
          </p:nvSpPr>
          <p:spPr>
            <a:xfrm>
              <a:off x="594854" y="2188856"/>
              <a:ext cx="1653199" cy="7694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panose="020B0503020204020204" charset="-122"/>
              </a:endParaRPr>
            </a:p>
          </p:txBody>
        </p:sp>
        <p:sp>
          <p:nvSpPr>
            <p:cNvPr id="28" name="矩形 27"/>
            <p:cNvSpPr/>
            <p:nvPr/>
          </p:nvSpPr>
          <p:spPr>
            <a:xfrm>
              <a:off x="642042" y="2526036"/>
              <a:ext cx="1577908" cy="461653"/>
            </a:xfrm>
            <a:prstGeom prst="rect">
              <a:avLst/>
            </a:prstGeom>
          </p:spPr>
          <p:txBody>
            <a:bodyPr wrap="none" lIns="91428" tIns="45714" rIns="91428" bIns="45714">
              <a:spAutoFit/>
            </a:bodyPr>
            <a:lstStyle/>
            <a:p>
              <a:pPr fontAlgn="base">
                <a:spcBef>
                  <a:spcPct val="0"/>
                </a:spcBef>
                <a:spcAft>
                  <a:spcPct val="0"/>
                </a:spcAft>
              </a:pPr>
              <a:r>
                <a:rPr lang="en-US" altLang="zh-CN" sz="2400" b="1" dirty="0">
                  <a:solidFill>
                    <a:srgbClr val="FFFFFF"/>
                  </a:solidFill>
                  <a:latin typeface="微软雅黑" panose="020B0503020204020204" charset="-122"/>
                  <a:ea typeface="微软雅黑" panose="020B0503020204020204" charset="-122"/>
                  <a:sym typeface="微软雅黑" panose="020B0503020204020204" charset="-122"/>
                </a:rPr>
                <a:t>Contents</a:t>
              </a:r>
            </a:p>
          </p:txBody>
        </p:sp>
        <p:sp>
          <p:nvSpPr>
            <p:cNvPr id="29" name="矩形 28"/>
            <p:cNvSpPr/>
            <p:nvPr/>
          </p:nvSpPr>
          <p:spPr>
            <a:xfrm>
              <a:off x="594854" y="1752680"/>
              <a:ext cx="1653199" cy="76944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panose="020B0503020204020204" charset="-122"/>
              </a:endParaRPr>
            </a:p>
          </p:txBody>
        </p:sp>
        <p:sp>
          <p:nvSpPr>
            <p:cNvPr id="30" name="矩形 29"/>
            <p:cNvSpPr/>
            <p:nvPr/>
          </p:nvSpPr>
          <p:spPr>
            <a:xfrm>
              <a:off x="681083" y="1752679"/>
              <a:ext cx="1649786" cy="769429"/>
            </a:xfrm>
            <a:prstGeom prst="rect">
              <a:avLst/>
            </a:prstGeom>
          </p:spPr>
          <p:txBody>
            <a:bodyPr wrap="none" lIns="91428" tIns="45714" rIns="91428" bIns="45714">
              <a:spAutoFit/>
            </a:bodyPr>
            <a:lstStyle/>
            <a:p>
              <a:pPr lvl="0" fontAlgn="base">
                <a:spcBef>
                  <a:spcPct val="0"/>
                </a:spcBef>
                <a:spcAft>
                  <a:spcPct val="0"/>
                </a:spcAft>
              </a:pPr>
              <a:r>
                <a:rPr lang="zh-CN" altLang="en-US" sz="4400" b="1" dirty="0">
                  <a:solidFill>
                    <a:srgbClr val="FFFFFF"/>
                  </a:solidFill>
                  <a:latin typeface="微软雅黑" panose="020B0503020204020204" charset="-122"/>
                  <a:ea typeface="微软雅黑" panose="020B0503020204020204" charset="-122"/>
                  <a:sym typeface="微软雅黑" panose="020B0503020204020204" charset="-122"/>
                </a:rPr>
                <a:t>目  录</a:t>
              </a:r>
            </a:p>
          </p:txBody>
        </p:sp>
      </p:grpSp>
      <p:grpSp>
        <p:nvGrpSpPr>
          <p:cNvPr id="3" name="组合 2"/>
          <p:cNvGrpSpPr/>
          <p:nvPr/>
        </p:nvGrpSpPr>
        <p:grpSpPr>
          <a:xfrm>
            <a:off x="3255014" y="263674"/>
            <a:ext cx="5386388" cy="976045"/>
            <a:chOff x="3434084" y="1371600"/>
            <a:chExt cx="5386388" cy="976045"/>
          </a:xfrm>
        </p:grpSpPr>
        <p:sp>
          <p:nvSpPr>
            <p:cNvPr id="17" name="矩形 16"/>
            <p:cNvSpPr/>
            <p:nvPr/>
          </p:nvSpPr>
          <p:spPr>
            <a:xfrm>
              <a:off x="3434084" y="1371600"/>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l" defTabSz="685165">
                <a:defRPr/>
              </a:pPr>
              <a:endParaRPr lang="zh-CN" altLang="en-US" sz="1400" kern="0">
                <a:solidFill>
                  <a:prstClr val="white"/>
                </a:solidFill>
                <a:latin typeface="Calibri" panose="020F0502020204030204"/>
                <a:ea typeface="微软雅黑" panose="020B0503020204020204" charset="-122"/>
              </a:endParaRPr>
            </a:p>
          </p:txBody>
        </p:sp>
        <p:sp>
          <p:nvSpPr>
            <p:cNvPr id="24" name="Copyright Notice"/>
            <p:cNvSpPr/>
            <p:nvPr/>
          </p:nvSpPr>
          <p:spPr bwMode="auto">
            <a:xfrm>
              <a:off x="3434247" y="1559907"/>
              <a:ext cx="1955714"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3765">
                <a:defRPr/>
              </a:pPr>
              <a:r>
                <a:rPr lang="zh-CN" altLang="en-US" sz="2400" b="1" cap="small" dirty="0">
                  <a:solidFill>
                    <a:prstClr val="white"/>
                  </a:solidFill>
                  <a:latin typeface="微软雅黑" panose="020B0503020204020204" charset="-122"/>
                  <a:ea typeface="微软雅黑" panose="020B0503020204020204" charset="-122"/>
                </a:rPr>
                <a:t>七、</a:t>
              </a:r>
              <a:r>
                <a:rPr lang="zh-CN" altLang="en-US" sz="2400" b="1" dirty="0">
                  <a:latin typeface="微软雅黑" panose="020B0503020204020204" charset="-122"/>
                  <a:ea typeface="微软雅黑" panose="020B0503020204020204" charset="-122"/>
                </a:rPr>
                <a:t>三维动画</a:t>
              </a:r>
              <a:endParaRPr lang="en-US" altLang="zh-CN" sz="2400" b="1" cap="small" dirty="0">
                <a:solidFill>
                  <a:prstClr val="white"/>
                </a:solidFill>
                <a:latin typeface="微软雅黑" panose="020B0503020204020204" charset="-122"/>
                <a:ea typeface="微软雅黑" panose="020B0503020204020204" charset="-122"/>
              </a:endParaRPr>
            </a:p>
            <a:p>
              <a:pPr algn="l" defTabSz="913765">
                <a:defRPr/>
              </a:pPr>
              <a:endParaRPr lang="en-US" sz="2400" b="1" cap="small" dirty="0">
                <a:solidFill>
                  <a:prstClr val="white"/>
                </a:solidFill>
                <a:latin typeface="微软雅黑" panose="020B0503020204020204" charset="-122"/>
                <a:ea typeface="微软雅黑" panose="020B0503020204020204" charset="-122"/>
              </a:endParaRPr>
            </a:p>
          </p:txBody>
        </p:sp>
      </p:grpSp>
      <p:grpSp>
        <p:nvGrpSpPr>
          <p:cNvPr id="4" name="组合 3"/>
          <p:cNvGrpSpPr/>
          <p:nvPr/>
        </p:nvGrpSpPr>
        <p:grpSpPr>
          <a:xfrm>
            <a:off x="3251839" y="962492"/>
            <a:ext cx="5386388" cy="976333"/>
            <a:chOff x="3433449" y="2020888"/>
            <a:chExt cx="5386388" cy="976333"/>
          </a:xfrm>
        </p:grpSpPr>
        <p:sp>
          <p:nvSpPr>
            <p:cNvPr id="19" name="矩形 18"/>
            <p:cNvSpPr/>
            <p:nvPr/>
          </p:nvSpPr>
          <p:spPr>
            <a:xfrm>
              <a:off x="3433449" y="202088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25" name="Copyright Notice"/>
            <p:cNvSpPr/>
            <p:nvPr/>
          </p:nvSpPr>
          <p:spPr bwMode="auto">
            <a:xfrm>
              <a:off x="3439740" y="2209483"/>
              <a:ext cx="5274310"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z="2400" b="1" cap="small" dirty="0">
                  <a:solidFill>
                    <a:prstClr val="white"/>
                  </a:solidFill>
                  <a:latin typeface="微软雅黑" panose="020B0503020204020204" charset="-122"/>
                  <a:ea typeface="微软雅黑" panose="020B0503020204020204" charset="-122"/>
                </a:rPr>
                <a:t>八、桌面应用</a:t>
              </a: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grpSp>
        <p:nvGrpSpPr>
          <p:cNvPr id="15" name="组合 14"/>
          <p:cNvGrpSpPr/>
          <p:nvPr/>
        </p:nvGrpSpPr>
        <p:grpSpPr>
          <a:xfrm>
            <a:off x="3255014" y="1661627"/>
            <a:ext cx="5386388" cy="926718"/>
            <a:chOff x="3437259" y="3699828"/>
            <a:chExt cx="5386388" cy="926718"/>
          </a:xfrm>
        </p:grpSpPr>
        <p:sp>
          <p:nvSpPr>
            <p:cNvPr id="23" name="矩形 22"/>
            <p:cNvSpPr/>
            <p:nvPr/>
          </p:nvSpPr>
          <p:spPr>
            <a:xfrm>
              <a:off x="3437259" y="369982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31" name="Copyright Notice"/>
            <p:cNvSpPr/>
            <p:nvPr/>
          </p:nvSpPr>
          <p:spPr bwMode="auto">
            <a:xfrm>
              <a:off x="3458101" y="3838808"/>
              <a:ext cx="2755357"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九、</a:t>
              </a:r>
              <a:r>
                <a:rPr lang="en-US" altLang="zh-CN" sz="2400" b="1" cap="small" dirty="0">
                  <a:solidFill>
                    <a:prstClr val="white"/>
                  </a:solidFill>
                  <a:latin typeface="微软雅黑" panose="020B0503020204020204" charset="-122"/>
                  <a:ea typeface="微软雅黑" panose="020B0503020204020204" charset="-122"/>
                </a:rPr>
                <a:t>CHROME</a:t>
              </a:r>
              <a:r>
                <a:rPr lang="zh-CN" altLang="en-US" sz="2400" b="1" cap="small" dirty="0">
                  <a:solidFill>
                    <a:prstClr val="white"/>
                  </a:solidFill>
                  <a:latin typeface="微软雅黑" panose="020B0503020204020204" charset="-122"/>
                  <a:ea typeface="微软雅黑" panose="020B0503020204020204" charset="-122"/>
                </a:rPr>
                <a:t>扩展</a:t>
              </a:r>
              <a:endParaRPr lang="en-US" altLang="zh-CN" sz="2400" b="1" cap="small" dirty="0">
                <a:solidFill>
                  <a:prstClr val="white"/>
                </a:solidFill>
                <a:latin typeface="微软雅黑" panose="020B0503020204020204" charset="-122"/>
                <a:ea typeface="微软雅黑" panose="020B0503020204020204" charset="-122"/>
              </a:endParaRPr>
            </a:p>
            <a:p>
              <a:pPr lvl="0" algn="ctr">
                <a:defRPr/>
              </a:pPr>
              <a:endParaRPr lang="zh-CN" sz="2400" b="1" cap="small" dirty="0">
                <a:solidFill>
                  <a:prstClr val="white"/>
                </a:solidFill>
                <a:latin typeface="微软雅黑" panose="020B0503020204020204" charset="-122"/>
                <a:ea typeface="微软雅黑" panose="020B0503020204020204" charset="-122"/>
              </a:endParaRPr>
            </a:p>
          </p:txBody>
        </p:sp>
      </p:grpSp>
      <p:grpSp>
        <p:nvGrpSpPr>
          <p:cNvPr id="7" name="组合 6"/>
          <p:cNvGrpSpPr/>
          <p:nvPr/>
        </p:nvGrpSpPr>
        <p:grpSpPr>
          <a:xfrm>
            <a:off x="2446949" y="2358857"/>
            <a:ext cx="6194453" cy="628650"/>
            <a:chOff x="2629194" y="3644583"/>
            <a:chExt cx="6194453" cy="628650"/>
          </a:xfrm>
        </p:grpSpPr>
        <p:sp>
          <p:nvSpPr>
            <p:cNvPr id="8" name="矩形 7"/>
            <p:cNvSpPr/>
            <p:nvPr/>
          </p:nvSpPr>
          <p:spPr>
            <a:xfrm>
              <a:off x="3437259" y="3644583"/>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9" name="Copyright Notice"/>
            <p:cNvSpPr/>
            <p:nvPr/>
          </p:nvSpPr>
          <p:spPr bwMode="auto">
            <a:xfrm>
              <a:off x="2629194" y="3784651"/>
              <a:ext cx="4413170" cy="41840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十、物联网（</a:t>
              </a:r>
              <a:r>
                <a:rPr lang="en-US" altLang="zh-CN" sz="2400" b="1" cap="small" dirty="0">
                  <a:solidFill>
                    <a:prstClr val="white"/>
                  </a:solidFill>
                  <a:latin typeface="微软雅黑" panose="020B0503020204020204" charset="-122"/>
                  <a:ea typeface="微软雅黑" panose="020B0503020204020204" charset="-122"/>
                </a:rPr>
                <a:t>IOT</a:t>
              </a:r>
              <a:r>
                <a:rPr lang="zh-CN" altLang="en-US" sz="2400" b="1" cap="small" dirty="0">
                  <a:solidFill>
                    <a:prstClr val="white"/>
                  </a:solidFill>
                  <a:latin typeface="微软雅黑" panose="020B0503020204020204" charset="-122"/>
                  <a:ea typeface="微软雅黑" panose="020B0503020204020204" charset="-122"/>
                </a:rPr>
                <a:t>）</a:t>
              </a:r>
              <a:endParaRPr lang="zh-CN" altLang="en-US" sz="2400" b="1" dirty="0">
                <a:latin typeface="微软雅黑" panose="020B0503020204020204" charset="-122"/>
                <a:ea typeface="微软雅黑" panose="020B0503020204020204" charset="-122"/>
              </a:endParaRPr>
            </a:p>
          </p:txBody>
        </p:sp>
      </p:grpSp>
      <p:grpSp>
        <p:nvGrpSpPr>
          <p:cNvPr id="13" name="组合 12"/>
          <p:cNvGrpSpPr/>
          <p:nvPr/>
        </p:nvGrpSpPr>
        <p:grpSpPr>
          <a:xfrm>
            <a:off x="3251839" y="3071962"/>
            <a:ext cx="5386388" cy="911931"/>
            <a:chOff x="3434084" y="3729038"/>
            <a:chExt cx="5386388" cy="911931"/>
          </a:xfrm>
        </p:grpSpPr>
        <p:sp>
          <p:nvSpPr>
            <p:cNvPr id="16" name="矩形 15"/>
            <p:cNvSpPr/>
            <p:nvPr/>
          </p:nvSpPr>
          <p:spPr>
            <a:xfrm>
              <a:off x="3434084" y="372903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18" name="Copyright Notice"/>
            <p:cNvSpPr/>
            <p:nvPr/>
          </p:nvSpPr>
          <p:spPr bwMode="auto">
            <a:xfrm>
              <a:off x="3434084" y="3853231"/>
              <a:ext cx="2263492"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十一、操作系统</a:t>
              </a:r>
              <a:endParaRPr lang="zh-CN" altLang="en-US" sz="2400" b="1" dirty="0">
                <a:latin typeface="微软雅黑" panose="020B0503020204020204" charset="-122"/>
                <a:ea typeface="微软雅黑" panose="020B0503020204020204" charset="-122"/>
              </a:endParaRP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grpSp>
        <p:nvGrpSpPr>
          <p:cNvPr id="26" name="组合 25"/>
          <p:cNvGrpSpPr/>
          <p:nvPr/>
        </p:nvGrpSpPr>
        <p:grpSpPr>
          <a:xfrm>
            <a:off x="3251839" y="3770929"/>
            <a:ext cx="5386388" cy="920590"/>
            <a:chOff x="3434084" y="3729038"/>
            <a:chExt cx="5386388" cy="920590"/>
          </a:xfrm>
        </p:grpSpPr>
        <p:sp>
          <p:nvSpPr>
            <p:cNvPr id="32" name="矩形 31"/>
            <p:cNvSpPr/>
            <p:nvPr/>
          </p:nvSpPr>
          <p:spPr>
            <a:xfrm>
              <a:off x="3434084" y="372903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33" name="Copyright Notice"/>
            <p:cNvSpPr/>
            <p:nvPr/>
          </p:nvSpPr>
          <p:spPr bwMode="auto">
            <a:xfrm>
              <a:off x="3458101" y="3861890"/>
              <a:ext cx="1647939"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十二、结语</a:t>
              </a:r>
              <a:endParaRPr lang="zh-CN" altLang="en-US" sz="2400" b="1" dirty="0">
                <a:latin typeface="微软雅黑" panose="020B0503020204020204" charset="-122"/>
                <a:ea typeface="微软雅黑" panose="020B0503020204020204" charset="-122"/>
              </a:endParaRP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up)">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p:tgtEl>
                                          <p:spTgt spid="15"/>
                                        </p:tgtEl>
                                        <p:attrNameLst>
                                          <p:attrName>ppt_y</p:attrName>
                                        </p:attrNameLst>
                                      </p:cBhvr>
                                      <p:tavLst>
                                        <p:tav tm="0">
                                          <p:val>
                                            <p:strVal val="#ppt_y+#ppt_h*1.125000"/>
                                          </p:val>
                                        </p:tav>
                                        <p:tav tm="100000">
                                          <p:val>
                                            <p:strVal val="#ppt_y"/>
                                          </p:val>
                                        </p:tav>
                                      </p:tavLst>
                                    </p:anim>
                                    <p:animEffect transition="in" filter="wipe(up)">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p:tgtEl>
                                          <p:spTgt spid="7"/>
                                        </p:tgtEl>
                                        <p:attrNameLst>
                                          <p:attrName>ppt_y</p:attrName>
                                        </p:attrNameLst>
                                      </p:cBhvr>
                                      <p:tavLst>
                                        <p:tav tm="0">
                                          <p:val>
                                            <p:strVal val="#ppt_y+#ppt_h*1.125000"/>
                                          </p:val>
                                        </p:tav>
                                        <p:tav tm="100000">
                                          <p:val>
                                            <p:strVal val="#ppt_y"/>
                                          </p:val>
                                        </p:tav>
                                      </p:tavLst>
                                    </p:anim>
                                    <p:animEffect transition="in" filter="wipe(up)">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p:tgtEl>
                                          <p:spTgt spid="13"/>
                                        </p:tgtEl>
                                        <p:attrNameLst>
                                          <p:attrName>ppt_y</p:attrName>
                                        </p:attrNameLst>
                                      </p:cBhvr>
                                      <p:tavLst>
                                        <p:tav tm="0">
                                          <p:val>
                                            <p:strVal val="#ppt_y+#ppt_h*1.125000"/>
                                          </p:val>
                                        </p:tav>
                                        <p:tav tm="100000">
                                          <p:val>
                                            <p:strVal val="#ppt_y"/>
                                          </p:val>
                                        </p:tav>
                                      </p:tavLst>
                                    </p:anim>
                                    <p:animEffect transition="in" filter="wipe(up)">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p:tgtEl>
                                          <p:spTgt spid="26"/>
                                        </p:tgtEl>
                                        <p:attrNameLst>
                                          <p:attrName>ppt_y</p:attrName>
                                        </p:attrNameLst>
                                      </p:cBhvr>
                                      <p:tavLst>
                                        <p:tav tm="0">
                                          <p:val>
                                            <p:strVal val="#ppt_y+#ppt_h*1.125000"/>
                                          </p:val>
                                        </p:tav>
                                        <p:tav tm="100000">
                                          <p:val>
                                            <p:strVal val="#ppt_y"/>
                                          </p:val>
                                        </p:tav>
                                      </p:tavLst>
                                    </p:anim>
                                    <p:animEffect transition="in" filter="wipe(up)">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1" y="172990"/>
            <a:ext cx="3203849"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491881" cy="2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en-US" altLang="zh-CN" dirty="0">
                <a:solidFill>
                  <a:schemeClr val="bg1"/>
                </a:solidFill>
              </a:rPr>
              <a:t>Hybrid App</a:t>
            </a: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355312"/>
          </a:xfrm>
          <a:prstGeom prst="rect">
            <a:avLst/>
          </a:prstGeom>
          <a:noFill/>
        </p:spPr>
        <p:txBody>
          <a:bodyPr wrap="square" rtlCol="0">
            <a:spAutoFit/>
          </a:bodyPr>
          <a:lstStyle/>
          <a:p>
            <a:r>
              <a:rPr lang="zh-CN" altLang="en-US" dirty="0">
                <a:solidFill>
                  <a:schemeClr val="bg1"/>
                </a:solidFill>
              </a:rPr>
              <a:t>即混合开发</a:t>
            </a:r>
            <a:r>
              <a:rPr lang="en-US" altLang="zh-CN" dirty="0">
                <a:solidFill>
                  <a:schemeClr val="bg1"/>
                </a:solidFill>
              </a:rPr>
              <a:t>,</a:t>
            </a:r>
            <a:r>
              <a:rPr lang="zh-CN" altLang="en-US" dirty="0">
                <a:solidFill>
                  <a:schemeClr val="bg1"/>
                </a:solidFill>
              </a:rPr>
              <a:t>也就是半原生半</a:t>
            </a:r>
            <a:r>
              <a:rPr lang="en-US" altLang="zh-CN" dirty="0">
                <a:solidFill>
                  <a:schemeClr val="bg1"/>
                </a:solidFill>
              </a:rPr>
              <a:t>Web</a:t>
            </a:r>
            <a:r>
              <a:rPr lang="zh-CN" altLang="en-US" dirty="0">
                <a:solidFill>
                  <a:schemeClr val="bg1"/>
                </a:solidFill>
              </a:rPr>
              <a:t>的开发模式</a:t>
            </a:r>
            <a:r>
              <a:rPr lang="en-US" altLang="zh-CN" dirty="0">
                <a:solidFill>
                  <a:schemeClr val="bg1"/>
                </a:solidFill>
              </a:rPr>
              <a:t>,</a:t>
            </a:r>
            <a:r>
              <a:rPr lang="zh-CN" altLang="en-US" dirty="0">
                <a:solidFill>
                  <a:schemeClr val="bg1"/>
                </a:solidFill>
              </a:rPr>
              <a:t>有跨平台效果</a:t>
            </a:r>
            <a:r>
              <a:rPr lang="en-US" altLang="zh-CN" dirty="0">
                <a:solidFill>
                  <a:schemeClr val="bg1"/>
                </a:solidFill>
              </a:rPr>
              <a:t>,</a:t>
            </a:r>
            <a:r>
              <a:rPr lang="zh-CN" altLang="en-US" dirty="0">
                <a:solidFill>
                  <a:schemeClr val="bg1"/>
                </a:solidFill>
              </a:rPr>
              <a:t>当然了</a:t>
            </a:r>
            <a:r>
              <a:rPr lang="en-US" altLang="zh-CN" dirty="0">
                <a:solidFill>
                  <a:schemeClr val="bg1"/>
                </a:solidFill>
              </a:rPr>
              <a:t>,</a:t>
            </a:r>
            <a:r>
              <a:rPr lang="zh-CN" altLang="en-US" dirty="0">
                <a:solidFill>
                  <a:schemeClr val="bg1"/>
                </a:solidFill>
              </a:rPr>
              <a:t>实质最终发布的仍然是独立的原生</a:t>
            </a:r>
            <a:r>
              <a:rPr lang="en-US" altLang="zh-CN" dirty="0">
                <a:solidFill>
                  <a:schemeClr val="bg1"/>
                </a:solidFill>
              </a:rPr>
              <a:t>APP(</a:t>
            </a:r>
            <a:r>
              <a:rPr lang="zh-CN" altLang="en-US" dirty="0">
                <a:solidFill>
                  <a:schemeClr val="bg1"/>
                </a:solidFill>
              </a:rPr>
              <a:t>各种的平台有各种的</a:t>
            </a:r>
            <a:r>
              <a:rPr lang="en-US" altLang="zh-CN" dirty="0">
                <a:solidFill>
                  <a:schemeClr val="bg1"/>
                </a:solidFill>
              </a:rPr>
              <a:t>SDK)</a:t>
            </a: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开发成本较低</a:t>
            </a:r>
            <a:r>
              <a:rPr lang="en-US" altLang="zh-CN" dirty="0">
                <a:solidFill>
                  <a:schemeClr val="bg1"/>
                </a:solidFill>
              </a:rPr>
              <a:t>,</a:t>
            </a:r>
            <a:r>
              <a:rPr lang="zh-CN" altLang="en-US" dirty="0">
                <a:solidFill>
                  <a:schemeClr val="bg1"/>
                </a:solidFill>
              </a:rPr>
              <a:t>可以跨平台</a:t>
            </a:r>
            <a:r>
              <a:rPr lang="en-US" altLang="zh-CN" dirty="0">
                <a:solidFill>
                  <a:schemeClr val="bg1"/>
                </a:solidFill>
              </a:rPr>
              <a:t>,</a:t>
            </a:r>
            <a:r>
              <a:rPr lang="zh-CN" altLang="en-US" dirty="0">
                <a:solidFill>
                  <a:schemeClr val="bg1"/>
                </a:solidFill>
              </a:rPr>
              <a:t>调试方便</a:t>
            </a:r>
          </a:p>
          <a:p>
            <a:pPr marL="285750" indent="-285750">
              <a:buFont typeface="Wingdings" panose="05000000000000000000" pitchFamily="2" charset="2"/>
              <a:buChar char="l"/>
            </a:pPr>
            <a:r>
              <a:rPr lang="zh-CN" altLang="en-US" dirty="0">
                <a:solidFill>
                  <a:schemeClr val="bg1"/>
                </a:solidFill>
              </a:rPr>
              <a:t>维护成本低</a:t>
            </a:r>
            <a:r>
              <a:rPr lang="en-US" altLang="zh-CN" dirty="0">
                <a:solidFill>
                  <a:schemeClr val="bg1"/>
                </a:solidFill>
              </a:rPr>
              <a:t>,</a:t>
            </a:r>
            <a:r>
              <a:rPr lang="zh-CN" altLang="en-US" dirty="0">
                <a:solidFill>
                  <a:schemeClr val="bg1"/>
                </a:solidFill>
              </a:rPr>
              <a:t>功能可复用</a:t>
            </a:r>
          </a:p>
          <a:p>
            <a:pPr marL="285750" indent="-285750">
              <a:buFont typeface="Wingdings" panose="05000000000000000000" pitchFamily="2" charset="2"/>
              <a:buChar char="l"/>
            </a:pPr>
            <a:r>
              <a:rPr lang="zh-CN" altLang="en-US" dirty="0">
                <a:solidFill>
                  <a:schemeClr val="bg1"/>
                </a:solidFill>
              </a:rPr>
              <a:t>更新较为自由</a:t>
            </a:r>
          </a:p>
          <a:p>
            <a:pPr marL="285750" indent="-285750">
              <a:buFont typeface="Wingdings" panose="05000000000000000000" pitchFamily="2" charset="2"/>
              <a:buChar char="l"/>
            </a:pPr>
            <a:r>
              <a:rPr lang="zh-CN" altLang="en-US" dirty="0">
                <a:solidFill>
                  <a:schemeClr val="bg1"/>
                </a:solidFill>
              </a:rPr>
              <a:t>针对新手友好</a:t>
            </a:r>
            <a:r>
              <a:rPr lang="en-US" altLang="zh-CN" dirty="0">
                <a:solidFill>
                  <a:schemeClr val="bg1"/>
                </a:solidFill>
              </a:rPr>
              <a:t>,</a:t>
            </a:r>
            <a:r>
              <a:rPr lang="zh-CN" altLang="en-US" dirty="0">
                <a:solidFill>
                  <a:schemeClr val="bg1"/>
                </a:solidFill>
              </a:rPr>
              <a:t>学习成本较低</a:t>
            </a:r>
          </a:p>
          <a:p>
            <a:pPr marL="285750" indent="-285750">
              <a:buFont typeface="Wingdings" panose="05000000000000000000" pitchFamily="2" charset="2"/>
              <a:buChar char="l"/>
            </a:pPr>
            <a:r>
              <a:rPr lang="zh-CN" altLang="en-US" dirty="0">
                <a:solidFill>
                  <a:schemeClr val="bg1"/>
                </a:solidFill>
              </a:rPr>
              <a:t>功能更加完善</a:t>
            </a:r>
            <a:r>
              <a:rPr lang="en-US" altLang="zh-CN" dirty="0">
                <a:solidFill>
                  <a:schemeClr val="bg1"/>
                </a:solidFill>
              </a:rPr>
              <a:t>,</a:t>
            </a:r>
            <a:r>
              <a:rPr lang="zh-CN" altLang="en-US" dirty="0">
                <a:solidFill>
                  <a:schemeClr val="bg1"/>
                </a:solidFill>
              </a:rPr>
              <a:t>性能和体验要比起</a:t>
            </a:r>
            <a:r>
              <a:rPr lang="en-US" altLang="zh-CN" dirty="0">
                <a:solidFill>
                  <a:schemeClr val="bg1"/>
                </a:solidFill>
              </a:rPr>
              <a:t>web app</a:t>
            </a:r>
            <a:r>
              <a:rPr lang="zh-CN" altLang="en-US" dirty="0">
                <a:solidFill>
                  <a:schemeClr val="bg1"/>
                </a:solidFill>
              </a:rPr>
              <a:t>好太多</a:t>
            </a:r>
          </a:p>
          <a:p>
            <a:pPr marL="285750" indent="-285750">
              <a:buFont typeface="Wingdings" panose="05000000000000000000" pitchFamily="2" charset="2"/>
              <a:buChar char="l"/>
            </a:pPr>
            <a:r>
              <a:rPr lang="zh-CN" altLang="en-US" dirty="0">
                <a:solidFill>
                  <a:schemeClr val="bg1"/>
                </a:solidFill>
              </a:rPr>
              <a:t>部分性能要求的页面可用原生实现</a:t>
            </a:r>
          </a:p>
          <a:p>
            <a:pPr marL="285750" indent="-285750">
              <a:buFont typeface="Wingdings" panose="05000000000000000000" pitchFamily="2" charset="2"/>
              <a:buChar char="l"/>
            </a:pPr>
            <a:endParaRPr lang="en-US" altLang="zh-CN" dirty="0">
              <a:solidFill>
                <a:schemeClr val="bg1"/>
              </a:solidFill>
            </a:endParaRPr>
          </a:p>
          <a:p>
            <a:r>
              <a:rPr lang="zh-CN" altLang="en-US" dirty="0">
                <a:solidFill>
                  <a:schemeClr val="bg1"/>
                </a:solidFill>
              </a:rPr>
              <a:t>劣势：</a:t>
            </a:r>
          </a:p>
          <a:p>
            <a:pPr marL="285750" indent="-285750">
              <a:buFont typeface="Wingdings" panose="05000000000000000000" pitchFamily="2" charset="2"/>
              <a:buChar char="l"/>
            </a:pPr>
            <a:r>
              <a:rPr lang="zh-CN" altLang="en-US" dirty="0">
                <a:solidFill>
                  <a:schemeClr val="bg1"/>
                </a:solidFill>
              </a:rPr>
              <a:t>相比原生</a:t>
            </a:r>
            <a:r>
              <a:rPr lang="en-US" altLang="zh-CN" dirty="0">
                <a:solidFill>
                  <a:schemeClr val="bg1"/>
                </a:solidFill>
              </a:rPr>
              <a:t>,</a:t>
            </a:r>
            <a:r>
              <a:rPr lang="zh-CN" altLang="en-US" dirty="0">
                <a:solidFill>
                  <a:schemeClr val="bg1"/>
                </a:solidFill>
              </a:rPr>
              <a:t>性能仍然有较大损耗</a:t>
            </a:r>
          </a:p>
          <a:p>
            <a:pPr marL="285750" indent="-285750">
              <a:buFont typeface="Wingdings" panose="05000000000000000000" pitchFamily="2" charset="2"/>
              <a:buChar char="l"/>
            </a:pPr>
            <a:r>
              <a:rPr lang="zh-CN" altLang="en-US" dirty="0">
                <a:solidFill>
                  <a:schemeClr val="bg1"/>
                </a:solidFill>
              </a:rPr>
              <a:t>不适用于交互性较强的</a:t>
            </a:r>
            <a:r>
              <a:rPr lang="en-US" altLang="zh-CN" dirty="0">
                <a:solidFill>
                  <a:schemeClr val="bg1"/>
                </a:solidFill>
              </a:rPr>
              <a:t>app</a:t>
            </a:r>
          </a:p>
          <a:p>
            <a:pPr marL="285750" indent="-285750">
              <a:buFont typeface="Wingdings" panose="05000000000000000000" pitchFamily="2" charset="2"/>
              <a:buChar char="l"/>
            </a:pPr>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422775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11" end="11"/>
                                            </p:txEl>
                                          </p:spTgt>
                                        </p:tgtEl>
                                        <p:attrNameLst>
                                          <p:attrName>style.visibility</p:attrName>
                                        </p:attrNameLst>
                                      </p:cBhvr>
                                      <p:to>
                                        <p:strVal val="visible"/>
                                      </p:to>
                                    </p:set>
                                    <p:anim calcmode="lin" valueType="num">
                                      <p:cBhvr additive="base">
                                        <p:cTn id="6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 calcmode="lin" valueType="num">
                                      <p:cBhvr additive="base">
                                        <p:cTn id="6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442798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5354" y="123478"/>
            <a:ext cx="4427985" cy="2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en-US" altLang="zh-CN" dirty="0">
                <a:solidFill>
                  <a:schemeClr val="bg1"/>
                </a:solidFill>
              </a:rPr>
              <a:t>React Native App</a:t>
            </a: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632311"/>
          </a:xfrm>
          <a:prstGeom prst="rect">
            <a:avLst/>
          </a:prstGeom>
          <a:noFill/>
        </p:spPr>
        <p:txBody>
          <a:bodyPr wrap="square" rtlCol="0">
            <a:spAutoFit/>
          </a:bodyPr>
          <a:lstStyle/>
          <a:p>
            <a:r>
              <a:rPr lang="en-US" altLang="zh-CN" dirty="0">
                <a:solidFill>
                  <a:schemeClr val="bg1"/>
                </a:solidFill>
              </a:rPr>
              <a:t>Facebook</a:t>
            </a:r>
            <a:r>
              <a:rPr lang="zh-CN" altLang="en-US" dirty="0">
                <a:solidFill>
                  <a:schemeClr val="bg1"/>
                </a:solidFill>
              </a:rPr>
              <a:t>发起的开源的一套新的</a:t>
            </a:r>
            <a:r>
              <a:rPr lang="en-US" altLang="zh-CN" dirty="0">
                <a:solidFill>
                  <a:schemeClr val="bg1"/>
                </a:solidFill>
              </a:rPr>
              <a:t>APP</a:t>
            </a:r>
            <a:r>
              <a:rPr lang="zh-CN" altLang="en-US" dirty="0">
                <a:solidFill>
                  <a:schemeClr val="bg1"/>
                </a:solidFill>
              </a:rPr>
              <a:t>开发方案</a:t>
            </a:r>
            <a:r>
              <a:rPr lang="en-US" altLang="zh-CN" dirty="0">
                <a:solidFill>
                  <a:schemeClr val="bg1"/>
                </a:solidFill>
              </a:rPr>
              <a:t>,Facebook</a:t>
            </a:r>
            <a:r>
              <a:rPr lang="zh-CN" altLang="en-US" dirty="0">
                <a:solidFill>
                  <a:schemeClr val="bg1"/>
                </a:solidFill>
              </a:rPr>
              <a:t>在当初深入研究</a:t>
            </a:r>
            <a:r>
              <a:rPr lang="en-US" altLang="zh-CN" dirty="0">
                <a:solidFill>
                  <a:schemeClr val="bg1"/>
                </a:solidFill>
              </a:rPr>
              <a:t>Hybrid</a:t>
            </a:r>
            <a:r>
              <a:rPr lang="zh-CN" altLang="en-US" dirty="0">
                <a:solidFill>
                  <a:schemeClr val="bg1"/>
                </a:solidFill>
              </a:rPr>
              <a:t>开发后</a:t>
            </a:r>
            <a:r>
              <a:rPr lang="en-US" altLang="zh-CN" dirty="0">
                <a:solidFill>
                  <a:schemeClr val="bg1"/>
                </a:solidFill>
              </a:rPr>
              <a:t>,</a:t>
            </a:r>
            <a:r>
              <a:rPr lang="zh-CN" altLang="en-US" dirty="0">
                <a:solidFill>
                  <a:schemeClr val="bg1"/>
                </a:solidFill>
              </a:rPr>
              <a:t>觉得这种模式有先天的缺陷</a:t>
            </a:r>
            <a:r>
              <a:rPr lang="en-US" altLang="zh-CN" dirty="0">
                <a:solidFill>
                  <a:schemeClr val="bg1"/>
                </a:solidFill>
              </a:rPr>
              <a:t>,</a:t>
            </a:r>
            <a:r>
              <a:rPr lang="zh-CN" altLang="en-US" dirty="0">
                <a:solidFill>
                  <a:schemeClr val="bg1"/>
                </a:solidFill>
              </a:rPr>
              <a:t>所以果断放弃</a:t>
            </a:r>
            <a:r>
              <a:rPr lang="en-US" altLang="zh-CN" dirty="0">
                <a:solidFill>
                  <a:schemeClr val="bg1"/>
                </a:solidFill>
              </a:rPr>
              <a:t>,</a:t>
            </a:r>
            <a:r>
              <a:rPr lang="zh-CN" altLang="en-US" dirty="0">
                <a:solidFill>
                  <a:schemeClr val="bg1"/>
                </a:solidFill>
              </a:rPr>
              <a:t>转而自行研究</a:t>
            </a:r>
            <a:r>
              <a:rPr lang="en-US" altLang="zh-CN" dirty="0">
                <a:solidFill>
                  <a:schemeClr val="bg1"/>
                </a:solidFill>
              </a:rPr>
              <a:t>,</a:t>
            </a:r>
            <a:r>
              <a:rPr lang="zh-CN" altLang="en-US" dirty="0">
                <a:solidFill>
                  <a:schemeClr val="bg1"/>
                </a:solidFill>
              </a:rPr>
              <a:t>后来推出了自己的“</a:t>
            </a:r>
            <a:r>
              <a:rPr lang="en-US" altLang="zh-CN" dirty="0">
                <a:solidFill>
                  <a:schemeClr val="bg1"/>
                </a:solidFill>
              </a:rPr>
              <a:t>React Native”</a:t>
            </a:r>
            <a:r>
              <a:rPr lang="zh-CN" altLang="en-US" dirty="0">
                <a:solidFill>
                  <a:schemeClr val="bg1"/>
                </a:solidFill>
              </a:rPr>
              <a:t>方案</a:t>
            </a:r>
            <a:r>
              <a:rPr lang="en-US" altLang="zh-CN" dirty="0">
                <a:solidFill>
                  <a:schemeClr val="bg1"/>
                </a:solidFill>
              </a:rPr>
              <a:t>,</a:t>
            </a:r>
            <a:r>
              <a:rPr lang="zh-CN" altLang="en-US" dirty="0">
                <a:solidFill>
                  <a:schemeClr val="bg1"/>
                </a:solidFill>
              </a:rPr>
              <a:t>不同于</a:t>
            </a:r>
            <a:r>
              <a:rPr lang="en-US" altLang="zh-CN" dirty="0">
                <a:solidFill>
                  <a:schemeClr val="bg1"/>
                </a:solidFill>
              </a:rPr>
              <a:t>H5,</a:t>
            </a:r>
            <a:r>
              <a:rPr lang="zh-CN" altLang="en-US" dirty="0">
                <a:solidFill>
                  <a:schemeClr val="bg1"/>
                </a:solidFill>
              </a:rPr>
              <a:t>也不同于原生</a:t>
            </a:r>
            <a:r>
              <a:rPr lang="en-US" altLang="zh-CN" dirty="0">
                <a:solidFill>
                  <a:schemeClr val="bg1"/>
                </a:solidFill>
              </a:rPr>
              <a:t>,</a:t>
            </a:r>
            <a:r>
              <a:rPr lang="zh-CN" altLang="en-US" dirty="0">
                <a:solidFill>
                  <a:schemeClr val="bg1"/>
                </a:solidFill>
              </a:rPr>
              <a:t>更像是用</a:t>
            </a:r>
            <a:r>
              <a:rPr lang="en-US" altLang="zh-CN" dirty="0">
                <a:solidFill>
                  <a:schemeClr val="bg1"/>
                </a:solidFill>
              </a:rPr>
              <a:t>JS</a:t>
            </a:r>
            <a:r>
              <a:rPr lang="zh-CN" altLang="en-US" dirty="0">
                <a:solidFill>
                  <a:schemeClr val="bg1"/>
                </a:solidFill>
              </a:rPr>
              <a:t>写出原生应用</a:t>
            </a: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虽然说开发成本大于</a:t>
            </a:r>
            <a:r>
              <a:rPr lang="en-US" altLang="zh-CN" dirty="0">
                <a:solidFill>
                  <a:schemeClr val="bg1"/>
                </a:solidFill>
              </a:rPr>
              <a:t>Hybrid</a:t>
            </a:r>
            <a:r>
              <a:rPr lang="zh-CN" altLang="en-US" dirty="0">
                <a:solidFill>
                  <a:schemeClr val="bg1"/>
                </a:solidFill>
              </a:rPr>
              <a:t>模式</a:t>
            </a:r>
            <a:r>
              <a:rPr lang="en-US" altLang="zh-CN" dirty="0">
                <a:solidFill>
                  <a:schemeClr val="bg1"/>
                </a:solidFill>
              </a:rPr>
              <a:t>,</a:t>
            </a:r>
            <a:r>
              <a:rPr lang="zh-CN" altLang="en-US" dirty="0">
                <a:solidFill>
                  <a:schemeClr val="bg1"/>
                </a:solidFill>
              </a:rPr>
              <a:t>但是小于原生模式</a:t>
            </a:r>
            <a:r>
              <a:rPr lang="en-US" altLang="zh-CN" dirty="0">
                <a:solidFill>
                  <a:schemeClr val="bg1"/>
                </a:solidFill>
              </a:rPr>
              <a:t>,</a:t>
            </a:r>
            <a:r>
              <a:rPr lang="zh-CN" altLang="en-US" dirty="0">
                <a:solidFill>
                  <a:schemeClr val="bg1"/>
                </a:solidFill>
              </a:rPr>
              <a:t>大部分代码可复用</a:t>
            </a:r>
          </a:p>
          <a:p>
            <a:pPr marL="285750" indent="-285750">
              <a:buFont typeface="Wingdings" panose="05000000000000000000" pitchFamily="2" charset="2"/>
              <a:buChar char="l"/>
            </a:pPr>
            <a:r>
              <a:rPr lang="zh-CN" altLang="en-US" dirty="0">
                <a:solidFill>
                  <a:schemeClr val="bg1"/>
                </a:solidFill>
              </a:rPr>
              <a:t>性能体验高于</a:t>
            </a:r>
            <a:r>
              <a:rPr lang="en-US" altLang="zh-CN" dirty="0">
                <a:solidFill>
                  <a:schemeClr val="bg1"/>
                </a:solidFill>
              </a:rPr>
              <a:t>Hybrid,</a:t>
            </a:r>
            <a:r>
              <a:rPr lang="zh-CN" altLang="en-US" dirty="0">
                <a:solidFill>
                  <a:schemeClr val="bg1"/>
                </a:solidFill>
              </a:rPr>
              <a:t>不逊色与原生</a:t>
            </a:r>
          </a:p>
          <a:p>
            <a:pPr marL="285750" indent="-285750">
              <a:buFont typeface="Wingdings" panose="05000000000000000000" pitchFamily="2" charset="2"/>
              <a:buChar char="l"/>
            </a:pPr>
            <a:r>
              <a:rPr lang="zh-CN" altLang="en-US" dirty="0">
                <a:solidFill>
                  <a:schemeClr val="bg1"/>
                </a:solidFill>
              </a:rPr>
              <a:t>开发人员单一技术栈</a:t>
            </a:r>
            <a:r>
              <a:rPr lang="en-US" altLang="zh-CN" dirty="0">
                <a:solidFill>
                  <a:schemeClr val="bg1"/>
                </a:solidFill>
              </a:rPr>
              <a:t>,</a:t>
            </a:r>
            <a:r>
              <a:rPr lang="zh-CN" altLang="en-US" dirty="0">
                <a:solidFill>
                  <a:schemeClr val="bg1"/>
                </a:solidFill>
              </a:rPr>
              <a:t>一次学习</a:t>
            </a:r>
            <a:r>
              <a:rPr lang="en-US" altLang="zh-CN" dirty="0">
                <a:solidFill>
                  <a:schemeClr val="bg1"/>
                </a:solidFill>
              </a:rPr>
              <a:t>,</a:t>
            </a:r>
            <a:r>
              <a:rPr lang="zh-CN" altLang="en-US" dirty="0">
                <a:solidFill>
                  <a:schemeClr val="bg1"/>
                </a:solidFill>
              </a:rPr>
              <a:t>跨平台开发</a:t>
            </a:r>
          </a:p>
          <a:p>
            <a:pPr marL="285750" indent="-285750">
              <a:buFont typeface="Wingdings" panose="05000000000000000000" pitchFamily="2" charset="2"/>
              <a:buChar char="l"/>
            </a:pPr>
            <a:r>
              <a:rPr lang="zh-CN" altLang="en-US" dirty="0">
                <a:solidFill>
                  <a:schemeClr val="bg1"/>
                </a:solidFill>
              </a:rPr>
              <a:t>社区繁荣</a:t>
            </a:r>
            <a:r>
              <a:rPr lang="en-US" altLang="zh-CN" dirty="0">
                <a:solidFill>
                  <a:schemeClr val="bg1"/>
                </a:solidFill>
              </a:rPr>
              <a:t>,</a:t>
            </a:r>
            <a:r>
              <a:rPr lang="zh-CN" altLang="en-US" dirty="0">
                <a:solidFill>
                  <a:schemeClr val="bg1"/>
                </a:solidFill>
              </a:rPr>
              <a:t>遇到问题容易解决</a:t>
            </a:r>
          </a:p>
          <a:p>
            <a:pPr marL="285750" indent="-285750">
              <a:buFont typeface="Wingdings" panose="05000000000000000000" pitchFamily="2" charset="2"/>
              <a:buChar char="l"/>
            </a:pPr>
            <a:endParaRPr lang="en-US" altLang="zh-CN" dirty="0">
              <a:solidFill>
                <a:schemeClr val="bg1"/>
              </a:solidFill>
            </a:endParaRPr>
          </a:p>
          <a:p>
            <a:r>
              <a:rPr lang="zh-CN" altLang="en-US" dirty="0">
                <a:solidFill>
                  <a:schemeClr val="bg1"/>
                </a:solidFill>
              </a:rPr>
              <a:t>劣势：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虽然可以部分跨平台</a:t>
            </a:r>
            <a:r>
              <a:rPr lang="en-US" altLang="zh-CN" dirty="0">
                <a:solidFill>
                  <a:schemeClr val="bg1"/>
                </a:solidFill>
              </a:rPr>
              <a:t>,</a:t>
            </a:r>
            <a:r>
              <a:rPr lang="zh-CN" altLang="en-US" dirty="0">
                <a:solidFill>
                  <a:schemeClr val="bg1"/>
                </a:solidFill>
              </a:rPr>
              <a:t>但并不是</a:t>
            </a:r>
            <a:r>
              <a:rPr lang="en-US" altLang="zh-CN" dirty="0">
                <a:solidFill>
                  <a:schemeClr val="bg1"/>
                </a:solidFill>
              </a:rPr>
              <a:t>Hybrid</a:t>
            </a:r>
            <a:r>
              <a:rPr lang="zh-CN" altLang="en-US" dirty="0">
                <a:solidFill>
                  <a:schemeClr val="bg1"/>
                </a:solidFill>
              </a:rPr>
              <a:t>中的一次编写</a:t>
            </a:r>
            <a:r>
              <a:rPr lang="en-US" altLang="zh-CN" dirty="0">
                <a:solidFill>
                  <a:schemeClr val="bg1"/>
                </a:solidFill>
              </a:rPr>
              <a:t>,</a:t>
            </a:r>
            <a:r>
              <a:rPr lang="zh-CN" altLang="en-US" dirty="0">
                <a:solidFill>
                  <a:schemeClr val="bg1"/>
                </a:solidFill>
              </a:rPr>
              <a:t>两次运行那种</a:t>
            </a:r>
            <a:r>
              <a:rPr lang="en-US" altLang="zh-CN" dirty="0">
                <a:solidFill>
                  <a:schemeClr val="bg1"/>
                </a:solidFill>
              </a:rPr>
              <a:t>,</a:t>
            </a:r>
            <a:r>
              <a:rPr lang="zh-CN" altLang="en-US" dirty="0">
                <a:solidFill>
                  <a:schemeClr val="bg1"/>
                </a:solidFill>
              </a:rPr>
              <a:t>而是不同平台代码有所区别</a:t>
            </a:r>
          </a:p>
          <a:p>
            <a:pPr marL="285750" indent="-285750">
              <a:buFont typeface="Wingdings" panose="05000000000000000000" pitchFamily="2" charset="2"/>
              <a:buChar char="l"/>
            </a:pPr>
            <a:r>
              <a:rPr lang="zh-CN" altLang="en-US" dirty="0">
                <a:solidFill>
                  <a:schemeClr val="bg1"/>
                </a:solidFill>
              </a:rPr>
              <a:t>开发人员学习有一定成本</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12748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2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zh-CN" altLang="en-US" sz="2800" dirty="0">
                <a:solidFill>
                  <a:schemeClr val="bg1"/>
                </a:solidFill>
              </a:rPr>
              <a:t>小程序</a:t>
            </a: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909310"/>
          </a:xfrm>
          <a:prstGeom prst="rect">
            <a:avLst/>
          </a:prstGeom>
          <a:noFill/>
        </p:spPr>
        <p:txBody>
          <a:bodyPr wrap="square" rtlCol="0">
            <a:spAutoFit/>
          </a:bodyPr>
          <a:lstStyle/>
          <a:p>
            <a:r>
              <a:rPr lang="zh-CN" altLang="en-US" dirty="0">
                <a:solidFill>
                  <a:schemeClr val="bg1"/>
                </a:solidFill>
              </a:rPr>
              <a:t>张小龙在朋友圈里这样解释道：小程序是一种不需要下载安装即可使用的应用，它实现了应用「触手可及」的梦想，用户扫一扫或搜一下即可打开应用。也体现了「用完即走」的理念，用户不用关心是否安装太多应用的问题。应用将无处不在，随时可用，但又无需安装卸载。</a:t>
            </a: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不用安装，即开即用，用完就走。省流量，省安装时间，不占用桌面；</a:t>
            </a:r>
          </a:p>
          <a:p>
            <a:pPr marL="285750" indent="-285750">
              <a:buFont typeface="Wingdings" panose="05000000000000000000" pitchFamily="2" charset="2"/>
              <a:buChar char="l"/>
            </a:pPr>
            <a:r>
              <a:rPr lang="zh-CN" altLang="en-US" dirty="0">
                <a:solidFill>
                  <a:schemeClr val="bg1"/>
                </a:solidFill>
              </a:rPr>
              <a:t>对于小程序拥有者来说，开发成本更低，他们可以更多财力，人力，精力放在如何运营好产品，做好内容本身；</a:t>
            </a:r>
          </a:p>
          <a:p>
            <a:pPr marL="285750" indent="-285750">
              <a:buFont typeface="Wingdings" panose="05000000000000000000" pitchFamily="2" charset="2"/>
              <a:buChar char="l"/>
            </a:pPr>
            <a:r>
              <a:rPr lang="zh-CN" altLang="en-US" dirty="0">
                <a:solidFill>
                  <a:schemeClr val="bg1"/>
                </a:solidFill>
              </a:rPr>
              <a:t>背靠微信</a:t>
            </a:r>
            <a:r>
              <a:rPr lang="en-US" altLang="zh-CN" dirty="0">
                <a:solidFill>
                  <a:schemeClr val="bg1"/>
                </a:solidFill>
              </a:rPr>
              <a:t>/</a:t>
            </a:r>
            <a:r>
              <a:rPr lang="zh-CN" altLang="en-US" dirty="0">
                <a:solidFill>
                  <a:schemeClr val="bg1"/>
                </a:solidFill>
              </a:rPr>
              <a:t>支付宝，更容易引流</a:t>
            </a:r>
            <a:endParaRPr lang="en-US" altLang="zh-CN" dirty="0">
              <a:solidFill>
                <a:schemeClr val="bg1"/>
              </a:solidFill>
            </a:endParaRPr>
          </a:p>
          <a:p>
            <a:r>
              <a:rPr lang="zh-CN" altLang="en-US" dirty="0">
                <a:solidFill>
                  <a:schemeClr val="bg1"/>
                </a:solidFill>
              </a:rPr>
              <a:t>劣势：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体验上虽然没法完全媲美原生</a:t>
            </a:r>
            <a:r>
              <a:rPr lang="en-US" altLang="zh-CN" dirty="0">
                <a:solidFill>
                  <a:schemeClr val="bg1"/>
                </a:solidFill>
              </a:rPr>
              <a:t>APP</a:t>
            </a:r>
            <a:r>
              <a:rPr lang="zh-CN" altLang="en-US" dirty="0">
                <a:solidFill>
                  <a:schemeClr val="bg1"/>
                </a:solidFill>
              </a:rPr>
              <a:t>，但综合考虑还是更优；</a:t>
            </a:r>
          </a:p>
          <a:p>
            <a:pPr marL="285750" indent="-285750">
              <a:buFont typeface="Wingdings" panose="05000000000000000000" pitchFamily="2" charset="2"/>
              <a:buChar char="l"/>
            </a:pPr>
            <a:r>
              <a:rPr lang="zh-CN" altLang="en-US" dirty="0">
                <a:solidFill>
                  <a:schemeClr val="bg1"/>
                </a:solidFill>
              </a:rPr>
              <a:t>微信小程序的推广和发展受微信平台的限制、不利于微信小程序的普及和全球化。</a:t>
            </a:r>
          </a:p>
          <a:p>
            <a:pPr marL="285750" indent="-285750">
              <a:buFont typeface="Wingdings" panose="05000000000000000000" pitchFamily="2" charset="2"/>
              <a:buChar char="l"/>
            </a:pPr>
            <a:r>
              <a:rPr lang="zh-CN" altLang="en-US" dirty="0">
                <a:solidFill>
                  <a:schemeClr val="bg1"/>
                </a:solidFill>
              </a:rPr>
              <a:t>微信小程序功能太过简单</a:t>
            </a:r>
            <a:r>
              <a:rPr lang="en-US" altLang="zh-CN" dirty="0">
                <a:solidFill>
                  <a:schemeClr val="bg1"/>
                </a:solidFill>
              </a:rPr>
              <a:t>,</a:t>
            </a:r>
            <a:r>
              <a:rPr lang="zh-CN" altLang="en-US" dirty="0">
                <a:solidFill>
                  <a:schemeClr val="bg1"/>
                </a:solidFill>
              </a:rPr>
              <a:t>某些核心功能方面都没能完善</a:t>
            </a:r>
          </a:p>
          <a:p>
            <a:pPr marL="285750" indent="-285750">
              <a:buFont typeface="Wingdings" panose="05000000000000000000" pitchFamily="2" charset="2"/>
              <a:buChar char="l"/>
            </a:pPr>
            <a:r>
              <a:rPr lang="zh-CN" altLang="en-US" dirty="0">
                <a:solidFill>
                  <a:schemeClr val="bg1"/>
                </a:solidFill>
              </a:rPr>
              <a:t>微信小程序优化不足。比如很多微信小程序打开就有明显的卡顿现象</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84749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 calcmode="lin" valueType="num">
                                      <p:cBhvr additive="base">
                                        <p:cTn id="6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2862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zh-CN" altLang="en-US" sz="2800" dirty="0">
                <a:solidFill>
                  <a:schemeClr val="bg1"/>
                </a:solidFill>
              </a:rPr>
              <a:t>快应用</a:t>
            </a: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355312"/>
          </a:xfrm>
          <a:prstGeom prst="rect">
            <a:avLst/>
          </a:prstGeom>
          <a:noFill/>
        </p:spPr>
        <p:txBody>
          <a:bodyPr wrap="square" rtlCol="0">
            <a:spAutoFit/>
          </a:bodyPr>
          <a:lstStyle/>
          <a:p>
            <a:r>
              <a:rPr lang="zh-CN" altLang="en-US" dirty="0">
                <a:solidFill>
                  <a:schemeClr val="bg1"/>
                </a:solidFill>
              </a:rPr>
              <a:t>微信小程序推出已经一年多，不但在轻应用市场的表现十分抢眼，而且还在一步步蚕食传统硬件厂商的应用分发市场的入口和流量。在应用分发市场被入侵的形势下，今年</a:t>
            </a:r>
            <a:r>
              <a:rPr lang="en-US" altLang="zh-CN" dirty="0">
                <a:solidFill>
                  <a:schemeClr val="bg1"/>
                </a:solidFill>
              </a:rPr>
              <a:t>3</a:t>
            </a:r>
            <a:r>
              <a:rPr lang="zh-CN" altLang="en-US" dirty="0">
                <a:solidFill>
                  <a:schemeClr val="bg1"/>
                </a:solidFill>
              </a:rPr>
              <a:t>月</a:t>
            </a:r>
            <a:r>
              <a:rPr lang="en-US" altLang="zh-CN" dirty="0">
                <a:solidFill>
                  <a:schemeClr val="bg1"/>
                </a:solidFill>
              </a:rPr>
              <a:t>20</a:t>
            </a:r>
            <a:r>
              <a:rPr lang="zh-CN" altLang="en-US" dirty="0">
                <a:solidFill>
                  <a:schemeClr val="bg1"/>
                </a:solidFill>
              </a:rPr>
              <a:t>日十大国产手机厂商联合发布了“快应用”标准，正式与微信小程序展开竞争。</a:t>
            </a: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快应用标准统一，利于大面积推广。</a:t>
            </a:r>
          </a:p>
          <a:p>
            <a:pPr marL="285750" indent="-285750">
              <a:buFont typeface="Wingdings" panose="05000000000000000000" pitchFamily="2" charset="2"/>
              <a:buChar char="l"/>
            </a:pPr>
            <a:r>
              <a:rPr lang="zh-CN" altLang="en-US" dirty="0">
                <a:solidFill>
                  <a:schemeClr val="bg1"/>
                </a:solidFill>
              </a:rPr>
              <a:t>更符合用户和系统习惯。</a:t>
            </a:r>
          </a:p>
          <a:p>
            <a:pPr marL="285750" indent="-285750">
              <a:buFont typeface="Wingdings" panose="05000000000000000000" pitchFamily="2" charset="2"/>
              <a:buChar char="l"/>
            </a:pPr>
            <a:r>
              <a:rPr lang="zh-CN" altLang="en-US" dirty="0">
                <a:solidFill>
                  <a:schemeClr val="bg1"/>
                </a:solidFill>
              </a:rPr>
              <a:t>潜在用户量极大。</a:t>
            </a:r>
            <a:endParaRPr lang="en-US" altLang="zh-CN" dirty="0">
              <a:solidFill>
                <a:schemeClr val="bg1"/>
              </a:solidFill>
            </a:endParaRPr>
          </a:p>
          <a:p>
            <a:r>
              <a:rPr lang="zh-CN" altLang="en-US" dirty="0">
                <a:solidFill>
                  <a:schemeClr val="bg1"/>
                </a:solidFill>
              </a:rPr>
              <a:t>劣势：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各手机厂商貌合神离，导致快应用仍存在一些问题。</a:t>
            </a:r>
          </a:p>
          <a:p>
            <a:pPr marL="285750" indent="-285750">
              <a:buFont typeface="Wingdings" panose="05000000000000000000" pitchFamily="2" charset="2"/>
              <a:buChar char="l"/>
            </a:pPr>
            <a:r>
              <a:rPr lang="zh-CN" altLang="en-US" dirty="0">
                <a:solidFill>
                  <a:schemeClr val="bg1"/>
                </a:solidFill>
              </a:rPr>
              <a:t>用户粘性不高。</a:t>
            </a:r>
          </a:p>
          <a:p>
            <a:pPr marL="285750" indent="-285750">
              <a:buFont typeface="Wingdings" panose="05000000000000000000" pitchFamily="2" charset="2"/>
              <a:buChar char="l"/>
            </a:pPr>
            <a:r>
              <a:rPr lang="zh-CN" altLang="en-US" dirty="0">
                <a:solidFill>
                  <a:schemeClr val="bg1"/>
                </a:solidFill>
              </a:rPr>
              <a:t>快应用入口寻之不易。</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09574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en-US" altLang="zh-CN" dirty="0" err="1">
                <a:solidFill>
                  <a:schemeClr val="bg1"/>
                </a:solidFill>
              </a:rPr>
              <a:t>pwa</a:t>
            </a: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3139321"/>
          </a:xfrm>
          <a:prstGeom prst="rect">
            <a:avLst/>
          </a:prstGeom>
          <a:noFill/>
        </p:spPr>
        <p:txBody>
          <a:bodyPr wrap="square" rtlCol="0">
            <a:spAutoFit/>
          </a:bodyPr>
          <a:lstStyle/>
          <a:p>
            <a:r>
              <a:rPr lang="en-US" altLang="zh-CN" dirty="0">
                <a:solidFill>
                  <a:schemeClr val="bg1"/>
                </a:solidFill>
              </a:rPr>
              <a:t>Progressive Web App, </a:t>
            </a:r>
            <a:r>
              <a:rPr lang="zh-CN" altLang="en-US" dirty="0">
                <a:solidFill>
                  <a:schemeClr val="bg1"/>
                </a:solidFill>
              </a:rPr>
              <a:t>简称 </a:t>
            </a:r>
            <a:r>
              <a:rPr lang="en-US" altLang="zh-CN" dirty="0">
                <a:solidFill>
                  <a:schemeClr val="bg1"/>
                </a:solidFill>
              </a:rPr>
              <a:t>PWA</a:t>
            </a:r>
            <a:r>
              <a:rPr lang="zh-CN" altLang="en-US" dirty="0">
                <a:solidFill>
                  <a:schemeClr val="bg1"/>
                </a:solidFill>
              </a:rPr>
              <a:t>，是渐进式提升 </a:t>
            </a:r>
            <a:r>
              <a:rPr lang="en-US" altLang="zh-CN" dirty="0">
                <a:solidFill>
                  <a:schemeClr val="bg1"/>
                </a:solidFill>
              </a:rPr>
              <a:t>Web App </a:t>
            </a:r>
            <a:r>
              <a:rPr lang="zh-CN" altLang="en-US" dirty="0">
                <a:solidFill>
                  <a:schemeClr val="bg1"/>
                </a:solidFill>
              </a:rPr>
              <a:t>的体验的一种新方法，能给用户原生应用的体验。</a:t>
            </a:r>
          </a:p>
          <a:p>
            <a:br>
              <a:rPr lang="zh-CN" altLang="en-US" dirty="0">
                <a:solidFill>
                  <a:schemeClr val="bg1"/>
                </a:solidFill>
              </a:rPr>
            </a:br>
            <a:r>
              <a:rPr lang="en-US" altLang="zh-CN" dirty="0">
                <a:solidFill>
                  <a:schemeClr val="bg1"/>
                </a:solidFill>
              </a:rPr>
              <a:t>PWA </a:t>
            </a:r>
            <a:r>
              <a:rPr lang="zh-CN" altLang="en-US" dirty="0">
                <a:solidFill>
                  <a:schemeClr val="bg1"/>
                </a:solidFill>
              </a:rPr>
              <a:t>本质上是 </a:t>
            </a:r>
            <a:r>
              <a:rPr lang="en-US" altLang="zh-CN" dirty="0">
                <a:solidFill>
                  <a:schemeClr val="bg1"/>
                </a:solidFill>
              </a:rPr>
              <a:t>Web App</a:t>
            </a:r>
            <a:r>
              <a:rPr lang="zh-CN" altLang="en-US" dirty="0">
                <a:solidFill>
                  <a:schemeClr val="bg1"/>
                </a:solidFill>
              </a:rPr>
              <a:t>，就是运行在手机上的</a:t>
            </a:r>
            <a:r>
              <a:rPr lang="en-US" altLang="zh-CN" dirty="0">
                <a:solidFill>
                  <a:schemeClr val="bg1"/>
                </a:solidFill>
              </a:rPr>
              <a:t>App</a:t>
            </a:r>
            <a:r>
              <a:rPr lang="zh-CN" altLang="en-US" dirty="0">
                <a:solidFill>
                  <a:schemeClr val="bg1"/>
                </a:solidFill>
              </a:rPr>
              <a:t>不是纯</a:t>
            </a:r>
            <a:r>
              <a:rPr lang="en-US" altLang="zh-CN" dirty="0">
                <a:solidFill>
                  <a:schemeClr val="bg1"/>
                </a:solidFill>
              </a:rPr>
              <a:t>Native</a:t>
            </a:r>
            <a:r>
              <a:rPr lang="zh-CN" altLang="en-US" dirty="0">
                <a:solidFill>
                  <a:schemeClr val="bg1"/>
                </a:solidFill>
              </a:rPr>
              <a:t>的，而是很多页面都是网页。</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11586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5</a:t>
            </a:r>
          </a:p>
        </p:txBody>
      </p:sp>
      <p:sp>
        <p:nvSpPr>
          <p:cNvPr id="4" name="矩形 3"/>
          <p:cNvSpPr/>
          <p:nvPr/>
        </p:nvSpPr>
        <p:spPr bwMode="auto">
          <a:xfrm>
            <a:off x="3059832" y="2272196"/>
            <a:ext cx="4249738" cy="664618"/>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4000" b="1" dirty="0">
                <a:solidFill>
                  <a:schemeClr val="bg1"/>
                </a:solidFill>
              </a:rPr>
              <a:t>前端工程化</a:t>
            </a:r>
            <a:endParaRPr lang="zh-CN" altLang="en-US" sz="40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34687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400" b="1" dirty="0">
                <a:solidFill>
                  <a:schemeClr val="bg1"/>
                </a:solidFill>
              </a:rPr>
              <a:t>前端工程化</a:t>
            </a: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4247317"/>
          </a:xfrm>
          <a:prstGeom prst="rect">
            <a:avLst/>
          </a:prstGeom>
          <a:noFill/>
        </p:spPr>
        <p:txBody>
          <a:bodyPr wrap="square" rtlCol="0">
            <a:spAutoFit/>
          </a:bodyPr>
          <a:lstStyle/>
          <a:p>
            <a:r>
              <a:rPr lang="zh-CN" altLang="en-US" dirty="0">
                <a:solidFill>
                  <a:schemeClr val="bg1"/>
                </a:solidFill>
              </a:rPr>
              <a:t>前端工程化是根据业务特点，将前端开发流程规范化，标准化，它包括了开发流程，技术选型，代码规范，构建发布等，用于提升前端工程师的开发效率和代码质量，最终交付一个稳定性高、扩展性好、易于维护的系统的过程。</a:t>
            </a:r>
            <a:endParaRPr lang="en-US" altLang="zh-CN" dirty="0">
              <a:solidFill>
                <a:schemeClr val="bg1"/>
              </a:solidFill>
            </a:endParaRPr>
          </a:p>
          <a:p>
            <a:endParaRPr lang="zh-CN" altLang="en-US" dirty="0">
              <a:solidFill>
                <a:schemeClr val="bg1"/>
              </a:solidFill>
            </a:endParaRPr>
          </a:p>
          <a:p>
            <a:r>
              <a:rPr lang="en-US" altLang="zh-CN" dirty="0">
                <a:solidFill>
                  <a:schemeClr val="bg1"/>
                </a:solidFill>
              </a:rPr>
              <a:t>Web</a:t>
            </a:r>
            <a:r>
              <a:rPr lang="zh-CN" altLang="en-US" dirty="0">
                <a:solidFill>
                  <a:schemeClr val="bg1"/>
                </a:solidFill>
              </a:rPr>
              <a:t>应用的复杂程度与日俱增，用户对其前端界面也提出了更高的要求，但时至今日仍然没有多少前端开发者会从软件工程的角度去思考前端开发，来助力团队的开发效率。</a:t>
            </a:r>
          </a:p>
          <a:p>
            <a:endParaRPr lang="en-US" altLang="zh-CN" dirty="0">
              <a:solidFill>
                <a:schemeClr val="bg1"/>
              </a:solidFill>
            </a:endParaRPr>
          </a:p>
          <a:p>
            <a:endParaRPr lang="en-US" altLang="zh-CN" dirty="0">
              <a:solidFill>
                <a:schemeClr val="bg1"/>
              </a:solidFill>
            </a:endParaRPr>
          </a:p>
          <a:p>
            <a:r>
              <a:rPr lang="zh-CN" altLang="en-US" dirty="0">
                <a:solidFill>
                  <a:schemeClr val="bg1"/>
                </a:solidFill>
                <a:hlinkClick r:id="rId3"/>
              </a:rPr>
              <a:t>地狱级项目</a:t>
            </a: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r>
              <a:rPr lang="zh-CN" altLang="en-US" dirty="0">
                <a:solidFill>
                  <a:schemeClr val="bg1"/>
                </a:solidFill>
              </a:rPr>
              <a:t>工程化可以从</a:t>
            </a:r>
            <a:r>
              <a:rPr lang="en-US" altLang="zh-CN" dirty="0">
                <a:solidFill>
                  <a:schemeClr val="bg1"/>
                </a:solidFill>
              </a:rPr>
              <a:t>4</a:t>
            </a:r>
            <a:r>
              <a:rPr lang="zh-CN" altLang="en-US" dirty="0">
                <a:solidFill>
                  <a:schemeClr val="bg1"/>
                </a:solidFill>
              </a:rPr>
              <a:t>个方面着手：模块化、组件化、自动化、规范化。</a:t>
            </a:r>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391464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 calcmode="lin" valueType="num">
                                      <p:cBhvr additive="base">
                                        <p:cTn id="2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400" b="1" dirty="0">
                <a:solidFill>
                  <a:schemeClr val="bg1"/>
                </a:solidFill>
              </a:rPr>
              <a:t>前端工程化</a:t>
            </a:r>
            <a:r>
              <a:rPr lang="en-US" altLang="zh-CN" sz="2400" b="1" dirty="0">
                <a:solidFill>
                  <a:schemeClr val="bg1"/>
                </a:solidFill>
              </a:rPr>
              <a:t>-</a:t>
            </a:r>
            <a:r>
              <a:rPr lang="zh-CN" altLang="en-US" sz="2400" dirty="0">
                <a:solidFill>
                  <a:schemeClr val="bg1"/>
                </a:solidFill>
              </a:rPr>
              <a:t>模块化</a:t>
            </a: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179512" y="900768"/>
            <a:ext cx="8640960" cy="2308324"/>
          </a:xfrm>
          <a:prstGeom prst="rect">
            <a:avLst/>
          </a:prstGeom>
          <a:noFill/>
        </p:spPr>
        <p:txBody>
          <a:bodyPr wrap="square" rtlCol="0">
            <a:spAutoFit/>
          </a:bodyPr>
          <a:lstStyle/>
          <a:p>
            <a:r>
              <a:rPr lang="zh-CN" altLang="en-US" dirty="0">
                <a:solidFill>
                  <a:schemeClr val="bg1"/>
                </a:solidFill>
              </a:rPr>
              <a:t>就是将一个大文件拆分成相互依赖的小文件，再进行统一的拼装和加载。</a:t>
            </a:r>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常用工具：</a:t>
            </a:r>
            <a:r>
              <a:rPr lang="en-US" altLang="zh-CN" dirty="0">
                <a:solidFill>
                  <a:schemeClr val="bg1"/>
                </a:solidFill>
              </a:rPr>
              <a:t>webpack</a:t>
            </a:r>
            <a:r>
              <a:rPr lang="zh-CN" altLang="en-US" dirty="0">
                <a:solidFill>
                  <a:schemeClr val="bg1"/>
                </a:solidFill>
              </a:rPr>
              <a:t>，</a:t>
            </a:r>
            <a:r>
              <a:rPr lang="en-US" altLang="zh-CN" dirty="0">
                <a:solidFill>
                  <a:schemeClr val="bg1"/>
                </a:solidFill>
              </a:rPr>
              <a:t>gulp</a:t>
            </a:r>
            <a:r>
              <a:rPr lang="zh-CN" altLang="en-US" dirty="0">
                <a:solidFill>
                  <a:schemeClr val="bg1"/>
                </a:solidFill>
              </a:rPr>
              <a:t>，</a:t>
            </a:r>
            <a:r>
              <a:rPr lang="en-US" altLang="zh-CN" dirty="0">
                <a:solidFill>
                  <a:schemeClr val="bg1"/>
                </a:solidFill>
              </a:rPr>
              <a:t>rollup…</a:t>
            </a:r>
          </a:p>
          <a:p>
            <a:endParaRPr lang="zh-CN" altLang="en-US" dirty="0">
              <a:solidFill>
                <a:schemeClr val="bg1"/>
              </a:solidFill>
            </a:endParaRPr>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2091882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84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400" b="1" dirty="0">
                <a:solidFill>
                  <a:schemeClr val="bg1"/>
                </a:solidFill>
              </a:rPr>
              <a:t>前端工程化</a:t>
            </a:r>
            <a:r>
              <a:rPr lang="en-US" altLang="zh-CN" sz="2400" b="1" dirty="0">
                <a:solidFill>
                  <a:schemeClr val="bg1"/>
                </a:solidFill>
              </a:rPr>
              <a:t>-</a:t>
            </a:r>
            <a:r>
              <a:rPr lang="zh-CN" altLang="en-US" sz="2400" dirty="0">
                <a:solidFill>
                  <a:schemeClr val="bg1"/>
                </a:solidFill>
              </a:rPr>
              <a:t>组件化</a:t>
            </a: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031325"/>
          </a:xfrm>
          <a:prstGeom prst="rect">
            <a:avLst/>
          </a:prstGeom>
          <a:noFill/>
        </p:spPr>
        <p:txBody>
          <a:bodyPr wrap="square" rtlCol="0">
            <a:spAutoFit/>
          </a:bodyPr>
          <a:lstStyle/>
          <a:p>
            <a:r>
              <a:rPr lang="zh-CN" altLang="en-US" dirty="0">
                <a:solidFill>
                  <a:schemeClr val="bg1"/>
                </a:solidFill>
              </a:rPr>
              <a:t>模板化是在文件层面上，对代码和资源的拆分；组件化是在设计层面上，对于</a:t>
            </a:r>
            <a:r>
              <a:rPr lang="en-US" altLang="zh-CN" dirty="0">
                <a:solidFill>
                  <a:schemeClr val="bg1"/>
                </a:solidFill>
              </a:rPr>
              <a:t>UI</a:t>
            </a:r>
            <a:r>
              <a:rPr lang="zh-CN" altLang="en-US" dirty="0">
                <a:solidFill>
                  <a:schemeClr val="bg1"/>
                </a:solidFill>
              </a:rPr>
              <a:t>的拆分。</a:t>
            </a:r>
          </a:p>
          <a:p>
            <a:pPr algn="l"/>
            <a:endParaRPr lang="en-US" altLang="zh-CN" b="1" kern="0" dirty="0">
              <a:solidFill>
                <a:srgbClr val="FFFFFF"/>
              </a:solidFill>
              <a:ea typeface="微软雅黑" panose="020B0503020204020204" charset="-122"/>
              <a:sym typeface="+mn-ea"/>
            </a:endParaRPr>
          </a:p>
          <a:p>
            <a:pPr algn="l"/>
            <a:endParaRPr lang="en-US" altLang="zh-CN" b="1" kern="0" dirty="0">
              <a:solidFill>
                <a:srgbClr val="FFFFFF"/>
              </a:solidFill>
              <a:ea typeface="微软雅黑" panose="020B0503020204020204" charset="-122"/>
              <a:sym typeface="+mn-ea"/>
            </a:endParaRPr>
          </a:p>
          <a:p>
            <a:r>
              <a:rPr lang="zh-CN" altLang="en-US" b="1" kern="0" dirty="0">
                <a:solidFill>
                  <a:srgbClr val="FFFFFF"/>
                </a:solidFill>
                <a:ea typeface="微软雅黑" panose="020B0503020204020204" charset="-122"/>
                <a:sym typeface="+mn-ea"/>
              </a:rPr>
              <a:t>常用框架：</a:t>
            </a:r>
            <a:r>
              <a:rPr lang="en-US" altLang="zh-CN" dirty="0">
                <a:solidFill>
                  <a:schemeClr val="bg1"/>
                </a:solidFill>
              </a:rPr>
              <a:t>react</a:t>
            </a:r>
            <a:r>
              <a:rPr lang="zh-CN" altLang="en-US" dirty="0">
                <a:solidFill>
                  <a:schemeClr val="bg1"/>
                </a:solidFill>
              </a:rPr>
              <a:t>，</a:t>
            </a:r>
            <a:r>
              <a:rPr lang="en-US" altLang="zh-CN" dirty="0" err="1">
                <a:solidFill>
                  <a:schemeClr val="bg1"/>
                </a:solidFill>
              </a:rPr>
              <a:t>vue</a:t>
            </a:r>
            <a:r>
              <a:rPr lang="zh-CN" altLang="en-US" dirty="0">
                <a:solidFill>
                  <a:schemeClr val="bg1"/>
                </a:solidFill>
              </a:rPr>
              <a:t>，</a:t>
            </a:r>
            <a:r>
              <a:rPr lang="en-US" altLang="zh-CN" dirty="0">
                <a:solidFill>
                  <a:schemeClr val="bg1"/>
                </a:solidFill>
              </a:rPr>
              <a:t>angular</a:t>
            </a:r>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3970260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84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400" b="1" dirty="0">
                <a:solidFill>
                  <a:schemeClr val="bg1"/>
                </a:solidFill>
              </a:rPr>
              <a:t>前端工程化</a:t>
            </a:r>
            <a:r>
              <a:rPr lang="en-US" altLang="zh-CN" sz="2400" b="1" dirty="0">
                <a:solidFill>
                  <a:schemeClr val="bg1"/>
                </a:solidFill>
              </a:rPr>
              <a:t>-</a:t>
            </a:r>
            <a:r>
              <a:rPr lang="zh-CN" altLang="en-US" sz="2400" dirty="0">
                <a:solidFill>
                  <a:schemeClr val="bg1"/>
                </a:solidFill>
              </a:rPr>
              <a:t>自动化</a:t>
            </a: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585323"/>
          </a:xfrm>
          <a:prstGeom prst="rect">
            <a:avLst/>
          </a:prstGeom>
          <a:noFill/>
        </p:spPr>
        <p:txBody>
          <a:bodyPr wrap="square" rtlCol="0">
            <a:spAutoFit/>
          </a:bodyPr>
          <a:lstStyle/>
          <a:p>
            <a:r>
              <a:rPr lang="zh-CN" altLang="en-US" dirty="0">
                <a:solidFill>
                  <a:schemeClr val="bg1"/>
                </a:solidFill>
              </a:rPr>
              <a:t>“简单重复的工作交给机器来做”，自动化也就是有很多自动化工具代替我们来完成</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持续集成、自动化构建、自动化部署、自动化测试等等。</a:t>
            </a:r>
            <a:endParaRPr lang="en-US" altLang="zh-CN" dirty="0">
              <a:solidFill>
                <a:schemeClr val="bg1"/>
              </a:solidFill>
            </a:endParaRPr>
          </a:p>
          <a:p>
            <a:endParaRPr lang="zh-CN" altLang="en-US" dirty="0">
              <a:solidFill>
                <a:schemeClr val="bg1"/>
              </a:solidFill>
            </a:endParaRPr>
          </a:p>
          <a:p>
            <a:r>
              <a:rPr lang="zh-CN" altLang="en-US" dirty="0">
                <a:solidFill>
                  <a:schemeClr val="bg1"/>
                </a:solidFill>
              </a:rPr>
              <a:t>工具：</a:t>
            </a:r>
            <a:r>
              <a:rPr lang="en-US" altLang="zh-CN" dirty="0">
                <a:solidFill>
                  <a:schemeClr val="bg1"/>
                </a:solidFill>
              </a:rPr>
              <a:t>husky</a:t>
            </a:r>
            <a:r>
              <a:rPr lang="zh-CN" altLang="en-US" dirty="0">
                <a:solidFill>
                  <a:schemeClr val="bg1"/>
                </a:solidFill>
              </a:rPr>
              <a:t>，</a:t>
            </a:r>
            <a:r>
              <a:rPr lang="en-US" altLang="zh-CN" dirty="0" err="1">
                <a:solidFill>
                  <a:schemeClr val="bg1"/>
                </a:solidFill>
              </a:rPr>
              <a:t>travis</a:t>
            </a:r>
            <a:r>
              <a:rPr lang="zh-CN" altLang="en-US" dirty="0">
                <a:solidFill>
                  <a:schemeClr val="bg1"/>
                </a:solidFill>
              </a:rPr>
              <a:t>，</a:t>
            </a:r>
            <a:r>
              <a:rPr lang="en-US" altLang="zh-CN" dirty="0">
                <a:solidFill>
                  <a:schemeClr val="bg1"/>
                </a:solidFill>
              </a:rPr>
              <a:t>ci/cd</a:t>
            </a:r>
            <a:r>
              <a:rPr lang="zh-CN" altLang="en-US" dirty="0">
                <a:solidFill>
                  <a:schemeClr val="bg1"/>
                </a:solidFill>
              </a:rPr>
              <a:t>，</a:t>
            </a:r>
            <a:r>
              <a:rPr lang="en-US" altLang="zh-CN" dirty="0">
                <a:solidFill>
                  <a:schemeClr val="bg1"/>
                </a:solidFill>
              </a:rPr>
              <a:t>jest</a:t>
            </a:r>
          </a:p>
          <a:p>
            <a:endParaRPr lang="zh-CN" altLang="en-US" dirty="0">
              <a:solidFill>
                <a:schemeClr val="bg1"/>
              </a:solidFill>
            </a:endParaRPr>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4142955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2171"/>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1</a:t>
            </a:r>
            <a:endParaRPr lang="zh-CN" altLang="en-US" sz="14900" b="1" dirty="0">
              <a:solidFill>
                <a:schemeClr val="bg1"/>
              </a:solidFill>
              <a:latin typeface="微软雅黑" panose="020B0503020204020204" charset="-122"/>
              <a:ea typeface="微软雅黑" panose="020B0503020204020204" charset="-122"/>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pPr algn="ctr" defTabSz="685165">
              <a:defRPr/>
            </a:pPr>
            <a:r>
              <a:rPr lang="zh-CN" altLang="en-US" sz="2800" b="1" kern="0" cap="small" dirty="0">
                <a:solidFill>
                  <a:srgbClr val="F59F14"/>
                </a:solidFill>
                <a:latin typeface="微软雅黑" panose="020B0503020204020204" charset="-122"/>
                <a:ea typeface="微软雅黑" panose="020B0503020204020204" charset="-122"/>
              </a:rPr>
              <a:t>简介</a:t>
            </a:r>
            <a:endParaRPr lang="en-US" altLang="zh-CN" sz="2800" b="1" kern="0" cap="small" dirty="0">
              <a:solidFill>
                <a:srgbClr val="F59F14"/>
              </a:solidFill>
              <a:latin typeface="微软雅黑" panose="020B0503020204020204" charset="-122"/>
              <a:ea typeface="微软雅黑" panose="020B0503020204020204" charset="-122"/>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84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400" b="1" dirty="0">
                <a:solidFill>
                  <a:schemeClr val="bg1"/>
                </a:solidFill>
              </a:rPr>
              <a:t>前端工程化</a:t>
            </a:r>
            <a:r>
              <a:rPr lang="en-US" altLang="zh-CN" sz="2400" b="1" dirty="0">
                <a:solidFill>
                  <a:schemeClr val="bg1"/>
                </a:solidFill>
              </a:rPr>
              <a:t>-</a:t>
            </a:r>
            <a:r>
              <a:rPr lang="zh-CN" altLang="en-US" sz="2400" dirty="0">
                <a:solidFill>
                  <a:schemeClr val="bg1"/>
                </a:solidFill>
              </a:rPr>
              <a:t>规范化</a:t>
            </a: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031325"/>
          </a:xfrm>
          <a:prstGeom prst="rect">
            <a:avLst/>
          </a:prstGeom>
          <a:noFill/>
        </p:spPr>
        <p:txBody>
          <a:bodyPr wrap="square" rtlCol="0">
            <a:spAutoFit/>
          </a:bodyPr>
          <a:lstStyle/>
          <a:p>
            <a:r>
              <a:rPr lang="zh-CN" altLang="en-US" dirty="0">
                <a:solidFill>
                  <a:schemeClr val="bg1"/>
                </a:solidFill>
              </a:rPr>
              <a:t>在项目规划初期制定的好坏对于后期的开发有一定影响。包括的规范有：目录结构、编码规范、前后端接口规范等等</a:t>
            </a:r>
          </a:p>
          <a:p>
            <a:pPr algn="l"/>
            <a:endParaRPr lang="en-US" altLang="zh-CN" b="1" kern="0" dirty="0">
              <a:solidFill>
                <a:srgbClr val="FFFFFF"/>
              </a:solidFill>
              <a:ea typeface="微软雅黑" panose="020B0503020204020204" charset="-122"/>
              <a:sym typeface="+mn-ea"/>
            </a:endParaRPr>
          </a:p>
          <a:p>
            <a:pPr algn="l"/>
            <a:endParaRPr lang="en-US" altLang="zh-CN" b="1" kern="0" dirty="0">
              <a:solidFill>
                <a:srgbClr val="FFFFFF"/>
              </a:solidFill>
              <a:ea typeface="微软雅黑" panose="020B0503020204020204" charset="-122"/>
              <a:sym typeface="+mn-ea"/>
            </a:endParaRPr>
          </a:p>
          <a:p>
            <a:r>
              <a:rPr lang="zh-CN" altLang="en-US" b="1" kern="0" dirty="0">
                <a:solidFill>
                  <a:srgbClr val="FFFFFF"/>
                </a:solidFill>
                <a:ea typeface="微软雅黑" panose="020B0503020204020204" charset="-122"/>
                <a:sym typeface="+mn-ea"/>
              </a:rPr>
              <a:t>工具：</a:t>
            </a:r>
            <a:r>
              <a:rPr lang="en-US" altLang="zh-CN" dirty="0" err="1">
                <a:solidFill>
                  <a:schemeClr val="bg1"/>
                </a:solidFill>
              </a:rPr>
              <a:t>eslint</a:t>
            </a:r>
            <a:r>
              <a:rPr lang="zh-CN" altLang="en-US" dirty="0">
                <a:solidFill>
                  <a:schemeClr val="bg1"/>
                </a:solidFill>
              </a:rPr>
              <a:t>，</a:t>
            </a:r>
            <a:r>
              <a:rPr lang="en-US" altLang="zh-CN" dirty="0">
                <a:solidFill>
                  <a:schemeClr val="bg1"/>
                </a:solidFill>
              </a:rPr>
              <a:t>prettier</a:t>
            </a:r>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2407356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6</a:t>
            </a:r>
          </a:p>
        </p:txBody>
      </p:sp>
      <p:sp>
        <p:nvSpPr>
          <p:cNvPr id="4" name="矩形 3"/>
          <p:cNvSpPr/>
          <p:nvPr/>
        </p:nvSpPr>
        <p:spPr bwMode="auto">
          <a:xfrm>
            <a:off x="3059832" y="2272196"/>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2800" b="1" dirty="0">
                <a:solidFill>
                  <a:schemeClr val="bg1"/>
                </a:solidFill>
              </a:rPr>
              <a:t>二维动画</a:t>
            </a:r>
            <a:r>
              <a:rPr lang="en-US" altLang="zh-CN" sz="2800" b="1" dirty="0">
                <a:solidFill>
                  <a:schemeClr val="bg1"/>
                </a:solidFill>
              </a:rPr>
              <a:t>(canvas)</a:t>
            </a:r>
            <a:endParaRPr lang="en-US" altLang="zh-CN" sz="28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290906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2"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84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400" b="1" dirty="0">
                <a:solidFill>
                  <a:schemeClr val="bg1"/>
                </a:solidFill>
              </a:rPr>
              <a:t>二维动画</a:t>
            </a:r>
            <a:r>
              <a:rPr lang="en-US" altLang="zh-CN" sz="2400" b="1" dirty="0">
                <a:solidFill>
                  <a:schemeClr val="bg1"/>
                </a:solidFill>
              </a:rPr>
              <a:t>(canvas)</a:t>
            </a:r>
            <a:endParaRPr lang="en-US" altLang="zh-CN" sz="2400"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646331"/>
          </a:xfrm>
          <a:prstGeom prst="rect">
            <a:avLst/>
          </a:prstGeom>
          <a:noFill/>
        </p:spPr>
        <p:txBody>
          <a:bodyPr wrap="square" rtlCol="0">
            <a:spAutoFit/>
          </a:bodyPr>
          <a:lstStyle/>
          <a:p>
            <a:pPr algn="l"/>
            <a:endParaRPr lang="en-US" altLang="zh-CN" b="1" kern="0" dirty="0">
              <a:solidFill>
                <a:srgbClr val="FFFFFF"/>
              </a:solidFill>
              <a:ea typeface="微软雅黑" panose="020B0503020204020204" charset="-122"/>
              <a:sym typeface="+mn-ea"/>
            </a:endParaRPr>
          </a:p>
          <a:p>
            <a:endParaRPr lang="zh-CN" altLang="en-US" dirty="0"/>
          </a:p>
        </p:txBody>
      </p:sp>
      <p:sp>
        <p:nvSpPr>
          <p:cNvPr id="2" name="文本框 1">
            <a:extLst>
              <a:ext uri="{FF2B5EF4-FFF2-40B4-BE49-F238E27FC236}">
                <a16:creationId xmlns:a16="http://schemas.microsoft.com/office/drawing/2014/main" id="{2F1ADD92-C356-40D6-AF8D-EB16ED81516D}"/>
              </a:ext>
            </a:extLst>
          </p:cNvPr>
          <p:cNvSpPr txBox="1"/>
          <p:nvPr/>
        </p:nvSpPr>
        <p:spPr>
          <a:xfrm>
            <a:off x="323528" y="1262066"/>
            <a:ext cx="7704856" cy="2031325"/>
          </a:xfrm>
          <a:prstGeom prst="rect">
            <a:avLst/>
          </a:prstGeom>
          <a:noFill/>
        </p:spPr>
        <p:txBody>
          <a:bodyPr wrap="square" rtlCol="0">
            <a:spAutoFit/>
          </a:bodyPr>
          <a:lstStyle/>
          <a:p>
            <a:pPr marL="342900" indent="-342900">
              <a:buAutoNum type="arabicPeriod"/>
            </a:pPr>
            <a:r>
              <a:rPr lang="en-US" altLang="zh-CN" dirty="0" err="1">
                <a:solidFill>
                  <a:schemeClr val="bg1"/>
                </a:solidFill>
                <a:hlinkClick r:id="rId3">
                  <a:extLst>
                    <a:ext uri="{A12FA001-AC4F-418D-AE19-62706E023703}">
                      <ahyp:hlinkClr xmlns:ahyp="http://schemas.microsoft.com/office/drawing/2018/hyperlinkcolor" val="tx"/>
                    </a:ext>
                  </a:extLst>
                </a:hlinkClick>
              </a:rPr>
              <a:t>Echarts</a:t>
            </a: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FontTx/>
              <a:buAutoNum type="arabicPeriod"/>
            </a:pPr>
            <a:r>
              <a:rPr lang="en-US" altLang="zh-CN" dirty="0">
                <a:solidFill>
                  <a:schemeClr val="bg1"/>
                </a:solidFill>
                <a:hlinkClick r:id="rId4">
                  <a:extLst>
                    <a:ext uri="{A12FA001-AC4F-418D-AE19-62706E023703}">
                      <ahyp:hlinkClr xmlns:ahyp="http://schemas.microsoft.com/office/drawing/2018/hyperlinkcolor" val="tx"/>
                    </a:ext>
                  </a:extLst>
                </a:hlinkClick>
              </a:rPr>
              <a:t>25 </a:t>
            </a:r>
            <a:r>
              <a:rPr lang="zh-CN" altLang="en-US" dirty="0">
                <a:solidFill>
                  <a:schemeClr val="bg1"/>
                </a:solidFill>
                <a:hlinkClick r:id="rId4">
                  <a:extLst>
                    <a:ext uri="{A12FA001-AC4F-418D-AE19-62706E023703}">
                      <ahyp:hlinkClr xmlns:ahyp="http://schemas.microsoft.com/office/drawing/2018/hyperlinkcolor" val="tx"/>
                    </a:ext>
                  </a:extLst>
                </a:hlinkClick>
              </a:rPr>
              <a:t>超棒的 </a:t>
            </a:r>
            <a:r>
              <a:rPr lang="en-US" altLang="zh-CN" dirty="0">
                <a:solidFill>
                  <a:schemeClr val="bg1"/>
                </a:solidFill>
                <a:hlinkClick r:id="rId4">
                  <a:extLst>
                    <a:ext uri="{A12FA001-AC4F-418D-AE19-62706E023703}">
                      <ahyp:hlinkClr xmlns:ahyp="http://schemas.microsoft.com/office/drawing/2018/hyperlinkcolor" val="tx"/>
                    </a:ext>
                  </a:extLst>
                </a:hlinkClick>
              </a:rPr>
              <a:t>HTML5 Canvas </a:t>
            </a:r>
            <a:r>
              <a:rPr lang="zh-CN" altLang="en-US" dirty="0">
                <a:solidFill>
                  <a:schemeClr val="bg1"/>
                </a:solidFill>
                <a:hlinkClick r:id="rId4">
                  <a:extLst>
                    <a:ext uri="{A12FA001-AC4F-418D-AE19-62706E023703}">
                      <ahyp:hlinkClr xmlns:ahyp="http://schemas.microsoft.com/office/drawing/2018/hyperlinkcolor" val="tx"/>
                    </a:ext>
                  </a:extLst>
                </a:hlinkClick>
              </a:rPr>
              <a:t>游戏</a:t>
            </a:r>
            <a:endParaRPr lang="zh-CN" altLang="en-US" dirty="0">
              <a:solidFill>
                <a:schemeClr val="bg1"/>
              </a:solidFill>
            </a:endParaRPr>
          </a:p>
          <a:p>
            <a:pPr marL="342900" indent="-342900">
              <a:buAutoNum type="arabicPeriod"/>
            </a:pPr>
            <a:endParaRPr lang="en-US" altLang="zh-CN" dirty="0"/>
          </a:p>
          <a:p>
            <a:endParaRPr lang="en-US" altLang="zh-CN" dirty="0"/>
          </a:p>
        </p:txBody>
      </p:sp>
    </p:spTree>
    <p:extLst>
      <p:ext uri="{BB962C8B-B14F-4D97-AF65-F5344CB8AC3E}">
        <p14:creationId xmlns:p14="http://schemas.microsoft.com/office/powerpoint/2010/main" val="35821456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7</a:t>
            </a:r>
          </a:p>
        </p:txBody>
      </p:sp>
      <p:sp>
        <p:nvSpPr>
          <p:cNvPr id="4" name="矩形 3"/>
          <p:cNvSpPr/>
          <p:nvPr/>
        </p:nvSpPr>
        <p:spPr bwMode="auto">
          <a:xfrm>
            <a:off x="3059832" y="2272196"/>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2800" b="1" dirty="0">
                <a:solidFill>
                  <a:schemeClr val="bg1"/>
                </a:solidFill>
              </a:rPr>
              <a:t>三维动画</a:t>
            </a:r>
            <a:r>
              <a:rPr lang="en-US" altLang="zh-CN" sz="2800" b="1" dirty="0">
                <a:solidFill>
                  <a:schemeClr val="bg1"/>
                </a:solidFill>
              </a:rPr>
              <a:t>(</a:t>
            </a:r>
            <a:r>
              <a:rPr lang="en-US" altLang="zh-CN" sz="2800" b="1" dirty="0" err="1">
                <a:solidFill>
                  <a:schemeClr val="bg1"/>
                </a:solidFill>
              </a:rPr>
              <a:t>webgl</a:t>
            </a:r>
            <a:r>
              <a:rPr lang="en-US" altLang="zh-CN" sz="2800" b="1" dirty="0">
                <a:solidFill>
                  <a:schemeClr val="bg1"/>
                </a:solidFill>
              </a:rPr>
              <a:t>)</a:t>
            </a:r>
            <a:endParaRPr lang="en-US" altLang="zh-CN" sz="28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395816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2"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84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400" b="1" dirty="0">
                <a:solidFill>
                  <a:schemeClr val="bg1"/>
                </a:solidFill>
              </a:rPr>
              <a:t>三维动画</a:t>
            </a:r>
            <a:r>
              <a:rPr lang="en-US" altLang="zh-CN" sz="2400" b="1" dirty="0">
                <a:solidFill>
                  <a:schemeClr val="bg1"/>
                </a:solidFill>
              </a:rPr>
              <a:t>(</a:t>
            </a:r>
            <a:r>
              <a:rPr lang="en-US" altLang="zh-CN" sz="2400" b="1" dirty="0" err="1">
                <a:solidFill>
                  <a:schemeClr val="bg1"/>
                </a:solidFill>
              </a:rPr>
              <a:t>webgl</a:t>
            </a:r>
            <a:r>
              <a:rPr lang="en-US" altLang="zh-CN" sz="2400" b="1" dirty="0">
                <a:solidFill>
                  <a:schemeClr val="bg1"/>
                </a:solidFill>
              </a:rPr>
              <a:t>)</a:t>
            </a:r>
            <a:endParaRPr lang="en-US" altLang="zh-CN" sz="2400"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646331"/>
          </a:xfrm>
          <a:prstGeom prst="rect">
            <a:avLst/>
          </a:prstGeom>
          <a:noFill/>
        </p:spPr>
        <p:txBody>
          <a:bodyPr wrap="square" rtlCol="0">
            <a:spAutoFit/>
          </a:bodyPr>
          <a:lstStyle/>
          <a:p>
            <a:pPr algn="l"/>
            <a:endParaRPr lang="en-US" altLang="zh-CN" b="1" kern="0" dirty="0">
              <a:solidFill>
                <a:srgbClr val="FFFFFF"/>
              </a:solidFill>
              <a:ea typeface="微软雅黑" panose="020B0503020204020204" charset="-122"/>
              <a:sym typeface="+mn-ea"/>
            </a:endParaRPr>
          </a:p>
          <a:p>
            <a:endParaRPr lang="zh-CN" altLang="en-US" dirty="0"/>
          </a:p>
        </p:txBody>
      </p:sp>
      <p:sp>
        <p:nvSpPr>
          <p:cNvPr id="2" name="文本框 1">
            <a:extLst>
              <a:ext uri="{FF2B5EF4-FFF2-40B4-BE49-F238E27FC236}">
                <a16:creationId xmlns:a16="http://schemas.microsoft.com/office/drawing/2014/main" id="{2F1ADD92-C356-40D6-AF8D-EB16ED81516D}"/>
              </a:ext>
            </a:extLst>
          </p:cNvPr>
          <p:cNvSpPr txBox="1"/>
          <p:nvPr/>
        </p:nvSpPr>
        <p:spPr>
          <a:xfrm>
            <a:off x="323528" y="1262066"/>
            <a:ext cx="7704856" cy="1754326"/>
          </a:xfrm>
          <a:prstGeom prst="rect">
            <a:avLst/>
          </a:prstGeom>
          <a:noFill/>
        </p:spPr>
        <p:txBody>
          <a:bodyPr wrap="square" rtlCol="0">
            <a:spAutoFit/>
          </a:bodyPr>
          <a:lstStyle/>
          <a:p>
            <a:pPr marL="342900" indent="-342900">
              <a:buAutoNum type="arabicPeriod"/>
            </a:pPr>
            <a:r>
              <a:rPr lang="en-US" altLang="zh-CN" dirty="0">
                <a:solidFill>
                  <a:schemeClr val="bg1"/>
                </a:solidFill>
                <a:hlinkClick r:id="rId3">
                  <a:extLst>
                    <a:ext uri="{A12FA001-AC4F-418D-AE19-62706E023703}">
                      <ahyp:hlinkClr xmlns:ahyp="http://schemas.microsoft.com/office/drawing/2018/hyperlinkcolor" val="tx"/>
                    </a:ext>
                  </a:extLst>
                </a:hlinkClick>
              </a:rPr>
              <a:t>three.js</a:t>
            </a: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FontTx/>
              <a:buAutoNum type="arabicPeriod"/>
            </a:pPr>
            <a:r>
              <a:rPr lang="en-US" altLang="zh-CN" dirty="0">
                <a:solidFill>
                  <a:schemeClr val="bg1"/>
                </a:solidFill>
                <a:hlinkClick r:id="rId4">
                  <a:extLst>
                    <a:ext uri="{A12FA001-AC4F-418D-AE19-62706E023703}">
                      <ahyp:hlinkClr xmlns:ahyp="http://schemas.microsoft.com/office/drawing/2018/hyperlinkcolor" val="tx"/>
                    </a:ext>
                  </a:extLst>
                </a:hlinkClick>
              </a:rPr>
              <a:t>chrome</a:t>
            </a:r>
            <a:r>
              <a:rPr lang="zh-CN" altLang="en-US" dirty="0">
                <a:solidFill>
                  <a:schemeClr val="bg1"/>
                </a:solidFill>
                <a:hlinkClick r:id="rId4">
                  <a:extLst>
                    <a:ext uri="{A12FA001-AC4F-418D-AE19-62706E023703}">
                      <ahyp:hlinkClr xmlns:ahyp="http://schemas.microsoft.com/office/drawing/2018/hyperlinkcolor" val="tx"/>
                    </a:ext>
                  </a:extLst>
                </a:hlinkClick>
              </a:rPr>
              <a:t>实验室</a:t>
            </a:r>
            <a:endParaRPr lang="en-US" altLang="zh-CN" dirty="0">
              <a:solidFill>
                <a:schemeClr val="bg1"/>
              </a:solidFill>
            </a:endParaRPr>
          </a:p>
          <a:p>
            <a:endParaRPr lang="en-US" altLang="zh-CN" dirty="0"/>
          </a:p>
        </p:txBody>
      </p:sp>
    </p:spTree>
    <p:extLst>
      <p:ext uri="{BB962C8B-B14F-4D97-AF65-F5344CB8AC3E}">
        <p14:creationId xmlns:p14="http://schemas.microsoft.com/office/powerpoint/2010/main" val="3214867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8</a:t>
            </a:r>
          </a:p>
        </p:txBody>
      </p:sp>
      <p:sp>
        <p:nvSpPr>
          <p:cNvPr id="4" name="矩形 3"/>
          <p:cNvSpPr/>
          <p:nvPr/>
        </p:nvSpPr>
        <p:spPr bwMode="auto">
          <a:xfrm>
            <a:off x="3059832" y="2272196"/>
            <a:ext cx="4249738" cy="664618"/>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4000" dirty="0">
                <a:solidFill>
                  <a:schemeClr val="bg1"/>
                </a:solidFill>
              </a:rPr>
              <a:t>桌面应用</a:t>
            </a:r>
            <a:endParaRPr lang="en-US" altLang="zh-CN" sz="40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84170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0" y="180880"/>
            <a:ext cx="5580113" cy="267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b="1" dirty="0">
                <a:solidFill>
                  <a:schemeClr val="bg1"/>
                </a:solidFill>
              </a:rPr>
              <a:t>桌面应用</a:t>
            </a: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078313"/>
          </a:xfrm>
          <a:prstGeom prst="rect">
            <a:avLst/>
          </a:prstGeom>
          <a:noFill/>
        </p:spPr>
        <p:txBody>
          <a:bodyPr wrap="square" rtlCol="0">
            <a:spAutoFit/>
          </a:bodyPr>
          <a:lstStyle/>
          <a:p>
            <a:r>
              <a:rPr lang="en-US" altLang="zh-CN" dirty="0">
                <a:solidFill>
                  <a:schemeClr val="bg1"/>
                </a:solidFill>
              </a:rPr>
              <a:t>Electron </a:t>
            </a:r>
            <a:r>
              <a:rPr lang="zh-CN" altLang="en-US" dirty="0">
                <a:solidFill>
                  <a:schemeClr val="bg1"/>
                </a:solidFill>
              </a:rPr>
              <a:t>与 </a:t>
            </a:r>
            <a:r>
              <a:rPr lang="en-US" altLang="zh-CN" dirty="0">
                <a:solidFill>
                  <a:schemeClr val="bg1"/>
                </a:solidFill>
              </a:rPr>
              <a:t>NW.js </a:t>
            </a:r>
            <a:r>
              <a:rPr lang="zh-CN" altLang="en-US" dirty="0">
                <a:solidFill>
                  <a:schemeClr val="bg1"/>
                </a:solidFill>
              </a:rPr>
              <a:t>相似，提供了一个能通过 </a:t>
            </a:r>
            <a:r>
              <a:rPr lang="en-US" altLang="zh-CN" dirty="0">
                <a:solidFill>
                  <a:schemeClr val="bg1"/>
                </a:solidFill>
              </a:rPr>
              <a:t>JavaScript </a:t>
            </a:r>
            <a:r>
              <a:rPr lang="zh-CN" altLang="en-US" dirty="0">
                <a:solidFill>
                  <a:schemeClr val="bg1"/>
                </a:solidFill>
              </a:rPr>
              <a:t>和 </a:t>
            </a:r>
            <a:r>
              <a:rPr lang="en-US" altLang="zh-CN" dirty="0">
                <a:solidFill>
                  <a:schemeClr val="bg1"/>
                </a:solidFill>
              </a:rPr>
              <a:t>HTML </a:t>
            </a:r>
            <a:r>
              <a:rPr lang="zh-CN" altLang="en-US" dirty="0">
                <a:solidFill>
                  <a:schemeClr val="bg1"/>
                </a:solidFill>
              </a:rPr>
              <a:t>创建桌面应用的平台，同时集成 </a:t>
            </a:r>
            <a:r>
              <a:rPr lang="en-US" altLang="zh-CN" dirty="0">
                <a:solidFill>
                  <a:schemeClr val="bg1"/>
                </a:solidFill>
              </a:rPr>
              <a:t>Node </a:t>
            </a:r>
            <a:r>
              <a:rPr lang="zh-CN" altLang="en-US" dirty="0">
                <a:solidFill>
                  <a:schemeClr val="bg1"/>
                </a:solidFill>
              </a:rPr>
              <a:t>来授予网页访问底层系统的权限。</a:t>
            </a:r>
          </a:p>
          <a:p>
            <a:br>
              <a:rPr lang="zh-CN" altLang="en-US" dirty="0">
                <a:solidFill>
                  <a:schemeClr val="bg1"/>
                </a:solidFill>
              </a:rPr>
            </a:br>
            <a:r>
              <a:rPr lang="zh-CN" altLang="en-US" dirty="0">
                <a:solidFill>
                  <a:schemeClr val="bg1"/>
                </a:solidFill>
              </a:rPr>
              <a:t>为什么要用</a:t>
            </a:r>
            <a:r>
              <a:rPr lang="en-US" altLang="zh-CN" dirty="0">
                <a:solidFill>
                  <a:schemeClr val="bg1"/>
                </a:solidFill>
              </a:rPr>
              <a:t>html</a:t>
            </a:r>
            <a:r>
              <a:rPr lang="zh-CN" altLang="en-US" dirty="0">
                <a:solidFill>
                  <a:schemeClr val="bg1"/>
                </a:solidFill>
              </a:rPr>
              <a:t>来开发桌面应用：</a:t>
            </a:r>
          </a:p>
          <a:p>
            <a:r>
              <a:rPr lang="zh-CN" altLang="en-US" dirty="0">
                <a:solidFill>
                  <a:schemeClr val="bg1"/>
                </a:solidFill>
              </a:rPr>
              <a:t>主要是</a:t>
            </a:r>
            <a:r>
              <a:rPr lang="en-US" altLang="zh-CN" dirty="0">
                <a:solidFill>
                  <a:schemeClr val="bg1"/>
                </a:solidFill>
              </a:rPr>
              <a:t>UI</a:t>
            </a:r>
            <a:r>
              <a:rPr lang="zh-CN" altLang="en-US" dirty="0">
                <a:solidFill>
                  <a:schemeClr val="bg1"/>
                </a:solidFill>
              </a:rPr>
              <a:t>，经过多年发展，</a:t>
            </a:r>
            <a:r>
              <a:rPr lang="en-US" altLang="zh-CN" dirty="0">
                <a:solidFill>
                  <a:schemeClr val="bg1"/>
                </a:solidFill>
              </a:rPr>
              <a:t>web</a:t>
            </a:r>
            <a:r>
              <a:rPr lang="zh-CN" altLang="en-US" dirty="0">
                <a:solidFill>
                  <a:schemeClr val="bg1"/>
                </a:solidFill>
              </a:rPr>
              <a:t>端的</a:t>
            </a:r>
            <a:r>
              <a:rPr lang="en-US" altLang="zh-CN" dirty="0">
                <a:solidFill>
                  <a:schemeClr val="bg1"/>
                </a:solidFill>
              </a:rPr>
              <a:t>UI</a:t>
            </a:r>
            <a:r>
              <a:rPr lang="zh-CN" altLang="en-US" dirty="0">
                <a:solidFill>
                  <a:schemeClr val="bg1"/>
                </a:solidFill>
              </a:rPr>
              <a:t>组件丰富度，美观度远超传统程序，加上</a:t>
            </a:r>
            <a:r>
              <a:rPr lang="en-US" altLang="zh-CN" dirty="0">
                <a:solidFill>
                  <a:schemeClr val="bg1"/>
                </a:solidFill>
              </a:rPr>
              <a:t>web</a:t>
            </a:r>
            <a:r>
              <a:rPr lang="zh-CN" altLang="en-US" dirty="0">
                <a:solidFill>
                  <a:schemeClr val="bg1"/>
                </a:solidFill>
              </a:rPr>
              <a:t>端代码容易分享，好共用，好定制，开发人员多好找人，所以以</a:t>
            </a:r>
            <a:r>
              <a:rPr lang="en-US" altLang="zh-CN" dirty="0">
                <a:solidFill>
                  <a:schemeClr val="bg1"/>
                </a:solidFill>
              </a:rPr>
              <a:t>web</a:t>
            </a:r>
            <a:r>
              <a:rPr lang="zh-CN" altLang="en-US" dirty="0">
                <a:solidFill>
                  <a:schemeClr val="bg1"/>
                </a:solidFill>
              </a:rPr>
              <a:t>为主导的公司，开发桌面程序就直接使用浏览器技术做</a:t>
            </a:r>
            <a:r>
              <a:rPr lang="en-US" altLang="zh-CN" dirty="0">
                <a:solidFill>
                  <a:schemeClr val="bg1"/>
                </a:solidFill>
              </a:rPr>
              <a:t>UI</a:t>
            </a:r>
            <a:r>
              <a:rPr lang="zh-CN" altLang="en-US" dirty="0">
                <a:solidFill>
                  <a:schemeClr val="bg1"/>
                </a:solidFill>
              </a:rPr>
              <a:t>层是自然的选择</a:t>
            </a:r>
          </a:p>
          <a:p>
            <a:br>
              <a:rPr lang="zh-CN" altLang="en-US" dirty="0">
                <a:solidFill>
                  <a:schemeClr val="bg1"/>
                </a:solidFill>
              </a:rPr>
            </a:br>
            <a:r>
              <a:rPr lang="en-US" altLang="zh-CN" dirty="0">
                <a:solidFill>
                  <a:schemeClr val="bg1"/>
                </a:solidFill>
              </a:rPr>
              <a:t>1.</a:t>
            </a:r>
            <a:r>
              <a:rPr lang="zh-CN" altLang="en-US" dirty="0">
                <a:solidFill>
                  <a:schemeClr val="bg1"/>
                </a:solidFill>
              </a:rPr>
              <a:t> </a:t>
            </a:r>
            <a:r>
              <a:rPr lang="en-US" altLang="zh-CN" dirty="0">
                <a:solidFill>
                  <a:schemeClr val="bg1"/>
                </a:solidFill>
              </a:rPr>
              <a:t>electron</a:t>
            </a:r>
          </a:p>
          <a:p>
            <a:r>
              <a:rPr lang="en-US" altLang="zh-CN" dirty="0">
                <a:solidFill>
                  <a:schemeClr val="bg1"/>
                </a:solidFill>
              </a:rPr>
              <a:t>2.</a:t>
            </a:r>
            <a:r>
              <a:rPr lang="zh-CN" altLang="en-US" dirty="0">
                <a:solidFill>
                  <a:schemeClr val="bg1"/>
                </a:solidFill>
              </a:rPr>
              <a:t> </a:t>
            </a:r>
            <a:r>
              <a:rPr lang="en-US" altLang="zh-CN" dirty="0">
                <a:solidFill>
                  <a:schemeClr val="bg1"/>
                </a:solidFill>
              </a:rPr>
              <a:t>NW</a:t>
            </a:r>
            <a:r>
              <a:rPr lang="zh-CN" altLang="en-US" dirty="0">
                <a:solidFill>
                  <a:schemeClr val="bg1"/>
                </a:solidFill>
              </a:rPr>
              <a:t>（前身为</a:t>
            </a:r>
            <a:r>
              <a:rPr lang="en-US" altLang="zh-CN" dirty="0">
                <a:solidFill>
                  <a:schemeClr val="bg1"/>
                </a:solidFill>
              </a:rPr>
              <a:t>node-</a:t>
            </a:r>
            <a:r>
              <a:rPr lang="en-US" altLang="zh-CN" dirty="0" err="1">
                <a:solidFill>
                  <a:schemeClr val="bg1"/>
                </a:solidFill>
              </a:rPr>
              <a:t>webkit</a:t>
            </a:r>
            <a:r>
              <a:rPr lang="zh-CN" altLang="en-US" dirty="0">
                <a:solidFill>
                  <a:schemeClr val="bg1"/>
                </a:solidFill>
              </a:rPr>
              <a:t>）</a:t>
            </a:r>
          </a:p>
          <a:p>
            <a:br>
              <a:rPr lang="zh-CN" altLang="en-US" dirty="0">
                <a:solidFill>
                  <a:schemeClr val="bg1"/>
                </a:solidFill>
              </a:rPr>
            </a:br>
            <a:r>
              <a:rPr lang="zh-CN" altLang="en-US" dirty="0">
                <a:solidFill>
                  <a:schemeClr val="bg1"/>
                </a:solidFill>
              </a:rPr>
              <a:t>产品：微信小程序开发</a:t>
            </a:r>
            <a:r>
              <a:rPr lang="en-US" altLang="zh-CN" dirty="0">
                <a:solidFill>
                  <a:schemeClr val="bg1"/>
                </a:solidFill>
              </a:rPr>
              <a:t>ide</a:t>
            </a:r>
            <a:r>
              <a:rPr lang="zh-CN" altLang="en-US" dirty="0">
                <a:solidFill>
                  <a:schemeClr val="bg1"/>
                </a:solidFill>
              </a:rPr>
              <a:t>、支付宝小程序开发</a:t>
            </a:r>
            <a:r>
              <a:rPr lang="en-US" altLang="zh-CN" dirty="0">
                <a:solidFill>
                  <a:schemeClr val="bg1"/>
                </a:solidFill>
              </a:rPr>
              <a:t>ide</a:t>
            </a:r>
            <a:r>
              <a:rPr lang="zh-CN" altLang="en-US" dirty="0">
                <a:solidFill>
                  <a:schemeClr val="bg1"/>
                </a:solidFill>
              </a:rPr>
              <a:t>、网易云音乐</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7782373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9</a:t>
            </a:r>
          </a:p>
        </p:txBody>
      </p:sp>
      <p:sp>
        <p:nvSpPr>
          <p:cNvPr id="4" name="矩形 3"/>
          <p:cNvSpPr/>
          <p:nvPr/>
        </p:nvSpPr>
        <p:spPr bwMode="auto">
          <a:xfrm>
            <a:off x="3059832" y="2272196"/>
            <a:ext cx="4249738" cy="664618"/>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en-US" altLang="zh-CN" sz="4000" b="1" dirty="0">
                <a:solidFill>
                  <a:schemeClr val="bg1"/>
                </a:solidFill>
              </a:rPr>
              <a:t>Chrome</a:t>
            </a:r>
            <a:r>
              <a:rPr lang="zh-CN" altLang="en-US" sz="4000" b="1" dirty="0">
                <a:solidFill>
                  <a:schemeClr val="bg1"/>
                </a:solidFill>
              </a:rPr>
              <a:t>扩展</a:t>
            </a:r>
            <a:endParaRPr lang="en-US" altLang="zh-CN" sz="40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272306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0" y="180880"/>
            <a:ext cx="5580113" cy="317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en-US" altLang="zh-CN" sz="2000" b="1" dirty="0">
                <a:solidFill>
                  <a:schemeClr val="bg1"/>
                </a:solidFill>
              </a:rPr>
              <a:t>chrome extension</a:t>
            </a:r>
            <a:r>
              <a:rPr lang="zh-CN" altLang="en-US" sz="2000" b="1" dirty="0">
                <a:solidFill>
                  <a:schemeClr val="bg1"/>
                </a:solidFill>
              </a:rPr>
              <a:t>是什么</a:t>
            </a:r>
            <a:endParaRPr lang="zh-CN" altLang="en-US" sz="20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3139321"/>
          </a:xfrm>
          <a:prstGeom prst="rect">
            <a:avLst/>
          </a:prstGeom>
          <a:noFill/>
        </p:spPr>
        <p:txBody>
          <a:bodyPr wrap="square" rtlCol="0">
            <a:spAutoFit/>
          </a:bodyPr>
          <a:lstStyle/>
          <a:p>
            <a:pPr marL="342900" indent="-342900">
              <a:buAutoNum type="arabicPeriod"/>
            </a:pPr>
            <a:r>
              <a:rPr lang="en-US" altLang="zh-CN" dirty="0">
                <a:solidFill>
                  <a:schemeClr val="bg1"/>
                </a:solidFill>
              </a:rPr>
              <a:t>chrome extension</a:t>
            </a:r>
            <a:r>
              <a:rPr lang="zh-CN" altLang="en-US" dirty="0">
                <a:solidFill>
                  <a:schemeClr val="bg1"/>
                </a:solidFill>
              </a:rPr>
              <a:t>开发成本低，由一些文件（包括 </a:t>
            </a:r>
            <a:r>
              <a:rPr lang="en-US" altLang="zh-CN" dirty="0">
                <a:solidFill>
                  <a:schemeClr val="bg1"/>
                </a:solidFill>
              </a:rPr>
              <a:t>HTML</a:t>
            </a:r>
            <a:r>
              <a:rPr lang="zh-CN" altLang="en-US" dirty="0">
                <a:solidFill>
                  <a:schemeClr val="bg1"/>
                </a:solidFill>
              </a:rPr>
              <a:t>、</a:t>
            </a:r>
            <a:r>
              <a:rPr lang="en-US" altLang="zh-CN" dirty="0">
                <a:solidFill>
                  <a:schemeClr val="bg1"/>
                </a:solidFill>
              </a:rPr>
              <a:t>CSS</a:t>
            </a:r>
            <a:r>
              <a:rPr lang="zh-CN" altLang="en-US" dirty="0">
                <a:solidFill>
                  <a:schemeClr val="bg1"/>
                </a:solidFill>
              </a:rPr>
              <a:t>、</a:t>
            </a:r>
            <a:r>
              <a:rPr lang="en-US" altLang="zh-CN" dirty="0">
                <a:solidFill>
                  <a:schemeClr val="bg1"/>
                </a:solidFill>
              </a:rPr>
              <a:t>JavaScript</a:t>
            </a:r>
            <a:r>
              <a:rPr lang="zh-CN" altLang="en-US" dirty="0">
                <a:solidFill>
                  <a:schemeClr val="bg1"/>
                </a:solidFill>
              </a:rPr>
              <a:t>、图片以及其他任何您需要的文件）经过 </a:t>
            </a:r>
            <a:r>
              <a:rPr lang="en-US" altLang="zh-CN" dirty="0">
                <a:solidFill>
                  <a:schemeClr val="bg1"/>
                </a:solidFill>
              </a:rPr>
              <a:t>zip </a:t>
            </a:r>
            <a:r>
              <a:rPr lang="zh-CN" altLang="en-US" dirty="0">
                <a:solidFill>
                  <a:schemeClr val="bg1"/>
                </a:solidFill>
              </a:rPr>
              <a:t>打包得到，本质上是网页。</a:t>
            </a:r>
            <a:endParaRPr lang="en-US" altLang="zh-CN" dirty="0">
              <a:solidFill>
                <a:schemeClr val="bg1"/>
              </a:solidFill>
            </a:endParaRPr>
          </a:p>
          <a:p>
            <a:endParaRPr lang="en-US" altLang="zh-CN" dirty="0">
              <a:solidFill>
                <a:schemeClr val="bg1"/>
              </a:solidFill>
            </a:endParaRPr>
          </a:p>
          <a:p>
            <a:pPr marL="342900" indent="-342900">
              <a:buAutoNum type="arabicPeriod" startAt="2"/>
            </a:pPr>
            <a:r>
              <a:rPr lang="en-US" altLang="zh-CN" dirty="0">
                <a:solidFill>
                  <a:schemeClr val="bg1"/>
                </a:solidFill>
              </a:rPr>
              <a:t>chrome extension</a:t>
            </a:r>
            <a:r>
              <a:rPr lang="zh-CN" altLang="en-US" dirty="0">
                <a:solidFill>
                  <a:schemeClr val="bg1"/>
                </a:solidFill>
              </a:rPr>
              <a:t>不仅可以利用</a:t>
            </a:r>
            <a:r>
              <a:rPr lang="zh-CN" altLang="en-US" dirty="0">
                <a:solidFill>
                  <a:schemeClr val="bg1"/>
                </a:solidFill>
                <a:hlinkClick r:id="rId3"/>
              </a:rPr>
              <a:t>浏览器为网页提供的所有 </a:t>
            </a:r>
            <a:r>
              <a:rPr lang="en-US" altLang="zh-CN" dirty="0">
                <a:solidFill>
                  <a:schemeClr val="bg1"/>
                </a:solidFill>
                <a:hlinkClick r:id="rId3"/>
              </a:rPr>
              <a:t>API</a:t>
            </a:r>
            <a:r>
              <a:rPr lang="zh-CN" altLang="en-US" dirty="0">
                <a:solidFill>
                  <a:schemeClr val="bg1"/>
                </a:solidFill>
              </a:rPr>
              <a:t>，还可以用</a:t>
            </a:r>
            <a:r>
              <a:rPr lang="en-US" altLang="zh-CN" dirty="0">
                <a:solidFill>
                  <a:schemeClr val="bg1"/>
                </a:solidFill>
                <a:hlinkClick r:id="rId4"/>
              </a:rPr>
              <a:t>chrome</a:t>
            </a:r>
            <a:r>
              <a:rPr lang="zh-CN" altLang="en-US" dirty="0">
                <a:solidFill>
                  <a:schemeClr val="bg1"/>
                </a:solidFill>
                <a:hlinkClick r:id="rId4"/>
              </a:rPr>
              <a:t>为扩展程序提供了许多专用 </a:t>
            </a:r>
            <a:r>
              <a:rPr lang="en-US" altLang="zh-CN" dirty="0">
                <a:solidFill>
                  <a:schemeClr val="bg1"/>
                </a:solidFill>
                <a:hlinkClick r:id="rId4"/>
              </a:rPr>
              <a:t>API</a:t>
            </a:r>
            <a:r>
              <a:rPr lang="zh-CN" altLang="en-US" dirty="0">
                <a:solidFill>
                  <a:schemeClr val="bg1"/>
                </a:solidFill>
              </a:rPr>
              <a:t>。</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42449820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419872"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0" y="267494"/>
            <a:ext cx="5580113" cy="317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1800" b="1" dirty="0">
                <a:solidFill>
                  <a:schemeClr val="bg1"/>
                </a:solidFill>
              </a:rPr>
              <a:t>为什么要用</a:t>
            </a:r>
            <a:r>
              <a:rPr lang="en-US" altLang="zh-CN" sz="2000" b="1" dirty="0">
                <a:solidFill>
                  <a:schemeClr val="bg1"/>
                </a:solidFill>
              </a:rPr>
              <a:t>chrome extension</a:t>
            </a:r>
            <a:endParaRPr lang="en-US" altLang="zh-CN" sz="20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3970318"/>
          </a:xfrm>
          <a:prstGeom prst="rect">
            <a:avLst/>
          </a:prstGeom>
          <a:noFill/>
        </p:spPr>
        <p:txBody>
          <a:bodyPr wrap="square" rtlCol="0">
            <a:spAutoFit/>
          </a:bodyPr>
          <a:lstStyle/>
          <a:p>
            <a:pPr marL="342900" indent="-342900">
              <a:buAutoNum type="arabicPeriod"/>
            </a:pPr>
            <a:r>
              <a:rPr lang="zh-CN" altLang="en-US" dirty="0">
                <a:solidFill>
                  <a:schemeClr val="bg1"/>
                </a:solidFill>
              </a:rPr>
              <a:t>有些场景下，我们并不是网页的开发者，但想要为网站添加更多的功能，这时候也可以用</a:t>
            </a:r>
            <a:r>
              <a:rPr lang="en-US" altLang="zh-CN" dirty="0">
                <a:solidFill>
                  <a:schemeClr val="bg1"/>
                </a:solidFill>
              </a:rPr>
              <a:t>chrome extension</a:t>
            </a:r>
            <a:r>
              <a:rPr lang="zh-CN" altLang="en-US" dirty="0">
                <a:solidFill>
                  <a:schemeClr val="bg1"/>
                </a:solidFill>
              </a:rPr>
              <a:t>来解决。</a:t>
            </a:r>
            <a:endParaRPr lang="en-US" altLang="zh-CN" dirty="0">
              <a:solidFill>
                <a:schemeClr val="bg1"/>
              </a:solidFill>
            </a:endParaRPr>
          </a:p>
          <a:p>
            <a:pPr marL="342900" indent="-342900">
              <a:buAutoNum type="arabicPeriod"/>
            </a:pPr>
            <a:endParaRPr lang="zh-CN" altLang="en-US" dirty="0">
              <a:solidFill>
                <a:schemeClr val="bg1"/>
              </a:solidFill>
            </a:endParaRPr>
          </a:p>
          <a:p>
            <a:pPr marL="342900" indent="-342900">
              <a:buAutoNum type="arabicPeriod" startAt="2"/>
            </a:pPr>
            <a:r>
              <a:rPr lang="en-US" altLang="zh-CN" dirty="0">
                <a:solidFill>
                  <a:schemeClr val="bg1"/>
                </a:solidFill>
              </a:rPr>
              <a:t>chrome extension</a:t>
            </a:r>
            <a:r>
              <a:rPr lang="zh-CN" altLang="en-US" dirty="0">
                <a:solidFill>
                  <a:schemeClr val="bg1"/>
                </a:solidFill>
              </a:rPr>
              <a:t>拥有比网页更加丰富的</a:t>
            </a:r>
            <a:r>
              <a:rPr lang="en-US" altLang="zh-CN" dirty="0" err="1">
                <a:solidFill>
                  <a:schemeClr val="bg1"/>
                </a:solidFill>
              </a:rPr>
              <a:t>api</a:t>
            </a:r>
            <a:endParaRPr lang="en-US" altLang="zh-CN" dirty="0">
              <a:solidFill>
                <a:schemeClr val="bg1"/>
              </a:solidFill>
            </a:endParaRPr>
          </a:p>
          <a:p>
            <a:pPr marL="342900" indent="-342900">
              <a:buAutoNum type="arabicPeriod" startAt="2"/>
            </a:pPr>
            <a:endParaRPr lang="en-US" altLang="zh-CN" dirty="0"/>
          </a:p>
          <a:p>
            <a:endParaRPr lang="en-US" altLang="zh-CN" dirty="0"/>
          </a:p>
          <a:p>
            <a:endParaRPr lang="en-US" altLang="zh-CN" dirty="0"/>
          </a:p>
          <a:p>
            <a:endParaRPr lang="en-US" altLang="zh-CN" dirty="0"/>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2989662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496" y="123478"/>
            <a:ext cx="5637530" cy="46166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互联网安全：</a:t>
            </a:r>
          </a:p>
        </p:txBody>
      </p:sp>
      <p:sp>
        <p:nvSpPr>
          <p:cNvPr id="4" name="文本框 3">
            <a:extLst>
              <a:ext uri="{FF2B5EF4-FFF2-40B4-BE49-F238E27FC236}">
                <a16:creationId xmlns:a16="http://schemas.microsoft.com/office/drawing/2014/main" id="{7A661689-9F56-4624-8C8E-08DF59FD17DF}"/>
              </a:ext>
            </a:extLst>
          </p:cNvPr>
          <p:cNvSpPr txBox="1"/>
          <p:nvPr/>
        </p:nvSpPr>
        <p:spPr>
          <a:xfrm>
            <a:off x="323528" y="585143"/>
            <a:ext cx="8208912" cy="954107"/>
          </a:xfrm>
          <a:prstGeom prst="rect">
            <a:avLst/>
          </a:prstGeom>
          <a:noFill/>
        </p:spPr>
        <p:txBody>
          <a:bodyPr wrap="square" rtlCol="0">
            <a:spAutoFit/>
          </a:bodyPr>
          <a:lstStyle/>
          <a:p>
            <a:r>
              <a:rPr lang="en-US" altLang="zh-CN" dirty="0">
                <a:solidFill>
                  <a:schemeClr val="bg1"/>
                </a:solidFill>
              </a:rPr>
              <a:t>3</a:t>
            </a:r>
            <a:r>
              <a:rPr lang="zh-CN" altLang="en-US" dirty="0">
                <a:solidFill>
                  <a:schemeClr val="bg1"/>
                </a:solidFill>
              </a:rPr>
              <a:t>月中旬，媒体揭露一家数据分析公司获得了</a:t>
            </a:r>
            <a:r>
              <a:rPr lang="en-US" altLang="zh-CN" dirty="0">
                <a:solidFill>
                  <a:schemeClr val="bg1"/>
                </a:solidFill>
              </a:rPr>
              <a:t>Facebook</a:t>
            </a:r>
            <a:r>
              <a:rPr lang="zh-CN" altLang="en-US" dirty="0">
                <a:solidFill>
                  <a:schemeClr val="bg1"/>
                </a:solidFill>
              </a:rPr>
              <a:t>数千万用户的数据，并进行违规滥用。</a:t>
            </a:r>
            <a:endParaRPr lang="en-US" altLang="zh-CN" sz="2000" dirty="0">
              <a:solidFill>
                <a:schemeClr val="bg1"/>
              </a:solidFill>
            </a:endParaRPr>
          </a:p>
          <a:p>
            <a:r>
              <a:rPr lang="zh-CN" altLang="en-US" sz="2000" dirty="0">
                <a:solidFill>
                  <a:schemeClr val="bg1"/>
                </a:solidFill>
              </a:rPr>
              <a:t>受该丑闻影响，</a:t>
            </a:r>
            <a:r>
              <a:rPr lang="en-US" altLang="zh-CN" sz="2000" dirty="0">
                <a:solidFill>
                  <a:schemeClr val="bg1"/>
                </a:solidFill>
              </a:rPr>
              <a:t>Facebook</a:t>
            </a:r>
            <a:r>
              <a:rPr lang="zh-CN" altLang="en-US" sz="2000" dirty="0">
                <a:solidFill>
                  <a:schemeClr val="bg1"/>
                </a:solidFill>
              </a:rPr>
              <a:t>市值蒸发</a:t>
            </a:r>
            <a:r>
              <a:rPr lang="en-US" altLang="zh-CN" sz="2000" dirty="0">
                <a:solidFill>
                  <a:schemeClr val="bg1"/>
                </a:solidFill>
              </a:rPr>
              <a:t>360</a:t>
            </a:r>
            <a:r>
              <a:rPr lang="zh-CN" altLang="en-US" sz="2000" dirty="0">
                <a:solidFill>
                  <a:schemeClr val="bg1"/>
                </a:solidFill>
              </a:rPr>
              <a:t>多亿美元。</a:t>
            </a:r>
          </a:p>
        </p:txBody>
      </p:sp>
      <p:pic>
        <p:nvPicPr>
          <p:cNvPr id="9" name="图片 8">
            <a:extLst>
              <a:ext uri="{FF2B5EF4-FFF2-40B4-BE49-F238E27FC236}">
                <a16:creationId xmlns:a16="http://schemas.microsoft.com/office/drawing/2014/main" id="{2A299505-00FC-4E3C-8680-88BC426B2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826453"/>
            <a:ext cx="4824536" cy="319356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23478"/>
            <a:ext cx="4139952"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36512" y="111572"/>
            <a:ext cx="5580113"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en-US" altLang="zh-CN" b="1" dirty="0">
                <a:solidFill>
                  <a:schemeClr val="bg1"/>
                </a:solidFill>
              </a:rPr>
              <a:t>chrome</a:t>
            </a:r>
            <a:r>
              <a:rPr lang="zh-CN" altLang="en-US" sz="2800" b="1" dirty="0">
                <a:solidFill>
                  <a:schemeClr val="bg1"/>
                </a:solidFill>
              </a:rPr>
              <a:t>扩展能做什么</a:t>
            </a:r>
            <a:endParaRPr lang="zh-CN" altLang="en-US" sz="28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3139321"/>
          </a:xfrm>
          <a:prstGeom prst="rect">
            <a:avLst/>
          </a:prstGeom>
          <a:noFill/>
        </p:spPr>
        <p:txBody>
          <a:bodyPr wrap="square" rtlCol="0">
            <a:spAutoFit/>
          </a:bodyPr>
          <a:lstStyle/>
          <a:p>
            <a:r>
              <a:rPr lang="en-US" altLang="zh-CN" dirty="0">
                <a:solidFill>
                  <a:schemeClr val="bg1"/>
                </a:solidFill>
              </a:rPr>
              <a:t>1.</a:t>
            </a:r>
            <a:r>
              <a:rPr lang="zh-CN" altLang="en-US" dirty="0">
                <a:solidFill>
                  <a:schemeClr val="bg1"/>
                </a:solidFill>
              </a:rPr>
              <a:t> 代理：</a:t>
            </a:r>
            <a:r>
              <a:rPr lang="en-US" altLang="zh-CN" dirty="0">
                <a:solidFill>
                  <a:schemeClr val="bg1"/>
                </a:solidFill>
                <a:hlinkClick r:id="rId3"/>
              </a:rPr>
              <a:t>Proxy </a:t>
            </a:r>
            <a:r>
              <a:rPr lang="en-US" altLang="zh-CN" dirty="0" err="1">
                <a:solidFill>
                  <a:schemeClr val="bg1"/>
                </a:solidFill>
                <a:hlinkClick r:id="rId3"/>
              </a:rPr>
              <a:t>SwitchyOmega</a:t>
            </a:r>
            <a:endParaRPr lang="en-US" altLang="zh-CN" dirty="0">
              <a:solidFill>
                <a:schemeClr val="bg1"/>
              </a:solidFill>
            </a:endParaRPr>
          </a:p>
          <a:p>
            <a:r>
              <a:rPr lang="en-US" altLang="zh-CN" dirty="0">
                <a:solidFill>
                  <a:schemeClr val="bg1"/>
                </a:solidFill>
              </a:rPr>
              <a:t>2.</a:t>
            </a:r>
            <a:r>
              <a:rPr lang="zh-CN" altLang="en-US" dirty="0">
                <a:solidFill>
                  <a:schemeClr val="bg1"/>
                </a:solidFill>
              </a:rPr>
              <a:t> 开发者工具</a:t>
            </a:r>
            <a:r>
              <a:rPr lang="en-US" altLang="zh-CN" dirty="0">
                <a:solidFill>
                  <a:schemeClr val="bg1"/>
                </a:solidFill>
              </a:rPr>
              <a:t>: </a:t>
            </a:r>
            <a:r>
              <a:rPr lang="en-US" altLang="zh-CN" dirty="0">
                <a:solidFill>
                  <a:schemeClr val="bg1"/>
                </a:solidFill>
                <a:hlinkClick r:id="rId4"/>
              </a:rPr>
              <a:t>react</a:t>
            </a:r>
            <a:r>
              <a:rPr lang="zh-CN" altLang="en-US" dirty="0">
                <a:solidFill>
                  <a:schemeClr val="bg1"/>
                </a:solidFill>
              </a:rPr>
              <a:t>、</a:t>
            </a:r>
            <a:r>
              <a:rPr lang="en-US" altLang="zh-CN" dirty="0">
                <a:solidFill>
                  <a:schemeClr val="bg1"/>
                </a:solidFill>
                <a:hlinkClick r:id="rId5"/>
              </a:rPr>
              <a:t>redux</a:t>
            </a:r>
            <a:endParaRPr lang="en-US" altLang="zh-CN" dirty="0">
              <a:solidFill>
                <a:schemeClr val="bg1"/>
              </a:solidFill>
            </a:endParaRPr>
          </a:p>
          <a:p>
            <a:r>
              <a:rPr lang="en-US" altLang="zh-CN" dirty="0">
                <a:solidFill>
                  <a:schemeClr val="bg1"/>
                </a:solidFill>
              </a:rPr>
              <a:t>3.</a:t>
            </a:r>
            <a:r>
              <a:rPr lang="zh-CN" altLang="en-US" dirty="0">
                <a:solidFill>
                  <a:schemeClr val="bg1"/>
                </a:solidFill>
              </a:rPr>
              <a:t> 广告过滤：</a:t>
            </a:r>
            <a:r>
              <a:rPr lang="en-US" altLang="zh-CN" dirty="0" err="1">
                <a:solidFill>
                  <a:schemeClr val="bg1"/>
                </a:solidFill>
                <a:hlinkClick r:id="rId6"/>
              </a:rPr>
              <a:t>AdGuard</a:t>
            </a:r>
            <a:r>
              <a:rPr lang="en-US" altLang="zh-CN" dirty="0">
                <a:solidFill>
                  <a:schemeClr val="bg1"/>
                </a:solidFill>
                <a:hlinkClick r:id="rId6"/>
              </a:rPr>
              <a:t> </a:t>
            </a:r>
            <a:r>
              <a:rPr lang="zh-CN" altLang="en-US" dirty="0">
                <a:solidFill>
                  <a:schemeClr val="bg1"/>
                </a:solidFill>
                <a:hlinkClick r:id="rId6"/>
              </a:rPr>
              <a:t>广告拦截器</a:t>
            </a:r>
            <a:endParaRPr lang="en-US" altLang="zh-CN" dirty="0">
              <a:solidFill>
                <a:schemeClr val="bg1"/>
              </a:solidFill>
            </a:endParaRPr>
          </a:p>
          <a:p>
            <a:r>
              <a:rPr lang="en-US" altLang="zh-CN" dirty="0">
                <a:solidFill>
                  <a:schemeClr val="bg1"/>
                </a:solidFill>
              </a:rPr>
              <a:t>4.</a:t>
            </a:r>
            <a:r>
              <a:rPr lang="zh-CN" altLang="en-US" dirty="0">
                <a:solidFill>
                  <a:schemeClr val="bg1"/>
                </a:solidFill>
              </a:rPr>
              <a:t> 抢票软件：</a:t>
            </a:r>
            <a:r>
              <a:rPr lang="zh-CN" altLang="en-US" dirty="0">
                <a:solidFill>
                  <a:schemeClr val="bg1"/>
                </a:solidFill>
                <a:hlinkClick r:id="rId7"/>
              </a:rPr>
              <a:t>台湾高铁抢票插件</a:t>
            </a:r>
            <a:endParaRPr lang="en-US" altLang="zh-CN" dirty="0">
              <a:solidFill>
                <a:schemeClr val="bg1"/>
              </a:solidFill>
            </a:endParaRPr>
          </a:p>
          <a:p>
            <a:r>
              <a:rPr lang="en-US" altLang="zh-CN" dirty="0">
                <a:solidFill>
                  <a:schemeClr val="bg1"/>
                </a:solidFill>
              </a:rPr>
              <a:t>5.</a:t>
            </a:r>
            <a:r>
              <a:rPr lang="zh-CN" altLang="en-US" dirty="0">
                <a:solidFill>
                  <a:schemeClr val="bg1"/>
                </a:solidFill>
              </a:rPr>
              <a:t> 视频下载</a:t>
            </a:r>
            <a:r>
              <a:rPr lang="en-US" altLang="zh-CN" dirty="0">
                <a:solidFill>
                  <a:schemeClr val="bg1"/>
                </a:solidFill>
              </a:rPr>
              <a:t>: </a:t>
            </a:r>
            <a:r>
              <a:rPr lang="zh-CN" altLang="en-US" dirty="0">
                <a:solidFill>
                  <a:schemeClr val="bg1"/>
                </a:solidFill>
                <a:hlinkClick r:id="rId8"/>
              </a:rPr>
              <a:t>优酷一键通</a:t>
            </a:r>
            <a:endParaRPr lang="en-US" altLang="zh-CN" dirty="0">
              <a:solidFill>
                <a:schemeClr val="bg1"/>
              </a:solidFill>
            </a:endParaRPr>
          </a:p>
          <a:p>
            <a:r>
              <a:rPr lang="en-US" altLang="zh-CN" dirty="0">
                <a:solidFill>
                  <a:schemeClr val="bg1"/>
                </a:solidFill>
              </a:rPr>
              <a:t>6.</a:t>
            </a:r>
            <a:r>
              <a:rPr lang="zh-CN" altLang="en-US" dirty="0">
                <a:solidFill>
                  <a:schemeClr val="bg1"/>
                </a:solidFill>
              </a:rPr>
              <a:t> 更多：</a:t>
            </a:r>
            <a:r>
              <a:rPr lang="en-US" altLang="zh-CN" dirty="0">
                <a:solidFill>
                  <a:schemeClr val="bg1"/>
                </a:solidFill>
                <a:hlinkClick r:id="rId9"/>
              </a:rPr>
              <a:t>chrome</a:t>
            </a:r>
            <a:r>
              <a:rPr lang="zh-CN" altLang="en-US" dirty="0">
                <a:solidFill>
                  <a:schemeClr val="bg1"/>
                </a:solidFill>
                <a:hlinkClick r:id="rId9"/>
              </a:rPr>
              <a:t>应用商店</a:t>
            </a: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5469485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776" y="1491630"/>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10</a:t>
            </a:r>
          </a:p>
        </p:txBody>
      </p:sp>
      <p:sp>
        <p:nvSpPr>
          <p:cNvPr id="4" name="矩形 3"/>
          <p:cNvSpPr/>
          <p:nvPr/>
        </p:nvSpPr>
        <p:spPr bwMode="auto">
          <a:xfrm>
            <a:off x="3059832" y="2272196"/>
            <a:ext cx="4249738" cy="664618"/>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4000" b="1" dirty="0">
                <a:solidFill>
                  <a:schemeClr val="bg1"/>
                </a:solidFill>
              </a:rPr>
              <a:t>物联网</a:t>
            </a:r>
            <a:r>
              <a:rPr lang="en-US" altLang="zh-CN" sz="4000" b="1" dirty="0">
                <a:solidFill>
                  <a:schemeClr val="bg1"/>
                </a:solidFill>
              </a:rPr>
              <a:t>(IOT)</a:t>
            </a:r>
            <a:endParaRPr lang="zh-CN" altLang="en-US" sz="40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179641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23478"/>
            <a:ext cx="4139952"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36512" y="111572"/>
            <a:ext cx="5580113" cy="34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b="1" dirty="0">
                <a:solidFill>
                  <a:schemeClr val="bg1"/>
                </a:solidFill>
              </a:rPr>
              <a:t>物联网</a:t>
            </a:r>
            <a:r>
              <a:rPr lang="en-US" altLang="zh-CN" b="1" dirty="0">
                <a:solidFill>
                  <a:schemeClr val="bg1"/>
                </a:solidFill>
              </a:rPr>
              <a:t>(IOT)</a:t>
            </a: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031325"/>
          </a:xfrm>
          <a:prstGeom prst="rect">
            <a:avLst/>
          </a:prstGeom>
          <a:noFill/>
        </p:spPr>
        <p:txBody>
          <a:bodyPr wrap="square" rtlCol="0">
            <a:spAutoFit/>
          </a:bodyPr>
          <a:lstStyle/>
          <a:p>
            <a:r>
              <a:rPr lang="zh-CN" altLang="en-US" dirty="0">
                <a:solidFill>
                  <a:schemeClr val="bg1"/>
                </a:solidFill>
              </a:rPr>
              <a:t>我们总说</a:t>
            </a:r>
            <a:r>
              <a:rPr lang="en-US" altLang="zh-CN" dirty="0">
                <a:solidFill>
                  <a:schemeClr val="bg1"/>
                </a:solidFill>
              </a:rPr>
              <a:t>IOT</a:t>
            </a:r>
            <a:r>
              <a:rPr lang="zh-CN" altLang="en-US" dirty="0">
                <a:solidFill>
                  <a:schemeClr val="bg1"/>
                </a:solidFill>
              </a:rPr>
              <a:t>，那到底什么是</a:t>
            </a:r>
            <a:r>
              <a:rPr lang="en-US" altLang="zh-CN" dirty="0">
                <a:solidFill>
                  <a:schemeClr val="bg1"/>
                </a:solidFill>
              </a:rPr>
              <a:t>IOT</a:t>
            </a:r>
            <a:r>
              <a:rPr lang="zh-CN" altLang="en-US" dirty="0">
                <a:solidFill>
                  <a:schemeClr val="bg1"/>
                </a:solidFill>
              </a:rPr>
              <a:t>？</a:t>
            </a:r>
            <a:r>
              <a:rPr lang="en-US" altLang="zh-CN" dirty="0">
                <a:solidFill>
                  <a:schemeClr val="bg1"/>
                </a:solidFill>
              </a:rPr>
              <a:t>IOT</a:t>
            </a:r>
            <a:r>
              <a:rPr lang="zh-CN" altLang="en-US" dirty="0">
                <a:solidFill>
                  <a:schemeClr val="bg1"/>
                </a:solidFill>
              </a:rPr>
              <a:t>是</a:t>
            </a:r>
            <a:r>
              <a:rPr lang="en-US" altLang="zh-CN" dirty="0">
                <a:solidFill>
                  <a:schemeClr val="bg1"/>
                </a:solidFill>
              </a:rPr>
              <a:t>Internet of Things</a:t>
            </a:r>
            <a:r>
              <a:rPr lang="zh-CN" altLang="en-US" dirty="0">
                <a:solidFill>
                  <a:schemeClr val="bg1"/>
                </a:solidFill>
              </a:rPr>
              <a:t>的缩写，字面翻译是“物体组成的因特网”，准确的翻译应该为“物联网”。物联网</a:t>
            </a:r>
            <a:r>
              <a:rPr lang="en-US" altLang="zh-CN" dirty="0">
                <a:solidFill>
                  <a:schemeClr val="bg1"/>
                </a:solidFill>
              </a:rPr>
              <a:t>(Internet of Things)</a:t>
            </a:r>
            <a:r>
              <a:rPr lang="zh-CN" altLang="en-US" dirty="0">
                <a:solidFill>
                  <a:schemeClr val="bg1"/>
                </a:solidFill>
              </a:rPr>
              <a:t>又称传感网，简要讲就是互联网从人向物的延伸。</a:t>
            </a: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3103569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776" y="1491630"/>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11</a:t>
            </a:r>
          </a:p>
        </p:txBody>
      </p:sp>
      <p:sp>
        <p:nvSpPr>
          <p:cNvPr id="4" name="矩形 3"/>
          <p:cNvSpPr/>
          <p:nvPr/>
        </p:nvSpPr>
        <p:spPr bwMode="auto">
          <a:xfrm>
            <a:off x="3059832" y="2272196"/>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2800" b="1" dirty="0">
                <a:solidFill>
                  <a:schemeClr val="bg1"/>
                </a:solidFill>
              </a:rPr>
              <a:t>操作系统</a:t>
            </a:r>
            <a:endParaRPr lang="zh-CN" altLang="en-US" sz="28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411531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23478"/>
            <a:ext cx="4139952"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36512" y="111572"/>
            <a:ext cx="5580113"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800" b="1" dirty="0">
                <a:solidFill>
                  <a:schemeClr val="bg1"/>
                </a:solidFill>
              </a:rPr>
              <a:t>操作系统</a:t>
            </a:r>
            <a:endParaRPr lang="zh-CN" altLang="en-US" sz="28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1403648" y="1707654"/>
            <a:ext cx="8640960" cy="1815882"/>
          </a:xfrm>
          <a:prstGeom prst="rect">
            <a:avLst/>
          </a:prstGeom>
          <a:noFill/>
        </p:spPr>
        <p:txBody>
          <a:bodyPr wrap="square" rtlCol="0">
            <a:spAutoFit/>
          </a:bodyPr>
          <a:lstStyle/>
          <a:p>
            <a:r>
              <a:rPr lang="en-US" altLang="zh-CN" sz="4000" dirty="0">
                <a:solidFill>
                  <a:schemeClr val="bg1"/>
                </a:solidFill>
                <a:hlinkClick r:id="rId3">
                  <a:extLst>
                    <a:ext uri="{A12FA001-AC4F-418D-AE19-62706E023703}">
                      <ahyp:hlinkClr xmlns:ahyp="http://schemas.microsoft.com/office/drawing/2018/hyperlinkcolor" val="tx"/>
                    </a:ext>
                  </a:extLst>
                </a:hlinkClick>
              </a:rPr>
              <a:t>OS.JS</a:t>
            </a:r>
            <a:endParaRPr lang="en-US" altLang="zh-CN" sz="4000"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8942745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776" y="1491630"/>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12</a:t>
            </a:r>
          </a:p>
        </p:txBody>
      </p:sp>
      <p:sp>
        <p:nvSpPr>
          <p:cNvPr id="4" name="矩形 3"/>
          <p:cNvSpPr/>
          <p:nvPr/>
        </p:nvSpPr>
        <p:spPr bwMode="auto">
          <a:xfrm>
            <a:off x="3059832" y="2272196"/>
            <a:ext cx="4249738" cy="60306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3600" b="1" dirty="0">
                <a:solidFill>
                  <a:schemeClr val="bg1"/>
                </a:solidFill>
              </a:rPr>
              <a:t>结语</a:t>
            </a:r>
            <a:endParaRPr lang="zh-CN" altLang="en-US" sz="36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197034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23478"/>
            <a:ext cx="4139952"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36512" y="111572"/>
            <a:ext cx="5580113"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800" b="1" dirty="0">
                <a:solidFill>
                  <a:schemeClr val="bg1"/>
                </a:solidFill>
              </a:rPr>
              <a:t>操作系统</a:t>
            </a:r>
            <a:endParaRPr lang="zh-CN" altLang="en-US" sz="28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1259632" y="1131590"/>
            <a:ext cx="6336704" cy="3046988"/>
          </a:xfrm>
          <a:prstGeom prst="rect">
            <a:avLst/>
          </a:prstGeom>
          <a:noFill/>
        </p:spPr>
        <p:txBody>
          <a:bodyPr wrap="square" rtlCol="0">
            <a:spAutoFit/>
          </a:bodyPr>
          <a:lstStyle/>
          <a:p>
            <a:r>
              <a:rPr lang="zh-CN" altLang="en-US" sz="2400" dirty="0">
                <a:solidFill>
                  <a:schemeClr val="bg1"/>
                </a:solidFill>
              </a:rPr>
              <a:t>技术的更本追求是解决问题</a:t>
            </a:r>
            <a:endParaRPr lang="en-US" altLang="zh-CN" sz="2400" dirty="0">
              <a:solidFill>
                <a:schemeClr val="bg1"/>
              </a:solidFill>
            </a:endParaRPr>
          </a:p>
          <a:p>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希望通过这次分享能给大家解决问题带来更多的解决思路</a:t>
            </a: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37783758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54430" y="1635646"/>
            <a:ext cx="6835140" cy="91440"/>
            <a:chOff x="1539240" y="2179320"/>
            <a:chExt cx="9113520" cy="121920"/>
          </a:xfrm>
        </p:grpSpPr>
        <p:cxnSp>
          <p:nvCxnSpPr>
            <p:cNvPr id="15" name="直接连接符 14"/>
            <p:cNvCxnSpPr/>
            <p:nvPr/>
          </p:nvCxnSpPr>
          <p:spPr>
            <a:xfrm>
              <a:off x="1539240" y="2179320"/>
              <a:ext cx="9113520" cy="0"/>
            </a:xfrm>
            <a:prstGeom prst="line">
              <a:avLst/>
            </a:prstGeom>
            <a:noFill/>
            <a:ln w="76200" cap="flat" cmpd="sng" algn="ctr">
              <a:solidFill>
                <a:schemeClr val="bg1"/>
              </a:solidFill>
              <a:prstDash val="solid"/>
              <a:miter lim="800000"/>
            </a:ln>
            <a:effectLst/>
          </p:spPr>
        </p:cxnSp>
        <p:cxnSp>
          <p:nvCxnSpPr>
            <p:cNvPr id="16" name="直接连接符 15"/>
            <p:cNvCxnSpPr/>
            <p:nvPr/>
          </p:nvCxnSpPr>
          <p:spPr>
            <a:xfrm>
              <a:off x="1539240" y="2301240"/>
              <a:ext cx="9113520" cy="0"/>
            </a:xfrm>
            <a:prstGeom prst="line">
              <a:avLst/>
            </a:prstGeom>
            <a:noFill/>
            <a:ln w="6350" cap="flat" cmpd="sng" algn="ctr">
              <a:solidFill>
                <a:schemeClr val="bg1"/>
              </a:solidFill>
              <a:prstDash val="solid"/>
              <a:miter lim="800000"/>
            </a:ln>
            <a:effectLst/>
          </p:spPr>
        </p:cxnSp>
      </p:grpSp>
      <p:grpSp>
        <p:nvGrpSpPr>
          <p:cNvPr id="12" name="组合 11"/>
          <p:cNvGrpSpPr/>
          <p:nvPr/>
        </p:nvGrpSpPr>
        <p:grpSpPr>
          <a:xfrm flipV="1">
            <a:off x="1154430" y="2643759"/>
            <a:ext cx="6835140" cy="90676"/>
            <a:chOff x="1539240" y="2680230"/>
            <a:chExt cx="9113520" cy="120901"/>
          </a:xfrm>
        </p:grpSpPr>
        <p:cxnSp>
          <p:nvCxnSpPr>
            <p:cNvPr id="13" name="直接连接符 12"/>
            <p:cNvCxnSpPr/>
            <p:nvPr/>
          </p:nvCxnSpPr>
          <p:spPr>
            <a:xfrm>
              <a:off x="1539240" y="2680230"/>
              <a:ext cx="9113520" cy="0"/>
            </a:xfrm>
            <a:prstGeom prst="line">
              <a:avLst/>
            </a:prstGeom>
            <a:noFill/>
            <a:ln w="76200" cap="flat" cmpd="sng" algn="ctr">
              <a:solidFill>
                <a:schemeClr val="bg1"/>
              </a:solidFill>
              <a:prstDash val="solid"/>
              <a:miter lim="800000"/>
            </a:ln>
            <a:effectLst/>
          </p:spPr>
        </p:cxnSp>
        <p:cxnSp>
          <p:nvCxnSpPr>
            <p:cNvPr id="14" name="直接连接符 13"/>
            <p:cNvCxnSpPr/>
            <p:nvPr/>
          </p:nvCxnSpPr>
          <p:spPr>
            <a:xfrm>
              <a:off x="1539240" y="2801131"/>
              <a:ext cx="9113520" cy="0"/>
            </a:xfrm>
            <a:prstGeom prst="line">
              <a:avLst/>
            </a:prstGeom>
            <a:noFill/>
            <a:ln w="6350" cap="flat" cmpd="sng" algn="ctr">
              <a:solidFill>
                <a:schemeClr val="bg1"/>
              </a:solidFill>
              <a:prstDash val="solid"/>
              <a:miter lim="800000"/>
            </a:ln>
            <a:effectLst/>
          </p:spPr>
        </p:cxnSp>
      </p:grpSp>
      <p:sp>
        <p:nvSpPr>
          <p:cNvPr id="17" name="文本框 16"/>
          <p:cNvSpPr txBox="1"/>
          <p:nvPr/>
        </p:nvSpPr>
        <p:spPr>
          <a:xfrm>
            <a:off x="1743075" y="1847921"/>
            <a:ext cx="5657850" cy="807911"/>
          </a:xfrm>
          <a:prstGeom prst="rect">
            <a:avLst/>
          </a:prstGeom>
          <a:noFill/>
        </p:spPr>
        <p:txBody>
          <a:bodyPr wrap="square" lIns="68571" tIns="34289" rIns="68571" bIns="34289" rtlCol="0">
            <a:spAutoFit/>
          </a:bodyPr>
          <a:lstStyle/>
          <a:p>
            <a:pPr algn="ctr" defTabSz="685165"/>
            <a:r>
              <a:rPr lang="en-US" altLang="zh-CN" sz="4800" b="1" dirty="0">
                <a:solidFill>
                  <a:prstClr val="white"/>
                </a:solidFill>
                <a:latin typeface="微软雅黑" panose="020B0503020204020204" charset="-122"/>
                <a:ea typeface="微软雅黑" panose="020B0503020204020204" charset="-122"/>
              </a:rPr>
              <a:t>THANK YOU</a:t>
            </a:r>
            <a:endParaRPr lang="zh-CN" altLang="en-US" sz="4800" b="1" dirty="0">
              <a:solidFill>
                <a:prstClr val="white"/>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grpId="0" nodeType="clickEffect">
                                  <p:stCondLst>
                                    <p:cond delay="0"/>
                                  </p:stCondLst>
                                  <p:iterate type="lt">
                                    <p:tmPct val="10000"/>
                                  </p:iterate>
                                  <p:childTnLst>
                                    <p:set>
                                      <p:cBhvr>
                                        <p:cTn id="14" dur="1" fill="hold">
                                          <p:stCondLst>
                                            <p:cond delay="0"/>
                                          </p:stCondLst>
                                        </p:cTn>
                                        <p:tgtEl>
                                          <p:spTgt spid="17"/>
                                        </p:tgtEl>
                                        <p:attrNameLst>
                                          <p:attrName>style.visibility</p:attrName>
                                        </p:attrNameLst>
                                      </p:cBhvr>
                                      <p:to>
                                        <p:strVal val="visible"/>
                                      </p:to>
                                    </p:set>
                                    <p:anim calcmode="lin" valueType="num">
                                      <p:cBhvr>
                                        <p:cTn id="15"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18" dur="1000" fill="hold"/>
                                        <p:tgtEl>
                                          <p:spTgt spid="17"/>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496" y="123478"/>
            <a:ext cx="5637530" cy="46166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互联网安全：</a:t>
            </a:r>
          </a:p>
        </p:txBody>
      </p:sp>
      <p:sp>
        <p:nvSpPr>
          <p:cNvPr id="4" name="文本框 3">
            <a:extLst>
              <a:ext uri="{FF2B5EF4-FFF2-40B4-BE49-F238E27FC236}">
                <a16:creationId xmlns:a16="http://schemas.microsoft.com/office/drawing/2014/main" id="{7A661689-9F56-4624-8C8E-08DF59FD17DF}"/>
              </a:ext>
            </a:extLst>
          </p:cNvPr>
          <p:cNvSpPr txBox="1"/>
          <p:nvPr/>
        </p:nvSpPr>
        <p:spPr>
          <a:xfrm>
            <a:off x="323528" y="585143"/>
            <a:ext cx="8208912" cy="1015663"/>
          </a:xfrm>
          <a:prstGeom prst="rect">
            <a:avLst/>
          </a:prstGeom>
          <a:noFill/>
        </p:spPr>
        <p:txBody>
          <a:bodyPr wrap="square" rtlCol="0">
            <a:spAutoFit/>
          </a:bodyPr>
          <a:lstStyle/>
          <a:p>
            <a:r>
              <a:rPr lang="en-US" altLang="zh-CN" sz="2000" dirty="0">
                <a:solidFill>
                  <a:schemeClr val="bg1"/>
                </a:solidFill>
              </a:rPr>
              <a:t>8</a:t>
            </a:r>
            <a:r>
              <a:rPr lang="zh-CN" altLang="en-US" sz="2000" dirty="0">
                <a:solidFill>
                  <a:schemeClr val="bg1"/>
                </a:solidFill>
              </a:rPr>
              <a:t>月</a:t>
            </a:r>
            <a:r>
              <a:rPr lang="en-US" altLang="zh-CN" sz="2000" dirty="0">
                <a:solidFill>
                  <a:schemeClr val="bg1"/>
                </a:solidFill>
              </a:rPr>
              <a:t>28</a:t>
            </a:r>
            <a:r>
              <a:rPr lang="zh-CN" altLang="en-US" sz="2000" dirty="0">
                <a:solidFill>
                  <a:schemeClr val="bg1"/>
                </a:solidFill>
              </a:rPr>
              <a:t>日，暗网中文论坛中出现一个帖子，声称售卖华住旗下所有酒店数据，数据标价</a:t>
            </a:r>
            <a:r>
              <a:rPr lang="en-US" altLang="zh-CN" sz="2000" dirty="0">
                <a:solidFill>
                  <a:schemeClr val="bg1"/>
                </a:solidFill>
              </a:rPr>
              <a:t>8</a:t>
            </a:r>
            <a:r>
              <a:rPr lang="zh-CN" altLang="en-US" sz="2000" dirty="0">
                <a:solidFill>
                  <a:schemeClr val="bg1"/>
                </a:solidFill>
              </a:rPr>
              <a:t>个比特币，约等于人民币</a:t>
            </a:r>
            <a:r>
              <a:rPr lang="en-US" altLang="zh-CN" sz="2000" dirty="0">
                <a:solidFill>
                  <a:schemeClr val="bg1"/>
                </a:solidFill>
              </a:rPr>
              <a:t>37</a:t>
            </a:r>
            <a:r>
              <a:rPr lang="zh-CN" altLang="en-US" sz="2000" dirty="0">
                <a:solidFill>
                  <a:schemeClr val="bg1"/>
                </a:solidFill>
              </a:rPr>
              <a:t>万人民币，数据泄露涉及到</a:t>
            </a:r>
            <a:r>
              <a:rPr lang="en-US" altLang="zh-CN" sz="2000" dirty="0">
                <a:solidFill>
                  <a:schemeClr val="bg1"/>
                </a:solidFill>
              </a:rPr>
              <a:t>1.3</a:t>
            </a:r>
            <a:r>
              <a:rPr lang="zh-CN" altLang="en-US" sz="2000" dirty="0">
                <a:solidFill>
                  <a:schemeClr val="bg1"/>
                </a:solidFill>
              </a:rPr>
              <a:t>亿人的个人信息及开房记录。</a:t>
            </a:r>
            <a:endParaRPr lang="en-US" altLang="zh-CN" sz="2400" dirty="0">
              <a:solidFill>
                <a:schemeClr val="bg1"/>
              </a:solidFill>
            </a:endParaRPr>
          </a:p>
        </p:txBody>
      </p:sp>
      <p:pic>
        <p:nvPicPr>
          <p:cNvPr id="5" name="图片 4">
            <a:extLst>
              <a:ext uri="{FF2B5EF4-FFF2-40B4-BE49-F238E27FC236}">
                <a16:creationId xmlns:a16="http://schemas.microsoft.com/office/drawing/2014/main" id="{997633B1-67D0-4EA9-832B-21B6116FA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038038"/>
            <a:ext cx="6404260" cy="2981984"/>
          </a:xfrm>
          <a:prstGeom prst="rect">
            <a:avLst/>
          </a:prstGeom>
        </p:spPr>
      </p:pic>
    </p:spTree>
    <p:extLst>
      <p:ext uri="{BB962C8B-B14F-4D97-AF65-F5344CB8AC3E}">
        <p14:creationId xmlns:p14="http://schemas.microsoft.com/office/powerpoint/2010/main" val="258964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520" y="483518"/>
            <a:ext cx="8025765" cy="461665"/>
          </a:xfrm>
          <a:prstGeom prst="rect">
            <a:avLst/>
          </a:prstGeom>
          <a:noFill/>
        </p:spPr>
        <p:txBody>
          <a:bodyPr wrap="square" rtlCol="0">
            <a:spAutoFit/>
          </a:bodyPr>
          <a:lstStyle/>
          <a:p>
            <a:r>
              <a:rPr lang="en-US" altLang="zh-CN" sz="2400" b="1" dirty="0">
                <a:solidFill>
                  <a:schemeClr val="bg1"/>
                </a:solidFill>
                <a:latin typeface="+mn-ea"/>
              </a:rPr>
              <a:t>1</a:t>
            </a:r>
            <a:r>
              <a:rPr lang="zh-CN" altLang="en-US" sz="2400" b="1" dirty="0">
                <a:solidFill>
                  <a:schemeClr val="bg1"/>
                </a:solidFill>
                <a:latin typeface="+mn-ea"/>
              </a:rPr>
              <a:t>、传统安全隐患</a:t>
            </a:r>
            <a:endParaRPr lang="zh-CN" altLang="en-US" sz="1600" b="1" dirty="0">
              <a:solidFill>
                <a:schemeClr val="bg1"/>
              </a:solidFill>
              <a:latin typeface="楷体" panose="02010609060101010101" charset="-122"/>
              <a:ea typeface="楷体" panose="02010609060101010101" charset="-122"/>
              <a:sym typeface="+mn-ea"/>
            </a:endParaRPr>
          </a:p>
        </p:txBody>
      </p:sp>
      <p:sp>
        <p:nvSpPr>
          <p:cNvPr id="9" name="文本框 8"/>
          <p:cNvSpPr txBox="1"/>
          <p:nvPr/>
        </p:nvSpPr>
        <p:spPr>
          <a:xfrm>
            <a:off x="559117" y="1203598"/>
            <a:ext cx="8025765" cy="2369880"/>
          </a:xfrm>
          <a:prstGeom prst="rect">
            <a:avLst/>
          </a:prstGeom>
          <a:noFill/>
        </p:spPr>
        <p:txBody>
          <a:bodyPr wrap="square" rtlCol="0">
            <a:spAutoFit/>
          </a:bodyPr>
          <a:lstStyle/>
          <a:p>
            <a:pPr marL="342900" indent="-342900">
              <a:buAutoNum type="alphaUcPeriod"/>
            </a:pPr>
            <a:r>
              <a:rPr lang="en-US" altLang="zh-CN" dirty="0">
                <a:solidFill>
                  <a:schemeClr val="bg1"/>
                </a:solidFill>
              </a:rPr>
              <a:t> </a:t>
            </a:r>
            <a:r>
              <a:rPr lang="en-US" altLang="zh-CN" sz="2000" dirty="0">
                <a:solidFill>
                  <a:schemeClr val="bg1"/>
                </a:solidFill>
              </a:rPr>
              <a:t>XSS</a:t>
            </a:r>
            <a:r>
              <a:rPr lang="zh-CN" altLang="en-US" sz="2000" dirty="0">
                <a:solidFill>
                  <a:schemeClr val="bg1"/>
                </a:solidFill>
              </a:rPr>
              <a:t>攻击（</a:t>
            </a:r>
            <a:r>
              <a:rPr lang="en-US" altLang="zh-CN" sz="2000" dirty="0">
                <a:solidFill>
                  <a:schemeClr val="bg1"/>
                </a:solidFill>
              </a:rPr>
              <a:t>Cross-Site Scripting</a:t>
            </a:r>
            <a:r>
              <a:rPr lang="zh-CN" altLang="en-US" sz="2000" dirty="0">
                <a:solidFill>
                  <a:schemeClr val="bg1"/>
                </a:solidFill>
              </a:rPr>
              <a:t>）跨站脚本攻击。 </a:t>
            </a:r>
            <a:endParaRPr lang="en-US" altLang="zh-CN" sz="2000" dirty="0">
              <a:solidFill>
                <a:schemeClr val="bg1"/>
              </a:solidFill>
            </a:endParaRPr>
          </a:p>
          <a:p>
            <a:pPr marL="457200" indent="-457200">
              <a:buAutoNum type="alphaUcPeriod"/>
            </a:pPr>
            <a:endParaRPr lang="en-US" altLang="zh-CN" sz="2000" dirty="0">
              <a:solidFill>
                <a:schemeClr val="bg1"/>
              </a:solidFill>
              <a:latin typeface="+mn-ea"/>
            </a:endParaRPr>
          </a:p>
          <a:p>
            <a:pPr marL="457200" indent="-457200">
              <a:buAutoNum type="alphaUcPeriod"/>
            </a:pPr>
            <a:r>
              <a:rPr lang="en-US" altLang="zh-CN" dirty="0">
                <a:solidFill>
                  <a:schemeClr val="bg1"/>
                </a:solidFill>
              </a:rPr>
              <a:t>CSRF</a:t>
            </a:r>
            <a:r>
              <a:rPr lang="zh-CN" altLang="en-US" dirty="0">
                <a:solidFill>
                  <a:schemeClr val="bg1"/>
                </a:solidFill>
              </a:rPr>
              <a:t>攻击跨站请求伪造。 </a:t>
            </a:r>
            <a:endParaRPr lang="en-US" altLang="zh-CN" dirty="0">
              <a:solidFill>
                <a:schemeClr val="bg1"/>
              </a:solidFill>
            </a:endParaRPr>
          </a:p>
          <a:p>
            <a:r>
              <a:rPr lang="zh-CN" altLang="en-US" dirty="0"/>
              <a:t> </a:t>
            </a:r>
            <a:endParaRPr lang="en-US" altLang="zh-CN" dirty="0"/>
          </a:p>
          <a:p>
            <a:pPr marL="342900" indent="-342900">
              <a:buAutoNum type="alphaUcPeriod" startAt="3"/>
            </a:pPr>
            <a:r>
              <a:rPr lang="en-US" altLang="zh-CN" b="1" dirty="0">
                <a:solidFill>
                  <a:schemeClr val="bg1"/>
                </a:solidFill>
              </a:rPr>
              <a:t>  SQL</a:t>
            </a:r>
            <a:r>
              <a:rPr lang="zh-CN" altLang="en-US" b="1" dirty="0">
                <a:solidFill>
                  <a:schemeClr val="bg1"/>
                </a:solidFill>
              </a:rPr>
              <a:t>注入攻击。</a:t>
            </a:r>
            <a:endParaRPr lang="en-US" altLang="zh-CN" b="1" dirty="0">
              <a:solidFill>
                <a:schemeClr val="bg1"/>
              </a:solidFill>
            </a:endParaRPr>
          </a:p>
          <a:p>
            <a:pPr marL="342900" indent="-342900">
              <a:buAutoNum type="alphaUcPeriod" startAt="3"/>
            </a:pPr>
            <a:endParaRPr lang="zh-CN" altLang="en-US" b="1" dirty="0"/>
          </a:p>
          <a:p>
            <a:r>
              <a:rPr lang="zh-CN" altLang="en-US" dirty="0"/>
              <a:t>   </a:t>
            </a:r>
            <a:r>
              <a:rPr lang="en-US" altLang="zh-CN" sz="2000" dirty="0">
                <a:solidFill>
                  <a:schemeClr val="bg1"/>
                </a:solidFill>
                <a:latin typeface="+mn-ea"/>
              </a:rPr>
              <a:t> </a:t>
            </a:r>
            <a:endParaRPr lang="zh-CN" altLang="en-US"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520" y="483518"/>
            <a:ext cx="8025765" cy="461665"/>
          </a:xfrm>
          <a:prstGeom prst="rect">
            <a:avLst/>
          </a:prstGeom>
          <a:noFill/>
        </p:spPr>
        <p:txBody>
          <a:bodyPr wrap="square" rtlCol="0">
            <a:spAutoFit/>
          </a:bodyPr>
          <a:lstStyle/>
          <a:p>
            <a:r>
              <a:rPr lang="en-US" altLang="zh-CN" sz="2400" b="1" dirty="0">
                <a:solidFill>
                  <a:schemeClr val="bg1"/>
                </a:solidFill>
                <a:latin typeface="+mn-ea"/>
              </a:rPr>
              <a:t>2</a:t>
            </a:r>
            <a:r>
              <a:rPr lang="zh-CN" altLang="en-US" sz="2400" b="1" dirty="0">
                <a:solidFill>
                  <a:schemeClr val="bg1"/>
                </a:solidFill>
                <a:latin typeface="+mn-ea"/>
              </a:rPr>
              <a:t>、</a:t>
            </a:r>
            <a:r>
              <a:rPr lang="en-US" altLang="zh-CN" sz="2400" b="1" dirty="0" err="1">
                <a:solidFill>
                  <a:schemeClr val="bg1"/>
                </a:solidFill>
                <a:latin typeface="+mn-ea"/>
              </a:rPr>
              <a:t>npm</a:t>
            </a:r>
            <a:r>
              <a:rPr lang="zh-CN" altLang="en-US" sz="2400" b="1" dirty="0">
                <a:solidFill>
                  <a:schemeClr val="bg1"/>
                </a:solidFill>
                <a:latin typeface="+mn-ea"/>
              </a:rPr>
              <a:t>木马</a:t>
            </a:r>
            <a:endParaRPr lang="zh-CN" altLang="en-US" sz="1600" b="1" dirty="0">
              <a:solidFill>
                <a:schemeClr val="bg1"/>
              </a:solidFill>
              <a:latin typeface="楷体" panose="02010609060101010101" charset="-122"/>
              <a:ea typeface="楷体" panose="02010609060101010101" charset="-122"/>
              <a:sym typeface="+mn-ea"/>
            </a:endParaRPr>
          </a:p>
        </p:txBody>
      </p:sp>
      <p:sp>
        <p:nvSpPr>
          <p:cNvPr id="9" name="文本框 8"/>
          <p:cNvSpPr txBox="1"/>
          <p:nvPr/>
        </p:nvSpPr>
        <p:spPr>
          <a:xfrm>
            <a:off x="559117" y="1203598"/>
            <a:ext cx="8025765" cy="923330"/>
          </a:xfrm>
          <a:prstGeom prst="rect">
            <a:avLst/>
          </a:prstGeom>
          <a:noFill/>
        </p:spPr>
        <p:txBody>
          <a:bodyPr wrap="square" rtlCol="0">
            <a:spAutoFit/>
          </a:bodyPr>
          <a:lstStyle/>
          <a:p>
            <a:endParaRPr lang="zh-CN" altLang="en-US" b="1" dirty="0"/>
          </a:p>
          <a:p>
            <a:r>
              <a:rPr lang="zh-CN" altLang="en-US" dirty="0"/>
              <a:t>   </a:t>
            </a:r>
            <a:r>
              <a:rPr lang="en-US" altLang="zh-CN" sz="2000" dirty="0">
                <a:solidFill>
                  <a:schemeClr val="bg1"/>
                </a:solidFill>
                <a:latin typeface="+mn-ea"/>
              </a:rPr>
              <a:t> </a:t>
            </a:r>
            <a:endParaRPr lang="zh-CN" altLang="en-US"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spTree>
    <p:extLst>
      <p:ext uri="{BB962C8B-B14F-4D97-AF65-F5344CB8AC3E}">
        <p14:creationId xmlns:p14="http://schemas.microsoft.com/office/powerpoint/2010/main" val="31449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520" y="483518"/>
            <a:ext cx="8025765" cy="1446550"/>
          </a:xfrm>
          <a:prstGeom prst="rect">
            <a:avLst/>
          </a:prstGeom>
          <a:noFill/>
        </p:spPr>
        <p:txBody>
          <a:bodyPr wrap="square" rtlCol="0">
            <a:spAutoFit/>
          </a:bodyPr>
          <a:lstStyle/>
          <a:p>
            <a:r>
              <a:rPr lang="en-US" altLang="zh-CN" sz="2400" b="1" dirty="0">
                <a:solidFill>
                  <a:schemeClr val="bg1"/>
                </a:solidFill>
                <a:latin typeface="+mn-ea"/>
              </a:rPr>
              <a:t>2</a:t>
            </a:r>
            <a:r>
              <a:rPr lang="zh-CN" altLang="en-US" sz="2400" b="1" dirty="0">
                <a:solidFill>
                  <a:schemeClr val="bg1"/>
                </a:solidFill>
                <a:latin typeface="+mn-ea"/>
              </a:rPr>
              <a:t>、</a:t>
            </a:r>
            <a:r>
              <a:rPr lang="zh-CN" altLang="en-US" sz="2400" dirty="0">
                <a:solidFill>
                  <a:schemeClr val="bg1"/>
                </a:solidFill>
                <a:latin typeface="+mn-ea"/>
              </a:rPr>
              <a:t>大前端 </a:t>
            </a:r>
            <a:r>
              <a:rPr lang="en-US" altLang="zh-CN" sz="2400" dirty="0">
                <a:solidFill>
                  <a:schemeClr val="bg1"/>
                </a:solidFill>
                <a:latin typeface="+mn-ea"/>
              </a:rPr>
              <a:t>- Node</a:t>
            </a:r>
            <a:r>
              <a:rPr lang="zh-CN" altLang="en-US" sz="2400" dirty="0">
                <a:solidFill>
                  <a:schemeClr val="bg1"/>
                </a:solidFill>
                <a:latin typeface="+mn-ea"/>
              </a:rPr>
              <a:t>全栈</a:t>
            </a:r>
          </a:p>
          <a:p>
            <a:endParaRPr lang="zh-CN" altLang="en-US" sz="2400" dirty="0">
              <a:solidFill>
                <a:schemeClr val="bg1"/>
              </a:solidFill>
              <a:latin typeface="+mn-ea"/>
            </a:endParaRPr>
          </a:p>
          <a:p>
            <a:endParaRPr lang="zh-CN" altLang="en-US" sz="2400" b="1"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sp>
        <p:nvSpPr>
          <p:cNvPr id="9" name="文本框 8"/>
          <p:cNvSpPr txBox="1"/>
          <p:nvPr/>
        </p:nvSpPr>
        <p:spPr>
          <a:xfrm>
            <a:off x="559117" y="1203598"/>
            <a:ext cx="8025765" cy="1723549"/>
          </a:xfrm>
          <a:prstGeom prst="rect">
            <a:avLst/>
          </a:prstGeom>
          <a:noFill/>
        </p:spPr>
        <p:txBody>
          <a:bodyPr wrap="square" rtlCol="0">
            <a:spAutoFit/>
          </a:bodyPr>
          <a:lstStyle/>
          <a:p>
            <a:r>
              <a:rPr lang="zh-CN" altLang="en-US" dirty="0">
                <a:solidFill>
                  <a:schemeClr val="bg1"/>
                </a:solidFill>
              </a:rPr>
              <a:t>前后端分离后，前端要独立完成一个事情是不行的，因为缺少后台的支持。但是随着</a:t>
            </a:r>
            <a:r>
              <a:rPr lang="en-US" altLang="zh-CN" dirty="0">
                <a:solidFill>
                  <a:schemeClr val="bg1"/>
                </a:solidFill>
              </a:rPr>
              <a:t>Node</a:t>
            </a:r>
            <a:r>
              <a:rPr lang="zh-CN" altLang="en-US" dirty="0">
                <a:solidFill>
                  <a:schemeClr val="bg1"/>
                </a:solidFill>
              </a:rPr>
              <a:t>的出现，前端可以不用依赖后台人员，也不用学习新的后台语言，就可以轻松搞定后台的这部分事情。这样，面对一些小的系统，前端工程师就可以搞定整个系统。这部分体现了前端的全面性和全栈性。</a:t>
            </a:r>
          </a:p>
          <a:p>
            <a:endParaRPr lang="zh-CN" altLang="en-US"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571750"/>
            <a:ext cx="6277929" cy="24482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3068</Words>
  <Application>Microsoft Office PowerPoint</Application>
  <PresentationFormat>全屏显示(16:9)</PresentationFormat>
  <Paragraphs>442</Paragraphs>
  <Slides>57</Slides>
  <Notes>25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57</vt:i4>
      </vt:variant>
    </vt:vector>
  </HeadingPairs>
  <TitlesOfParts>
    <vt:vector size="64" baseType="lpstr">
      <vt:lpstr>楷体</vt:lpstr>
      <vt:lpstr>宋体</vt:lpstr>
      <vt:lpstr>微软雅黑</vt:lpstr>
      <vt:lpstr>Arial</vt:lpstr>
      <vt:lpstr>Calibri</vt:lpstr>
      <vt:lpstr>Wingdings</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林 哲源</cp:lastModifiedBy>
  <cp:revision>154</cp:revision>
  <dcterms:created xsi:type="dcterms:W3CDTF">2015-04-30T08:31:00Z</dcterms:created>
  <dcterms:modified xsi:type="dcterms:W3CDTF">2018-11-03T09:03:07Z</dcterms:modified>
  <cp:category>第一PPT模板网-WWW.1PPT.COM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