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77" r:id="rId3"/>
    <p:sldId id="299" r:id="rId4"/>
    <p:sldId id="300" r:id="rId5"/>
    <p:sldId id="298" r:id="rId6"/>
    <p:sldId id="395" r:id="rId7"/>
    <p:sldId id="337" r:id="rId8"/>
    <p:sldId id="396" r:id="rId9"/>
    <p:sldId id="447" r:id="rId10"/>
    <p:sldId id="374" r:id="rId11"/>
    <p:sldId id="448" r:id="rId13"/>
    <p:sldId id="449" r:id="rId14"/>
    <p:sldId id="453" r:id="rId15"/>
    <p:sldId id="456" r:id="rId16"/>
    <p:sldId id="454" r:id="rId17"/>
    <p:sldId id="455" r:id="rId18"/>
    <p:sldId id="287" r:id="rId19"/>
  </p:sldIdLst>
  <p:sldSz cx="9144000" cy="5143500" type="screen16x9"/>
  <p:notesSz cx="6858000" cy="9144000"/>
  <p:defaultTextStyle>
    <a:defPPr>
      <a:defRPr lang="zh-CN"/>
    </a:defPPr>
    <a:lvl1pPr marL="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365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BDAD9"/>
    <a:srgbClr val="E36C09"/>
    <a:srgbClr val="3AA6C0"/>
    <a:srgbClr val="3194C6"/>
    <a:srgbClr val="03AE97"/>
    <a:srgbClr val="A5C067"/>
    <a:srgbClr val="F7AC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61" autoAdjust="0"/>
    <p:restoredTop sz="94660"/>
  </p:normalViewPr>
  <p:slideViewPr>
    <p:cSldViewPr>
      <p:cViewPr varScale="1">
        <p:scale>
          <a:sx n="114" d="100"/>
          <a:sy n="114" d="100"/>
        </p:scale>
        <p:origin x="576" y="86"/>
      </p:cViewPr>
      <p:guideLst>
        <p:guide orient="horz" pos="1476"/>
        <p:guide pos="283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671D42-D001-41DA-887B-5B9B43A68AF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94CBFA-6C20-47AF-AD12-E2D304E5789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27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6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56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76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96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5365" indent="0">
              <a:buNone/>
              <a:defRPr sz="1600" b="1"/>
            </a:lvl6pPr>
            <a:lvl7pPr marL="2742565" indent="0">
              <a:buNone/>
              <a:defRPr sz="1600" b="1"/>
            </a:lvl7pPr>
            <a:lvl8pPr marL="3199765" indent="0">
              <a:buNone/>
              <a:defRPr sz="1600" b="1"/>
            </a:lvl8pPr>
            <a:lvl9pPr marL="3656965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5365" indent="0">
              <a:buNone/>
              <a:defRPr sz="1600" b="1"/>
            </a:lvl6pPr>
            <a:lvl7pPr marL="2742565" indent="0">
              <a:buNone/>
              <a:defRPr sz="1600" b="1"/>
            </a:lvl7pPr>
            <a:lvl8pPr marL="3199765" indent="0">
              <a:buNone/>
              <a:defRPr sz="1600" b="1"/>
            </a:lvl8pPr>
            <a:lvl9pPr marL="3656965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96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5365" indent="0">
              <a:buNone/>
              <a:defRPr sz="900"/>
            </a:lvl6pPr>
            <a:lvl7pPr marL="2742565" indent="0">
              <a:buNone/>
              <a:defRPr sz="900"/>
            </a:lvl7pPr>
            <a:lvl8pPr marL="3199765" indent="0">
              <a:buNone/>
              <a:defRPr sz="900"/>
            </a:lvl8pPr>
            <a:lvl9pPr marL="3656965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5365" indent="0">
              <a:buNone/>
              <a:defRPr sz="2000"/>
            </a:lvl6pPr>
            <a:lvl7pPr marL="2742565" indent="0">
              <a:buNone/>
              <a:defRPr sz="2000"/>
            </a:lvl7pPr>
            <a:lvl8pPr marL="3199765" indent="0">
              <a:buNone/>
              <a:defRPr sz="2000"/>
            </a:lvl8pPr>
            <a:lvl9pPr marL="3656965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11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5365" indent="0">
              <a:buNone/>
              <a:defRPr sz="900"/>
            </a:lvl6pPr>
            <a:lvl7pPr marL="2742565" indent="0">
              <a:buNone/>
              <a:defRPr sz="900"/>
            </a:lvl7pPr>
            <a:lvl8pPr marL="3199765" indent="0">
              <a:buNone/>
              <a:defRPr sz="900"/>
            </a:lvl8pPr>
            <a:lvl9pPr marL="3656965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28" tIns="45714" rIns="91428" bIns="45714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28" tIns="45714" rIns="91428" bIns="45714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28" tIns="45714" rIns="91428" bIns="45714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28" tIns="45714" rIns="91428" bIns="45714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28" tIns="45714" rIns="91428" bIns="45714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pic>
        <p:nvPicPr>
          <p:cNvPr id="1026" name="Picture 2" descr="H:\背景图\模糊背景\pcsc0011.模糊创意光线图片40-2套图案11款炫丽模糊光线背景362张JPGPNG\4.jpg"/>
          <p:cNvPicPr>
            <a:picLocks noChangeAspect="1" noChangeArrowheads="1"/>
          </p:cNvPicPr>
          <p:nvPr userDrawn="1"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4" r="3314"/>
          <a:stretch>
            <a:fillRect/>
          </a:stretch>
        </p:blipFill>
        <p:spPr bwMode="auto">
          <a:xfrm>
            <a:off x="0" y="-5376"/>
            <a:ext cx="9144000" cy="5154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3765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37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965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165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65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565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1154430" y="1635646"/>
            <a:ext cx="6835140" cy="91440"/>
            <a:chOff x="1539240" y="2179320"/>
            <a:chExt cx="9113520" cy="121920"/>
          </a:xfrm>
        </p:grpSpPr>
        <p:cxnSp>
          <p:nvCxnSpPr>
            <p:cNvPr id="15" name="直接连接符 14"/>
            <p:cNvCxnSpPr/>
            <p:nvPr/>
          </p:nvCxnSpPr>
          <p:spPr>
            <a:xfrm>
              <a:off x="1539240" y="2179320"/>
              <a:ext cx="9113520" cy="0"/>
            </a:xfrm>
            <a:prstGeom prst="line">
              <a:avLst/>
            </a:prstGeom>
            <a:noFill/>
            <a:ln w="76200" cap="flat" cmpd="sng" algn="ctr">
              <a:solidFill>
                <a:schemeClr val="bg1"/>
              </a:solidFill>
              <a:prstDash val="solid"/>
              <a:miter lim="800000"/>
            </a:ln>
            <a:effectLst/>
          </p:spPr>
        </p:cxnSp>
        <p:cxnSp>
          <p:nvCxnSpPr>
            <p:cNvPr id="16" name="直接连接符 15"/>
            <p:cNvCxnSpPr/>
            <p:nvPr/>
          </p:nvCxnSpPr>
          <p:spPr>
            <a:xfrm>
              <a:off x="1539240" y="2301240"/>
              <a:ext cx="9113520" cy="0"/>
            </a:xfrm>
            <a:prstGeom prst="line">
              <a:avLst/>
            </a:prstGeom>
            <a:noFill/>
            <a:ln w="6350" cap="flat" cmpd="sng" algn="ctr">
              <a:solidFill>
                <a:schemeClr val="bg1"/>
              </a:solidFill>
              <a:prstDash val="solid"/>
              <a:miter lim="800000"/>
            </a:ln>
            <a:effectLst/>
          </p:spPr>
        </p:cxnSp>
      </p:grpSp>
      <p:grpSp>
        <p:nvGrpSpPr>
          <p:cNvPr id="12" name="组合 11"/>
          <p:cNvGrpSpPr/>
          <p:nvPr/>
        </p:nvGrpSpPr>
        <p:grpSpPr>
          <a:xfrm flipV="1">
            <a:off x="1154430" y="2643759"/>
            <a:ext cx="6835140" cy="90676"/>
            <a:chOff x="1539240" y="2680230"/>
            <a:chExt cx="9113520" cy="120901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1539240" y="2680230"/>
              <a:ext cx="9113520" cy="0"/>
            </a:xfrm>
            <a:prstGeom prst="line">
              <a:avLst/>
            </a:prstGeom>
            <a:noFill/>
            <a:ln w="76200" cap="flat" cmpd="sng" algn="ctr">
              <a:solidFill>
                <a:schemeClr val="bg1"/>
              </a:solidFill>
              <a:prstDash val="solid"/>
              <a:miter lim="800000"/>
            </a:ln>
            <a:effectLst/>
          </p:spPr>
        </p:cxnSp>
        <p:cxnSp>
          <p:nvCxnSpPr>
            <p:cNvPr id="14" name="直接连接符 13"/>
            <p:cNvCxnSpPr/>
            <p:nvPr/>
          </p:nvCxnSpPr>
          <p:spPr>
            <a:xfrm>
              <a:off x="1539240" y="2801131"/>
              <a:ext cx="9113520" cy="0"/>
            </a:xfrm>
            <a:prstGeom prst="line">
              <a:avLst/>
            </a:prstGeom>
            <a:noFill/>
            <a:ln w="6350" cap="flat" cmpd="sng" algn="ctr">
              <a:solidFill>
                <a:schemeClr val="bg1"/>
              </a:solidFill>
              <a:prstDash val="solid"/>
              <a:miter lim="800000"/>
            </a:ln>
            <a:effectLst/>
          </p:spPr>
        </p:cxnSp>
      </p:grpSp>
      <p:sp>
        <p:nvSpPr>
          <p:cNvPr id="17" name="文本框 16"/>
          <p:cNvSpPr txBox="1"/>
          <p:nvPr/>
        </p:nvSpPr>
        <p:spPr>
          <a:xfrm>
            <a:off x="1743075" y="1873954"/>
            <a:ext cx="5657850" cy="623246"/>
          </a:xfrm>
          <a:prstGeom prst="rect">
            <a:avLst/>
          </a:prstGeom>
          <a:noFill/>
        </p:spPr>
        <p:txBody>
          <a:bodyPr wrap="square" lIns="68571" tIns="34289" rIns="68571" bIns="34289" rtlCol="0">
            <a:spAutoFit/>
          </a:bodyPr>
          <a:lstStyle/>
          <a:p>
            <a:pPr algn="ctr" defTabSz="685165"/>
            <a:r>
              <a:rPr lang="en-US" altLang="zh-CN" sz="3600" b="1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Npm</a:t>
            </a:r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木马简介</a:t>
            </a:r>
            <a:endParaRPr lang="zh-CN" altLang="en-US" sz="36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7"/>
          <p:cNvSpPr>
            <a:spLocks noChangeArrowheads="1"/>
          </p:cNvSpPr>
          <p:nvPr/>
        </p:nvSpPr>
        <p:spPr bwMode="auto">
          <a:xfrm>
            <a:off x="0" y="172990"/>
            <a:ext cx="3203575" cy="523208"/>
          </a:xfrm>
          <a:prstGeom prst="rect">
            <a:avLst/>
          </a:prstGeom>
          <a:solidFill>
            <a:srgbClr val="E36C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8" tIns="45714" rIns="91428" bIns="45714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endParaRPr lang="zh-CN" altLang="en-US" sz="2800" b="1" kern="0">
              <a:solidFill>
                <a:srgbClr val="FFFFFF"/>
              </a:solidFill>
              <a:ea typeface="微软雅黑" panose="020B0503020204020204" charset="-122"/>
              <a:sym typeface="宋体" panose="02010600030101010101" pitchFamily="2" charset="-122"/>
            </a:endParaRPr>
          </a:p>
        </p:txBody>
      </p:sp>
      <p:sp>
        <p:nvSpPr>
          <p:cNvPr id="24" name="矩形 23"/>
          <p:cNvSpPr>
            <a:spLocks noChangeArrowheads="1"/>
          </p:cNvSpPr>
          <p:nvPr/>
        </p:nvSpPr>
        <p:spPr bwMode="auto">
          <a:xfrm>
            <a:off x="0" y="252635"/>
            <a:ext cx="5580113" cy="3168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8" tIns="45714" rIns="91428" bIns="45714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sz="2000" b="1" dirty="0">
                <a:solidFill>
                  <a:schemeClr val="bg1"/>
                </a:solidFill>
              </a:rPr>
              <a:t>如何写一个恶意代码</a:t>
            </a:r>
            <a:endParaRPr lang="zh-CN" altLang="en-US" sz="2000" dirty="0">
              <a:solidFill>
                <a:schemeClr val="bg1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endParaRPr lang="zh-CN" altLang="en-US" dirty="0">
              <a:solidFill>
                <a:schemeClr val="bg1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endParaRPr lang="zh-CN" altLang="en-US" dirty="0">
              <a:solidFill>
                <a:schemeClr val="bg1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endParaRPr lang="en-US" altLang="zh-CN" dirty="0">
              <a:solidFill>
                <a:schemeClr val="bg1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endParaRPr lang="zh-CN" altLang="en-US" sz="2800" b="1" kern="0" dirty="0">
              <a:solidFill>
                <a:srgbClr val="FFFFFF"/>
              </a:solidFill>
              <a:ea typeface="微软雅黑" panose="020B0503020204020204" charset="-122"/>
            </a:endParaRPr>
          </a:p>
          <a:p>
            <a:pPr lvl="0"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endParaRPr lang="zh-CN" altLang="en-US" sz="2800" b="1" kern="0" dirty="0">
              <a:solidFill>
                <a:srgbClr val="FFFFFF"/>
              </a:solidFill>
              <a:ea typeface="微软雅黑" panose="020B0503020204020204" charset="-122"/>
            </a:endParaRPr>
          </a:p>
          <a:p>
            <a:pPr lvl="0"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endParaRPr lang="en-US" altLang="zh-CN" sz="2800" b="1" kern="0" dirty="0">
              <a:solidFill>
                <a:srgbClr val="FFFFFF"/>
              </a:solidFill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51520" y="877339"/>
            <a:ext cx="8640960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None/>
            </a:pPr>
            <a:r>
              <a:rPr lang="zh-CN" dirty="0">
                <a:solidFill>
                  <a:schemeClr val="bg1"/>
                </a:solidFill>
              </a:rPr>
              <a:t>满足了条件后，代码会</a:t>
            </a:r>
            <a:r>
              <a:rPr dirty="0">
                <a:solidFill>
                  <a:schemeClr val="bg1"/>
                </a:solidFill>
              </a:rPr>
              <a:t>：</a:t>
            </a:r>
            <a:endParaRPr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zh-CN" altLang="en-US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1.  </a:t>
            </a:r>
            <a:r>
              <a:rPr lang="zh-CN" altLang="en-US" dirty="0">
                <a:solidFill>
                  <a:schemeClr val="bg1"/>
                </a:solidFill>
              </a:rPr>
              <a:t>获取页面上的所有表单字段（document.forms.forEach(…)）</a:t>
            </a:r>
            <a:endParaRPr lang="zh-CN" altLang="en-US" dirty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2.  </a:t>
            </a:r>
            <a:r>
              <a:rPr lang="zh-CN" altLang="en-US" dirty="0">
                <a:solidFill>
                  <a:schemeClr val="bg1"/>
                </a:solidFill>
              </a:rPr>
              <a:t>获取document.cookie</a:t>
            </a:r>
            <a:endParaRPr lang="zh-CN" altLang="en-US" dirty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3.  将这些信息变成随机的字符串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4.  </a:t>
            </a:r>
            <a:r>
              <a:rPr lang="zh-CN" altLang="en-US" dirty="0">
                <a:solidFill>
                  <a:schemeClr val="bg1"/>
                </a:solidFill>
              </a:rPr>
              <a:t>发送数据</a:t>
            </a:r>
            <a:endParaRPr lang="en-US" altLang="zh-CN" dirty="0">
              <a:solidFill>
                <a:schemeClr val="bg1"/>
              </a:solidFill>
            </a:endParaRPr>
          </a:p>
          <a:p>
            <a:pPr algn="l"/>
            <a:endParaRPr lang="zh-CN" altLang="en-US" b="1" kern="0" dirty="0">
              <a:solidFill>
                <a:srgbClr val="FFFFFF"/>
              </a:solidFill>
              <a:ea typeface="微软雅黑" panose="020B0503020204020204" charset="-122"/>
              <a:sym typeface="+mn-ea"/>
            </a:endParaRPr>
          </a:p>
          <a:p>
            <a:pPr algn="l"/>
            <a:endParaRPr lang="zh-CN" altLang="en-US" dirty="0"/>
          </a:p>
          <a:p>
            <a:pPr algn="l"/>
            <a:endParaRPr lang="en-US" altLang="zh-CN" b="1" kern="0" dirty="0">
              <a:solidFill>
                <a:srgbClr val="FFFFFF"/>
              </a:solidFill>
              <a:ea typeface="微软雅黑" panose="020B0503020204020204" charset="-122"/>
              <a:sym typeface="+mn-ea"/>
            </a:endParaRPr>
          </a:p>
          <a:p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572770" y="3961765"/>
            <a:ext cx="7527290" cy="840740"/>
          </a:xfrm>
          <a:prstGeom prst="rect">
            <a:avLst/>
          </a:prstGeom>
          <a:solidFill>
            <a:sysClr val="window" lastClr="FFFFFF">
              <a:alpha val="21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68580" tIns="34290" rIns="68580" bIns="34290" rtlCol="0" anchor="ctr"/>
          <a:p>
            <a:pPr algn="ctr" defTabSz="685165">
              <a:defRPr/>
            </a:pPr>
            <a:endParaRPr lang="zh-CN" altLang="en-US" sz="1400" kern="0">
              <a:solidFill>
                <a:schemeClr val="tx1"/>
              </a:solidFill>
              <a:latin typeface="Calibri" panose="020F0502020204030204"/>
              <a:ea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62305" y="4152265"/>
            <a:ext cx="79482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chemeClr val="bg1"/>
                </a:solidFill>
                <a:effectLst/>
              </a:rPr>
              <a:t>const payload = btoa(JSON.stringify(sensitiveUserData))</a:t>
            </a:r>
            <a:endParaRPr lang="zh-CN" altLang="en-US" sz="2400" b="1">
              <a:ln w="12700" cmpd="sng">
                <a:solidFill>
                  <a:schemeClr val="accent4"/>
                </a:solidFill>
                <a:prstDash val="solid"/>
              </a:ln>
              <a:solidFill>
                <a:schemeClr val="bg1"/>
              </a:solidFill>
              <a:effectLst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7"/>
          <p:cNvSpPr>
            <a:spLocks noChangeArrowheads="1"/>
          </p:cNvSpPr>
          <p:nvPr/>
        </p:nvSpPr>
        <p:spPr bwMode="auto">
          <a:xfrm>
            <a:off x="0" y="172990"/>
            <a:ext cx="3203575" cy="523208"/>
          </a:xfrm>
          <a:prstGeom prst="rect">
            <a:avLst/>
          </a:prstGeom>
          <a:solidFill>
            <a:srgbClr val="E36C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8" tIns="45714" rIns="91428" bIns="45714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endParaRPr lang="zh-CN" altLang="en-US" sz="2800" b="1" kern="0">
              <a:solidFill>
                <a:srgbClr val="FFFFFF"/>
              </a:solidFill>
              <a:ea typeface="微软雅黑" panose="020B0503020204020204" charset="-122"/>
              <a:sym typeface="宋体" panose="02010600030101010101" pitchFamily="2" charset="-122"/>
            </a:endParaRPr>
          </a:p>
        </p:txBody>
      </p:sp>
      <p:sp>
        <p:nvSpPr>
          <p:cNvPr id="24" name="矩形 23"/>
          <p:cNvSpPr>
            <a:spLocks noChangeArrowheads="1"/>
          </p:cNvSpPr>
          <p:nvPr/>
        </p:nvSpPr>
        <p:spPr bwMode="auto">
          <a:xfrm>
            <a:off x="0" y="252635"/>
            <a:ext cx="5580113" cy="3168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8" tIns="45714" rIns="91428" bIns="45714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sz="2000" b="1" dirty="0">
                <a:solidFill>
                  <a:schemeClr val="bg1"/>
                </a:solidFill>
              </a:rPr>
              <a:t>如何注入恶意代码</a:t>
            </a:r>
            <a:endParaRPr lang="zh-CN" altLang="en-US" sz="2000" dirty="0">
              <a:solidFill>
                <a:schemeClr val="bg1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endParaRPr lang="zh-CN" altLang="en-US" dirty="0">
              <a:solidFill>
                <a:schemeClr val="bg1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endParaRPr lang="zh-CN" altLang="en-US" dirty="0">
              <a:solidFill>
                <a:schemeClr val="bg1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endParaRPr lang="en-US" altLang="zh-CN" dirty="0">
              <a:solidFill>
                <a:schemeClr val="bg1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endParaRPr lang="zh-CN" altLang="en-US" sz="2800" b="1" kern="0" dirty="0">
              <a:solidFill>
                <a:srgbClr val="FFFFFF"/>
              </a:solidFill>
              <a:ea typeface="微软雅黑" panose="020B0503020204020204" charset="-122"/>
            </a:endParaRPr>
          </a:p>
          <a:p>
            <a:pPr lvl="0"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endParaRPr lang="zh-CN" altLang="en-US" sz="2800" b="1" kern="0" dirty="0">
              <a:solidFill>
                <a:srgbClr val="FFFFFF"/>
              </a:solidFill>
              <a:ea typeface="微软雅黑" panose="020B0503020204020204" charset="-122"/>
            </a:endParaRPr>
          </a:p>
          <a:p>
            <a:pPr lvl="0"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endParaRPr lang="en-US" altLang="zh-CN" sz="2800" b="1" kern="0" dirty="0">
              <a:solidFill>
                <a:srgbClr val="FFFFFF"/>
              </a:solidFill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51520" y="877339"/>
            <a:ext cx="864096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None/>
            </a:pPr>
            <a:r>
              <a:rPr dirty="0">
                <a:solidFill>
                  <a:schemeClr val="bg1"/>
                </a:solidFill>
              </a:rPr>
              <a:t>编写这段</a:t>
            </a:r>
            <a:r>
              <a:rPr lang="zh-CN" dirty="0">
                <a:solidFill>
                  <a:schemeClr val="bg1"/>
                </a:solidFill>
              </a:rPr>
              <a:t>代码后</a:t>
            </a:r>
            <a:r>
              <a:rPr dirty="0">
                <a:solidFill>
                  <a:schemeClr val="bg1"/>
                </a:solidFill>
              </a:rPr>
              <a:t>，它毫无用处，只能躲在我电脑的某个角落里。我需要把它散布到这个世界，进入你的网站</a:t>
            </a:r>
            <a:endParaRPr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zh-CN" altLang="en-US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algn="l"/>
            <a:endParaRPr lang="zh-CN" altLang="en-US" b="1" kern="0" dirty="0">
              <a:solidFill>
                <a:srgbClr val="FFFFFF"/>
              </a:solidFill>
              <a:ea typeface="微软雅黑" panose="020B0503020204020204" charset="-122"/>
              <a:sym typeface="+mn-ea"/>
            </a:endParaRPr>
          </a:p>
          <a:p>
            <a:pPr algn="l"/>
            <a:endParaRPr lang="zh-CN" altLang="en-US" dirty="0"/>
          </a:p>
          <a:p>
            <a:pPr algn="l"/>
            <a:endParaRPr lang="en-US" altLang="zh-CN" b="1" kern="0" dirty="0">
              <a:solidFill>
                <a:srgbClr val="FFFFFF"/>
              </a:solidFill>
              <a:ea typeface="微软雅黑" panose="020B0503020204020204" charset="-122"/>
              <a:sym typeface="+mn-ea"/>
            </a:endParaRPr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72770" y="1593850"/>
            <a:ext cx="7527290" cy="1243330"/>
          </a:xfrm>
          <a:prstGeom prst="rect">
            <a:avLst/>
          </a:prstGeom>
          <a:solidFill>
            <a:sysClr val="window" lastClr="FFFFFF">
              <a:alpha val="21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68580" tIns="34290" rIns="68580" bIns="34290" rtlCol="0" anchor="ctr"/>
          <a:p>
            <a:pPr algn="ctr" defTabSz="685165">
              <a:defRPr/>
            </a:pPr>
            <a:endParaRPr lang="zh-CN" altLang="en-US" sz="1400" kern="0">
              <a:solidFill>
                <a:schemeClr val="tx1"/>
              </a:solidFill>
              <a:latin typeface="Calibri" panose="020F0502020204030204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62305" y="1784350"/>
            <a:ext cx="794829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chemeClr val="bg1"/>
                </a:solidFill>
                <a:effectLst/>
              </a:rPr>
              <a:t>Google</a:t>
            </a:r>
            <a:r>
              <a:rPr lang="zh-CN" altLang="en-US" sz="2400" b="1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chemeClr val="bg1"/>
                </a:solidFill>
                <a:effectLst/>
              </a:rPr>
              <a:t>：If an attacker successfully injects any code at all, it’s pretty much game over</a:t>
            </a:r>
            <a:endParaRPr lang="zh-CN" altLang="en-US" sz="2400" b="1">
              <a:ln w="12700" cmpd="sng">
                <a:solidFill>
                  <a:schemeClr val="accent4"/>
                </a:solidFill>
                <a:prstDash val="solid"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54660" y="3185795"/>
            <a:ext cx="8221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XSS：规模太小，而且已经被针对保护得很好了。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61010" y="3804920"/>
            <a:ext cx="8221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Chrome扩展程序也是被限制地死死的。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44500" y="4434205"/>
            <a:ext cx="8221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幸运的是，我们生活在一个人人都使用npm的时代，如同磕药。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7"/>
          <p:cNvSpPr>
            <a:spLocks noChangeArrowheads="1"/>
          </p:cNvSpPr>
          <p:nvPr/>
        </p:nvSpPr>
        <p:spPr bwMode="auto">
          <a:xfrm>
            <a:off x="0" y="172990"/>
            <a:ext cx="3203575" cy="523208"/>
          </a:xfrm>
          <a:prstGeom prst="rect">
            <a:avLst/>
          </a:prstGeom>
          <a:solidFill>
            <a:srgbClr val="E36C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8" tIns="45714" rIns="91428" bIns="45714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endParaRPr lang="zh-CN" altLang="en-US" sz="2800" b="1" kern="0">
              <a:solidFill>
                <a:srgbClr val="FFFFFF"/>
              </a:solidFill>
              <a:ea typeface="微软雅黑" panose="020B0503020204020204" charset="-122"/>
              <a:sym typeface="宋体" panose="02010600030101010101" pitchFamily="2" charset="-122"/>
            </a:endParaRPr>
          </a:p>
        </p:txBody>
      </p:sp>
      <p:sp>
        <p:nvSpPr>
          <p:cNvPr id="24" name="矩形 23"/>
          <p:cNvSpPr>
            <a:spLocks noChangeArrowheads="1"/>
          </p:cNvSpPr>
          <p:nvPr/>
        </p:nvSpPr>
        <p:spPr bwMode="auto">
          <a:xfrm>
            <a:off x="0" y="252635"/>
            <a:ext cx="5580113" cy="3168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8" tIns="45714" rIns="91428" bIns="45714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sz="2000" b="1" dirty="0">
                <a:solidFill>
                  <a:schemeClr val="bg1"/>
                </a:solidFill>
              </a:rPr>
              <a:t>如何利用</a:t>
            </a:r>
            <a:r>
              <a:rPr lang="en-US" altLang="zh-CN" sz="2000" b="1" dirty="0">
                <a:solidFill>
                  <a:schemeClr val="bg1"/>
                </a:solidFill>
              </a:rPr>
              <a:t>npm</a:t>
            </a:r>
            <a:r>
              <a:rPr lang="zh-CN" altLang="en-US" sz="2000" b="1" dirty="0">
                <a:solidFill>
                  <a:schemeClr val="bg1"/>
                </a:solidFill>
              </a:rPr>
              <a:t>注入代码</a:t>
            </a:r>
            <a:endParaRPr lang="zh-CN" altLang="en-US" sz="2000" dirty="0">
              <a:solidFill>
                <a:schemeClr val="bg1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endParaRPr lang="zh-CN" altLang="en-US" dirty="0">
              <a:solidFill>
                <a:schemeClr val="bg1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endParaRPr lang="zh-CN" altLang="en-US" dirty="0">
              <a:solidFill>
                <a:schemeClr val="bg1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endParaRPr lang="en-US" altLang="zh-CN" dirty="0">
              <a:solidFill>
                <a:schemeClr val="bg1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endParaRPr lang="zh-CN" altLang="en-US" sz="2800" b="1" kern="0" dirty="0">
              <a:solidFill>
                <a:srgbClr val="FFFFFF"/>
              </a:solidFill>
              <a:ea typeface="微软雅黑" panose="020B0503020204020204" charset="-122"/>
            </a:endParaRPr>
          </a:p>
          <a:p>
            <a:pPr lvl="0"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endParaRPr lang="zh-CN" altLang="en-US" sz="2800" b="1" kern="0" dirty="0">
              <a:solidFill>
                <a:srgbClr val="FFFFFF"/>
              </a:solidFill>
              <a:ea typeface="微软雅黑" panose="020B0503020204020204" charset="-122"/>
            </a:endParaRPr>
          </a:p>
          <a:p>
            <a:pPr lvl="0"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endParaRPr lang="en-US" altLang="zh-CN" sz="2800" b="1" kern="0" dirty="0">
              <a:solidFill>
                <a:srgbClr val="FFFFFF"/>
              </a:solidFill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51520" y="877339"/>
            <a:ext cx="864096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None/>
            </a:pPr>
            <a:r>
              <a:rPr dirty="0">
                <a:solidFill>
                  <a:schemeClr val="bg1"/>
                </a:solidFill>
              </a:rPr>
              <a:t>人们喜欢漂亮的颜色 </a:t>
            </a:r>
            <a:r>
              <a:rPr lang="zh-CN" dirty="0">
                <a:solidFill>
                  <a:schemeClr val="bg1"/>
                </a:solidFill>
              </a:rPr>
              <a:t>，</a:t>
            </a:r>
            <a:r>
              <a:rPr dirty="0">
                <a:solidFill>
                  <a:schemeClr val="bg1"/>
                </a:solidFill>
              </a:rPr>
              <a:t>所以我写了一个包，让你</a:t>
            </a:r>
            <a:r>
              <a:rPr lang="zh-CN" dirty="0">
                <a:solidFill>
                  <a:schemeClr val="bg1"/>
                </a:solidFill>
              </a:rPr>
              <a:t>可以在</a:t>
            </a:r>
            <a:r>
              <a:rPr dirty="0">
                <a:solidFill>
                  <a:schemeClr val="bg1"/>
                </a:solidFill>
              </a:rPr>
              <a:t>控制台</a:t>
            </a:r>
            <a:r>
              <a:rPr lang="zh-CN" dirty="0">
                <a:solidFill>
                  <a:schemeClr val="bg1"/>
                </a:solidFill>
              </a:rPr>
              <a:t>输出带色彩的文字</a:t>
            </a:r>
            <a:r>
              <a:rPr dirty="0">
                <a:solidFill>
                  <a:schemeClr val="bg1"/>
                </a:solidFill>
              </a:rPr>
              <a:t>。</a:t>
            </a:r>
            <a:endParaRPr dirty="0">
              <a:solidFill>
                <a:schemeClr val="bg1"/>
              </a:solidFill>
            </a:endParaRPr>
          </a:p>
          <a:p>
            <a:pPr indent="0">
              <a:buNone/>
            </a:pPr>
            <a:endParaRPr dirty="0">
              <a:solidFill>
                <a:schemeClr val="bg1"/>
              </a:solidFill>
            </a:endParaRPr>
          </a:p>
          <a:p>
            <a:pPr indent="0">
              <a:buNone/>
            </a:pPr>
            <a:endParaRPr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zh-CN" altLang="en-US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algn="l"/>
            <a:endParaRPr lang="zh-CN" altLang="en-US" b="1" kern="0" dirty="0">
              <a:solidFill>
                <a:srgbClr val="FFFFFF"/>
              </a:solidFill>
              <a:ea typeface="微软雅黑" panose="020B0503020204020204" charset="-122"/>
              <a:sym typeface="+mn-ea"/>
            </a:endParaRPr>
          </a:p>
          <a:p>
            <a:pPr algn="l"/>
            <a:endParaRPr lang="zh-CN" altLang="en-US" dirty="0"/>
          </a:p>
          <a:p>
            <a:pPr algn="l"/>
            <a:endParaRPr lang="en-US" altLang="zh-CN" b="1" kern="0" dirty="0">
              <a:solidFill>
                <a:srgbClr val="FFFFFF"/>
              </a:solidFill>
              <a:ea typeface="微软雅黑" panose="020B0503020204020204" charset="-122"/>
              <a:sym typeface="+mn-ea"/>
            </a:endParaRPr>
          </a:p>
          <a:p>
            <a:endParaRPr lang="zh-CN" altLang="en-US" dirty="0"/>
          </a:p>
        </p:txBody>
      </p:sp>
      <p:pic>
        <p:nvPicPr>
          <p:cNvPr id="2" name="图片 1" descr="consol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04440" y="1679575"/>
            <a:ext cx="3619500" cy="282892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7"/>
          <p:cNvSpPr>
            <a:spLocks noChangeArrowheads="1"/>
          </p:cNvSpPr>
          <p:nvPr/>
        </p:nvSpPr>
        <p:spPr bwMode="auto">
          <a:xfrm>
            <a:off x="0" y="172990"/>
            <a:ext cx="3203575" cy="523208"/>
          </a:xfrm>
          <a:prstGeom prst="rect">
            <a:avLst/>
          </a:prstGeom>
          <a:solidFill>
            <a:srgbClr val="E36C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8" tIns="45714" rIns="91428" bIns="45714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endParaRPr lang="zh-CN" altLang="en-US" sz="2800" b="1" kern="0">
              <a:solidFill>
                <a:srgbClr val="FFFFFF"/>
              </a:solidFill>
              <a:ea typeface="微软雅黑" panose="020B0503020204020204" charset="-122"/>
              <a:sym typeface="宋体" panose="02010600030101010101" pitchFamily="2" charset="-122"/>
            </a:endParaRPr>
          </a:p>
        </p:txBody>
      </p:sp>
      <p:sp>
        <p:nvSpPr>
          <p:cNvPr id="24" name="矩形 23"/>
          <p:cNvSpPr>
            <a:spLocks noChangeArrowheads="1"/>
          </p:cNvSpPr>
          <p:nvPr/>
        </p:nvSpPr>
        <p:spPr bwMode="auto">
          <a:xfrm>
            <a:off x="0" y="252635"/>
            <a:ext cx="5580113" cy="3168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8" tIns="45714" rIns="91428" bIns="45714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2000" dirty="0">
                <a:solidFill>
                  <a:schemeClr val="bg1"/>
                </a:solidFill>
              </a:rPr>
              <a:t>为第三方库提</a:t>
            </a:r>
            <a:r>
              <a:rPr lang="en-US" altLang="zh-CN" sz="2000" dirty="0">
                <a:solidFill>
                  <a:schemeClr val="bg1"/>
                </a:solidFill>
              </a:rPr>
              <a:t>pr</a:t>
            </a:r>
            <a:endParaRPr lang="zh-CN" altLang="en-US" sz="2000" dirty="0">
              <a:solidFill>
                <a:schemeClr val="bg1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endParaRPr lang="zh-CN" altLang="en-US" dirty="0">
              <a:solidFill>
                <a:schemeClr val="bg1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endParaRPr lang="zh-CN" altLang="en-US" dirty="0">
              <a:solidFill>
                <a:schemeClr val="bg1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endParaRPr lang="en-US" altLang="zh-CN" dirty="0">
              <a:solidFill>
                <a:schemeClr val="bg1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endParaRPr lang="zh-CN" altLang="en-US" sz="2800" b="1" kern="0" dirty="0">
              <a:solidFill>
                <a:srgbClr val="FFFFFF"/>
              </a:solidFill>
              <a:ea typeface="微软雅黑" panose="020B0503020204020204" charset="-122"/>
            </a:endParaRPr>
          </a:p>
          <a:p>
            <a:pPr lvl="0"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endParaRPr lang="zh-CN" altLang="en-US" sz="2800" b="1" kern="0" dirty="0">
              <a:solidFill>
                <a:srgbClr val="FFFFFF"/>
              </a:solidFill>
              <a:ea typeface="微软雅黑" panose="020B0503020204020204" charset="-122"/>
            </a:endParaRPr>
          </a:p>
          <a:p>
            <a:pPr lvl="0"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endParaRPr lang="en-US" altLang="zh-CN" sz="2800" b="1" kern="0" dirty="0">
              <a:solidFill>
                <a:srgbClr val="FFFFFF"/>
              </a:solidFill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51520" y="877339"/>
            <a:ext cx="8640960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None/>
            </a:pPr>
            <a:r>
              <a:rPr dirty="0">
                <a:solidFill>
                  <a:schemeClr val="bg1"/>
                </a:solidFill>
              </a:rPr>
              <a:t>我很兴奋 - 我有一个引人注目的npm包 - 但我不想等待人们慢慢发现，并分享这个包。所以我开始为现有的包提PR，将我的彩色包添加到它们的依赖项中。</a:t>
            </a:r>
            <a:endParaRPr dirty="0">
              <a:solidFill>
                <a:schemeClr val="bg1"/>
              </a:solidFill>
            </a:endParaRPr>
          </a:p>
          <a:p>
            <a:pPr indent="0">
              <a:buNone/>
            </a:pPr>
            <a:endParaRPr dirty="0">
              <a:solidFill>
                <a:schemeClr val="bg1"/>
              </a:solidFill>
            </a:endParaRPr>
          </a:p>
          <a:p>
            <a:pPr indent="0">
              <a:buNone/>
            </a:pPr>
            <a:endParaRPr dirty="0">
              <a:solidFill>
                <a:schemeClr val="bg1"/>
              </a:solidFill>
            </a:endParaRPr>
          </a:p>
          <a:p>
            <a:pPr indent="0">
              <a:buNone/>
            </a:pPr>
            <a:r>
              <a:rPr dirty="0">
                <a:solidFill>
                  <a:schemeClr val="bg1"/>
                </a:solidFill>
              </a:rPr>
              <a:t>我为数百个前端包或者他们的依赖项提PR（当然是用各种用户帐户，而不是全用“David Gilbertson”这个账号）：“嘿，我已经解决了问题x，并且还添加了一些日志记录。”</a:t>
            </a:r>
            <a:endParaRPr dirty="0">
              <a:solidFill>
                <a:schemeClr val="bg1"/>
              </a:solidFill>
            </a:endParaRPr>
          </a:p>
          <a:p>
            <a:pPr indent="0">
              <a:buNone/>
            </a:pPr>
            <a:endParaRPr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zh-CN" altLang="en-US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algn="l"/>
            <a:endParaRPr lang="zh-CN" altLang="en-US" b="1" kern="0" dirty="0">
              <a:solidFill>
                <a:srgbClr val="FFFFFF"/>
              </a:solidFill>
              <a:ea typeface="微软雅黑" panose="020B0503020204020204" charset="-122"/>
              <a:sym typeface="+mn-ea"/>
            </a:endParaRPr>
          </a:p>
          <a:p>
            <a:pPr algn="l"/>
            <a:endParaRPr lang="zh-CN" altLang="en-US" dirty="0"/>
          </a:p>
          <a:p>
            <a:pPr algn="l"/>
            <a:endParaRPr lang="en-US" altLang="zh-CN" b="1" kern="0" dirty="0">
              <a:solidFill>
                <a:srgbClr val="FFFFFF"/>
              </a:solidFill>
              <a:ea typeface="微软雅黑" panose="020B0503020204020204" charset="-122"/>
              <a:sym typeface="+mn-ea"/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7"/>
          <p:cNvSpPr>
            <a:spLocks noChangeArrowheads="1"/>
          </p:cNvSpPr>
          <p:nvPr/>
        </p:nvSpPr>
        <p:spPr bwMode="auto">
          <a:xfrm>
            <a:off x="0" y="172990"/>
            <a:ext cx="3203575" cy="523208"/>
          </a:xfrm>
          <a:prstGeom prst="rect">
            <a:avLst/>
          </a:prstGeom>
          <a:solidFill>
            <a:srgbClr val="E36C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8" tIns="45714" rIns="91428" bIns="45714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endParaRPr lang="zh-CN" altLang="en-US" sz="2800" b="1" kern="0">
              <a:solidFill>
                <a:srgbClr val="FFFFFF"/>
              </a:solidFill>
              <a:ea typeface="微软雅黑" panose="020B0503020204020204" charset="-122"/>
              <a:sym typeface="宋体" panose="02010600030101010101" pitchFamily="2" charset="-122"/>
            </a:endParaRPr>
          </a:p>
        </p:txBody>
      </p:sp>
      <p:sp>
        <p:nvSpPr>
          <p:cNvPr id="24" name="矩形 23"/>
          <p:cNvSpPr>
            <a:spLocks noChangeArrowheads="1"/>
          </p:cNvSpPr>
          <p:nvPr/>
        </p:nvSpPr>
        <p:spPr bwMode="auto">
          <a:xfrm>
            <a:off x="0" y="252635"/>
            <a:ext cx="5580113" cy="3168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8" tIns="45714" rIns="91428" bIns="45714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sz="2000" b="1" dirty="0">
                <a:solidFill>
                  <a:schemeClr val="bg1"/>
                </a:solidFill>
              </a:rPr>
              <a:t>如何注入恶意代码</a:t>
            </a:r>
            <a:endParaRPr lang="zh-CN" altLang="en-US" sz="2000" dirty="0">
              <a:solidFill>
                <a:schemeClr val="bg1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endParaRPr lang="zh-CN" altLang="en-US" dirty="0">
              <a:solidFill>
                <a:schemeClr val="bg1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endParaRPr lang="zh-CN" altLang="en-US" dirty="0">
              <a:solidFill>
                <a:schemeClr val="bg1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endParaRPr lang="en-US" altLang="zh-CN" dirty="0">
              <a:solidFill>
                <a:schemeClr val="bg1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endParaRPr lang="zh-CN" altLang="en-US" sz="2800" b="1" kern="0" dirty="0">
              <a:solidFill>
                <a:srgbClr val="FFFFFF"/>
              </a:solidFill>
              <a:ea typeface="微软雅黑" panose="020B0503020204020204" charset="-122"/>
            </a:endParaRPr>
          </a:p>
          <a:p>
            <a:pPr lvl="0"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endParaRPr lang="zh-CN" altLang="en-US" sz="2800" b="1" kern="0" dirty="0">
              <a:solidFill>
                <a:srgbClr val="FFFFFF"/>
              </a:solidFill>
              <a:ea typeface="微软雅黑" panose="020B0503020204020204" charset="-122"/>
            </a:endParaRPr>
          </a:p>
          <a:p>
            <a:pPr lvl="0"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endParaRPr lang="en-US" altLang="zh-CN" sz="2800" b="1" kern="0" dirty="0">
              <a:solidFill>
                <a:srgbClr val="FFFFFF"/>
              </a:solidFill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51520" y="877339"/>
            <a:ext cx="864096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None/>
            </a:pPr>
            <a:r>
              <a:rPr dirty="0">
                <a:solidFill>
                  <a:schemeClr val="bg1"/>
                </a:solidFill>
              </a:rPr>
              <a:t>编写这段</a:t>
            </a:r>
            <a:r>
              <a:rPr lang="zh-CN" dirty="0">
                <a:solidFill>
                  <a:schemeClr val="bg1"/>
                </a:solidFill>
              </a:rPr>
              <a:t>代码后</a:t>
            </a:r>
            <a:r>
              <a:rPr dirty="0">
                <a:solidFill>
                  <a:schemeClr val="bg1"/>
                </a:solidFill>
              </a:rPr>
              <a:t>，它毫无用处，只能躲在我电脑的某个角落里。我需要把它散布到这个世界，进入你的网站</a:t>
            </a:r>
            <a:endParaRPr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zh-CN" altLang="en-US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algn="l"/>
            <a:endParaRPr lang="zh-CN" altLang="en-US" b="1" kern="0" dirty="0">
              <a:solidFill>
                <a:srgbClr val="FFFFFF"/>
              </a:solidFill>
              <a:ea typeface="微软雅黑" panose="020B0503020204020204" charset="-122"/>
              <a:sym typeface="+mn-ea"/>
            </a:endParaRPr>
          </a:p>
          <a:p>
            <a:pPr algn="l"/>
            <a:endParaRPr lang="zh-CN" altLang="en-US" dirty="0"/>
          </a:p>
          <a:p>
            <a:pPr algn="l"/>
            <a:endParaRPr lang="en-US" altLang="zh-CN" b="1" kern="0" dirty="0">
              <a:solidFill>
                <a:srgbClr val="FFFFFF"/>
              </a:solidFill>
              <a:ea typeface="微软雅黑" panose="020B0503020204020204" charset="-122"/>
              <a:sym typeface="+mn-ea"/>
            </a:endParaRPr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72770" y="1593850"/>
            <a:ext cx="7527290" cy="1243330"/>
          </a:xfrm>
          <a:prstGeom prst="rect">
            <a:avLst/>
          </a:prstGeom>
          <a:solidFill>
            <a:sysClr val="window" lastClr="FFFFFF">
              <a:alpha val="21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68580" tIns="34290" rIns="68580" bIns="34290" rtlCol="0" anchor="ctr"/>
          <a:p>
            <a:pPr algn="ctr" defTabSz="685165">
              <a:defRPr/>
            </a:pPr>
            <a:endParaRPr lang="zh-CN" altLang="en-US" sz="1400" kern="0">
              <a:solidFill>
                <a:schemeClr val="tx1"/>
              </a:solidFill>
              <a:latin typeface="Calibri" panose="020F0502020204030204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62305" y="1784350"/>
            <a:ext cx="794829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chemeClr val="bg1"/>
                </a:solidFill>
                <a:effectLst/>
              </a:rPr>
              <a:t>Google</a:t>
            </a:r>
            <a:r>
              <a:rPr lang="zh-CN" altLang="en-US" sz="2400" b="1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chemeClr val="bg1"/>
                </a:solidFill>
                <a:effectLst/>
              </a:rPr>
              <a:t>：If an attacker successfully injects any code at all, it’s pretty much game over</a:t>
            </a:r>
            <a:endParaRPr lang="zh-CN" altLang="en-US" sz="2400" b="1">
              <a:ln w="12700" cmpd="sng">
                <a:solidFill>
                  <a:schemeClr val="accent4"/>
                </a:solidFill>
                <a:prstDash val="solid"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54660" y="3185795"/>
            <a:ext cx="8221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XSS：规模太小，而且已经被针对保护得很好了。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61010" y="3804920"/>
            <a:ext cx="8221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Chrome扩展程序也是被限制地死死的。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44500" y="4434205"/>
            <a:ext cx="8221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幸运的是，我们生活在一个人人都使用npm的时代，如同磕药。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7"/>
          <p:cNvSpPr>
            <a:spLocks noChangeArrowheads="1"/>
          </p:cNvSpPr>
          <p:nvPr/>
        </p:nvSpPr>
        <p:spPr bwMode="auto">
          <a:xfrm>
            <a:off x="0" y="172990"/>
            <a:ext cx="3203575" cy="523208"/>
          </a:xfrm>
          <a:prstGeom prst="rect">
            <a:avLst/>
          </a:prstGeom>
          <a:solidFill>
            <a:srgbClr val="E36C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8" tIns="45714" rIns="91428" bIns="45714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endParaRPr lang="zh-CN" altLang="en-US" sz="2800" b="1" kern="0">
              <a:solidFill>
                <a:srgbClr val="FFFFFF"/>
              </a:solidFill>
              <a:ea typeface="微软雅黑" panose="020B0503020204020204" charset="-122"/>
              <a:sym typeface="宋体" panose="02010600030101010101" pitchFamily="2" charset="-122"/>
            </a:endParaRPr>
          </a:p>
        </p:txBody>
      </p:sp>
      <p:sp>
        <p:nvSpPr>
          <p:cNvPr id="24" name="矩形 23"/>
          <p:cNvSpPr>
            <a:spLocks noChangeArrowheads="1"/>
          </p:cNvSpPr>
          <p:nvPr/>
        </p:nvSpPr>
        <p:spPr bwMode="auto">
          <a:xfrm>
            <a:off x="0" y="252635"/>
            <a:ext cx="5580113" cy="3168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8" tIns="45714" rIns="91428" bIns="45714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sz="2000" b="1" dirty="0">
                <a:solidFill>
                  <a:schemeClr val="bg1"/>
                </a:solidFill>
              </a:rPr>
              <a:t>如何注入恶意代码</a:t>
            </a:r>
            <a:endParaRPr lang="zh-CN" altLang="en-US" sz="2000" dirty="0">
              <a:solidFill>
                <a:schemeClr val="bg1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endParaRPr lang="zh-CN" altLang="en-US" dirty="0">
              <a:solidFill>
                <a:schemeClr val="bg1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endParaRPr lang="zh-CN" altLang="en-US" dirty="0">
              <a:solidFill>
                <a:schemeClr val="bg1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endParaRPr lang="en-US" altLang="zh-CN" dirty="0">
              <a:solidFill>
                <a:schemeClr val="bg1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endParaRPr lang="zh-CN" altLang="en-US" sz="2800" b="1" kern="0" dirty="0">
              <a:solidFill>
                <a:srgbClr val="FFFFFF"/>
              </a:solidFill>
              <a:ea typeface="微软雅黑" panose="020B0503020204020204" charset="-122"/>
            </a:endParaRPr>
          </a:p>
          <a:p>
            <a:pPr lvl="0"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endParaRPr lang="zh-CN" altLang="en-US" sz="2800" b="1" kern="0" dirty="0">
              <a:solidFill>
                <a:srgbClr val="FFFFFF"/>
              </a:solidFill>
              <a:ea typeface="微软雅黑" panose="020B0503020204020204" charset="-122"/>
            </a:endParaRPr>
          </a:p>
          <a:p>
            <a:pPr lvl="0"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endParaRPr lang="en-US" altLang="zh-CN" sz="2800" b="1" kern="0" dirty="0">
              <a:solidFill>
                <a:srgbClr val="FFFFFF"/>
              </a:solidFill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51520" y="877339"/>
            <a:ext cx="864096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None/>
            </a:pPr>
            <a:r>
              <a:rPr dirty="0">
                <a:solidFill>
                  <a:schemeClr val="bg1"/>
                </a:solidFill>
              </a:rPr>
              <a:t>编写这段</a:t>
            </a:r>
            <a:r>
              <a:rPr lang="zh-CN" dirty="0">
                <a:solidFill>
                  <a:schemeClr val="bg1"/>
                </a:solidFill>
              </a:rPr>
              <a:t>代码后</a:t>
            </a:r>
            <a:r>
              <a:rPr dirty="0">
                <a:solidFill>
                  <a:schemeClr val="bg1"/>
                </a:solidFill>
              </a:rPr>
              <a:t>，它毫无用处，只能躲在我电脑的某个角落里。我需要把它散布到这个世界，进入你的网站</a:t>
            </a:r>
            <a:endParaRPr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zh-CN" altLang="en-US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algn="l"/>
            <a:endParaRPr lang="zh-CN" altLang="en-US" b="1" kern="0" dirty="0">
              <a:solidFill>
                <a:srgbClr val="FFFFFF"/>
              </a:solidFill>
              <a:ea typeface="微软雅黑" panose="020B0503020204020204" charset="-122"/>
              <a:sym typeface="+mn-ea"/>
            </a:endParaRPr>
          </a:p>
          <a:p>
            <a:pPr algn="l"/>
            <a:endParaRPr lang="zh-CN" altLang="en-US" dirty="0"/>
          </a:p>
          <a:p>
            <a:pPr algn="l"/>
            <a:endParaRPr lang="en-US" altLang="zh-CN" b="1" kern="0" dirty="0">
              <a:solidFill>
                <a:srgbClr val="FFFFFF"/>
              </a:solidFill>
              <a:ea typeface="微软雅黑" panose="020B0503020204020204" charset="-122"/>
              <a:sym typeface="+mn-ea"/>
            </a:endParaRPr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72770" y="1593850"/>
            <a:ext cx="7527290" cy="1243330"/>
          </a:xfrm>
          <a:prstGeom prst="rect">
            <a:avLst/>
          </a:prstGeom>
          <a:solidFill>
            <a:sysClr val="window" lastClr="FFFFFF">
              <a:alpha val="21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68580" tIns="34290" rIns="68580" bIns="34290" rtlCol="0" anchor="ctr"/>
          <a:p>
            <a:pPr algn="ctr" defTabSz="685165">
              <a:defRPr/>
            </a:pPr>
            <a:endParaRPr lang="zh-CN" altLang="en-US" sz="1400" kern="0">
              <a:solidFill>
                <a:schemeClr val="tx1"/>
              </a:solidFill>
              <a:latin typeface="Calibri" panose="020F0502020204030204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62305" y="1784350"/>
            <a:ext cx="794829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chemeClr val="bg1"/>
                </a:solidFill>
                <a:effectLst/>
              </a:rPr>
              <a:t>Google</a:t>
            </a:r>
            <a:r>
              <a:rPr lang="zh-CN" altLang="en-US" sz="2400" b="1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chemeClr val="bg1"/>
                </a:solidFill>
                <a:effectLst/>
              </a:rPr>
              <a:t>：If an attacker successfully injects any code at all, it’s pretty much game over</a:t>
            </a:r>
            <a:endParaRPr lang="zh-CN" altLang="en-US" sz="2400" b="1">
              <a:ln w="12700" cmpd="sng">
                <a:solidFill>
                  <a:schemeClr val="accent4"/>
                </a:solidFill>
                <a:prstDash val="solid"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54660" y="3185795"/>
            <a:ext cx="8221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XSS：规模太小，而且已经被针对保护得很好了。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61010" y="3804920"/>
            <a:ext cx="8221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Chrome扩展程序也是被限制地死死的。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44500" y="4434205"/>
            <a:ext cx="8221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幸运的是，我们生活在一个人人都使用npm的时代，如同磕药。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1154430" y="1635646"/>
            <a:ext cx="6835140" cy="91440"/>
            <a:chOff x="1539240" y="2179320"/>
            <a:chExt cx="9113520" cy="121920"/>
          </a:xfrm>
        </p:grpSpPr>
        <p:cxnSp>
          <p:nvCxnSpPr>
            <p:cNvPr id="15" name="直接连接符 14"/>
            <p:cNvCxnSpPr/>
            <p:nvPr/>
          </p:nvCxnSpPr>
          <p:spPr>
            <a:xfrm>
              <a:off x="1539240" y="2179320"/>
              <a:ext cx="9113520" cy="0"/>
            </a:xfrm>
            <a:prstGeom prst="line">
              <a:avLst/>
            </a:prstGeom>
            <a:noFill/>
            <a:ln w="76200" cap="flat" cmpd="sng" algn="ctr">
              <a:solidFill>
                <a:schemeClr val="bg1"/>
              </a:solidFill>
              <a:prstDash val="solid"/>
              <a:miter lim="800000"/>
            </a:ln>
            <a:effectLst/>
          </p:spPr>
        </p:cxnSp>
        <p:cxnSp>
          <p:nvCxnSpPr>
            <p:cNvPr id="16" name="直接连接符 15"/>
            <p:cNvCxnSpPr/>
            <p:nvPr/>
          </p:nvCxnSpPr>
          <p:spPr>
            <a:xfrm>
              <a:off x="1539240" y="2301240"/>
              <a:ext cx="9113520" cy="0"/>
            </a:xfrm>
            <a:prstGeom prst="line">
              <a:avLst/>
            </a:prstGeom>
            <a:noFill/>
            <a:ln w="6350" cap="flat" cmpd="sng" algn="ctr">
              <a:solidFill>
                <a:schemeClr val="bg1"/>
              </a:solidFill>
              <a:prstDash val="solid"/>
              <a:miter lim="800000"/>
            </a:ln>
            <a:effectLst/>
          </p:spPr>
        </p:cxnSp>
      </p:grpSp>
      <p:grpSp>
        <p:nvGrpSpPr>
          <p:cNvPr id="12" name="组合 11"/>
          <p:cNvGrpSpPr/>
          <p:nvPr/>
        </p:nvGrpSpPr>
        <p:grpSpPr>
          <a:xfrm flipV="1">
            <a:off x="1154430" y="2643759"/>
            <a:ext cx="6835140" cy="90676"/>
            <a:chOff x="1539240" y="2680230"/>
            <a:chExt cx="9113520" cy="120901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1539240" y="2680230"/>
              <a:ext cx="9113520" cy="0"/>
            </a:xfrm>
            <a:prstGeom prst="line">
              <a:avLst/>
            </a:prstGeom>
            <a:noFill/>
            <a:ln w="76200" cap="flat" cmpd="sng" algn="ctr">
              <a:solidFill>
                <a:schemeClr val="bg1"/>
              </a:solidFill>
              <a:prstDash val="solid"/>
              <a:miter lim="800000"/>
            </a:ln>
            <a:effectLst/>
          </p:spPr>
        </p:cxnSp>
        <p:cxnSp>
          <p:nvCxnSpPr>
            <p:cNvPr id="14" name="直接连接符 13"/>
            <p:cNvCxnSpPr/>
            <p:nvPr/>
          </p:nvCxnSpPr>
          <p:spPr>
            <a:xfrm>
              <a:off x="1539240" y="2801131"/>
              <a:ext cx="9113520" cy="0"/>
            </a:xfrm>
            <a:prstGeom prst="line">
              <a:avLst/>
            </a:prstGeom>
            <a:noFill/>
            <a:ln w="6350" cap="flat" cmpd="sng" algn="ctr">
              <a:solidFill>
                <a:schemeClr val="bg1"/>
              </a:solidFill>
              <a:prstDash val="solid"/>
              <a:miter lim="800000"/>
            </a:ln>
            <a:effectLst/>
          </p:spPr>
        </p:cxnSp>
      </p:grpSp>
      <p:sp>
        <p:nvSpPr>
          <p:cNvPr id="17" name="文本框 16"/>
          <p:cNvSpPr txBox="1"/>
          <p:nvPr/>
        </p:nvSpPr>
        <p:spPr>
          <a:xfrm>
            <a:off x="1743075" y="1847921"/>
            <a:ext cx="5657850" cy="807911"/>
          </a:xfrm>
          <a:prstGeom prst="rect">
            <a:avLst/>
          </a:prstGeom>
          <a:noFill/>
        </p:spPr>
        <p:txBody>
          <a:bodyPr wrap="square" lIns="68571" tIns="34289" rIns="68571" bIns="34289" rtlCol="0">
            <a:spAutoFit/>
          </a:bodyPr>
          <a:lstStyle/>
          <a:p>
            <a:pPr algn="ctr" defTabSz="685165"/>
            <a:r>
              <a:rPr lang="en-US" altLang="zh-CN" sz="4800" b="1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THANK YOU</a:t>
            </a:r>
            <a:endParaRPr lang="zh-CN" altLang="en-US" sz="4800" b="1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953436" y="1947567"/>
            <a:ext cx="735006" cy="2412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模板：</a:t>
            </a:r>
            <a:r>
              <a:rPr lang="en-US" altLang="zh-CN" sz="100" dirty="0">
                <a:solidFill>
                  <a:schemeClr val="bg1"/>
                </a:solidFill>
              </a:rPr>
              <a:t>www.1ppt.com/moban/                  PPT</a:t>
            </a:r>
            <a:r>
              <a:rPr lang="zh-CN" altLang="en-US" sz="100" dirty="0">
                <a:solidFill>
                  <a:schemeClr val="bg1"/>
                </a:solidFill>
              </a:rPr>
              <a:t>素材：</a:t>
            </a:r>
            <a:r>
              <a:rPr lang="en-US" altLang="zh-CN" sz="100" dirty="0">
                <a:solidFill>
                  <a:schemeClr val="bg1"/>
                </a:solidFill>
              </a:rPr>
              <a:t>www.1ppt.com/sucai/</a:t>
            </a:r>
            <a:endParaRPr lang="en-US" altLang="zh-CN" sz="100" dirty="0">
              <a:solidFill>
                <a:schemeClr val="bg1"/>
              </a:solidFill>
            </a:endParaRPr>
          </a:p>
          <a:p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背景：</a:t>
            </a:r>
            <a:r>
              <a:rPr lang="en-US" altLang="zh-CN" sz="100" dirty="0">
                <a:solidFill>
                  <a:schemeClr val="bg1"/>
                </a:solidFill>
              </a:rPr>
              <a:t>www.1ppt.com/beijing/                   PPT</a:t>
            </a:r>
            <a:r>
              <a:rPr lang="zh-CN" altLang="en-US" sz="100" dirty="0">
                <a:solidFill>
                  <a:schemeClr val="bg1"/>
                </a:solidFill>
              </a:rPr>
              <a:t>图表：</a:t>
            </a:r>
            <a:r>
              <a:rPr lang="en-US" altLang="zh-CN" sz="100" dirty="0">
                <a:solidFill>
                  <a:schemeClr val="bg1"/>
                </a:solidFill>
              </a:rPr>
              <a:t>www.1ppt.com/tubiao/      </a:t>
            </a:r>
            <a:endParaRPr lang="en-US" altLang="zh-CN" sz="100" dirty="0">
              <a:solidFill>
                <a:schemeClr val="bg1"/>
              </a:solidFill>
            </a:endParaRPr>
          </a:p>
          <a:p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www.1ppt.com/xiazai/                     PPT</a:t>
            </a:r>
            <a:r>
              <a:rPr lang="zh-CN" altLang="en-US" sz="100" dirty="0">
                <a:solidFill>
                  <a:schemeClr val="bg1"/>
                </a:solidFill>
              </a:rPr>
              <a:t>教程： </a:t>
            </a:r>
            <a:r>
              <a:rPr lang="en-US" altLang="zh-CN" sz="100" dirty="0">
                <a:solidFill>
                  <a:schemeClr val="bg1"/>
                </a:solidFill>
              </a:rPr>
              <a:t>www.1ppt.com/powerpoint/      </a:t>
            </a:r>
            <a:endParaRPr lang="en-US" altLang="zh-CN" sz="100" dirty="0">
              <a:solidFill>
                <a:schemeClr val="bg1"/>
              </a:solidFill>
            </a:endParaRPr>
          </a:p>
          <a:p>
            <a:r>
              <a:rPr lang="zh-CN" altLang="en-US" sz="100" dirty="0">
                <a:solidFill>
                  <a:schemeClr val="bg1"/>
                </a:solidFill>
              </a:rPr>
              <a:t>资料下载：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www.1ppt.com/ziliao/                   </a:t>
            </a:r>
            <a:r>
              <a:rPr lang="zh-CN" altLang="en-US" sz="100" dirty="0">
                <a:solidFill>
                  <a:schemeClr val="bg1"/>
                </a:solidFill>
              </a:rPr>
              <a:t>范文下载：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www.1ppt.com/fanwen/             </a:t>
            </a:r>
            <a:endParaRPr lang="en-US" altLang="zh-CN" sz="100" dirty="0">
              <a:solidFill>
                <a:schemeClr val="bg1"/>
              </a:solidFill>
            </a:endParaRPr>
          </a:p>
          <a:p>
            <a:r>
              <a:rPr lang="zh-CN" altLang="en-US" sz="100" dirty="0">
                <a:solidFill>
                  <a:schemeClr val="bg1"/>
                </a:solidFill>
              </a:rPr>
              <a:t>试卷下载：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www.1ppt.com/shiti/                     </a:t>
            </a:r>
            <a:r>
              <a:rPr lang="zh-CN" altLang="en-US" sz="100" dirty="0">
                <a:solidFill>
                  <a:schemeClr val="bg1"/>
                </a:solidFill>
              </a:rPr>
              <a:t>教案下载：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www.1ppt.com/jiaoan/               </a:t>
            </a:r>
            <a:endParaRPr lang="en-US" altLang="zh-CN" sz="100" dirty="0">
              <a:solidFill>
                <a:schemeClr val="bg1"/>
              </a:solidFill>
            </a:endParaRPr>
          </a:p>
          <a:p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论坛：</a:t>
            </a:r>
            <a:r>
              <a:rPr lang="en-US" altLang="zh-CN" sz="100" dirty="0">
                <a:solidFill>
                  <a:schemeClr val="bg1"/>
                </a:solidFill>
              </a:rPr>
              <a:t>www.1ppt.cn                                     PPT</a:t>
            </a:r>
            <a:r>
              <a:rPr lang="zh-CN" altLang="en-US" sz="100" dirty="0">
                <a:solidFill>
                  <a:schemeClr val="bg1"/>
                </a:solidFill>
              </a:rPr>
              <a:t>课件：</a:t>
            </a:r>
            <a:r>
              <a:rPr lang="en-US" altLang="zh-CN" sz="100" dirty="0">
                <a:solidFill>
                  <a:schemeClr val="bg1"/>
                </a:solidFill>
              </a:rPr>
              <a:t>www.1ppt.com/kejian/ </a:t>
            </a:r>
            <a:endParaRPr lang="en-US" altLang="zh-CN" sz="100" dirty="0">
              <a:solidFill>
                <a:schemeClr val="bg1"/>
              </a:solidFill>
            </a:endParaRPr>
          </a:p>
          <a:p>
            <a:r>
              <a:rPr lang="zh-CN" altLang="en-US" sz="100" dirty="0">
                <a:solidFill>
                  <a:schemeClr val="bg1"/>
                </a:solidFill>
              </a:rPr>
              <a:t>语文课件：</a:t>
            </a:r>
            <a:r>
              <a:rPr lang="en-US" altLang="zh-CN" sz="100" dirty="0">
                <a:solidFill>
                  <a:schemeClr val="bg1"/>
                </a:solidFill>
              </a:rPr>
              <a:t>www.1ppt.com/kejian/yuwen/    </a:t>
            </a:r>
            <a:r>
              <a:rPr lang="zh-CN" altLang="en-US" sz="100" dirty="0">
                <a:solidFill>
                  <a:schemeClr val="bg1"/>
                </a:solidFill>
              </a:rPr>
              <a:t>数学课件：</a:t>
            </a:r>
            <a:r>
              <a:rPr lang="en-US" altLang="zh-CN" sz="100" dirty="0">
                <a:solidFill>
                  <a:schemeClr val="bg1"/>
                </a:solidFill>
              </a:rPr>
              <a:t>www.1ppt.com/kejian/shuxue/ </a:t>
            </a:r>
            <a:endParaRPr lang="en-US" altLang="zh-CN" sz="100" dirty="0">
              <a:solidFill>
                <a:schemeClr val="bg1"/>
              </a:solidFill>
            </a:endParaRPr>
          </a:p>
          <a:p>
            <a:r>
              <a:rPr lang="zh-CN" altLang="en-US" sz="100" dirty="0">
                <a:solidFill>
                  <a:schemeClr val="bg1"/>
                </a:solidFill>
              </a:rPr>
              <a:t>英语课件：</a:t>
            </a:r>
            <a:r>
              <a:rPr lang="en-US" altLang="zh-CN" sz="100" dirty="0">
                <a:solidFill>
                  <a:schemeClr val="bg1"/>
                </a:solidFill>
              </a:rPr>
              <a:t>www.1ppt.com/kejian/yingyu/    </a:t>
            </a:r>
            <a:r>
              <a:rPr lang="zh-CN" altLang="en-US" sz="100" dirty="0">
                <a:solidFill>
                  <a:schemeClr val="bg1"/>
                </a:solidFill>
              </a:rPr>
              <a:t>美术课件：</a:t>
            </a:r>
            <a:r>
              <a:rPr lang="en-US" altLang="zh-CN" sz="100" dirty="0">
                <a:solidFill>
                  <a:schemeClr val="bg1"/>
                </a:solidFill>
              </a:rPr>
              <a:t>www.1ppt.com/kejian/meishu/ </a:t>
            </a:r>
            <a:endParaRPr lang="en-US" altLang="zh-CN" sz="100" dirty="0">
              <a:solidFill>
                <a:schemeClr val="bg1"/>
              </a:solidFill>
            </a:endParaRPr>
          </a:p>
          <a:p>
            <a:r>
              <a:rPr lang="zh-CN" altLang="en-US" sz="100" dirty="0">
                <a:solidFill>
                  <a:schemeClr val="bg1"/>
                </a:solidFill>
              </a:rPr>
              <a:t>科学课件：</a:t>
            </a:r>
            <a:r>
              <a:rPr lang="en-US" altLang="zh-CN" sz="100" dirty="0">
                <a:solidFill>
                  <a:schemeClr val="bg1"/>
                </a:solidFill>
              </a:rPr>
              <a:t>www.1ppt.com/kejian/kexue/     </a:t>
            </a:r>
            <a:r>
              <a:rPr lang="zh-CN" altLang="en-US" sz="100" dirty="0">
                <a:solidFill>
                  <a:schemeClr val="bg1"/>
                </a:solidFill>
              </a:rPr>
              <a:t>物理课件：</a:t>
            </a:r>
            <a:r>
              <a:rPr lang="en-US" altLang="zh-CN" sz="100" dirty="0">
                <a:solidFill>
                  <a:schemeClr val="bg1"/>
                </a:solidFill>
              </a:rPr>
              <a:t>www.1ppt.com/kejian/wuli/ </a:t>
            </a:r>
            <a:endParaRPr lang="en-US" altLang="zh-CN" sz="100" dirty="0">
              <a:solidFill>
                <a:schemeClr val="bg1"/>
              </a:solidFill>
            </a:endParaRPr>
          </a:p>
          <a:p>
            <a:r>
              <a:rPr lang="zh-CN" altLang="en-US" sz="100" dirty="0">
                <a:solidFill>
                  <a:schemeClr val="bg1"/>
                </a:solidFill>
              </a:rPr>
              <a:t>化学课件：</a:t>
            </a:r>
            <a:r>
              <a:rPr lang="en-US" altLang="zh-CN" sz="100" dirty="0">
                <a:solidFill>
                  <a:schemeClr val="bg1"/>
                </a:solidFill>
              </a:rPr>
              <a:t>www.1ppt.com/kejian/huaxue/  </a:t>
            </a:r>
            <a:r>
              <a:rPr lang="zh-CN" altLang="en-US" sz="100" dirty="0">
                <a:solidFill>
                  <a:schemeClr val="bg1"/>
                </a:solidFill>
              </a:rPr>
              <a:t>生物课件：</a:t>
            </a:r>
            <a:r>
              <a:rPr lang="en-US" altLang="zh-CN" sz="100" dirty="0">
                <a:solidFill>
                  <a:schemeClr val="bg1"/>
                </a:solidFill>
              </a:rPr>
              <a:t>www.1ppt.com/kejian/shengwu/ </a:t>
            </a:r>
            <a:endParaRPr lang="en-US" altLang="zh-CN" sz="100" dirty="0">
              <a:solidFill>
                <a:schemeClr val="bg1"/>
              </a:solidFill>
            </a:endParaRPr>
          </a:p>
          <a:p>
            <a:r>
              <a:rPr lang="zh-CN" altLang="en-US" sz="100" dirty="0">
                <a:solidFill>
                  <a:schemeClr val="bg1"/>
                </a:solidFill>
              </a:rPr>
              <a:t>地理课件：</a:t>
            </a:r>
            <a:r>
              <a:rPr lang="en-US" altLang="zh-CN" sz="100" dirty="0">
                <a:solidFill>
                  <a:schemeClr val="bg1"/>
                </a:solidFill>
              </a:rPr>
              <a:t>www.1ppt.com/kejian/dili/          </a:t>
            </a:r>
            <a:r>
              <a:rPr lang="zh-CN" altLang="en-US" sz="100" dirty="0">
                <a:solidFill>
                  <a:schemeClr val="bg1"/>
                </a:solidFill>
              </a:rPr>
              <a:t>历史课件：</a:t>
            </a:r>
            <a:r>
              <a:rPr lang="en-US" altLang="zh-CN" sz="100" dirty="0">
                <a:solidFill>
                  <a:schemeClr val="bg1"/>
                </a:solidFill>
              </a:rPr>
              <a:t>www.1ppt.com/kejian/lishi/        </a:t>
            </a:r>
            <a:endParaRPr lang="en-US" altLang="zh-CN" sz="100" dirty="0">
              <a:solidFill>
                <a:schemeClr val="bg1"/>
              </a:solidFill>
            </a:endParaRPr>
          </a:p>
        </p:txBody>
      </p:sp>
      <p:sp>
        <p:nvSpPr>
          <p:cNvPr id="2" name="矩形 3"/>
          <p:cNvSpPr>
            <a:spLocks noChangeArrowheads="1"/>
          </p:cNvSpPr>
          <p:nvPr/>
        </p:nvSpPr>
        <p:spPr bwMode="auto">
          <a:xfrm>
            <a:off x="1" y="-20538"/>
            <a:ext cx="2700338" cy="5164038"/>
          </a:xfrm>
          <a:prstGeom prst="rect">
            <a:avLst/>
          </a:prstGeom>
          <a:solidFill>
            <a:srgbClr val="FFFF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8" tIns="45714" rIns="91428" bIns="45714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594857" y="1752679"/>
            <a:ext cx="1736015" cy="1235010"/>
            <a:chOff x="594854" y="1752679"/>
            <a:chExt cx="1736015" cy="1235010"/>
          </a:xfrm>
        </p:grpSpPr>
        <p:sp>
          <p:nvSpPr>
            <p:cNvPr id="27" name="矩形 26"/>
            <p:cNvSpPr/>
            <p:nvPr/>
          </p:nvSpPr>
          <p:spPr>
            <a:xfrm>
              <a:off x="594854" y="2188856"/>
              <a:ext cx="1653199" cy="76944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8" tIns="45714" rIns="91428" bIns="45714" rtlCol="0" anchor="ctr"/>
            <a:lstStyle/>
            <a:p>
              <a:pPr algn="ctr"/>
              <a:endParaRPr lang="zh-CN" altLang="en-US">
                <a:ea typeface="微软雅黑" panose="020B0503020204020204" charset="-122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642042" y="2526036"/>
              <a:ext cx="1577908" cy="461653"/>
            </a:xfrm>
            <a:prstGeom prst="rect">
              <a:avLst/>
            </a:prstGeom>
          </p:spPr>
          <p:txBody>
            <a:bodyPr wrap="none" lIns="91428" tIns="45714" rIns="91428" bIns="45714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b="1" dirty="0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Contents</a:t>
              </a:r>
              <a:endParaRPr lang="en-US" altLang="zh-CN" sz="2400" b="1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594854" y="1752680"/>
              <a:ext cx="1653199" cy="76944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8" tIns="45714" rIns="91428" bIns="45714" rtlCol="0" anchor="ctr"/>
            <a:lstStyle/>
            <a:p>
              <a:pPr algn="ctr"/>
              <a:endParaRPr lang="zh-CN" altLang="en-US">
                <a:ea typeface="微软雅黑" panose="020B0503020204020204" charset="-122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681083" y="1752679"/>
              <a:ext cx="1649786" cy="769429"/>
            </a:xfrm>
            <a:prstGeom prst="rect">
              <a:avLst/>
            </a:prstGeom>
          </p:spPr>
          <p:txBody>
            <a:bodyPr wrap="none" lIns="91428" tIns="45714" rIns="91428" bIns="45714">
              <a:spAutoFit/>
            </a:bodyPr>
            <a:lstStyle/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4400" b="1" dirty="0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目  录</a:t>
              </a:r>
              <a:endParaRPr lang="zh-CN" altLang="en-US" sz="4400" b="1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3255014" y="263674"/>
            <a:ext cx="5386388" cy="628650"/>
            <a:chOff x="3434084" y="1371600"/>
            <a:chExt cx="5386388" cy="628650"/>
          </a:xfrm>
        </p:grpSpPr>
        <p:sp>
          <p:nvSpPr>
            <p:cNvPr id="17" name="矩形 16"/>
            <p:cNvSpPr/>
            <p:nvPr/>
          </p:nvSpPr>
          <p:spPr>
            <a:xfrm>
              <a:off x="3434084" y="1371600"/>
              <a:ext cx="5386388" cy="628650"/>
            </a:xfrm>
            <a:prstGeom prst="rect">
              <a:avLst/>
            </a:prstGeom>
            <a:solidFill>
              <a:sysClr val="window" lastClr="FFFFFF">
                <a:alpha val="21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68580" tIns="34290" rIns="68580" bIns="34290" rtlCol="0" anchor="ctr"/>
            <a:lstStyle/>
            <a:p>
              <a:pPr algn="l" defTabSz="685165">
                <a:defRPr/>
              </a:pPr>
              <a:endParaRPr lang="zh-CN" altLang="en-US" sz="1400" kern="0">
                <a:solidFill>
                  <a:prstClr val="white"/>
                </a:solidFill>
                <a:latin typeface="Calibri" panose="020F0502020204030204"/>
                <a:ea typeface="微软雅黑" panose="020B0503020204020204" charset="-122"/>
              </a:endParaRPr>
            </a:p>
          </p:txBody>
        </p:sp>
        <p:sp>
          <p:nvSpPr>
            <p:cNvPr id="24" name="Copyright Notice"/>
            <p:cNvSpPr/>
            <p:nvPr/>
          </p:nvSpPr>
          <p:spPr bwMode="auto">
            <a:xfrm>
              <a:off x="3434247" y="1559907"/>
              <a:ext cx="1340161" cy="418406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FFFFFF"/>
                  </a:solidFill>
                  <a:prstDash val="solid"/>
                </a14:hiddenLine>
              </a:ext>
            </a:extLst>
          </p:spPr>
          <p:txBody>
            <a:bodyPr wrap="none" lIns="54000" tIns="24300" rIns="54000" bIns="24300" rtlCol="0" anchor="t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913765">
                <a:defRPr/>
              </a:pPr>
              <a:r>
                <a:rPr lang="zh-CN" altLang="en-US" sz="2400" b="1" cap="small" dirty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</a:rPr>
                <a:t>一、简介</a:t>
              </a:r>
              <a:endParaRPr lang="en-US" sz="2400" b="1" cap="small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3251839" y="962492"/>
            <a:ext cx="5386705" cy="1344295"/>
            <a:chOff x="3433449" y="2020888"/>
            <a:chExt cx="5386705" cy="1344295"/>
          </a:xfrm>
        </p:grpSpPr>
        <p:sp>
          <p:nvSpPr>
            <p:cNvPr id="19" name="矩形 18"/>
            <p:cNvSpPr/>
            <p:nvPr/>
          </p:nvSpPr>
          <p:spPr>
            <a:xfrm>
              <a:off x="3433449" y="2020888"/>
              <a:ext cx="5386705" cy="1182370"/>
            </a:xfrm>
            <a:prstGeom prst="rect">
              <a:avLst/>
            </a:prstGeom>
            <a:solidFill>
              <a:sysClr val="window" lastClr="FFFFFF">
                <a:alpha val="21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68580" tIns="34290" rIns="68580" bIns="34290" rtlCol="0" anchor="ctr"/>
            <a:lstStyle/>
            <a:p>
              <a:pPr algn="ctr" defTabSz="685165">
                <a:defRPr/>
              </a:pPr>
              <a:endParaRPr lang="zh-CN" altLang="en-US" sz="1400" kern="0">
                <a:solidFill>
                  <a:prstClr val="white"/>
                </a:solidFill>
                <a:latin typeface="Calibri" panose="020F0502020204030204"/>
                <a:ea typeface="微软雅黑" panose="020B0503020204020204" charset="-122"/>
              </a:endParaRPr>
            </a:p>
          </p:txBody>
        </p:sp>
        <p:sp>
          <p:nvSpPr>
            <p:cNvPr id="25" name="Copyright Notice"/>
            <p:cNvSpPr/>
            <p:nvPr/>
          </p:nvSpPr>
          <p:spPr bwMode="auto">
            <a:xfrm>
              <a:off x="3439740" y="2209483"/>
              <a:ext cx="5274310" cy="1155700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FFFFFF"/>
                  </a:solidFill>
                  <a:prstDash val="solid"/>
                </a14:hiddenLine>
              </a:ext>
            </a:extLst>
          </p:spPr>
          <p:txBody>
            <a:bodyPr wrap="square" lIns="54000" tIns="24300" rIns="54000" bIns="24300" rtlCol="0" anchor="t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zh-CN" altLang="en-US" sz="2400" b="1" cap="small" dirty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</a:rPr>
                <a:t>二、我是如何从你的网站盗取银行卡   和密码的</a:t>
              </a:r>
              <a:endParaRPr lang="zh-CN" altLang="en-US" sz="2400" b="1" cap="small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lvl="0" algn="ctr">
                <a:defRPr/>
              </a:pPr>
              <a:endParaRPr lang="zh-CN" altLang="en-US" sz="2400" b="1" cap="small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3255014" y="2247097"/>
            <a:ext cx="5386388" cy="905773"/>
            <a:chOff x="3437259" y="3699828"/>
            <a:chExt cx="5386388" cy="905773"/>
          </a:xfrm>
        </p:grpSpPr>
        <p:sp>
          <p:nvSpPr>
            <p:cNvPr id="23" name="矩形 22"/>
            <p:cNvSpPr/>
            <p:nvPr/>
          </p:nvSpPr>
          <p:spPr>
            <a:xfrm>
              <a:off x="3437259" y="3699828"/>
              <a:ext cx="5386388" cy="628650"/>
            </a:xfrm>
            <a:prstGeom prst="rect">
              <a:avLst/>
            </a:prstGeom>
            <a:solidFill>
              <a:sysClr val="window" lastClr="FFFFFF">
                <a:alpha val="21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68580" tIns="34290" rIns="68580" bIns="34290" rtlCol="0" anchor="ctr"/>
            <a:lstStyle/>
            <a:p>
              <a:pPr algn="ctr" defTabSz="685165">
                <a:defRPr/>
              </a:pPr>
              <a:endParaRPr lang="zh-CN" altLang="en-US" sz="1400" kern="0">
                <a:solidFill>
                  <a:prstClr val="white"/>
                </a:solidFill>
                <a:latin typeface="Calibri" panose="020F0502020204030204"/>
                <a:ea typeface="微软雅黑" panose="020B0503020204020204" charset="-122"/>
              </a:endParaRPr>
            </a:p>
          </p:txBody>
        </p:sp>
        <p:sp>
          <p:nvSpPr>
            <p:cNvPr id="31" name="Copyright Notice"/>
            <p:cNvSpPr/>
            <p:nvPr/>
          </p:nvSpPr>
          <p:spPr bwMode="auto">
            <a:xfrm>
              <a:off x="3458101" y="3817863"/>
              <a:ext cx="1298484" cy="787738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FFFFFF"/>
                  </a:solidFill>
                  <a:prstDash val="solid"/>
                </a14:hiddenLine>
              </a:ext>
            </a:extLst>
          </p:spPr>
          <p:txBody>
            <a:bodyPr wrap="none" lIns="54000" tIns="24300" rIns="54000" bIns="24300" rtlCol="0" anchor="t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zh-CN" altLang="en-US" sz="2400" b="1" cap="small" dirty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</a:rPr>
                <a:t>三、</a:t>
              </a:r>
              <a:r>
                <a:rPr lang="en-US" altLang="zh-CN" sz="2400" b="1" cap="small" dirty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</a:rPr>
                <a:t>web</a:t>
              </a:r>
              <a:endParaRPr lang="en-US" altLang="zh-CN" sz="2400" b="1" cap="small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lvl="0" algn="ctr">
                <a:defRPr/>
              </a:pPr>
              <a:endParaRPr lang="zh-CN" sz="2400" b="1" cap="small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3"/>
          <p:cNvSpPr txBox="1"/>
          <p:nvPr/>
        </p:nvSpPr>
        <p:spPr>
          <a:xfrm>
            <a:off x="414366" y="1485913"/>
            <a:ext cx="3357563" cy="2362171"/>
          </a:xfrm>
          <a:prstGeom prst="rect">
            <a:avLst/>
          </a:prstGeom>
          <a:noFill/>
        </p:spPr>
        <p:txBody>
          <a:bodyPr wrap="square" lIns="68517" tIns="34283" rIns="68517" bIns="34283" rtlCol="0">
            <a:spAutoFit/>
          </a:bodyPr>
          <a:lstStyle/>
          <a:p>
            <a:pPr algn="ctr" defTabSz="685165"/>
            <a:r>
              <a:rPr lang="en-US" altLang="zh-CN" sz="149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endParaRPr lang="zh-CN" altLang="en-US" sz="149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2986560" y="2428944"/>
            <a:ext cx="4249738" cy="479952"/>
          </a:xfrm>
          <a:prstGeom prst="rect">
            <a:avLst/>
          </a:prstGeom>
          <a:noFill/>
          <a:ln w="6350" cap="flat" cmpd="sng" algn="ctr">
            <a:solidFill>
              <a:srgbClr val="FFFFFF">
                <a:alpha val="20000"/>
              </a:srgbClr>
            </a:solidFill>
            <a:prstDash val="solid"/>
            <a:miter lim="800000"/>
          </a:ln>
          <a:effectLst/>
        </p:spPr>
        <p:txBody>
          <a:bodyPr wrap="square" lIns="53958" tIns="24295" rIns="53958" bIns="24295" rtlCol="0" anchor="t">
            <a:spAutoFit/>
          </a:bodyPr>
          <a:lstStyle/>
          <a:p>
            <a:pPr algn="ctr" defTabSz="685165">
              <a:defRPr/>
            </a:pPr>
            <a:r>
              <a:rPr lang="zh-CN" altLang="en-US" sz="2800" b="1" kern="0" cap="small" dirty="0">
                <a:solidFill>
                  <a:srgbClr val="F59F14"/>
                </a:solidFill>
                <a:latin typeface="微软雅黑" panose="020B0503020204020204" charset="-122"/>
                <a:ea typeface="微软雅黑" panose="020B0503020204020204" charset="-122"/>
              </a:rPr>
              <a:t>简介</a:t>
            </a:r>
            <a:endParaRPr lang="en-US" altLang="zh-CN" sz="2800" b="1" kern="0" cap="small" dirty="0">
              <a:solidFill>
                <a:srgbClr val="F59F14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直接连接符 6"/>
          <p:cNvSpPr>
            <a:spLocks noChangeShapeType="1"/>
          </p:cNvSpPr>
          <p:nvPr/>
        </p:nvSpPr>
        <p:spPr bwMode="auto">
          <a:xfrm>
            <a:off x="2986560" y="3435848"/>
            <a:ext cx="4249738" cy="1587"/>
          </a:xfrm>
          <a:prstGeom prst="line">
            <a:avLst/>
          </a:prstGeom>
          <a:noFill/>
          <a:ln w="9525">
            <a:solidFill>
              <a:srgbClr val="FFFFFF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28" tIns="45714" rIns="91428" bIns="45714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/>
            </a:pPr>
            <a:endParaRPr lang="zh-CN" altLang="en-US" ker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" name="直接连接符 7"/>
          <p:cNvSpPr>
            <a:spLocks noChangeShapeType="1"/>
          </p:cNvSpPr>
          <p:nvPr/>
        </p:nvSpPr>
        <p:spPr bwMode="auto">
          <a:xfrm>
            <a:off x="2986560" y="1819275"/>
            <a:ext cx="4249738" cy="1588"/>
          </a:xfrm>
          <a:prstGeom prst="line">
            <a:avLst/>
          </a:prstGeom>
          <a:noFill/>
          <a:ln w="9525">
            <a:solidFill>
              <a:srgbClr val="FFFFFF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28" tIns="45714" rIns="91428" bIns="45714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/>
            </a:pPr>
            <a:endParaRPr lang="zh-CN" altLang="en-US" ker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0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5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ldLvl="0" animBg="1"/>
      <p:bldP spid="5" grpId="0" bldLvl="0" animBg="1"/>
      <p:bldP spid="6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5496" y="123478"/>
            <a:ext cx="5637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互联网安全：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23528" y="585143"/>
            <a:ext cx="82089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3</a:t>
            </a:r>
            <a:r>
              <a:rPr lang="zh-CN" altLang="en-US" dirty="0">
                <a:solidFill>
                  <a:schemeClr val="bg1"/>
                </a:solidFill>
              </a:rPr>
              <a:t>月中旬，媒体揭露一家数据分析公司获得了</a:t>
            </a:r>
            <a:r>
              <a:rPr lang="en-US" altLang="zh-CN" dirty="0">
                <a:solidFill>
                  <a:schemeClr val="bg1"/>
                </a:solidFill>
              </a:rPr>
              <a:t>Facebook</a:t>
            </a:r>
            <a:r>
              <a:rPr lang="zh-CN" altLang="en-US" dirty="0">
                <a:solidFill>
                  <a:schemeClr val="bg1"/>
                </a:solidFill>
              </a:rPr>
              <a:t>数千万用户的数据，并进行违规滥用。</a:t>
            </a:r>
            <a:endParaRPr lang="en-US" altLang="zh-CN" sz="2000" dirty="0">
              <a:solidFill>
                <a:schemeClr val="bg1"/>
              </a:solidFill>
            </a:endParaRPr>
          </a:p>
          <a:p>
            <a:r>
              <a:rPr lang="zh-CN" altLang="en-US" sz="2000" dirty="0">
                <a:solidFill>
                  <a:schemeClr val="bg1"/>
                </a:solidFill>
              </a:rPr>
              <a:t>受该丑闻影响，</a:t>
            </a:r>
            <a:r>
              <a:rPr lang="en-US" altLang="zh-CN" sz="2000" dirty="0">
                <a:solidFill>
                  <a:schemeClr val="bg1"/>
                </a:solidFill>
              </a:rPr>
              <a:t>Facebook</a:t>
            </a:r>
            <a:r>
              <a:rPr lang="zh-CN" altLang="en-US" sz="2000" dirty="0">
                <a:solidFill>
                  <a:schemeClr val="bg1"/>
                </a:solidFill>
              </a:rPr>
              <a:t>市值蒸发</a:t>
            </a:r>
            <a:r>
              <a:rPr lang="en-US" altLang="zh-CN" sz="2000" dirty="0">
                <a:solidFill>
                  <a:schemeClr val="bg1"/>
                </a:solidFill>
              </a:rPr>
              <a:t>360</a:t>
            </a:r>
            <a:r>
              <a:rPr lang="zh-CN" altLang="en-US" sz="2000" dirty="0">
                <a:solidFill>
                  <a:schemeClr val="bg1"/>
                </a:solidFill>
              </a:rPr>
              <a:t>多亿美元。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826453"/>
            <a:ext cx="4824536" cy="319356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5496" y="123478"/>
            <a:ext cx="5637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互联网安全：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23528" y="585143"/>
            <a:ext cx="82089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</a:rPr>
              <a:t>8</a:t>
            </a:r>
            <a:r>
              <a:rPr lang="zh-CN" altLang="en-US" sz="2000" dirty="0">
                <a:solidFill>
                  <a:schemeClr val="bg1"/>
                </a:solidFill>
              </a:rPr>
              <a:t>月</a:t>
            </a:r>
            <a:r>
              <a:rPr lang="en-US" altLang="zh-CN" sz="2000" dirty="0">
                <a:solidFill>
                  <a:schemeClr val="bg1"/>
                </a:solidFill>
              </a:rPr>
              <a:t>28</a:t>
            </a:r>
            <a:r>
              <a:rPr lang="zh-CN" altLang="en-US" sz="2000" dirty="0">
                <a:solidFill>
                  <a:schemeClr val="bg1"/>
                </a:solidFill>
              </a:rPr>
              <a:t>日，暗网中文论坛中出现一个帖子，声称售卖华住旗下所有酒店数据，数据标价</a:t>
            </a:r>
            <a:r>
              <a:rPr lang="en-US" altLang="zh-CN" sz="2000" dirty="0">
                <a:solidFill>
                  <a:schemeClr val="bg1"/>
                </a:solidFill>
              </a:rPr>
              <a:t>8</a:t>
            </a:r>
            <a:r>
              <a:rPr lang="zh-CN" altLang="en-US" sz="2000" dirty="0">
                <a:solidFill>
                  <a:schemeClr val="bg1"/>
                </a:solidFill>
              </a:rPr>
              <a:t>个比特币，约等于人民币</a:t>
            </a:r>
            <a:r>
              <a:rPr lang="en-US" altLang="zh-CN" sz="2000" dirty="0">
                <a:solidFill>
                  <a:schemeClr val="bg1"/>
                </a:solidFill>
              </a:rPr>
              <a:t>37</a:t>
            </a:r>
            <a:r>
              <a:rPr lang="zh-CN" altLang="en-US" sz="2000" dirty="0">
                <a:solidFill>
                  <a:schemeClr val="bg1"/>
                </a:solidFill>
              </a:rPr>
              <a:t>万人民币，数据泄露涉及到</a:t>
            </a:r>
            <a:r>
              <a:rPr lang="en-US" altLang="zh-CN" sz="2000" dirty="0">
                <a:solidFill>
                  <a:schemeClr val="bg1"/>
                </a:solidFill>
              </a:rPr>
              <a:t>1.3</a:t>
            </a:r>
            <a:r>
              <a:rPr lang="zh-CN" altLang="en-US" sz="2000" dirty="0">
                <a:solidFill>
                  <a:schemeClr val="bg1"/>
                </a:solidFill>
              </a:rPr>
              <a:t>亿人的个人信息及开房记录。</a:t>
            </a:r>
            <a:endParaRPr lang="en-US" altLang="zh-CN" sz="2400" dirty="0">
              <a:solidFill>
                <a:schemeClr val="bg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2038038"/>
            <a:ext cx="6404260" cy="298198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51520" y="483518"/>
            <a:ext cx="80257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+mn-ea"/>
              </a:rPr>
              <a:t>1</a:t>
            </a:r>
            <a:r>
              <a:rPr lang="zh-CN" altLang="en-US" sz="2400" b="1" dirty="0">
                <a:solidFill>
                  <a:schemeClr val="bg1"/>
                </a:solidFill>
                <a:latin typeface="+mn-ea"/>
              </a:rPr>
              <a:t>、传统安全隐患</a:t>
            </a:r>
            <a:endParaRPr lang="zh-CN" altLang="en-US" sz="1600" b="1" dirty="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59117" y="1203598"/>
            <a:ext cx="8025765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UcPeriod"/>
            </a:pPr>
            <a:r>
              <a:rPr lang="en-US" altLang="zh-CN" dirty="0">
                <a:solidFill>
                  <a:schemeClr val="bg1"/>
                </a:solidFill>
              </a:rPr>
              <a:t> </a:t>
            </a:r>
            <a:r>
              <a:rPr lang="en-US" altLang="zh-CN" sz="2000" dirty="0">
                <a:solidFill>
                  <a:schemeClr val="bg1"/>
                </a:solidFill>
              </a:rPr>
              <a:t>XSS</a:t>
            </a:r>
            <a:r>
              <a:rPr lang="zh-CN" altLang="en-US" sz="2000" dirty="0">
                <a:solidFill>
                  <a:schemeClr val="bg1"/>
                </a:solidFill>
              </a:rPr>
              <a:t>攻击（</a:t>
            </a:r>
            <a:r>
              <a:rPr lang="en-US" altLang="zh-CN" sz="2000" dirty="0">
                <a:solidFill>
                  <a:schemeClr val="bg1"/>
                </a:solidFill>
              </a:rPr>
              <a:t>Cross-Site Scripting</a:t>
            </a:r>
            <a:r>
              <a:rPr lang="zh-CN" altLang="en-US" sz="2000" dirty="0">
                <a:solidFill>
                  <a:schemeClr val="bg1"/>
                </a:solidFill>
              </a:rPr>
              <a:t>）跨站脚本攻击。 </a:t>
            </a:r>
            <a:endParaRPr lang="en-US" altLang="zh-CN" sz="2000" dirty="0">
              <a:solidFill>
                <a:schemeClr val="bg1"/>
              </a:solidFill>
            </a:endParaRPr>
          </a:p>
          <a:p>
            <a:pPr marL="457200" indent="-457200">
              <a:buAutoNum type="alphaUcPeriod"/>
            </a:pPr>
            <a:endParaRPr lang="en-US" altLang="zh-CN" sz="2000" dirty="0">
              <a:solidFill>
                <a:schemeClr val="bg1"/>
              </a:solidFill>
              <a:latin typeface="+mn-ea"/>
            </a:endParaRPr>
          </a:p>
          <a:p>
            <a:pPr marL="457200" indent="-457200">
              <a:buAutoNum type="alphaUcPeriod"/>
            </a:pPr>
            <a:r>
              <a:rPr lang="en-US" altLang="zh-CN" dirty="0">
                <a:solidFill>
                  <a:schemeClr val="bg1"/>
                </a:solidFill>
              </a:rPr>
              <a:t>CSRF</a:t>
            </a:r>
            <a:r>
              <a:rPr lang="zh-CN" altLang="en-US" dirty="0">
                <a:solidFill>
                  <a:schemeClr val="bg1"/>
                </a:solidFill>
              </a:rPr>
              <a:t>攻击跨站请求伪造。 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/>
              <a:t> </a:t>
            </a:r>
            <a:endParaRPr lang="en-US" altLang="zh-CN" dirty="0"/>
          </a:p>
          <a:p>
            <a:pPr marL="342900" indent="-342900">
              <a:buAutoNum type="alphaUcPeriod" startAt="3"/>
            </a:pPr>
            <a:r>
              <a:rPr lang="en-US" altLang="zh-CN" b="1" dirty="0">
                <a:solidFill>
                  <a:schemeClr val="bg1"/>
                </a:solidFill>
              </a:rPr>
              <a:t>  SQL</a:t>
            </a:r>
            <a:r>
              <a:rPr lang="zh-CN" altLang="en-US" b="1" dirty="0">
                <a:solidFill>
                  <a:schemeClr val="bg1"/>
                </a:solidFill>
              </a:rPr>
              <a:t>注入攻击。</a:t>
            </a:r>
            <a:endParaRPr lang="en-US" altLang="zh-CN" b="1" dirty="0">
              <a:solidFill>
                <a:schemeClr val="bg1"/>
              </a:solidFill>
            </a:endParaRPr>
          </a:p>
          <a:p>
            <a:pPr marL="342900" indent="-342900">
              <a:buAutoNum type="alphaUcPeriod" startAt="3"/>
            </a:pPr>
            <a:endParaRPr lang="zh-CN" altLang="en-US" b="1" dirty="0"/>
          </a:p>
          <a:p>
            <a:r>
              <a:rPr lang="zh-CN" altLang="en-US" dirty="0"/>
              <a:t>   </a:t>
            </a: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 </a:t>
            </a:r>
            <a:endParaRPr lang="zh-CN" altLang="en-US" dirty="0">
              <a:solidFill>
                <a:schemeClr val="bg1"/>
              </a:solidFill>
              <a:latin typeface="+mn-ea"/>
            </a:endParaRPr>
          </a:p>
          <a:p>
            <a:endParaRPr lang="zh-CN" altLang="en-US" sz="1600" b="1" dirty="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51520" y="483518"/>
            <a:ext cx="80257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+mn-ea"/>
              </a:rPr>
              <a:t>2</a:t>
            </a:r>
            <a:r>
              <a:rPr lang="zh-CN" altLang="en-US" sz="2400" b="1" dirty="0">
                <a:solidFill>
                  <a:schemeClr val="bg1"/>
                </a:solidFill>
                <a:latin typeface="+mn-ea"/>
              </a:rPr>
              <a:t>、</a:t>
            </a:r>
            <a:r>
              <a:rPr lang="zh-CN" altLang="en-US" sz="2400" b="1" dirty="0">
                <a:solidFill>
                  <a:schemeClr val="bg1"/>
                </a:solidFill>
                <a:latin typeface="+mn-ea"/>
              </a:rPr>
              <a:t>木马</a:t>
            </a:r>
            <a:endParaRPr lang="zh-CN" altLang="en-US" sz="1600" b="1" dirty="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59117" y="1203598"/>
            <a:ext cx="8025765" cy="1722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b="1" dirty="0"/>
          </a:p>
          <a:p>
            <a:r>
              <a:rPr lang="zh-CN" altLang="en-US" dirty="0"/>
              <a:t>   </a:t>
            </a: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zh-CN" sz="1600" dirty="0">
                <a:solidFill>
                  <a:schemeClr val="bg1"/>
                </a:solidFill>
                <a:latin typeface="+mn-ea"/>
              </a:rPr>
              <a:t>木马（Trojan）,是指通过特定的程序（木马程序）来控制另一台计算机。</a:t>
            </a:r>
            <a:endParaRPr lang="en-US" altLang="zh-CN" sz="1600" dirty="0">
              <a:solidFill>
                <a:schemeClr val="bg1"/>
              </a:solidFill>
              <a:latin typeface="+mn-ea"/>
            </a:endParaRPr>
          </a:p>
          <a:p>
            <a:endParaRPr lang="en-US" altLang="zh-CN" sz="1600" dirty="0">
              <a:solidFill>
                <a:schemeClr val="bg1"/>
              </a:solidFill>
              <a:latin typeface="+mn-ea"/>
            </a:endParaRPr>
          </a:p>
          <a:p>
            <a:r>
              <a:rPr lang="en-US" altLang="zh-CN" sz="1600" dirty="0">
                <a:solidFill>
                  <a:schemeClr val="bg1"/>
                </a:solidFill>
                <a:latin typeface="+mn-ea"/>
              </a:rPr>
              <a:t> </a:t>
            </a:r>
            <a:endParaRPr lang="en-US" altLang="zh-CN" sz="1600" dirty="0">
              <a:solidFill>
                <a:schemeClr val="bg1"/>
              </a:solidFill>
              <a:latin typeface="+mn-ea"/>
            </a:endParaRPr>
          </a:p>
          <a:p>
            <a:endParaRPr lang="en-US" altLang="zh-CN" sz="2000" dirty="0">
              <a:solidFill>
                <a:schemeClr val="bg1"/>
              </a:solidFill>
              <a:latin typeface="+mn-ea"/>
            </a:endParaRPr>
          </a:p>
          <a:p>
            <a:endParaRPr lang="zh-CN" altLang="en-US" sz="1600" b="1" dirty="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3"/>
          <p:cNvSpPr txBox="1"/>
          <p:nvPr/>
        </p:nvSpPr>
        <p:spPr>
          <a:xfrm>
            <a:off x="414366" y="1485913"/>
            <a:ext cx="3357563" cy="2360295"/>
          </a:xfrm>
          <a:prstGeom prst="rect">
            <a:avLst/>
          </a:prstGeom>
          <a:noFill/>
        </p:spPr>
        <p:txBody>
          <a:bodyPr wrap="square" lIns="68517" tIns="34283" rIns="68517" bIns="34283" rtlCol="0">
            <a:spAutoFit/>
          </a:bodyPr>
          <a:lstStyle/>
          <a:p>
            <a:pPr algn="ctr" defTabSz="685165"/>
            <a:r>
              <a:rPr lang="en-US" altLang="zh-CN" sz="149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endParaRPr lang="en-US" altLang="zh-CN" sz="149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2986560" y="2213679"/>
            <a:ext cx="4249738" cy="909955"/>
          </a:xfrm>
          <a:prstGeom prst="rect">
            <a:avLst/>
          </a:prstGeom>
          <a:noFill/>
          <a:ln w="6350" cap="flat" cmpd="sng" algn="ctr">
            <a:solidFill>
              <a:srgbClr val="FFFFFF">
                <a:alpha val="20000"/>
              </a:srgbClr>
            </a:solidFill>
            <a:prstDash val="solid"/>
            <a:miter lim="800000"/>
          </a:ln>
          <a:effectLst/>
        </p:spPr>
        <p:txBody>
          <a:bodyPr wrap="square" lIns="53958" tIns="24295" rIns="53958" bIns="24295" rtlCol="0" anchor="t">
            <a:spAutoFit/>
          </a:bodyPr>
          <a:lstStyle/>
          <a:p>
            <a:pPr algn="ctr" defTabSz="685165">
              <a:defRPr/>
            </a:pPr>
            <a:r>
              <a:rPr lang="zh-CN" altLang="en-US" sz="2800" b="1" cap="small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我是如何从你的网站盗取银行卡   和密码的</a:t>
            </a:r>
            <a:endParaRPr lang="en-US" altLang="zh-CN" sz="2800" b="1" kern="0" cap="small" dirty="0">
              <a:solidFill>
                <a:srgbClr val="F59F14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直接连接符 6"/>
          <p:cNvSpPr>
            <a:spLocks noChangeShapeType="1"/>
          </p:cNvSpPr>
          <p:nvPr/>
        </p:nvSpPr>
        <p:spPr bwMode="auto">
          <a:xfrm>
            <a:off x="2986560" y="3435848"/>
            <a:ext cx="4249738" cy="1587"/>
          </a:xfrm>
          <a:prstGeom prst="line">
            <a:avLst/>
          </a:prstGeom>
          <a:noFill/>
          <a:ln w="9525">
            <a:solidFill>
              <a:srgbClr val="FFFFFF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28" tIns="45714" rIns="91428" bIns="45714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/>
            </a:pPr>
            <a:endParaRPr lang="zh-CN" altLang="en-US" ker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" name="直接连接符 7"/>
          <p:cNvSpPr>
            <a:spLocks noChangeShapeType="1"/>
          </p:cNvSpPr>
          <p:nvPr/>
        </p:nvSpPr>
        <p:spPr bwMode="auto">
          <a:xfrm>
            <a:off x="2986560" y="1819275"/>
            <a:ext cx="4249738" cy="1588"/>
          </a:xfrm>
          <a:prstGeom prst="line">
            <a:avLst/>
          </a:prstGeom>
          <a:noFill/>
          <a:ln w="9525">
            <a:solidFill>
              <a:srgbClr val="FFFFFF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28" tIns="45714" rIns="91428" bIns="45714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/>
            </a:pPr>
            <a:endParaRPr lang="zh-CN" altLang="en-US" ker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0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5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ldLvl="0" animBg="1"/>
      <p:bldP spid="5" grpId="0" bldLvl="0" animBg="1"/>
      <p:bldP spid="6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7"/>
          <p:cNvSpPr>
            <a:spLocks noChangeArrowheads="1"/>
          </p:cNvSpPr>
          <p:nvPr/>
        </p:nvSpPr>
        <p:spPr bwMode="auto">
          <a:xfrm>
            <a:off x="0" y="172990"/>
            <a:ext cx="3203575" cy="523208"/>
          </a:xfrm>
          <a:prstGeom prst="rect">
            <a:avLst/>
          </a:prstGeom>
          <a:solidFill>
            <a:srgbClr val="E36C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8" tIns="45714" rIns="91428" bIns="45714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endParaRPr lang="zh-CN" altLang="en-US" sz="2800" b="1" kern="0">
              <a:solidFill>
                <a:srgbClr val="FFFFFF"/>
              </a:solidFill>
              <a:ea typeface="微软雅黑" panose="020B0503020204020204" charset="-122"/>
              <a:sym typeface="宋体" panose="02010600030101010101" pitchFamily="2" charset="-122"/>
            </a:endParaRPr>
          </a:p>
        </p:txBody>
      </p:sp>
      <p:sp>
        <p:nvSpPr>
          <p:cNvPr id="24" name="矩形 23"/>
          <p:cNvSpPr>
            <a:spLocks noChangeArrowheads="1"/>
          </p:cNvSpPr>
          <p:nvPr/>
        </p:nvSpPr>
        <p:spPr bwMode="auto">
          <a:xfrm>
            <a:off x="0" y="252635"/>
            <a:ext cx="5580113" cy="3168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8" tIns="45714" rIns="91428" bIns="45714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sz="2000" b="1" dirty="0">
                <a:solidFill>
                  <a:schemeClr val="bg1"/>
                </a:solidFill>
              </a:rPr>
              <a:t>如何写一个恶意代码</a:t>
            </a:r>
            <a:endParaRPr lang="zh-CN" altLang="en-US" sz="2000" dirty="0">
              <a:solidFill>
                <a:schemeClr val="bg1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endParaRPr lang="zh-CN" altLang="en-US" dirty="0">
              <a:solidFill>
                <a:schemeClr val="bg1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endParaRPr lang="zh-CN" altLang="en-US" dirty="0">
              <a:solidFill>
                <a:schemeClr val="bg1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endParaRPr lang="en-US" altLang="zh-CN" dirty="0">
              <a:solidFill>
                <a:schemeClr val="bg1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endParaRPr lang="zh-CN" altLang="en-US" sz="2800" b="1" kern="0" dirty="0">
              <a:solidFill>
                <a:srgbClr val="FFFFFF"/>
              </a:solidFill>
              <a:ea typeface="微软雅黑" panose="020B0503020204020204" charset="-122"/>
            </a:endParaRPr>
          </a:p>
          <a:p>
            <a:pPr lvl="0"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endParaRPr lang="zh-CN" altLang="en-US" sz="2800" b="1" kern="0" dirty="0">
              <a:solidFill>
                <a:srgbClr val="FFFFFF"/>
              </a:solidFill>
              <a:ea typeface="微软雅黑" panose="020B0503020204020204" charset="-122"/>
            </a:endParaRPr>
          </a:p>
          <a:p>
            <a:pPr lvl="0"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endParaRPr lang="en-US" altLang="zh-CN" sz="2800" b="1" kern="0" dirty="0">
              <a:solidFill>
                <a:srgbClr val="FFFFFF"/>
              </a:solidFill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51520" y="877339"/>
            <a:ext cx="8640960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None/>
            </a:pPr>
            <a:r>
              <a:rPr dirty="0">
                <a:solidFill>
                  <a:schemeClr val="bg1"/>
                </a:solidFill>
              </a:rPr>
              <a:t>恶意代码本身非常简单，</a:t>
            </a:r>
            <a:r>
              <a:rPr lang="zh-CN" dirty="0">
                <a:solidFill>
                  <a:schemeClr val="bg1"/>
                </a:solidFill>
              </a:rPr>
              <a:t>它只需要满足下列条件中的其中一个</a:t>
            </a:r>
            <a:r>
              <a:rPr dirty="0">
                <a:solidFill>
                  <a:schemeClr val="bg1"/>
                </a:solidFill>
              </a:rPr>
              <a:t>：</a:t>
            </a:r>
            <a:endParaRPr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zh-CN" altLang="en-US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1.  </a:t>
            </a:r>
            <a:r>
              <a:rPr lang="zh-CN" altLang="en-US" dirty="0">
                <a:solidFill>
                  <a:schemeClr val="bg1"/>
                </a:solidFill>
              </a:rPr>
              <a:t>该页面有一个&lt;form&gt;标签</a:t>
            </a:r>
            <a:endParaRPr lang="zh-CN" altLang="en-US" dirty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2.   </a:t>
            </a:r>
            <a:r>
              <a:rPr lang="zh-CN" altLang="en-US" dirty="0">
                <a:solidFill>
                  <a:schemeClr val="bg1"/>
                </a:solidFill>
              </a:rPr>
              <a:t>有input[type="password"]元素</a:t>
            </a:r>
            <a:endParaRPr lang="zh-CN" altLang="en-US" dirty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3.   该页面包含“信用卡”，“结账”，“登录”，“密码”等字样</a:t>
            </a:r>
            <a:endParaRPr lang="en-US" altLang="zh-CN" dirty="0">
              <a:solidFill>
                <a:schemeClr val="bg1"/>
              </a:solidFill>
            </a:endParaRPr>
          </a:p>
          <a:p>
            <a:pPr algn="l"/>
            <a:endParaRPr lang="zh-CN" altLang="en-US" b="1" kern="0" dirty="0">
              <a:solidFill>
                <a:srgbClr val="FFFFFF"/>
              </a:solidFill>
              <a:ea typeface="微软雅黑" panose="020B0503020204020204" charset="-122"/>
              <a:sym typeface="+mn-ea"/>
            </a:endParaRPr>
          </a:p>
          <a:p>
            <a:pPr algn="l"/>
            <a:endParaRPr lang="zh-CN" altLang="en-US" dirty="0"/>
          </a:p>
          <a:p>
            <a:pPr algn="l"/>
            <a:endParaRPr lang="en-US" altLang="zh-CN" b="1" kern="0" dirty="0">
              <a:solidFill>
                <a:srgbClr val="FFFFFF"/>
              </a:solidFill>
              <a:ea typeface="微软雅黑" panose="020B0503020204020204" charset="-122"/>
              <a:sym typeface="+mn-ea"/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第一PPT模板网-WWW.1PPT.CO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2336</Words>
  <Application>WPS 演示</Application>
  <PresentationFormat>全屏显示(16:9)</PresentationFormat>
  <Paragraphs>218</Paragraphs>
  <Slides>16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5" baseType="lpstr">
      <vt:lpstr>Arial</vt:lpstr>
      <vt:lpstr>宋体</vt:lpstr>
      <vt:lpstr>Wingdings</vt:lpstr>
      <vt:lpstr>微软雅黑</vt:lpstr>
      <vt:lpstr>Calibri</vt:lpstr>
      <vt:lpstr>Calibri</vt:lpstr>
      <vt:lpstr>楷体</vt:lpstr>
      <vt:lpstr>Arial Unicode MS</vt:lpstr>
      <vt:lpstr>第一PPT模板网-WWW.1PPT.COM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第一PPT模板网-WWW.1PPT.COM</dc:creator>
  <dc:description>第一PPT模板网-WWW.1PPT.COM</dc:description>
  <dc:subject>第一PPT模板网-WWW.1PPT.COM</dc:subject>
  <cp:category>第一PPT模板网-WWW.1PPT.COM</cp:category>
  <cp:lastModifiedBy>Administrator</cp:lastModifiedBy>
  <cp:revision>155</cp:revision>
  <dcterms:created xsi:type="dcterms:W3CDTF">2015-04-30T08:31:00Z</dcterms:created>
  <dcterms:modified xsi:type="dcterms:W3CDTF">2018-11-05T00:01:54Z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2052-11.1.0.7875</vt:lpwstr>
  </property>
</Properties>
</file>