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sldIdLst>
    <p:sldId id="277" r:id="rId2"/>
    <p:sldId id="299" r:id="rId3"/>
    <p:sldId id="335" r:id="rId4"/>
    <p:sldId id="300" r:id="rId5"/>
    <p:sldId id="298" r:id="rId6"/>
    <p:sldId id="337" r:id="rId7"/>
    <p:sldId id="341" r:id="rId8"/>
    <p:sldId id="342" r:id="rId9"/>
    <p:sldId id="343" r:id="rId10"/>
    <p:sldId id="345" r:id="rId11"/>
    <p:sldId id="346" r:id="rId12"/>
    <p:sldId id="344" r:id="rId13"/>
    <p:sldId id="340" r:id="rId14"/>
    <p:sldId id="351" r:id="rId15"/>
    <p:sldId id="352" r:id="rId16"/>
    <p:sldId id="353" r:id="rId17"/>
    <p:sldId id="354" r:id="rId18"/>
    <p:sldId id="355" r:id="rId19"/>
    <p:sldId id="356" r:id="rId20"/>
    <p:sldId id="358" r:id="rId21"/>
    <p:sldId id="357" r:id="rId22"/>
    <p:sldId id="359" r:id="rId23"/>
    <p:sldId id="360" r:id="rId24"/>
    <p:sldId id="361" r:id="rId25"/>
    <p:sldId id="334" r:id="rId26"/>
    <p:sldId id="362" r:id="rId27"/>
    <p:sldId id="363" r:id="rId28"/>
    <p:sldId id="364" r:id="rId29"/>
    <p:sldId id="365" r:id="rId30"/>
    <p:sldId id="366" r:id="rId31"/>
    <p:sldId id="367" r:id="rId32"/>
    <p:sldId id="368" r:id="rId33"/>
    <p:sldId id="369" r:id="rId34"/>
    <p:sldId id="370" r:id="rId35"/>
    <p:sldId id="371" r:id="rId36"/>
    <p:sldId id="372" r:id="rId37"/>
    <p:sldId id="379" r:id="rId38"/>
    <p:sldId id="380" r:id="rId39"/>
    <p:sldId id="381" r:id="rId40"/>
    <p:sldId id="382" r:id="rId41"/>
    <p:sldId id="383" r:id="rId42"/>
    <p:sldId id="384" r:id="rId43"/>
    <p:sldId id="373" r:id="rId44"/>
    <p:sldId id="387" r:id="rId45"/>
    <p:sldId id="385" r:id="rId46"/>
    <p:sldId id="388" r:id="rId47"/>
    <p:sldId id="377" r:id="rId48"/>
    <p:sldId id="378" r:id="rId49"/>
    <p:sldId id="386" r:id="rId50"/>
    <p:sldId id="374" r:id="rId51"/>
    <p:sldId id="376" r:id="rId52"/>
    <p:sldId id="375" r:id="rId53"/>
    <p:sldId id="389" r:id="rId54"/>
    <p:sldId id="390" r:id="rId55"/>
    <p:sldId id="391" r:id="rId56"/>
    <p:sldId id="392" r:id="rId57"/>
    <p:sldId id="393" r:id="rId58"/>
    <p:sldId id="394" r:id="rId59"/>
    <p:sldId id="287" r:id="rId60"/>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0">
          <p15:clr>
            <a:srgbClr val="A4A3A4"/>
          </p15:clr>
        </p15:guide>
        <p15:guide id="2" pos="2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194C6"/>
    <a:srgbClr val="03AE97"/>
    <a:srgbClr val="A5C067"/>
    <a:srgbClr val="F7AC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p:cViewPr varScale="1">
        <p:scale>
          <a:sx n="151" d="100"/>
          <a:sy n="151" d="100"/>
        </p:scale>
        <p:origin x="492" y="132"/>
      </p:cViewPr>
      <p:guideLst>
        <p:guide orient="horz" pos="1530"/>
        <p:guide pos="283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671D42-D001-41DA-887B-5B9B43A68AF3}" type="datetimeFigureOut">
              <a:rPr lang="zh-CN" altLang="en-US" smtClean="0"/>
              <a:t>2018/10/18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94CBFA-6C20-47AF-AD12-E2D304E5789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42421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75435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60749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53788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31232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16434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46375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90410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77881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7533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41004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86692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4341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59487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94967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34877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2027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02937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78544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7178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26300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31101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88233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3585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7"/>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6"/>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zh-CN" altLang="en-US"/>
          </a:p>
        </p:txBody>
      </p:sp>
      <p:sp>
        <p:nvSpPr>
          <p:cNvPr id="4" name="文本占位符 3"/>
          <p:cNvSpPr>
            <a:spLocks noGrp="1"/>
          </p:cNvSpPr>
          <p:nvPr>
            <p:ph type="body" sz="half" idx="2"/>
          </p:nvPr>
        </p:nvSpPr>
        <p:spPr>
          <a:xfrm>
            <a:off x="1792288" y="4025511"/>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530820CF-B880-4189-942D-D702A7CBA730}" type="datetimeFigureOut">
              <a:rPr lang="zh-CN" altLang="en-US" smtClean="0"/>
              <a:t>2018/10/18</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1026" name="Picture 2" descr="H:\背景图\模糊背景\pcsc0011.模糊创意光线图片40-2套图案11款炫丽模糊光线背景362张JPGPNG\4.jpg"/>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3314" r="3314"/>
          <a:stretch>
            <a:fillRect/>
          </a:stretch>
        </p:blipFill>
        <p:spPr bwMode="auto">
          <a:xfrm>
            <a:off x="0" y="-5376"/>
            <a:ext cx="9144000" cy="515425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experiments.withgoogle.com/collection/chrome" TargetMode="External"/><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race.assassinscreedpirates.com/" TargetMode="External"/><Relationship Id="rId5" Type="http://schemas.openxmlformats.org/officeDocument/2006/relationships/hyperlink" Target="https://jeonghopark.github.io/scanseqjs/" TargetMode="External"/><Relationship Id="rId4" Type="http://schemas.openxmlformats.org/officeDocument/2006/relationships/hyperlink" Target="https://paveldogreat.github.io/WebGL-Fluid-Simulat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zhuanlan.zhihu.com/p/39827365"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gallery.echartsjs.com/explore.html#sort=rank~timeframe=all~author=all"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s://www.oschina.net/news/20143/top-25-best-html5-canvas-games-you-love-to-play"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https://threejs.org/"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s://experiments.withgoogle.com/collection/chrom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https://crxdoc-zh.appspot.com/extensions/api_other"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hyperlink" Target="https://crxdoc-zh.appspot.com/extensions/api_index"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s://crxdoc-zh.appspot.com/extensions/api_other"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https://crxdoc-zh.appspot.com/extensions/api_index"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hyperlink" Target="https://chrome.google.com/webstore/detail/%E4%BC%98%E9%85%B7%E4%B8%80%E9%94%AE%E9%80%9A/alddjbjplgobbllfolehibiclbhmomla" TargetMode="External"/><Relationship Id="rId3" Type="http://schemas.openxmlformats.org/officeDocument/2006/relationships/hyperlink" Target="https://chrome.google.com/webstore/detail/proxy-switchyomega/padekgcemlokbadohgkifijomclgjgif" TargetMode="External"/><Relationship Id="rId7" Type="http://schemas.openxmlformats.org/officeDocument/2006/relationships/hyperlink" Target="https://chrome.google.com/webstore/detail/%E5%8F%B0%E6%B9%BE%E9%AB%98%E9%93%81%E6%8A%A2%E7%A5%A8%E6%8F%92%E4%BB%B6/nfkfaajobpcjpmcmpcacncimfmjppgoj"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hyperlink" Target="https://chrome.google.com/webstore/detail/adguard-adblocker/bgnkhhnnamicmpeenaelnjfhikgbkllg" TargetMode="External"/><Relationship Id="rId5" Type="http://schemas.openxmlformats.org/officeDocument/2006/relationships/hyperlink" Target="https://chrome.google.com/webstore/detail/redux-devtools/lmhkpmbekcpmknklioeibfkpmmfibljd" TargetMode="External"/><Relationship Id="rId4" Type="http://schemas.openxmlformats.org/officeDocument/2006/relationships/hyperlink" Target="https://chrome.google.com/webstore/detail/react-developer-tools/fmkadmapgofadopljbjfkapdkoienihi" TargetMode="External"/><Relationship Id="rId9" Type="http://schemas.openxmlformats.org/officeDocument/2006/relationships/hyperlink" Target="https://chrome.google.com/webstore/category/extensions?hl=zh-CN"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s://link.zhihu.com/?target=https://www.os-js.org/"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9"/>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73954"/>
            <a:ext cx="5657850" cy="623246"/>
          </a:xfrm>
          <a:prstGeom prst="rect">
            <a:avLst/>
          </a:prstGeom>
          <a:noFill/>
        </p:spPr>
        <p:txBody>
          <a:bodyPr wrap="square" lIns="68571" tIns="34289" rIns="68571" bIns="34289" rtlCol="0">
            <a:spAutoFit/>
          </a:bodyPr>
          <a:lstStyle/>
          <a:p>
            <a:pPr algn="ctr" defTabSz="685165"/>
            <a:r>
              <a:rPr lang="zh-CN" altLang="en-US" sz="3600" b="1" dirty="0">
                <a:solidFill>
                  <a:schemeClr val="bg1"/>
                </a:solidFill>
                <a:latin typeface="微软雅黑" panose="020B0503020204020204" charset="-122"/>
                <a:ea typeface="微软雅黑" panose="020B0503020204020204" charset="-122"/>
              </a:rPr>
              <a:t>大前端简介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前端：</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131590"/>
            <a:ext cx="6301759" cy="391318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前端：</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1800" y="48924"/>
            <a:ext cx="3278697" cy="49760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前端：</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131590"/>
            <a:ext cx="6477352" cy="379532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大前端 - 前后端分离</a:t>
            </a:r>
          </a:p>
        </p:txBody>
      </p:sp>
      <p:sp>
        <p:nvSpPr>
          <p:cNvPr id="4" name="文本框 3"/>
          <p:cNvSpPr txBox="1"/>
          <p:nvPr/>
        </p:nvSpPr>
        <p:spPr>
          <a:xfrm>
            <a:off x="578485" y="1251585"/>
            <a:ext cx="7987030" cy="1198880"/>
          </a:xfrm>
          <a:prstGeom prst="rect">
            <a:avLst/>
          </a:prstGeom>
          <a:noFill/>
        </p:spPr>
        <p:txBody>
          <a:bodyPr wrap="square" rtlCol="0">
            <a:spAutoFit/>
          </a:bodyPr>
          <a:lstStyle/>
          <a:p>
            <a:r>
              <a:rPr lang="zh-CN" altLang="en-US">
                <a:solidFill>
                  <a:schemeClr val="bg1"/>
                </a:solidFill>
              </a:rPr>
              <a:t>随着前后端职责和技术框架的分离发展，产品对前端的要求越来越高，用户对前端的期待越来越高，前端技术发展越来越快，导致前端这个岗位并没有像JSP时代那种画画页面就完事了。这部分体现的是前端的要求更高，责任越大了。</a:t>
            </a:r>
          </a:p>
        </p:txBody>
      </p:sp>
      <p:pic>
        <p:nvPicPr>
          <p:cNvPr id="5" name="图片 4" descr="fenli"/>
          <p:cNvPicPr>
            <a:picLocks noChangeAspect="1"/>
          </p:cNvPicPr>
          <p:nvPr/>
        </p:nvPicPr>
        <p:blipFill>
          <a:blip r:embed="rId2"/>
          <a:stretch>
            <a:fillRect/>
          </a:stretch>
        </p:blipFill>
        <p:spPr>
          <a:xfrm>
            <a:off x="2006600" y="2176145"/>
            <a:ext cx="5131435" cy="28867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大前端 - Node全栈</a:t>
            </a:r>
          </a:p>
        </p:txBody>
      </p:sp>
      <p:sp>
        <p:nvSpPr>
          <p:cNvPr id="4" name="文本框 3"/>
          <p:cNvSpPr txBox="1"/>
          <p:nvPr/>
        </p:nvSpPr>
        <p:spPr>
          <a:xfrm>
            <a:off x="578485" y="1251585"/>
            <a:ext cx="7987030" cy="1198880"/>
          </a:xfrm>
          <a:prstGeom prst="rect">
            <a:avLst/>
          </a:prstGeom>
          <a:noFill/>
        </p:spPr>
        <p:txBody>
          <a:bodyPr wrap="square" rtlCol="0">
            <a:spAutoFit/>
          </a:bodyPr>
          <a:lstStyle/>
          <a:p>
            <a:r>
              <a:rPr lang="zh-CN" altLang="en-US">
                <a:solidFill>
                  <a:schemeClr val="bg1"/>
                </a:solidFill>
              </a:rPr>
              <a:t>前后端分离后，前端要独立完成一个事情是不行的，因为缺少后台的支持。但是随着Node的出现，前端可以不用依赖后台人员，也不用学习新的后台语言，就可以轻松搞定后台的这部分事情。这样，面对一些小的系统，前端工程师就可以搞定整个系统。这部分体现了前端的全面性和全栈性。</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大前端 - 应对各种端</a:t>
            </a:r>
          </a:p>
        </p:txBody>
      </p:sp>
      <p:sp>
        <p:nvSpPr>
          <p:cNvPr id="4" name="文本框 3"/>
          <p:cNvSpPr txBox="1"/>
          <p:nvPr/>
        </p:nvSpPr>
        <p:spPr>
          <a:xfrm>
            <a:off x="578485" y="1251585"/>
            <a:ext cx="7987030" cy="1753235"/>
          </a:xfrm>
          <a:prstGeom prst="rect">
            <a:avLst/>
          </a:prstGeom>
          <a:noFill/>
        </p:spPr>
        <p:txBody>
          <a:bodyPr wrap="square" rtlCol="0">
            <a:spAutoFit/>
          </a:bodyPr>
          <a:lstStyle/>
          <a:p>
            <a:r>
              <a:rPr lang="zh-CN" altLang="en-US">
                <a:solidFill>
                  <a:schemeClr val="bg1"/>
                </a:solidFill>
              </a:rPr>
              <a:t>传统的前端工程师，一般指网页开发工程师，网站一般指运行在PC浏览器，慢慢的也要运行在手机上。但是，随着移动互联网的发展，突然冒出来更多的移动设备，比如：手机分为Android手机和苹果手机、智能手表、VR/AR技术支撑的可穿戴设备、眼睛、头盔、车载系统、智能电视系统等等。而这些设备都需要前端的支撑，这时候对前端的技术要求、能力要求就更高。这部分体现了前端的涉猎范围变大。</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大前端 - 微应用</a:t>
            </a:r>
          </a:p>
        </p:txBody>
      </p:sp>
      <p:sp>
        <p:nvSpPr>
          <p:cNvPr id="4" name="文本框 3"/>
          <p:cNvSpPr txBox="1"/>
          <p:nvPr/>
        </p:nvSpPr>
        <p:spPr>
          <a:xfrm>
            <a:off x="578485" y="1446530"/>
            <a:ext cx="7987030" cy="922020"/>
          </a:xfrm>
          <a:prstGeom prst="rect">
            <a:avLst/>
          </a:prstGeom>
          <a:noFill/>
        </p:spPr>
        <p:txBody>
          <a:bodyPr wrap="square" rtlCol="0">
            <a:spAutoFit/>
          </a:bodyPr>
          <a:lstStyle/>
          <a:p>
            <a:r>
              <a:rPr lang="zh-CN" altLang="en-US">
                <a:solidFill>
                  <a:schemeClr val="bg1"/>
                </a:solidFill>
              </a:rPr>
              <a:t>当微信小程序出来以后，大家第一感觉是前端又可以火一把啦，不需要后台、不需要服务端，只需要在微信平台上开发网页就可以发布上线了。</a:t>
            </a:r>
          </a:p>
          <a:p>
            <a:endParaRPr lang="zh-CN" altLang="en-US">
              <a:solidFill>
                <a:schemeClr val="bg1"/>
              </a:solidFill>
            </a:endParaRPr>
          </a:p>
        </p:txBody>
      </p:sp>
      <p:sp>
        <p:nvSpPr>
          <p:cNvPr id="6" name="文本框 5"/>
          <p:cNvSpPr txBox="1"/>
          <p:nvPr/>
        </p:nvSpPr>
        <p:spPr>
          <a:xfrm>
            <a:off x="578485" y="2908935"/>
            <a:ext cx="7642225" cy="922020"/>
          </a:xfrm>
          <a:prstGeom prst="rect">
            <a:avLst/>
          </a:prstGeom>
          <a:noFill/>
        </p:spPr>
        <p:txBody>
          <a:bodyPr wrap="square" rtlCol="0">
            <a:spAutoFit/>
          </a:bodyPr>
          <a:lstStyle/>
          <a:p>
            <a:r>
              <a:rPr lang="zh-CN" altLang="en-US">
                <a:solidFill>
                  <a:schemeClr val="bg1"/>
                </a:solidFill>
                <a:sym typeface="+mn-ea"/>
              </a:rPr>
              <a:t>而近期又有国内多个手机厂家联合推出快应用 , 跟小程序差不多，只是通过简单的前端开发发布以后，用户不需要安装应用就可以直接在类似于小米、vivo、oppo等手机上打开这样的应用。</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2</a:t>
            </a:r>
          </a:p>
        </p:txBody>
      </p:sp>
      <p:sp>
        <p:nvSpPr>
          <p:cNvPr id="4" name="矩形 3"/>
          <p:cNvSpPr/>
          <p:nvPr/>
        </p:nvSpPr>
        <p:spPr bwMode="auto">
          <a:xfrm>
            <a:off x="2986560" y="2428944"/>
            <a:ext cx="4249738" cy="478790"/>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165">
              <a:defRPr/>
            </a:pPr>
            <a:r>
              <a:rPr lang="zh-CN" altLang="en-US" sz="2800" b="1" kern="0" cap="small" dirty="0">
                <a:solidFill>
                  <a:srgbClr val="F59F14"/>
                </a:solidFill>
                <a:latin typeface="微软雅黑" panose="020B0503020204020204" charset="-122"/>
                <a:ea typeface="微软雅黑" panose="020B0503020204020204" charset="-122"/>
              </a:rPr>
              <a:t>前端发展史</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B7D84BB7-898B-48F8-89A6-CDDC631AC026}"/>
              </a:ext>
            </a:extLst>
          </p:cNvPr>
          <p:cNvCxnSpPr>
            <a:cxnSpLocks/>
          </p:cNvCxnSpPr>
          <p:nvPr/>
        </p:nvCxnSpPr>
        <p:spPr>
          <a:xfrm>
            <a:off x="1561038" y="34273"/>
            <a:ext cx="19021" cy="510922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8380002D-F76C-49F2-BCE0-6897BD0230A0}"/>
              </a:ext>
            </a:extLst>
          </p:cNvPr>
          <p:cNvSpPr/>
          <p:nvPr/>
        </p:nvSpPr>
        <p:spPr>
          <a:xfrm>
            <a:off x="1500808" y="70404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a:extLst>
              <a:ext uri="{FF2B5EF4-FFF2-40B4-BE49-F238E27FC236}">
                <a16:creationId xmlns:a16="http://schemas.microsoft.com/office/drawing/2014/main" id="{3E02B32F-D810-4DDC-B08E-914C074E7F47}"/>
              </a:ext>
            </a:extLst>
          </p:cNvPr>
          <p:cNvSpPr/>
          <p:nvPr/>
        </p:nvSpPr>
        <p:spPr>
          <a:xfrm>
            <a:off x="1519829" y="1506940"/>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8">
            <a:extLst>
              <a:ext uri="{FF2B5EF4-FFF2-40B4-BE49-F238E27FC236}">
                <a16:creationId xmlns:a16="http://schemas.microsoft.com/office/drawing/2014/main" id="{1AB92AF0-88FC-43A9-B57A-42ED7481CA0D}"/>
              </a:ext>
            </a:extLst>
          </p:cNvPr>
          <p:cNvSpPr/>
          <p:nvPr/>
        </p:nvSpPr>
        <p:spPr>
          <a:xfrm>
            <a:off x="1511871" y="2288746"/>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椭圆 9">
            <a:extLst>
              <a:ext uri="{FF2B5EF4-FFF2-40B4-BE49-F238E27FC236}">
                <a16:creationId xmlns:a16="http://schemas.microsoft.com/office/drawing/2014/main" id="{74B0DA00-7712-4EA0-80DC-A7DDA1F1EBF6}"/>
              </a:ext>
            </a:extLst>
          </p:cNvPr>
          <p:cNvSpPr/>
          <p:nvPr/>
        </p:nvSpPr>
        <p:spPr>
          <a:xfrm>
            <a:off x="1519829" y="3001444"/>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0">
            <a:extLst>
              <a:ext uri="{FF2B5EF4-FFF2-40B4-BE49-F238E27FC236}">
                <a16:creationId xmlns:a16="http://schemas.microsoft.com/office/drawing/2014/main" id="{D84CC474-058A-40E9-AB39-295AC8D514F8}"/>
              </a:ext>
            </a:extLst>
          </p:cNvPr>
          <p:cNvSpPr/>
          <p:nvPr/>
        </p:nvSpPr>
        <p:spPr>
          <a:xfrm>
            <a:off x="1519829" y="3864571"/>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12">
            <a:extLst>
              <a:ext uri="{FF2B5EF4-FFF2-40B4-BE49-F238E27FC236}">
                <a16:creationId xmlns:a16="http://schemas.microsoft.com/office/drawing/2014/main" id="{84549E0A-DBBC-43AE-9192-C27851A5E382}"/>
              </a:ext>
            </a:extLst>
          </p:cNvPr>
          <p:cNvSpPr/>
          <p:nvPr/>
        </p:nvSpPr>
        <p:spPr>
          <a:xfrm>
            <a:off x="4062625" y="532665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文本框 15">
            <a:extLst>
              <a:ext uri="{FF2B5EF4-FFF2-40B4-BE49-F238E27FC236}">
                <a16:creationId xmlns:a16="http://schemas.microsoft.com/office/drawing/2014/main" id="{92F90309-1B47-4270-AFA9-0AE32AC224EE}"/>
              </a:ext>
            </a:extLst>
          </p:cNvPr>
          <p:cNvSpPr txBox="1"/>
          <p:nvPr/>
        </p:nvSpPr>
        <p:spPr>
          <a:xfrm>
            <a:off x="1907704" y="579607"/>
            <a:ext cx="5979522"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万维网（</a:t>
            </a:r>
            <a:r>
              <a:rPr lang="en-US" altLang="zh-CN" sz="1200" dirty="0">
                <a:solidFill>
                  <a:schemeClr val="bg1"/>
                </a:solidFill>
              </a:rPr>
              <a:t>WWW</a:t>
            </a:r>
            <a:r>
              <a:rPr lang="zh-CN" altLang="en-US" sz="1200" dirty="0">
                <a:solidFill>
                  <a:schemeClr val="bg1"/>
                </a:solidFill>
              </a:rPr>
              <a:t>）是欧洲核子研究组织的一帮科学家为了方便看文档、传论文而创造的</a:t>
            </a:r>
          </a:p>
        </p:txBody>
      </p:sp>
      <p:sp>
        <p:nvSpPr>
          <p:cNvPr id="15" name="文本框 16">
            <a:extLst>
              <a:ext uri="{FF2B5EF4-FFF2-40B4-BE49-F238E27FC236}">
                <a16:creationId xmlns:a16="http://schemas.microsoft.com/office/drawing/2014/main" id="{DCA7FF19-9CFC-4DF8-B548-11BA4007A91D}"/>
              </a:ext>
            </a:extLst>
          </p:cNvPr>
          <p:cNvSpPr txBox="1"/>
          <p:nvPr/>
        </p:nvSpPr>
        <p:spPr>
          <a:xfrm>
            <a:off x="623682" y="579607"/>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1992</a:t>
            </a:r>
            <a:r>
              <a:rPr lang="zh-CN" altLang="en-US" dirty="0">
                <a:solidFill>
                  <a:srgbClr val="FF0000"/>
                </a:solidFill>
              </a:rPr>
              <a:t>年</a:t>
            </a:r>
          </a:p>
        </p:txBody>
      </p:sp>
      <p:sp>
        <p:nvSpPr>
          <p:cNvPr id="16" name="文本框 17">
            <a:extLst>
              <a:ext uri="{FF2B5EF4-FFF2-40B4-BE49-F238E27FC236}">
                <a16:creationId xmlns:a16="http://schemas.microsoft.com/office/drawing/2014/main" id="{90CF3551-0E49-45C8-9D3C-7639B1928683}"/>
              </a:ext>
            </a:extLst>
          </p:cNvPr>
          <p:cNvSpPr txBox="1"/>
          <p:nvPr/>
        </p:nvSpPr>
        <p:spPr>
          <a:xfrm>
            <a:off x="614526" y="1382504"/>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1994</a:t>
            </a:r>
            <a:r>
              <a:rPr lang="zh-CN" altLang="en-US" dirty="0">
                <a:solidFill>
                  <a:srgbClr val="FF0000"/>
                </a:solidFill>
              </a:rPr>
              <a:t>年</a:t>
            </a:r>
          </a:p>
        </p:txBody>
      </p:sp>
      <p:sp>
        <p:nvSpPr>
          <p:cNvPr id="17" name="文本框 18">
            <a:extLst>
              <a:ext uri="{FF2B5EF4-FFF2-40B4-BE49-F238E27FC236}">
                <a16:creationId xmlns:a16="http://schemas.microsoft.com/office/drawing/2014/main" id="{A90F1964-E1F6-4310-8C39-994193A3B342}"/>
              </a:ext>
            </a:extLst>
          </p:cNvPr>
          <p:cNvSpPr txBox="1"/>
          <p:nvPr/>
        </p:nvSpPr>
        <p:spPr>
          <a:xfrm>
            <a:off x="611560" y="2169143"/>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1994</a:t>
            </a:r>
            <a:r>
              <a:rPr lang="zh-CN" altLang="en-US" dirty="0">
                <a:solidFill>
                  <a:srgbClr val="FF0000"/>
                </a:solidFill>
              </a:rPr>
              <a:t>年</a:t>
            </a:r>
          </a:p>
        </p:txBody>
      </p:sp>
      <p:sp>
        <p:nvSpPr>
          <p:cNvPr id="18" name="文本框 19">
            <a:extLst>
              <a:ext uri="{FF2B5EF4-FFF2-40B4-BE49-F238E27FC236}">
                <a16:creationId xmlns:a16="http://schemas.microsoft.com/office/drawing/2014/main" id="{FBE2A9F9-B0FA-4B06-B726-AE51E723447B}"/>
              </a:ext>
            </a:extLst>
          </p:cNvPr>
          <p:cNvSpPr txBox="1"/>
          <p:nvPr/>
        </p:nvSpPr>
        <p:spPr>
          <a:xfrm>
            <a:off x="631708" y="2891576"/>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1995</a:t>
            </a:r>
            <a:r>
              <a:rPr lang="zh-CN" altLang="en-US" dirty="0">
                <a:solidFill>
                  <a:srgbClr val="FF0000"/>
                </a:solidFill>
              </a:rPr>
              <a:t>年</a:t>
            </a:r>
          </a:p>
        </p:txBody>
      </p:sp>
      <p:sp>
        <p:nvSpPr>
          <p:cNvPr id="19" name="文本框 20">
            <a:extLst>
              <a:ext uri="{FF2B5EF4-FFF2-40B4-BE49-F238E27FC236}">
                <a16:creationId xmlns:a16="http://schemas.microsoft.com/office/drawing/2014/main" id="{BB004700-6857-4D55-8CB2-B3C508B75548}"/>
              </a:ext>
            </a:extLst>
          </p:cNvPr>
          <p:cNvSpPr txBox="1"/>
          <p:nvPr/>
        </p:nvSpPr>
        <p:spPr>
          <a:xfrm>
            <a:off x="623681" y="3740135"/>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1995</a:t>
            </a:r>
            <a:r>
              <a:rPr lang="zh-CN" altLang="en-US" dirty="0">
                <a:solidFill>
                  <a:srgbClr val="FF0000"/>
                </a:solidFill>
              </a:rPr>
              <a:t>年</a:t>
            </a:r>
          </a:p>
        </p:txBody>
      </p:sp>
      <p:sp>
        <p:nvSpPr>
          <p:cNvPr id="21" name="文本框 22">
            <a:extLst>
              <a:ext uri="{FF2B5EF4-FFF2-40B4-BE49-F238E27FC236}">
                <a16:creationId xmlns:a16="http://schemas.microsoft.com/office/drawing/2014/main" id="{7D23BA91-8A2F-4F76-9628-188532F9D7DB}"/>
              </a:ext>
            </a:extLst>
          </p:cNvPr>
          <p:cNvSpPr txBox="1"/>
          <p:nvPr/>
        </p:nvSpPr>
        <p:spPr>
          <a:xfrm>
            <a:off x="3277132" y="5191262"/>
            <a:ext cx="543739"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C00000"/>
                </a:solidFill>
              </a:rPr>
              <a:t>1</a:t>
            </a:r>
            <a:r>
              <a:rPr lang="zh-CN" altLang="en-US" b="1" dirty="0">
                <a:solidFill>
                  <a:srgbClr val="C00000"/>
                </a:solidFill>
              </a:rPr>
              <a:t>月</a:t>
            </a:r>
          </a:p>
        </p:txBody>
      </p:sp>
      <p:sp>
        <p:nvSpPr>
          <p:cNvPr id="22" name="椭圆 21">
            <a:extLst>
              <a:ext uri="{FF2B5EF4-FFF2-40B4-BE49-F238E27FC236}">
                <a16:creationId xmlns:a16="http://schemas.microsoft.com/office/drawing/2014/main" id="{BEC27B8E-12E2-4EAF-ABFC-0CD0E7162A30}"/>
              </a:ext>
            </a:extLst>
          </p:cNvPr>
          <p:cNvSpPr/>
          <p:nvPr/>
        </p:nvSpPr>
        <p:spPr>
          <a:xfrm>
            <a:off x="1453038" y="0"/>
            <a:ext cx="216000" cy="216000"/>
          </a:xfrm>
          <a:prstGeom prst="ellipse">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文本框 24">
            <a:extLst>
              <a:ext uri="{FF2B5EF4-FFF2-40B4-BE49-F238E27FC236}">
                <a16:creationId xmlns:a16="http://schemas.microsoft.com/office/drawing/2014/main" id="{52869CED-57BC-4163-88B5-3D4399BE2626}"/>
              </a:ext>
            </a:extLst>
          </p:cNvPr>
          <p:cNvSpPr txBox="1"/>
          <p:nvPr/>
        </p:nvSpPr>
        <p:spPr>
          <a:xfrm>
            <a:off x="1915080" y="1373237"/>
            <a:ext cx="3100208"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这一年</a:t>
            </a:r>
            <a:r>
              <a:rPr lang="en-US" altLang="zh-CN" sz="1200" dirty="0">
                <a:solidFill>
                  <a:schemeClr val="bg1"/>
                </a:solidFill>
              </a:rPr>
              <a:t>10</a:t>
            </a:r>
            <a:r>
              <a:rPr lang="zh-CN" altLang="en-US" sz="1200" dirty="0">
                <a:solidFill>
                  <a:schemeClr val="bg1"/>
                </a:solidFill>
              </a:rPr>
              <a:t>月</a:t>
            </a:r>
            <a:r>
              <a:rPr lang="en-US" altLang="zh-CN" sz="1200" dirty="0">
                <a:solidFill>
                  <a:schemeClr val="bg1"/>
                </a:solidFill>
              </a:rPr>
              <a:t>13</a:t>
            </a:r>
            <a:r>
              <a:rPr lang="zh-CN" altLang="en-US" sz="1200" dirty="0">
                <a:solidFill>
                  <a:schemeClr val="bg1"/>
                </a:solidFill>
              </a:rPr>
              <a:t>日网景推出了第一版</a:t>
            </a:r>
            <a:r>
              <a:rPr lang="en-US" altLang="zh-CN" sz="1200" dirty="0">
                <a:solidFill>
                  <a:schemeClr val="bg1"/>
                </a:solidFill>
              </a:rPr>
              <a:t>Navigator</a:t>
            </a:r>
          </a:p>
        </p:txBody>
      </p:sp>
      <p:sp>
        <p:nvSpPr>
          <p:cNvPr id="24" name="文本框 25">
            <a:extLst>
              <a:ext uri="{FF2B5EF4-FFF2-40B4-BE49-F238E27FC236}">
                <a16:creationId xmlns:a16="http://schemas.microsoft.com/office/drawing/2014/main" id="{F0D35297-84C8-4473-B83F-BCADB8B91A62}"/>
              </a:ext>
            </a:extLst>
          </p:cNvPr>
          <p:cNvSpPr txBox="1"/>
          <p:nvPr/>
        </p:nvSpPr>
        <p:spPr>
          <a:xfrm>
            <a:off x="1907704" y="2174322"/>
            <a:ext cx="4028154"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Rasmus </a:t>
            </a:r>
            <a:r>
              <a:rPr lang="en-US" altLang="zh-CN" sz="1200" dirty="0" err="1">
                <a:solidFill>
                  <a:schemeClr val="bg1"/>
                </a:solidFill>
              </a:rPr>
              <a:t>Lerdorf</a:t>
            </a:r>
            <a:r>
              <a:rPr lang="zh-CN" altLang="en-US" sz="1200" dirty="0">
                <a:solidFill>
                  <a:schemeClr val="bg1"/>
                </a:solidFill>
              </a:rPr>
              <a:t>的加拿大人为了维护个人网站而创建了</a:t>
            </a:r>
            <a:r>
              <a:rPr lang="en-US" altLang="zh-CN" sz="1200" dirty="0">
                <a:solidFill>
                  <a:schemeClr val="bg1"/>
                </a:solidFill>
              </a:rPr>
              <a:t>PHP</a:t>
            </a:r>
          </a:p>
        </p:txBody>
      </p:sp>
      <p:sp>
        <p:nvSpPr>
          <p:cNvPr id="25" name="文本框 26">
            <a:extLst>
              <a:ext uri="{FF2B5EF4-FFF2-40B4-BE49-F238E27FC236}">
                <a16:creationId xmlns:a16="http://schemas.microsoft.com/office/drawing/2014/main" id="{D3D7129C-9F2E-42CA-82F6-67D4EE31B20D}"/>
              </a:ext>
            </a:extLst>
          </p:cNvPr>
          <p:cNvSpPr txBox="1"/>
          <p:nvPr/>
        </p:nvSpPr>
        <p:spPr>
          <a:xfrm>
            <a:off x="1938291" y="2891576"/>
            <a:ext cx="70071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盘古开天辟地的一年，为了应付公司安排的任务，</a:t>
            </a:r>
            <a:r>
              <a:rPr lang="en-US" altLang="zh-CN" sz="1200" dirty="0">
                <a:solidFill>
                  <a:schemeClr val="bg1"/>
                </a:solidFill>
              </a:rPr>
              <a:t>34</a:t>
            </a:r>
            <a:r>
              <a:rPr lang="zh-CN" altLang="en-US" sz="1200" dirty="0">
                <a:solidFill>
                  <a:schemeClr val="bg1"/>
                </a:solidFill>
              </a:rPr>
              <a:t>岁的系统程序员</a:t>
            </a:r>
            <a:r>
              <a:rPr lang="en-US" altLang="zh-CN" sz="1200" dirty="0">
                <a:solidFill>
                  <a:schemeClr val="bg1"/>
                </a:solidFill>
              </a:rPr>
              <a:t>Brendan </a:t>
            </a:r>
            <a:r>
              <a:rPr lang="en-US" altLang="zh-CN" sz="1200" dirty="0" err="1">
                <a:solidFill>
                  <a:schemeClr val="bg1"/>
                </a:solidFill>
              </a:rPr>
              <a:t>Eich</a:t>
            </a:r>
            <a:r>
              <a:rPr lang="zh-CN" altLang="en-US" sz="1200" dirty="0">
                <a:solidFill>
                  <a:schemeClr val="bg1"/>
                </a:solidFill>
              </a:rPr>
              <a:t>只用</a:t>
            </a:r>
            <a:r>
              <a:rPr lang="en-US" altLang="zh-CN" sz="1200" dirty="0">
                <a:solidFill>
                  <a:schemeClr val="bg1"/>
                </a:solidFill>
              </a:rPr>
              <a:t>10</a:t>
            </a:r>
            <a:r>
              <a:rPr lang="zh-CN" altLang="en-US" sz="1200" dirty="0">
                <a:solidFill>
                  <a:schemeClr val="bg1"/>
                </a:solidFill>
              </a:rPr>
              <a:t>天时间就把</a:t>
            </a:r>
            <a:r>
              <a:rPr lang="en-US" altLang="zh-CN" sz="1200" dirty="0" err="1">
                <a:solidFill>
                  <a:schemeClr val="bg1"/>
                </a:solidFill>
              </a:rPr>
              <a:t>Javascript</a:t>
            </a:r>
            <a:r>
              <a:rPr lang="zh-CN" altLang="en-US" sz="1200" dirty="0">
                <a:solidFill>
                  <a:schemeClr val="bg1"/>
                </a:solidFill>
              </a:rPr>
              <a:t>设计出来了。</a:t>
            </a:r>
          </a:p>
        </p:txBody>
      </p:sp>
      <p:sp>
        <p:nvSpPr>
          <p:cNvPr id="26" name="文本框 27">
            <a:extLst>
              <a:ext uri="{FF2B5EF4-FFF2-40B4-BE49-F238E27FC236}">
                <a16:creationId xmlns:a16="http://schemas.microsoft.com/office/drawing/2014/main" id="{E12806ED-5CD2-45BD-A9BE-24F18D946F09}"/>
              </a:ext>
            </a:extLst>
          </p:cNvPr>
          <p:cNvSpPr txBox="1"/>
          <p:nvPr/>
        </p:nvSpPr>
        <p:spPr>
          <a:xfrm>
            <a:off x="1976045" y="3692661"/>
            <a:ext cx="2457724"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8</a:t>
            </a:r>
            <a:r>
              <a:rPr lang="zh-CN" altLang="en-US" sz="1200" dirty="0">
                <a:solidFill>
                  <a:schemeClr val="bg1"/>
                </a:solidFill>
              </a:rPr>
              <a:t>月</a:t>
            </a:r>
            <a:r>
              <a:rPr lang="en-US" altLang="zh-CN" sz="1200" dirty="0">
                <a:solidFill>
                  <a:schemeClr val="bg1"/>
                </a:solidFill>
              </a:rPr>
              <a:t>16</a:t>
            </a:r>
            <a:r>
              <a:rPr lang="zh-CN" altLang="en-US" sz="1200" dirty="0">
                <a:solidFill>
                  <a:schemeClr val="bg1"/>
                </a:solidFill>
              </a:rPr>
              <a:t>日，微软推出</a:t>
            </a:r>
            <a:r>
              <a:rPr lang="en-US" altLang="zh-CN" sz="1200" dirty="0">
                <a:solidFill>
                  <a:schemeClr val="bg1"/>
                </a:solidFill>
              </a:rPr>
              <a:t>IE 1.0</a:t>
            </a:r>
            <a:r>
              <a:rPr lang="zh-CN" altLang="en-US" sz="1200" dirty="0">
                <a:solidFill>
                  <a:schemeClr val="bg1"/>
                </a:solidFill>
              </a:rPr>
              <a:t>浏览器。</a:t>
            </a:r>
          </a:p>
        </p:txBody>
      </p:sp>
      <p:sp>
        <p:nvSpPr>
          <p:cNvPr id="28" name="文本框 29">
            <a:extLst>
              <a:ext uri="{FF2B5EF4-FFF2-40B4-BE49-F238E27FC236}">
                <a16:creationId xmlns:a16="http://schemas.microsoft.com/office/drawing/2014/main" id="{BC7925C0-B368-4C6F-BC51-DB0E9430E597}"/>
              </a:ext>
            </a:extLst>
          </p:cNvPr>
          <p:cNvSpPr txBox="1"/>
          <p:nvPr/>
        </p:nvSpPr>
        <p:spPr>
          <a:xfrm>
            <a:off x="4528039" y="5191262"/>
            <a:ext cx="13388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这里写事件</a:t>
            </a:r>
          </a:p>
        </p:txBody>
      </p:sp>
    </p:spTree>
    <p:extLst>
      <p:ext uri="{BB962C8B-B14F-4D97-AF65-F5344CB8AC3E}">
        <p14:creationId xmlns:p14="http://schemas.microsoft.com/office/powerpoint/2010/main" val="2433076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172995"/>
            <a:ext cx="5637530" cy="460375"/>
          </a:xfrm>
          <a:prstGeom prst="rect">
            <a:avLst/>
          </a:prstGeom>
          <a:noFill/>
        </p:spPr>
        <p:txBody>
          <a:bodyPr wrap="square" rtlCol="0">
            <a:spAutoFit/>
          </a:bodyPr>
          <a:lstStyle/>
          <a:p>
            <a:r>
              <a:rPr lang="en-US" altLang="zh-CN" sz="2400" b="1" dirty="0" err="1">
                <a:solidFill>
                  <a:schemeClr val="bg1"/>
                </a:solidFill>
                <a:latin typeface="微软雅黑" panose="020B0503020204020204" charset="-122"/>
                <a:ea typeface="微软雅黑" panose="020B0503020204020204" charset="-122"/>
              </a:rPr>
              <a:t>Github</a:t>
            </a:r>
            <a:r>
              <a:rPr lang="en-US" altLang="zh-CN" sz="2400" b="1" dirty="0">
                <a:solidFill>
                  <a:schemeClr val="bg1"/>
                </a:solidFill>
                <a:latin typeface="微软雅黑" panose="020B0503020204020204" charset="-122"/>
                <a:ea typeface="微软雅黑" panose="020B0503020204020204" charset="-122"/>
              </a:rPr>
              <a:t> 2018 </a:t>
            </a:r>
            <a:r>
              <a:rPr lang="zh-CN" altLang="en-US" sz="2400" b="1" dirty="0">
                <a:solidFill>
                  <a:schemeClr val="bg1"/>
                </a:solidFill>
                <a:latin typeface="微软雅黑" panose="020B0503020204020204" charset="-122"/>
                <a:ea typeface="微软雅黑" panose="020B0503020204020204" charset="-122"/>
              </a:rPr>
              <a:t>年度热门开发语言</a:t>
            </a:r>
          </a:p>
        </p:txBody>
      </p:sp>
      <p:sp>
        <p:nvSpPr>
          <p:cNvPr id="4" name="文本框 3"/>
          <p:cNvSpPr txBox="1"/>
          <p:nvPr/>
        </p:nvSpPr>
        <p:spPr>
          <a:xfrm>
            <a:off x="323528" y="3929181"/>
            <a:ext cx="7987030" cy="1200329"/>
          </a:xfrm>
          <a:prstGeom prst="rect">
            <a:avLst/>
          </a:prstGeom>
          <a:noFill/>
        </p:spPr>
        <p:txBody>
          <a:bodyPr wrap="square" rtlCol="0">
            <a:spAutoFit/>
          </a:bodyPr>
          <a:lstStyle/>
          <a:p>
            <a:r>
              <a:rPr lang="zh-CN" altLang="en-US" dirty="0">
                <a:solidFill>
                  <a:schemeClr val="bg1"/>
                </a:solidFill>
              </a:rPr>
              <a:t>由于设计时间太短，语言的一些细节考虑得不够严谨，导致后来很长一段时间，</a:t>
            </a:r>
            <a:r>
              <a:rPr lang="en-US" altLang="zh-CN" dirty="0" err="1">
                <a:solidFill>
                  <a:schemeClr val="bg1"/>
                </a:solidFill>
              </a:rPr>
              <a:t>Javascript</a:t>
            </a:r>
            <a:r>
              <a:rPr lang="zh-CN" altLang="en-US" dirty="0">
                <a:solidFill>
                  <a:schemeClr val="bg1"/>
                </a:solidFill>
              </a:rPr>
              <a:t>写出来的程序混乱不堪。如果</a:t>
            </a:r>
            <a:r>
              <a:rPr lang="en-US" altLang="zh-CN" dirty="0">
                <a:solidFill>
                  <a:schemeClr val="bg1"/>
                </a:solidFill>
              </a:rPr>
              <a:t>Brendan </a:t>
            </a:r>
            <a:r>
              <a:rPr lang="en-US" altLang="zh-CN" dirty="0" err="1">
                <a:solidFill>
                  <a:schemeClr val="bg1"/>
                </a:solidFill>
              </a:rPr>
              <a:t>Eich</a:t>
            </a:r>
            <a:r>
              <a:rPr lang="zh-CN" altLang="en-US" dirty="0">
                <a:solidFill>
                  <a:schemeClr val="bg1"/>
                </a:solidFill>
              </a:rPr>
              <a:t>预见到，未来这种语言会成为互联网第一大语言，全世界有几百万学习者，他会不会多花一点时间呢</a:t>
            </a:r>
            <a:r>
              <a:rPr lang="en-US" altLang="zh-CN" dirty="0">
                <a:solidFill>
                  <a:schemeClr val="bg1"/>
                </a:solidFill>
              </a:rPr>
              <a:t>?</a:t>
            </a:r>
          </a:p>
          <a:p>
            <a:endParaRPr lang="zh-CN" altLang="en-US" dirty="0">
              <a:solidFill>
                <a:schemeClr val="bg1"/>
              </a:solidFill>
            </a:endParaRPr>
          </a:p>
        </p:txBody>
      </p:sp>
      <p:pic>
        <p:nvPicPr>
          <p:cNvPr id="5" name="图片 4">
            <a:extLst>
              <a:ext uri="{FF2B5EF4-FFF2-40B4-BE49-F238E27FC236}">
                <a16:creationId xmlns:a16="http://schemas.microsoft.com/office/drawing/2014/main" id="{5A499B26-D111-41C6-811D-EDAE3AE7B4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7704" y="771550"/>
            <a:ext cx="4392488" cy="2881272"/>
          </a:xfrm>
          <a:prstGeom prst="rect">
            <a:avLst/>
          </a:prstGeom>
        </p:spPr>
      </p:pic>
    </p:spTree>
    <p:extLst>
      <p:ext uri="{BB962C8B-B14F-4D97-AF65-F5344CB8AC3E}">
        <p14:creationId xmlns:p14="http://schemas.microsoft.com/office/powerpoint/2010/main" val="90760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953436" y="1947567"/>
            <a:ext cx="735006" cy="241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                  PPT</a:t>
            </a:r>
            <a:r>
              <a:rPr lang="zh-CN" altLang="en-US" sz="100" dirty="0">
                <a:solidFill>
                  <a:schemeClr val="bg1"/>
                </a:solidFill>
              </a:rPr>
              <a:t>素材：</a:t>
            </a:r>
            <a:r>
              <a:rPr lang="en-US" altLang="zh-CN" sz="100" dirty="0">
                <a:solidFill>
                  <a:schemeClr val="bg1"/>
                </a:solidFill>
              </a:rPr>
              <a:t>www.1ppt.com/sucai/</a:t>
            </a:r>
          </a:p>
          <a:p>
            <a:r>
              <a:rPr lang="en-US" altLang="zh-CN" sz="100" dirty="0">
                <a:solidFill>
                  <a:schemeClr val="bg1"/>
                </a:solidFill>
              </a:rPr>
              <a:t>PPT</a:t>
            </a:r>
            <a:r>
              <a:rPr lang="zh-CN" altLang="en-US" sz="100" dirty="0">
                <a:solidFill>
                  <a:schemeClr val="bg1"/>
                </a:solidFill>
              </a:rPr>
              <a:t>背景：</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p>
          <a:p>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r>
              <a:rPr lang="zh-CN" altLang="en-US" sz="100" dirty="0">
                <a:solidFill>
                  <a:schemeClr val="bg1"/>
                </a:solidFill>
              </a:rPr>
              <a:t>资料下载：</a:t>
            </a:r>
            <a:r>
              <a:rPr lang="en-US" altLang="zh-CN" sz="100" dirty="0">
                <a:solidFill>
                  <a:schemeClr val="bg1"/>
                </a:solidFill>
              </a:rPr>
              <a:t>www.1ppt.com/ziliao/                   </a:t>
            </a:r>
            <a:r>
              <a:rPr lang="zh-CN" altLang="en-US" sz="100" dirty="0">
                <a:solidFill>
                  <a:schemeClr val="bg1"/>
                </a:solidFill>
              </a:rPr>
              <a:t>范文下载：</a:t>
            </a:r>
            <a:r>
              <a:rPr lang="en-US" altLang="zh-CN" sz="100" dirty="0">
                <a:solidFill>
                  <a:schemeClr val="bg1"/>
                </a:solidFill>
              </a:rPr>
              <a:t>www.1ppt.com/fanwen/             </a:t>
            </a:r>
          </a:p>
          <a:p>
            <a:r>
              <a:rPr lang="zh-CN" altLang="en-US" sz="100" dirty="0">
                <a:solidFill>
                  <a:schemeClr val="bg1"/>
                </a:solidFill>
              </a:rPr>
              <a:t>试卷下载：</a:t>
            </a:r>
            <a:r>
              <a:rPr lang="en-US" altLang="zh-CN" sz="100" dirty="0">
                <a:solidFill>
                  <a:schemeClr val="bg1"/>
                </a:solidFill>
              </a:rPr>
              <a:t>www.1ppt.com/shiti/                     </a:t>
            </a:r>
            <a:r>
              <a:rPr lang="zh-CN" altLang="en-US" sz="100" dirty="0">
                <a:solidFill>
                  <a:schemeClr val="bg1"/>
                </a:solidFill>
              </a:rPr>
              <a:t>教案下载：</a:t>
            </a:r>
            <a:r>
              <a:rPr lang="en-US" altLang="zh-CN" sz="100" dirty="0">
                <a:solidFill>
                  <a:schemeClr val="bg1"/>
                </a:solidFill>
              </a:rPr>
              <a:t>www.1ppt.com/jiaoan/               </a:t>
            </a:r>
          </a:p>
          <a:p>
            <a:r>
              <a:rPr lang="en-US" altLang="zh-CN" sz="100" dirty="0">
                <a:solidFill>
                  <a:schemeClr val="bg1"/>
                </a:solidFill>
              </a:rPr>
              <a:t>PPT</a:t>
            </a:r>
            <a:r>
              <a:rPr lang="zh-CN" altLang="en-US" sz="100" dirty="0">
                <a:solidFill>
                  <a:schemeClr val="bg1"/>
                </a:solidFill>
              </a:rPr>
              <a:t>论坛：</a:t>
            </a:r>
            <a:r>
              <a:rPr lang="en-US" altLang="zh-CN" sz="100" dirty="0">
                <a:solidFill>
                  <a:schemeClr val="bg1"/>
                </a:solidFill>
              </a:rPr>
              <a:t>www.1ppt.cn                                     PPT</a:t>
            </a:r>
            <a:r>
              <a:rPr lang="zh-CN" altLang="en-US" sz="100" dirty="0">
                <a:solidFill>
                  <a:schemeClr val="bg1"/>
                </a:solidFill>
              </a:rPr>
              <a:t>课件：</a:t>
            </a:r>
            <a:r>
              <a:rPr lang="en-US" altLang="zh-CN" sz="100" dirty="0">
                <a:solidFill>
                  <a:schemeClr val="bg1"/>
                </a:solidFill>
              </a:rPr>
              <a:t>www.1ppt.com/kejian/ </a:t>
            </a:r>
          </a:p>
          <a:p>
            <a:r>
              <a:rPr lang="zh-CN" altLang="en-US" sz="100" dirty="0">
                <a:solidFill>
                  <a:schemeClr val="bg1"/>
                </a:solidFill>
              </a:rPr>
              <a:t>语文课件：</a:t>
            </a:r>
            <a:r>
              <a:rPr lang="en-US" altLang="zh-CN" sz="100" dirty="0">
                <a:solidFill>
                  <a:schemeClr val="bg1"/>
                </a:solidFill>
              </a:rPr>
              <a:t>www.1ppt.com/kejian/yuwen/    </a:t>
            </a:r>
            <a:r>
              <a:rPr lang="zh-CN" altLang="en-US" sz="100" dirty="0">
                <a:solidFill>
                  <a:schemeClr val="bg1"/>
                </a:solidFill>
              </a:rPr>
              <a:t>数学课件：</a:t>
            </a:r>
            <a:r>
              <a:rPr lang="en-US" altLang="zh-CN" sz="100" dirty="0">
                <a:solidFill>
                  <a:schemeClr val="bg1"/>
                </a:solidFill>
              </a:rPr>
              <a:t>www.1ppt.com/kejian/shuxue/ </a:t>
            </a:r>
          </a:p>
          <a:p>
            <a:r>
              <a:rPr lang="zh-CN" altLang="en-US" sz="100" dirty="0">
                <a:solidFill>
                  <a:schemeClr val="bg1"/>
                </a:solidFill>
              </a:rPr>
              <a:t>英语课件：</a:t>
            </a:r>
            <a:r>
              <a:rPr lang="en-US" altLang="zh-CN" sz="100" dirty="0">
                <a:solidFill>
                  <a:schemeClr val="bg1"/>
                </a:solidFill>
              </a:rPr>
              <a:t>www.1ppt.com/kejian/yingyu/    </a:t>
            </a:r>
            <a:r>
              <a:rPr lang="zh-CN" altLang="en-US" sz="100" dirty="0">
                <a:solidFill>
                  <a:schemeClr val="bg1"/>
                </a:solidFill>
              </a:rPr>
              <a:t>美术课件：</a:t>
            </a:r>
            <a:r>
              <a:rPr lang="en-US" altLang="zh-CN" sz="100" dirty="0">
                <a:solidFill>
                  <a:schemeClr val="bg1"/>
                </a:solidFill>
              </a:rPr>
              <a:t>www.1ppt.com/kejian/meishu/ </a:t>
            </a:r>
          </a:p>
          <a:p>
            <a:r>
              <a:rPr lang="zh-CN" altLang="en-US" sz="100" dirty="0">
                <a:solidFill>
                  <a:schemeClr val="bg1"/>
                </a:solidFill>
              </a:rPr>
              <a:t>科学课件：</a:t>
            </a:r>
            <a:r>
              <a:rPr lang="en-US" altLang="zh-CN" sz="100" dirty="0">
                <a:solidFill>
                  <a:schemeClr val="bg1"/>
                </a:solidFill>
              </a:rPr>
              <a:t>www.1ppt.com/kejian/kexue/     </a:t>
            </a:r>
            <a:r>
              <a:rPr lang="zh-CN" altLang="en-US" sz="100" dirty="0">
                <a:solidFill>
                  <a:schemeClr val="bg1"/>
                </a:solidFill>
              </a:rPr>
              <a:t>物理课件：</a:t>
            </a:r>
            <a:r>
              <a:rPr lang="en-US" altLang="zh-CN" sz="100" dirty="0">
                <a:solidFill>
                  <a:schemeClr val="bg1"/>
                </a:solidFill>
              </a:rPr>
              <a:t>www.1ppt.com/kejian/wuli/ </a:t>
            </a:r>
          </a:p>
          <a:p>
            <a:r>
              <a:rPr lang="zh-CN" altLang="en-US" sz="100" dirty="0">
                <a:solidFill>
                  <a:schemeClr val="bg1"/>
                </a:solidFill>
              </a:rPr>
              <a:t>化学课件：</a:t>
            </a:r>
            <a:r>
              <a:rPr lang="en-US" altLang="zh-CN" sz="100" dirty="0">
                <a:solidFill>
                  <a:schemeClr val="bg1"/>
                </a:solidFill>
              </a:rPr>
              <a:t>www.1ppt.com/kejian/huaxue/  </a:t>
            </a:r>
            <a:r>
              <a:rPr lang="zh-CN" altLang="en-US" sz="100" dirty="0">
                <a:solidFill>
                  <a:schemeClr val="bg1"/>
                </a:solidFill>
              </a:rPr>
              <a:t>生物课件：</a:t>
            </a:r>
            <a:r>
              <a:rPr lang="en-US" altLang="zh-CN" sz="100" dirty="0">
                <a:solidFill>
                  <a:schemeClr val="bg1"/>
                </a:solidFill>
              </a:rPr>
              <a:t>www.1ppt.com/kejian/shengwu/ </a:t>
            </a:r>
          </a:p>
          <a:p>
            <a:r>
              <a:rPr lang="zh-CN" altLang="en-US" sz="100" dirty="0">
                <a:solidFill>
                  <a:schemeClr val="bg1"/>
                </a:solidFill>
              </a:rPr>
              <a:t>地理课件：</a:t>
            </a:r>
            <a:r>
              <a:rPr lang="en-US" altLang="zh-CN" sz="100" dirty="0">
                <a:solidFill>
                  <a:schemeClr val="bg1"/>
                </a:solidFill>
              </a:rPr>
              <a:t>www.1ppt.com/kejian/dili/          </a:t>
            </a:r>
            <a:r>
              <a:rPr lang="zh-CN" altLang="en-US" sz="100" dirty="0">
                <a:solidFill>
                  <a:schemeClr val="bg1"/>
                </a:solidFill>
              </a:rPr>
              <a:t>历史课件：</a:t>
            </a:r>
            <a:r>
              <a:rPr lang="en-US" altLang="zh-CN" sz="100" dirty="0">
                <a:solidFill>
                  <a:schemeClr val="bg1"/>
                </a:solidFill>
              </a:rPr>
              <a:t>www.1ppt.com/kejian/lishi/        </a:t>
            </a:r>
          </a:p>
        </p:txBody>
      </p:sp>
      <p:sp>
        <p:nvSpPr>
          <p:cNvPr id="2" name="矩形 3"/>
          <p:cNvSpPr>
            <a:spLocks noChangeArrowheads="1"/>
          </p:cNvSpPr>
          <p:nvPr/>
        </p:nvSpPr>
        <p:spPr bwMode="auto">
          <a:xfrm>
            <a:off x="1" y="-20538"/>
            <a:ext cx="2700338" cy="5164038"/>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fontAlgn="base" hangingPunct="1">
              <a:spcBef>
                <a:spcPct val="0"/>
              </a:spcBef>
              <a:spcAft>
                <a:spcPct val="0"/>
              </a:spcAft>
              <a:buFont typeface="Arial" panose="020B0604020202020204" pitchFamily="34" charset="0"/>
              <a:buNone/>
            </a:pPr>
            <a:endParaRPr lang="zh-CN" altLang="en-US" sz="1800">
              <a:solidFill>
                <a:srgbClr val="FFFFFF"/>
              </a:solidFill>
              <a:latin typeface="微软雅黑" panose="020B0503020204020204" charset="-122"/>
              <a:ea typeface="微软雅黑" panose="020B0503020204020204" charset="-122"/>
              <a:sym typeface="宋体" panose="02010600030101010101" pitchFamily="2" charset="-122"/>
            </a:endParaRPr>
          </a:p>
        </p:txBody>
      </p:sp>
      <p:grpSp>
        <p:nvGrpSpPr>
          <p:cNvPr id="5" name="组合 4"/>
          <p:cNvGrpSpPr/>
          <p:nvPr/>
        </p:nvGrpSpPr>
        <p:grpSpPr>
          <a:xfrm>
            <a:off x="594857" y="1752679"/>
            <a:ext cx="1736015" cy="1235010"/>
            <a:chOff x="594854" y="1752679"/>
            <a:chExt cx="1736015" cy="1235010"/>
          </a:xfrm>
        </p:grpSpPr>
        <p:sp>
          <p:nvSpPr>
            <p:cNvPr id="27" name="矩形 26"/>
            <p:cNvSpPr/>
            <p:nvPr/>
          </p:nvSpPr>
          <p:spPr>
            <a:xfrm>
              <a:off x="594854" y="2188856"/>
              <a:ext cx="1653199" cy="7694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28" name="矩形 27"/>
            <p:cNvSpPr/>
            <p:nvPr/>
          </p:nvSpPr>
          <p:spPr>
            <a:xfrm>
              <a:off x="642042" y="2526036"/>
              <a:ext cx="1577908" cy="461653"/>
            </a:xfrm>
            <a:prstGeom prst="rect">
              <a:avLst/>
            </a:prstGeom>
          </p:spPr>
          <p:txBody>
            <a:bodyPr wrap="none" lIns="91428" tIns="45714" rIns="91428" bIns="45714">
              <a:spAutoFit/>
            </a:bodyPr>
            <a:lstStyle/>
            <a:p>
              <a:pPr fontAlgn="base">
                <a:spcBef>
                  <a:spcPct val="0"/>
                </a:spcBef>
                <a:spcAft>
                  <a:spcPct val="0"/>
                </a:spcAft>
              </a:pPr>
              <a:r>
                <a:rPr lang="en-US" altLang="zh-CN" sz="2400" b="1" dirty="0">
                  <a:solidFill>
                    <a:srgbClr val="FFFFFF"/>
                  </a:solidFill>
                  <a:latin typeface="微软雅黑" panose="020B0503020204020204" charset="-122"/>
                  <a:ea typeface="微软雅黑" panose="020B0503020204020204" charset="-122"/>
                  <a:sym typeface="微软雅黑" panose="020B0503020204020204" charset="-122"/>
                </a:rPr>
                <a:t>Contents</a:t>
              </a:r>
            </a:p>
          </p:txBody>
        </p:sp>
        <p:sp>
          <p:nvSpPr>
            <p:cNvPr id="29" name="矩形 28"/>
            <p:cNvSpPr/>
            <p:nvPr/>
          </p:nvSpPr>
          <p:spPr>
            <a:xfrm>
              <a:off x="594854" y="1752680"/>
              <a:ext cx="1653199" cy="76944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30" name="矩形 29"/>
            <p:cNvSpPr/>
            <p:nvPr/>
          </p:nvSpPr>
          <p:spPr>
            <a:xfrm>
              <a:off x="681083" y="1752679"/>
              <a:ext cx="1649786" cy="769429"/>
            </a:xfrm>
            <a:prstGeom prst="rect">
              <a:avLst/>
            </a:prstGeom>
          </p:spPr>
          <p:txBody>
            <a:bodyPr wrap="none" lIns="91428" tIns="45714" rIns="91428" bIns="45714">
              <a:spAutoFit/>
            </a:bodyPr>
            <a:lstStyle/>
            <a:p>
              <a:pPr lvl="0" fontAlgn="base">
                <a:spcBef>
                  <a:spcPct val="0"/>
                </a:spcBef>
                <a:spcAft>
                  <a:spcPct val="0"/>
                </a:spcAft>
              </a:pPr>
              <a:r>
                <a:rPr lang="zh-CN" altLang="en-US" sz="4400" b="1" dirty="0">
                  <a:solidFill>
                    <a:srgbClr val="FFFFFF"/>
                  </a:solidFill>
                  <a:latin typeface="微软雅黑" panose="020B0503020204020204" charset="-122"/>
                  <a:ea typeface="微软雅黑" panose="020B0503020204020204" charset="-122"/>
                  <a:sym typeface="微软雅黑" panose="020B0503020204020204" charset="-122"/>
                </a:rPr>
                <a:t>目  录</a:t>
              </a:r>
            </a:p>
          </p:txBody>
        </p:sp>
      </p:grpSp>
      <p:grpSp>
        <p:nvGrpSpPr>
          <p:cNvPr id="3" name="组合 2"/>
          <p:cNvGrpSpPr/>
          <p:nvPr/>
        </p:nvGrpSpPr>
        <p:grpSpPr>
          <a:xfrm>
            <a:off x="3255014" y="263674"/>
            <a:ext cx="5386388" cy="628650"/>
            <a:chOff x="3434084" y="1371600"/>
            <a:chExt cx="5386388" cy="628650"/>
          </a:xfrm>
        </p:grpSpPr>
        <p:sp>
          <p:nvSpPr>
            <p:cNvPr id="17" name="矩形 16"/>
            <p:cNvSpPr/>
            <p:nvPr/>
          </p:nvSpPr>
          <p:spPr>
            <a:xfrm>
              <a:off x="3434084" y="1371600"/>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l" defTabSz="685165">
                <a:defRPr/>
              </a:pPr>
              <a:endParaRPr lang="zh-CN" altLang="en-US" sz="1400" kern="0">
                <a:solidFill>
                  <a:prstClr val="white"/>
                </a:solidFill>
                <a:latin typeface="Calibri" panose="020F0502020204030204"/>
                <a:ea typeface="微软雅黑" panose="020B0503020204020204" charset="-122"/>
              </a:endParaRPr>
            </a:p>
          </p:txBody>
        </p:sp>
        <p:sp>
          <p:nvSpPr>
            <p:cNvPr id="24" name="Copyright Notice"/>
            <p:cNvSpPr/>
            <p:nvPr/>
          </p:nvSpPr>
          <p:spPr bwMode="auto">
            <a:xfrm>
              <a:off x="3434247" y="1559907"/>
              <a:ext cx="1340161" cy="41840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defTabSz="913765">
                <a:defRPr/>
              </a:pPr>
              <a:r>
                <a:rPr lang="zh-CN" altLang="en-US" sz="2400" b="1" cap="small" dirty="0">
                  <a:solidFill>
                    <a:prstClr val="white"/>
                  </a:solidFill>
                  <a:latin typeface="微软雅黑" panose="020B0503020204020204" charset="-122"/>
                  <a:ea typeface="微软雅黑" panose="020B0503020204020204" charset="-122"/>
                </a:rPr>
                <a:t>一、简介</a:t>
              </a:r>
              <a:endParaRPr lang="en-US" sz="2400" b="1" cap="small" dirty="0">
                <a:solidFill>
                  <a:prstClr val="white"/>
                </a:solidFill>
                <a:latin typeface="微软雅黑" panose="020B0503020204020204" charset="-122"/>
                <a:ea typeface="微软雅黑" panose="020B0503020204020204" charset="-122"/>
              </a:endParaRPr>
            </a:p>
          </p:txBody>
        </p:sp>
      </p:grpSp>
      <p:grpSp>
        <p:nvGrpSpPr>
          <p:cNvPr id="4" name="组合 3"/>
          <p:cNvGrpSpPr/>
          <p:nvPr/>
        </p:nvGrpSpPr>
        <p:grpSpPr>
          <a:xfrm>
            <a:off x="3251839" y="962492"/>
            <a:ext cx="5386388" cy="976333"/>
            <a:chOff x="3433449" y="2020888"/>
            <a:chExt cx="5386388" cy="976333"/>
          </a:xfrm>
        </p:grpSpPr>
        <p:sp>
          <p:nvSpPr>
            <p:cNvPr id="19" name="矩形 18"/>
            <p:cNvSpPr/>
            <p:nvPr/>
          </p:nvSpPr>
          <p:spPr>
            <a:xfrm>
              <a:off x="3433449" y="202088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25" name="Copyright Notice"/>
            <p:cNvSpPr/>
            <p:nvPr/>
          </p:nvSpPr>
          <p:spPr bwMode="auto">
            <a:xfrm>
              <a:off x="3439740" y="2209483"/>
              <a:ext cx="5274310"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z="2400" b="1" cap="small" dirty="0">
                  <a:solidFill>
                    <a:prstClr val="white"/>
                  </a:solidFill>
                  <a:latin typeface="微软雅黑" panose="020B0503020204020204" charset="-122"/>
                  <a:ea typeface="微软雅黑" panose="020B0503020204020204" charset="-122"/>
                </a:rPr>
                <a:t>二、前端发展史</a:t>
              </a: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15" name="组合 14"/>
          <p:cNvGrpSpPr/>
          <p:nvPr/>
        </p:nvGrpSpPr>
        <p:grpSpPr>
          <a:xfrm>
            <a:off x="3255014" y="1661627"/>
            <a:ext cx="5386388" cy="905773"/>
            <a:chOff x="3437259" y="3699828"/>
            <a:chExt cx="5386388" cy="905773"/>
          </a:xfrm>
        </p:grpSpPr>
        <p:sp>
          <p:nvSpPr>
            <p:cNvPr id="23" name="矩形 22"/>
            <p:cNvSpPr/>
            <p:nvPr/>
          </p:nvSpPr>
          <p:spPr>
            <a:xfrm>
              <a:off x="3437259" y="369982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1" name="Copyright Notice"/>
            <p:cNvSpPr/>
            <p:nvPr/>
          </p:nvSpPr>
          <p:spPr bwMode="auto">
            <a:xfrm>
              <a:off x="3458101" y="3817863"/>
              <a:ext cx="1298484"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三、</a:t>
              </a:r>
              <a:r>
                <a:rPr lang="en-US" altLang="zh-CN" sz="2400" b="1" cap="small" dirty="0">
                  <a:solidFill>
                    <a:prstClr val="white"/>
                  </a:solidFill>
                  <a:latin typeface="微软雅黑" panose="020B0503020204020204" charset="-122"/>
                  <a:ea typeface="微软雅黑" panose="020B0503020204020204" charset="-122"/>
                </a:rPr>
                <a:t>web</a:t>
              </a:r>
            </a:p>
            <a:p>
              <a:pPr lvl="0" algn="ctr">
                <a:defRPr/>
              </a:pPr>
              <a:endParaRPr lang="zh-CN" sz="2400" b="1" cap="small" dirty="0">
                <a:solidFill>
                  <a:prstClr val="white"/>
                </a:solidFill>
                <a:latin typeface="微软雅黑" panose="020B0503020204020204" charset="-122"/>
                <a:ea typeface="微软雅黑" panose="020B0503020204020204" charset="-122"/>
              </a:endParaRPr>
            </a:p>
          </p:txBody>
        </p:sp>
      </p:grpSp>
      <p:grpSp>
        <p:nvGrpSpPr>
          <p:cNvPr id="7" name="组合 6"/>
          <p:cNvGrpSpPr/>
          <p:nvPr/>
        </p:nvGrpSpPr>
        <p:grpSpPr>
          <a:xfrm>
            <a:off x="1901485" y="2359039"/>
            <a:ext cx="6724414" cy="907093"/>
            <a:chOff x="2083730" y="3644765"/>
            <a:chExt cx="6724414" cy="907093"/>
          </a:xfrm>
        </p:grpSpPr>
        <p:sp>
          <p:nvSpPr>
            <p:cNvPr id="8" name="矩形 7"/>
            <p:cNvSpPr/>
            <p:nvPr/>
          </p:nvSpPr>
          <p:spPr>
            <a:xfrm>
              <a:off x="3421756" y="3644765"/>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9" name="Copyright Notice"/>
            <p:cNvSpPr/>
            <p:nvPr/>
          </p:nvSpPr>
          <p:spPr bwMode="auto">
            <a:xfrm>
              <a:off x="2083730" y="3764120"/>
              <a:ext cx="4413170"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四、</a:t>
              </a:r>
              <a:r>
                <a:rPr lang="zh-CN" altLang="en-US" sz="2400" b="1" dirty="0">
                  <a:latin typeface="微软雅黑" panose="020B0503020204020204" charset="-122"/>
                  <a:ea typeface="微软雅黑" panose="020B0503020204020204" charset="-122"/>
                </a:rPr>
                <a:t>移动端</a:t>
              </a:r>
            </a:p>
            <a:p>
              <a:pPr lvl="0" algn="ctr">
                <a:defRPr/>
              </a:pPr>
              <a:endParaRPr lang="zh-CN" sz="2400" b="1" cap="small" dirty="0">
                <a:solidFill>
                  <a:prstClr val="white"/>
                </a:solidFill>
                <a:latin typeface="微软雅黑" panose="020B0503020204020204" charset="-122"/>
                <a:ea typeface="微软雅黑" panose="020B0503020204020204" charset="-122"/>
              </a:endParaRPr>
            </a:p>
          </p:txBody>
        </p:sp>
      </p:grpSp>
      <p:grpSp>
        <p:nvGrpSpPr>
          <p:cNvPr id="13" name="组合 12"/>
          <p:cNvGrpSpPr/>
          <p:nvPr/>
        </p:nvGrpSpPr>
        <p:grpSpPr>
          <a:xfrm>
            <a:off x="3251839" y="3071962"/>
            <a:ext cx="5386388" cy="919884"/>
            <a:chOff x="3434084" y="3729038"/>
            <a:chExt cx="5386388" cy="919884"/>
          </a:xfrm>
        </p:grpSpPr>
        <p:sp>
          <p:nvSpPr>
            <p:cNvPr id="16" name="矩形 15"/>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18" name="Copyright Notice"/>
            <p:cNvSpPr/>
            <p:nvPr/>
          </p:nvSpPr>
          <p:spPr bwMode="auto">
            <a:xfrm>
              <a:off x="3458101" y="3861184"/>
              <a:ext cx="2263491"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五、前端工程化</a:t>
              </a:r>
              <a:endParaRPr lang="zh-CN" altLang="en-US" sz="2400" b="1" dirty="0">
                <a:latin typeface="微软雅黑" panose="020B0503020204020204" charset="-122"/>
                <a:ea typeface="微软雅黑" panose="020B0503020204020204" charset="-122"/>
              </a:endParaRP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26" name="组合 25"/>
          <p:cNvGrpSpPr/>
          <p:nvPr/>
        </p:nvGrpSpPr>
        <p:grpSpPr>
          <a:xfrm>
            <a:off x="3251839" y="3772908"/>
            <a:ext cx="5386388" cy="1293424"/>
            <a:chOff x="3434084" y="3729038"/>
            <a:chExt cx="5386388" cy="1293424"/>
          </a:xfrm>
        </p:grpSpPr>
        <p:sp>
          <p:nvSpPr>
            <p:cNvPr id="32" name="矩形 31"/>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3" name="Copyright Notice"/>
            <p:cNvSpPr/>
            <p:nvPr/>
          </p:nvSpPr>
          <p:spPr bwMode="auto">
            <a:xfrm>
              <a:off x="3454167" y="3865392"/>
              <a:ext cx="1955714" cy="1157070"/>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六、</a:t>
              </a:r>
              <a:r>
                <a:rPr lang="zh-CN" altLang="en-US" sz="2400" b="1" dirty="0">
                  <a:latin typeface="微软雅黑" panose="020B0503020204020204" charset="-122"/>
                  <a:ea typeface="微软雅黑" panose="020B0503020204020204" charset="-122"/>
                </a:rPr>
                <a:t>二维动画</a:t>
              </a:r>
            </a:p>
            <a:p>
              <a:pPr algn="ctr">
                <a:defRPr/>
              </a:pPr>
              <a:endParaRPr lang="zh-CN" altLang="en-US" sz="2400" b="1" dirty="0">
                <a:latin typeface="微软雅黑" panose="020B0503020204020204" charset="-122"/>
                <a:ea typeface="微软雅黑" panose="020B0503020204020204" charset="-122"/>
              </a:endParaRP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ppt_y</p:attrName>
                                        </p:attrNameLst>
                                      </p:cBhvr>
                                      <p:tavLst>
                                        <p:tav tm="0">
                                          <p:val>
                                            <p:strVal val="#ppt_y+#ppt_h*1.125000"/>
                                          </p:val>
                                        </p:tav>
                                        <p:tav tm="100000">
                                          <p:val>
                                            <p:strVal val="#ppt_y"/>
                                          </p:val>
                                        </p:tav>
                                      </p:tavLst>
                                    </p:anim>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ppt_y</p:attrName>
                                        </p:attrNameLst>
                                      </p:cBhvr>
                                      <p:tavLst>
                                        <p:tav tm="0">
                                          <p:val>
                                            <p:strVal val="#ppt_y+#ppt_h*1.125000"/>
                                          </p:val>
                                        </p:tav>
                                        <p:tav tm="100000">
                                          <p:val>
                                            <p:strVal val="#ppt_y"/>
                                          </p:val>
                                        </p:tav>
                                      </p:tavLst>
                                    </p:anim>
                                    <p:animEffect transition="in" filter="wipe(up)">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p:tgtEl>
                                          <p:spTgt spid="13"/>
                                        </p:tgtEl>
                                        <p:attrNameLst>
                                          <p:attrName>ppt_y</p:attrName>
                                        </p:attrNameLst>
                                      </p:cBhvr>
                                      <p:tavLst>
                                        <p:tav tm="0">
                                          <p:val>
                                            <p:strVal val="#ppt_y+#ppt_h*1.125000"/>
                                          </p:val>
                                        </p:tav>
                                        <p:tav tm="100000">
                                          <p:val>
                                            <p:strVal val="#ppt_y"/>
                                          </p:val>
                                        </p:tav>
                                      </p:tavLst>
                                    </p:anim>
                                    <p:animEffect transition="in" filter="wipe(up)">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p:tgtEl>
                                          <p:spTgt spid="26"/>
                                        </p:tgtEl>
                                        <p:attrNameLst>
                                          <p:attrName>ppt_y</p:attrName>
                                        </p:attrNameLst>
                                      </p:cBhvr>
                                      <p:tavLst>
                                        <p:tav tm="0">
                                          <p:val>
                                            <p:strVal val="#ppt_y+#ppt_h*1.125000"/>
                                          </p:val>
                                        </p:tav>
                                        <p:tav tm="100000">
                                          <p:val>
                                            <p:strVal val="#ppt_y"/>
                                          </p:val>
                                        </p:tav>
                                      </p:tavLst>
                                    </p:anim>
                                    <p:animEffect transition="in" filter="wipe(up)">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B7D84BB7-898B-48F8-89A6-CDDC631AC026}"/>
              </a:ext>
            </a:extLst>
          </p:cNvPr>
          <p:cNvCxnSpPr>
            <a:cxnSpLocks/>
          </p:cNvCxnSpPr>
          <p:nvPr/>
        </p:nvCxnSpPr>
        <p:spPr>
          <a:xfrm>
            <a:off x="1561038" y="34273"/>
            <a:ext cx="19021" cy="510922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8380002D-F76C-49F2-BCE0-6897BD0230A0}"/>
              </a:ext>
            </a:extLst>
          </p:cNvPr>
          <p:cNvSpPr/>
          <p:nvPr/>
        </p:nvSpPr>
        <p:spPr>
          <a:xfrm>
            <a:off x="1500808" y="70404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a:extLst>
              <a:ext uri="{FF2B5EF4-FFF2-40B4-BE49-F238E27FC236}">
                <a16:creationId xmlns:a16="http://schemas.microsoft.com/office/drawing/2014/main" id="{3E02B32F-D810-4DDC-B08E-914C074E7F47}"/>
              </a:ext>
            </a:extLst>
          </p:cNvPr>
          <p:cNvSpPr/>
          <p:nvPr/>
        </p:nvSpPr>
        <p:spPr>
          <a:xfrm>
            <a:off x="1519829" y="1506940"/>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8">
            <a:extLst>
              <a:ext uri="{FF2B5EF4-FFF2-40B4-BE49-F238E27FC236}">
                <a16:creationId xmlns:a16="http://schemas.microsoft.com/office/drawing/2014/main" id="{1AB92AF0-88FC-43A9-B57A-42ED7481CA0D}"/>
              </a:ext>
            </a:extLst>
          </p:cNvPr>
          <p:cNvSpPr/>
          <p:nvPr/>
        </p:nvSpPr>
        <p:spPr>
          <a:xfrm>
            <a:off x="1511871" y="2288746"/>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椭圆 9">
            <a:extLst>
              <a:ext uri="{FF2B5EF4-FFF2-40B4-BE49-F238E27FC236}">
                <a16:creationId xmlns:a16="http://schemas.microsoft.com/office/drawing/2014/main" id="{74B0DA00-7712-4EA0-80DC-A7DDA1F1EBF6}"/>
              </a:ext>
            </a:extLst>
          </p:cNvPr>
          <p:cNvSpPr/>
          <p:nvPr/>
        </p:nvSpPr>
        <p:spPr>
          <a:xfrm>
            <a:off x="1519829" y="3001444"/>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0">
            <a:extLst>
              <a:ext uri="{FF2B5EF4-FFF2-40B4-BE49-F238E27FC236}">
                <a16:creationId xmlns:a16="http://schemas.microsoft.com/office/drawing/2014/main" id="{D84CC474-058A-40E9-AB39-295AC8D514F8}"/>
              </a:ext>
            </a:extLst>
          </p:cNvPr>
          <p:cNvSpPr/>
          <p:nvPr/>
        </p:nvSpPr>
        <p:spPr>
          <a:xfrm>
            <a:off x="1519829" y="3864571"/>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椭圆 11">
            <a:extLst>
              <a:ext uri="{FF2B5EF4-FFF2-40B4-BE49-F238E27FC236}">
                <a16:creationId xmlns:a16="http://schemas.microsoft.com/office/drawing/2014/main" id="{BBC0870E-3A27-407E-A300-34813BB03228}"/>
              </a:ext>
            </a:extLst>
          </p:cNvPr>
          <p:cNvSpPr/>
          <p:nvPr/>
        </p:nvSpPr>
        <p:spPr>
          <a:xfrm>
            <a:off x="1519829" y="4491618"/>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12">
            <a:extLst>
              <a:ext uri="{FF2B5EF4-FFF2-40B4-BE49-F238E27FC236}">
                <a16:creationId xmlns:a16="http://schemas.microsoft.com/office/drawing/2014/main" id="{84549E0A-DBBC-43AE-9192-C27851A5E382}"/>
              </a:ext>
            </a:extLst>
          </p:cNvPr>
          <p:cNvSpPr/>
          <p:nvPr/>
        </p:nvSpPr>
        <p:spPr>
          <a:xfrm>
            <a:off x="4062625" y="532665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文本框 15">
            <a:extLst>
              <a:ext uri="{FF2B5EF4-FFF2-40B4-BE49-F238E27FC236}">
                <a16:creationId xmlns:a16="http://schemas.microsoft.com/office/drawing/2014/main" id="{92F90309-1B47-4270-AFA9-0AE32AC224EE}"/>
              </a:ext>
            </a:extLst>
          </p:cNvPr>
          <p:cNvSpPr txBox="1"/>
          <p:nvPr/>
        </p:nvSpPr>
        <p:spPr>
          <a:xfrm>
            <a:off x="1907704" y="579607"/>
            <a:ext cx="6423682"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第一次浏览器大战，</a:t>
            </a:r>
            <a:r>
              <a:rPr lang="en-US" altLang="zh-CN" sz="1200" dirty="0" err="1">
                <a:solidFill>
                  <a:schemeClr val="bg1"/>
                </a:solidFill>
              </a:rPr>
              <a:t>ie</a:t>
            </a:r>
            <a:r>
              <a:rPr lang="zh-CN" altLang="en-US" sz="1200" dirty="0">
                <a:solidFill>
                  <a:schemeClr val="bg1"/>
                </a:solidFill>
              </a:rPr>
              <a:t>获胜，</a:t>
            </a:r>
            <a:r>
              <a:rPr lang="en-US" altLang="zh-CN" sz="1200" dirty="0">
                <a:solidFill>
                  <a:schemeClr val="bg1"/>
                </a:solidFill>
              </a:rPr>
              <a:t>Netscape</a:t>
            </a:r>
            <a:r>
              <a:rPr lang="zh-CN" altLang="en-US" sz="1200" dirty="0">
                <a:solidFill>
                  <a:schemeClr val="bg1"/>
                </a:solidFill>
              </a:rPr>
              <a:t>以开放源代码的授权形式，把</a:t>
            </a:r>
            <a:r>
              <a:rPr lang="en-US" altLang="zh-CN" sz="1200" dirty="0">
                <a:solidFill>
                  <a:schemeClr val="bg1"/>
                </a:solidFill>
              </a:rPr>
              <a:t>Communicator</a:t>
            </a:r>
            <a:r>
              <a:rPr lang="zh-CN" altLang="en-US" sz="1200" dirty="0">
                <a:solidFill>
                  <a:schemeClr val="bg1"/>
                </a:solidFill>
              </a:rPr>
              <a:t>源代码发布</a:t>
            </a:r>
          </a:p>
        </p:txBody>
      </p:sp>
      <p:sp>
        <p:nvSpPr>
          <p:cNvPr id="15" name="文本框 16">
            <a:extLst>
              <a:ext uri="{FF2B5EF4-FFF2-40B4-BE49-F238E27FC236}">
                <a16:creationId xmlns:a16="http://schemas.microsoft.com/office/drawing/2014/main" id="{DCA7FF19-9CFC-4DF8-B548-11BA4007A91D}"/>
              </a:ext>
            </a:extLst>
          </p:cNvPr>
          <p:cNvSpPr txBox="1"/>
          <p:nvPr/>
        </p:nvSpPr>
        <p:spPr>
          <a:xfrm>
            <a:off x="272540" y="591232"/>
            <a:ext cx="1191352"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1995-1998</a:t>
            </a:r>
            <a:endParaRPr lang="zh-CN" altLang="en-US" dirty="0">
              <a:solidFill>
                <a:srgbClr val="FF0000"/>
              </a:solidFill>
            </a:endParaRPr>
          </a:p>
        </p:txBody>
      </p:sp>
      <p:sp>
        <p:nvSpPr>
          <p:cNvPr id="16" name="文本框 17">
            <a:extLst>
              <a:ext uri="{FF2B5EF4-FFF2-40B4-BE49-F238E27FC236}">
                <a16:creationId xmlns:a16="http://schemas.microsoft.com/office/drawing/2014/main" id="{90CF3551-0E49-45C8-9D3C-7639B1928683}"/>
              </a:ext>
            </a:extLst>
          </p:cNvPr>
          <p:cNvSpPr txBox="1"/>
          <p:nvPr/>
        </p:nvSpPr>
        <p:spPr>
          <a:xfrm>
            <a:off x="583983" y="1390934"/>
            <a:ext cx="8835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latin typeface="+mj-ea"/>
                <a:ea typeface="+mj-ea"/>
              </a:rPr>
              <a:t>2004</a:t>
            </a:r>
            <a:r>
              <a:rPr lang="zh-CN" altLang="en-US" dirty="0">
                <a:solidFill>
                  <a:srgbClr val="FF0000"/>
                </a:solidFill>
                <a:latin typeface="+mj-ea"/>
                <a:ea typeface="+mj-ea"/>
              </a:rPr>
              <a:t>年</a:t>
            </a:r>
          </a:p>
        </p:txBody>
      </p:sp>
      <p:sp>
        <p:nvSpPr>
          <p:cNvPr id="17" name="文本框 18">
            <a:extLst>
              <a:ext uri="{FF2B5EF4-FFF2-40B4-BE49-F238E27FC236}">
                <a16:creationId xmlns:a16="http://schemas.microsoft.com/office/drawing/2014/main" id="{A90F1964-E1F6-4310-8C39-994193A3B342}"/>
              </a:ext>
            </a:extLst>
          </p:cNvPr>
          <p:cNvSpPr txBox="1"/>
          <p:nvPr/>
        </p:nvSpPr>
        <p:spPr>
          <a:xfrm>
            <a:off x="216201" y="2150592"/>
            <a:ext cx="124425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2004- 2015</a:t>
            </a:r>
            <a:endParaRPr lang="zh-CN" altLang="en-US" dirty="0">
              <a:solidFill>
                <a:srgbClr val="FF0000"/>
              </a:solidFill>
            </a:endParaRPr>
          </a:p>
        </p:txBody>
      </p:sp>
      <p:sp>
        <p:nvSpPr>
          <p:cNvPr id="18" name="文本框 19">
            <a:extLst>
              <a:ext uri="{FF2B5EF4-FFF2-40B4-BE49-F238E27FC236}">
                <a16:creationId xmlns:a16="http://schemas.microsoft.com/office/drawing/2014/main" id="{FBE2A9F9-B0FA-4B06-B726-AE51E723447B}"/>
              </a:ext>
            </a:extLst>
          </p:cNvPr>
          <p:cNvSpPr txBox="1"/>
          <p:nvPr/>
        </p:nvSpPr>
        <p:spPr>
          <a:xfrm>
            <a:off x="539552" y="2891576"/>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2006</a:t>
            </a:r>
            <a:r>
              <a:rPr lang="zh-CN" altLang="en-US" dirty="0">
                <a:solidFill>
                  <a:srgbClr val="FF0000"/>
                </a:solidFill>
              </a:rPr>
              <a:t>年</a:t>
            </a:r>
          </a:p>
        </p:txBody>
      </p:sp>
      <p:sp>
        <p:nvSpPr>
          <p:cNvPr id="19" name="文本框 20">
            <a:extLst>
              <a:ext uri="{FF2B5EF4-FFF2-40B4-BE49-F238E27FC236}">
                <a16:creationId xmlns:a16="http://schemas.microsoft.com/office/drawing/2014/main" id="{BB004700-6857-4D55-8CB2-B3C508B75548}"/>
              </a:ext>
            </a:extLst>
          </p:cNvPr>
          <p:cNvSpPr txBox="1"/>
          <p:nvPr/>
        </p:nvSpPr>
        <p:spPr>
          <a:xfrm>
            <a:off x="539552" y="3740135"/>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2007</a:t>
            </a:r>
            <a:r>
              <a:rPr lang="zh-CN" altLang="en-US" dirty="0">
                <a:solidFill>
                  <a:srgbClr val="FF0000"/>
                </a:solidFill>
              </a:rPr>
              <a:t>年</a:t>
            </a:r>
          </a:p>
        </p:txBody>
      </p:sp>
      <p:sp>
        <p:nvSpPr>
          <p:cNvPr id="20" name="文本框 21">
            <a:extLst>
              <a:ext uri="{FF2B5EF4-FFF2-40B4-BE49-F238E27FC236}">
                <a16:creationId xmlns:a16="http://schemas.microsoft.com/office/drawing/2014/main" id="{A4E901E5-CF6C-42C5-A511-E259150FF304}"/>
              </a:ext>
            </a:extLst>
          </p:cNvPr>
          <p:cNvSpPr txBox="1"/>
          <p:nvPr/>
        </p:nvSpPr>
        <p:spPr>
          <a:xfrm>
            <a:off x="539552" y="4367182"/>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2008</a:t>
            </a:r>
            <a:r>
              <a:rPr lang="zh-CN" altLang="en-US" dirty="0">
                <a:solidFill>
                  <a:srgbClr val="FF0000"/>
                </a:solidFill>
              </a:rPr>
              <a:t>年</a:t>
            </a:r>
          </a:p>
        </p:txBody>
      </p:sp>
      <p:sp>
        <p:nvSpPr>
          <p:cNvPr id="21" name="文本框 22">
            <a:extLst>
              <a:ext uri="{FF2B5EF4-FFF2-40B4-BE49-F238E27FC236}">
                <a16:creationId xmlns:a16="http://schemas.microsoft.com/office/drawing/2014/main" id="{7D23BA91-8A2F-4F76-9628-188532F9D7DB}"/>
              </a:ext>
            </a:extLst>
          </p:cNvPr>
          <p:cNvSpPr txBox="1"/>
          <p:nvPr/>
        </p:nvSpPr>
        <p:spPr>
          <a:xfrm>
            <a:off x="3277132" y="5191262"/>
            <a:ext cx="543739"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C00000"/>
                </a:solidFill>
              </a:rPr>
              <a:t>1</a:t>
            </a:r>
            <a:r>
              <a:rPr lang="zh-CN" altLang="en-US" b="1" dirty="0">
                <a:solidFill>
                  <a:srgbClr val="C00000"/>
                </a:solidFill>
              </a:rPr>
              <a:t>月</a:t>
            </a:r>
          </a:p>
        </p:txBody>
      </p:sp>
      <p:sp>
        <p:nvSpPr>
          <p:cNvPr id="22" name="椭圆 21">
            <a:extLst>
              <a:ext uri="{FF2B5EF4-FFF2-40B4-BE49-F238E27FC236}">
                <a16:creationId xmlns:a16="http://schemas.microsoft.com/office/drawing/2014/main" id="{BEC27B8E-12E2-4EAF-ABFC-0CD0E7162A30}"/>
              </a:ext>
            </a:extLst>
          </p:cNvPr>
          <p:cNvSpPr/>
          <p:nvPr/>
        </p:nvSpPr>
        <p:spPr>
          <a:xfrm>
            <a:off x="1453038" y="0"/>
            <a:ext cx="216000" cy="216000"/>
          </a:xfrm>
          <a:prstGeom prst="ellipse">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文本框 24">
            <a:extLst>
              <a:ext uri="{FF2B5EF4-FFF2-40B4-BE49-F238E27FC236}">
                <a16:creationId xmlns:a16="http://schemas.microsoft.com/office/drawing/2014/main" id="{52869CED-57BC-4163-88B5-3D4399BE2626}"/>
              </a:ext>
            </a:extLst>
          </p:cNvPr>
          <p:cNvSpPr txBox="1"/>
          <p:nvPr/>
        </p:nvSpPr>
        <p:spPr>
          <a:xfrm>
            <a:off x="1915080" y="1373237"/>
            <a:ext cx="3411511"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Firefox </a:t>
            </a:r>
            <a:r>
              <a:rPr lang="zh-CN" altLang="en-US" sz="1200" dirty="0">
                <a:solidFill>
                  <a:schemeClr val="bg1"/>
                </a:solidFill>
              </a:rPr>
              <a:t>浏览器诞生，开启“第二次浏览器大战”</a:t>
            </a:r>
          </a:p>
        </p:txBody>
      </p:sp>
      <p:sp>
        <p:nvSpPr>
          <p:cNvPr id="24" name="文本框 25">
            <a:extLst>
              <a:ext uri="{FF2B5EF4-FFF2-40B4-BE49-F238E27FC236}">
                <a16:creationId xmlns:a16="http://schemas.microsoft.com/office/drawing/2014/main" id="{F0D35297-84C8-4473-B83F-BCADB8B91A62}"/>
              </a:ext>
            </a:extLst>
          </p:cNvPr>
          <p:cNvSpPr txBox="1"/>
          <p:nvPr/>
        </p:nvSpPr>
        <p:spPr>
          <a:xfrm>
            <a:off x="1907704" y="2174322"/>
            <a:ext cx="2005870"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solidFill>
                  <a:schemeClr val="bg1"/>
                </a:solidFill>
              </a:rPr>
              <a:t>gmail</a:t>
            </a:r>
            <a:r>
              <a:rPr lang="zh-CN" altLang="en-US" sz="1200" dirty="0">
                <a:solidFill>
                  <a:schemeClr val="bg1"/>
                </a:solidFill>
              </a:rPr>
              <a:t>出现，</a:t>
            </a:r>
            <a:r>
              <a:rPr lang="en-US" altLang="zh-CN" sz="1200" dirty="0">
                <a:solidFill>
                  <a:schemeClr val="bg1"/>
                </a:solidFill>
              </a:rPr>
              <a:t>ajax</a:t>
            </a:r>
            <a:r>
              <a:rPr lang="zh-CN" altLang="en-US" sz="1200" dirty="0">
                <a:solidFill>
                  <a:schemeClr val="bg1"/>
                </a:solidFill>
              </a:rPr>
              <a:t>技术的出现</a:t>
            </a:r>
          </a:p>
        </p:txBody>
      </p:sp>
      <p:sp>
        <p:nvSpPr>
          <p:cNvPr id="25" name="文本框 26">
            <a:extLst>
              <a:ext uri="{FF2B5EF4-FFF2-40B4-BE49-F238E27FC236}">
                <a16:creationId xmlns:a16="http://schemas.microsoft.com/office/drawing/2014/main" id="{D3D7129C-9F2E-42CA-82F6-67D4EE31B20D}"/>
              </a:ext>
            </a:extLst>
          </p:cNvPr>
          <p:cNvSpPr txBox="1"/>
          <p:nvPr/>
        </p:nvSpPr>
        <p:spPr>
          <a:xfrm>
            <a:off x="1938291" y="2891576"/>
            <a:ext cx="7007176"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John </a:t>
            </a:r>
            <a:r>
              <a:rPr lang="en-US" altLang="zh-CN" sz="1200" dirty="0" err="1">
                <a:solidFill>
                  <a:schemeClr val="bg1"/>
                </a:solidFill>
              </a:rPr>
              <a:t>Resig</a:t>
            </a:r>
            <a:r>
              <a:rPr lang="zh-CN" altLang="en-US" sz="1200" dirty="0">
                <a:solidFill>
                  <a:schemeClr val="bg1"/>
                </a:solidFill>
              </a:rPr>
              <a:t>发布了</a:t>
            </a:r>
            <a:r>
              <a:rPr lang="en-US" altLang="zh-CN" sz="1200" dirty="0">
                <a:solidFill>
                  <a:schemeClr val="bg1"/>
                </a:solidFill>
              </a:rPr>
              <a:t>jQuery</a:t>
            </a:r>
          </a:p>
        </p:txBody>
      </p:sp>
      <p:sp>
        <p:nvSpPr>
          <p:cNvPr id="26" name="文本框 27">
            <a:extLst>
              <a:ext uri="{FF2B5EF4-FFF2-40B4-BE49-F238E27FC236}">
                <a16:creationId xmlns:a16="http://schemas.microsoft.com/office/drawing/2014/main" id="{E12806ED-5CD2-45BD-A9BE-24F18D946F09}"/>
              </a:ext>
            </a:extLst>
          </p:cNvPr>
          <p:cNvSpPr txBox="1"/>
          <p:nvPr/>
        </p:nvSpPr>
        <p:spPr>
          <a:xfrm>
            <a:off x="1892650" y="3688912"/>
            <a:ext cx="570380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第一代</a:t>
            </a:r>
            <a:r>
              <a:rPr lang="en-US" altLang="zh-CN" sz="1200" dirty="0" err="1">
                <a:solidFill>
                  <a:schemeClr val="bg1"/>
                </a:solidFill>
              </a:rPr>
              <a:t>iphone</a:t>
            </a:r>
            <a:r>
              <a:rPr lang="zh-CN" altLang="en-US" sz="1200" dirty="0">
                <a:solidFill>
                  <a:schemeClr val="bg1"/>
                </a:solidFill>
              </a:rPr>
              <a:t>发布，</a:t>
            </a:r>
            <a:r>
              <a:rPr lang="en-US" altLang="zh-CN" sz="1200" dirty="0">
                <a:solidFill>
                  <a:schemeClr val="bg1"/>
                </a:solidFill>
              </a:rPr>
              <a:t>2008</a:t>
            </a:r>
            <a:r>
              <a:rPr lang="zh-CN" altLang="en-US" sz="1200" dirty="0">
                <a:solidFill>
                  <a:schemeClr val="bg1"/>
                </a:solidFill>
              </a:rPr>
              <a:t>年第一台安卓手机发布。悄然间互联网进入了移动时代。</a:t>
            </a:r>
          </a:p>
        </p:txBody>
      </p:sp>
      <p:sp>
        <p:nvSpPr>
          <p:cNvPr id="27" name="文本框 28">
            <a:extLst>
              <a:ext uri="{FF2B5EF4-FFF2-40B4-BE49-F238E27FC236}">
                <a16:creationId xmlns:a16="http://schemas.microsoft.com/office/drawing/2014/main" id="{D770DF34-F6C8-461B-9BD4-FA6A32880BDC}"/>
              </a:ext>
            </a:extLst>
          </p:cNvPr>
          <p:cNvSpPr txBox="1"/>
          <p:nvPr/>
        </p:nvSpPr>
        <p:spPr>
          <a:xfrm>
            <a:off x="1915080" y="4425393"/>
            <a:ext cx="688637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Google </a:t>
            </a:r>
            <a:r>
              <a:rPr lang="zh-CN" altLang="en-US" sz="1200" dirty="0">
                <a:solidFill>
                  <a:schemeClr val="bg1"/>
                </a:solidFill>
              </a:rPr>
              <a:t>推出 </a:t>
            </a:r>
            <a:r>
              <a:rPr lang="en-US" altLang="zh-CN" sz="1200" dirty="0">
                <a:solidFill>
                  <a:schemeClr val="bg1"/>
                </a:solidFill>
              </a:rPr>
              <a:t>Chrome </a:t>
            </a:r>
            <a:r>
              <a:rPr lang="zh-CN" altLang="en-US" sz="1200" dirty="0">
                <a:solidFill>
                  <a:schemeClr val="bg1"/>
                </a:solidFill>
              </a:rPr>
              <a:t>浏览器，推出</a:t>
            </a:r>
            <a:r>
              <a:rPr lang="en-US" altLang="zh-CN" sz="1200" dirty="0">
                <a:solidFill>
                  <a:schemeClr val="bg1"/>
                </a:solidFill>
              </a:rPr>
              <a:t>V8</a:t>
            </a:r>
            <a:r>
              <a:rPr lang="zh-CN" altLang="en-US" sz="1200" dirty="0">
                <a:solidFill>
                  <a:schemeClr val="bg1"/>
                </a:solidFill>
              </a:rPr>
              <a:t>引擎，</a:t>
            </a:r>
            <a:r>
              <a:rPr lang="en-US" altLang="zh-CN" sz="1200" dirty="0" err="1">
                <a:solidFill>
                  <a:schemeClr val="bg1"/>
                </a:solidFill>
              </a:rPr>
              <a:t>js</a:t>
            </a:r>
            <a:r>
              <a:rPr lang="zh-CN" altLang="en-US" sz="1200" dirty="0">
                <a:solidFill>
                  <a:schemeClr val="bg1"/>
                </a:solidFill>
              </a:rPr>
              <a:t>运行速度比同时期的</a:t>
            </a:r>
            <a:r>
              <a:rPr lang="en-US" altLang="zh-CN" sz="1200" dirty="0" err="1">
                <a:solidFill>
                  <a:schemeClr val="bg1"/>
                </a:solidFill>
              </a:rPr>
              <a:t>FireFox</a:t>
            </a:r>
            <a:r>
              <a:rPr lang="zh-CN" altLang="en-US" sz="1200" dirty="0">
                <a:solidFill>
                  <a:schemeClr val="bg1"/>
                </a:solidFill>
              </a:rPr>
              <a:t>快了</a:t>
            </a:r>
            <a:r>
              <a:rPr lang="en-US" altLang="zh-CN" sz="1200" dirty="0">
                <a:solidFill>
                  <a:schemeClr val="bg1"/>
                </a:solidFill>
              </a:rPr>
              <a:t>2-3</a:t>
            </a:r>
            <a:r>
              <a:rPr lang="zh-CN" altLang="en-US" sz="1200" dirty="0">
                <a:solidFill>
                  <a:schemeClr val="bg1"/>
                </a:solidFill>
              </a:rPr>
              <a:t>倍，比</a:t>
            </a:r>
            <a:r>
              <a:rPr lang="en-US" altLang="zh-CN" sz="1200" dirty="0">
                <a:solidFill>
                  <a:schemeClr val="bg1"/>
                </a:solidFill>
              </a:rPr>
              <a:t>ie7</a:t>
            </a:r>
            <a:r>
              <a:rPr lang="zh-CN" altLang="en-US" sz="1200" dirty="0">
                <a:solidFill>
                  <a:schemeClr val="bg1"/>
                </a:solidFill>
              </a:rPr>
              <a:t>快了几十倍，“第三次浏览器大战”开始</a:t>
            </a:r>
          </a:p>
        </p:txBody>
      </p:sp>
      <p:sp>
        <p:nvSpPr>
          <p:cNvPr id="28" name="文本框 29">
            <a:extLst>
              <a:ext uri="{FF2B5EF4-FFF2-40B4-BE49-F238E27FC236}">
                <a16:creationId xmlns:a16="http://schemas.microsoft.com/office/drawing/2014/main" id="{BC7925C0-B368-4C6F-BC51-DB0E9430E597}"/>
              </a:ext>
            </a:extLst>
          </p:cNvPr>
          <p:cNvSpPr txBox="1"/>
          <p:nvPr/>
        </p:nvSpPr>
        <p:spPr>
          <a:xfrm>
            <a:off x="4528039" y="5191262"/>
            <a:ext cx="13388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这里写事件</a:t>
            </a:r>
          </a:p>
        </p:txBody>
      </p:sp>
    </p:spTree>
    <p:extLst>
      <p:ext uri="{BB962C8B-B14F-4D97-AF65-F5344CB8AC3E}">
        <p14:creationId xmlns:p14="http://schemas.microsoft.com/office/powerpoint/2010/main" val="119803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17299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第一次浏览器大战</a:t>
            </a:r>
          </a:p>
        </p:txBody>
      </p:sp>
      <p:sp>
        <p:nvSpPr>
          <p:cNvPr id="4" name="文本框 3"/>
          <p:cNvSpPr txBox="1"/>
          <p:nvPr/>
        </p:nvSpPr>
        <p:spPr>
          <a:xfrm>
            <a:off x="395536" y="843558"/>
            <a:ext cx="7987030" cy="1200329"/>
          </a:xfrm>
          <a:prstGeom prst="rect">
            <a:avLst/>
          </a:prstGeom>
          <a:noFill/>
        </p:spPr>
        <p:txBody>
          <a:bodyPr wrap="square" rtlCol="0">
            <a:spAutoFit/>
          </a:bodyPr>
          <a:lstStyle/>
          <a:p>
            <a:r>
              <a:rPr lang="zh-CN" altLang="en-US" dirty="0">
                <a:solidFill>
                  <a:schemeClr val="bg1"/>
                </a:solidFill>
              </a:rPr>
              <a:t>在</a:t>
            </a:r>
            <a:r>
              <a:rPr lang="en-US" altLang="zh-CN" dirty="0">
                <a:solidFill>
                  <a:schemeClr val="bg1"/>
                </a:solidFill>
              </a:rPr>
              <a:t>IE6</a:t>
            </a:r>
            <a:r>
              <a:rPr lang="zh-CN" altLang="en-US" dirty="0">
                <a:solidFill>
                  <a:schemeClr val="bg1"/>
                </a:solidFill>
              </a:rPr>
              <a:t>之后，</a:t>
            </a:r>
            <a:r>
              <a:rPr lang="en-US" altLang="zh-CN" dirty="0">
                <a:solidFill>
                  <a:schemeClr val="bg1"/>
                </a:solidFill>
              </a:rPr>
              <a:t>IE</a:t>
            </a:r>
            <a:r>
              <a:rPr lang="zh-CN" altLang="en-US" dirty="0">
                <a:solidFill>
                  <a:schemeClr val="bg1"/>
                </a:solidFill>
              </a:rPr>
              <a:t>团队事实上就解散了，因为那时候的市场占有率已经非常高了，商业上来说，不值得投入了，当时又没有看到竞争对手，所以领导层自然觉得，这个领域已经没什么好投资了。</a:t>
            </a:r>
          </a:p>
          <a:p>
            <a:endParaRPr lang="zh-CN" altLang="en-US" dirty="0">
              <a:solidFill>
                <a:schemeClr val="bg1"/>
              </a:solidFill>
            </a:endParaRPr>
          </a:p>
        </p:txBody>
      </p:sp>
      <p:sp>
        <p:nvSpPr>
          <p:cNvPr id="6" name="文本框 5">
            <a:extLst>
              <a:ext uri="{FF2B5EF4-FFF2-40B4-BE49-F238E27FC236}">
                <a16:creationId xmlns:a16="http://schemas.microsoft.com/office/drawing/2014/main" id="{A71763B3-0CA6-4CEC-B249-50773768C853}"/>
              </a:ext>
            </a:extLst>
          </p:cNvPr>
          <p:cNvSpPr txBox="1"/>
          <p:nvPr/>
        </p:nvSpPr>
        <p:spPr>
          <a:xfrm>
            <a:off x="179512" y="2053530"/>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第二次浏览器大战</a:t>
            </a:r>
          </a:p>
        </p:txBody>
      </p:sp>
      <p:sp>
        <p:nvSpPr>
          <p:cNvPr id="7" name="文本框 6">
            <a:extLst>
              <a:ext uri="{FF2B5EF4-FFF2-40B4-BE49-F238E27FC236}">
                <a16:creationId xmlns:a16="http://schemas.microsoft.com/office/drawing/2014/main" id="{47D314A0-A208-4F91-9D00-0D88005CDFDA}"/>
              </a:ext>
            </a:extLst>
          </p:cNvPr>
          <p:cNvSpPr txBox="1"/>
          <p:nvPr/>
        </p:nvSpPr>
        <p:spPr>
          <a:xfrm>
            <a:off x="467544" y="2859782"/>
            <a:ext cx="7987030" cy="1754326"/>
          </a:xfrm>
          <a:prstGeom prst="rect">
            <a:avLst/>
          </a:prstGeom>
          <a:noFill/>
        </p:spPr>
        <p:txBody>
          <a:bodyPr wrap="square" rtlCol="0">
            <a:spAutoFit/>
          </a:bodyPr>
          <a:lstStyle/>
          <a:p>
            <a:r>
              <a:rPr lang="zh-CN" altLang="en-US" dirty="0">
                <a:solidFill>
                  <a:schemeClr val="bg1"/>
                </a:solidFill>
              </a:rPr>
              <a:t>在</a:t>
            </a:r>
            <a:r>
              <a:rPr lang="en-US" altLang="zh-CN" dirty="0">
                <a:solidFill>
                  <a:schemeClr val="bg1"/>
                </a:solidFill>
              </a:rPr>
              <a:t>Firefox</a:t>
            </a:r>
            <a:r>
              <a:rPr lang="zh-CN" altLang="en-US" dirty="0">
                <a:solidFill>
                  <a:schemeClr val="bg1"/>
                </a:solidFill>
              </a:rPr>
              <a:t>真正成气候之后，微软是重新组建了</a:t>
            </a:r>
            <a:r>
              <a:rPr lang="en-US" altLang="zh-CN" dirty="0">
                <a:solidFill>
                  <a:schemeClr val="bg1"/>
                </a:solidFill>
              </a:rPr>
              <a:t>IE</a:t>
            </a:r>
            <a:r>
              <a:rPr lang="zh-CN" altLang="en-US" dirty="0">
                <a:solidFill>
                  <a:schemeClr val="bg1"/>
                </a:solidFill>
              </a:rPr>
              <a:t>团队来做的，</a:t>
            </a:r>
          </a:p>
          <a:p>
            <a:br>
              <a:rPr lang="zh-CN" altLang="en-US" dirty="0">
                <a:solidFill>
                  <a:schemeClr val="bg1"/>
                </a:solidFill>
              </a:rPr>
            </a:br>
            <a:r>
              <a:rPr lang="zh-CN" altLang="en-US" dirty="0">
                <a:solidFill>
                  <a:schemeClr val="bg1"/>
                </a:solidFill>
              </a:rPr>
              <a:t>尽管当时 </a:t>
            </a:r>
            <a:r>
              <a:rPr lang="en-US" altLang="zh-CN" dirty="0">
                <a:solidFill>
                  <a:schemeClr val="bg1"/>
                </a:solidFill>
              </a:rPr>
              <a:t>Firefox </a:t>
            </a:r>
            <a:r>
              <a:rPr lang="zh-CN" altLang="en-US" dirty="0">
                <a:solidFill>
                  <a:schemeClr val="bg1"/>
                </a:solidFill>
              </a:rPr>
              <a:t>的性能远胜不思进取的 </a:t>
            </a:r>
            <a:r>
              <a:rPr lang="en-US" altLang="zh-CN" dirty="0">
                <a:solidFill>
                  <a:schemeClr val="bg1"/>
                </a:solidFill>
              </a:rPr>
              <a:t>IE</a:t>
            </a:r>
            <a:r>
              <a:rPr lang="zh-CN" altLang="en-US" dirty="0">
                <a:solidFill>
                  <a:schemeClr val="bg1"/>
                </a:solidFill>
              </a:rPr>
              <a:t>，但 </a:t>
            </a:r>
            <a:r>
              <a:rPr lang="en-US" altLang="zh-CN" dirty="0">
                <a:solidFill>
                  <a:schemeClr val="bg1"/>
                </a:solidFill>
              </a:rPr>
              <a:t>Windows </a:t>
            </a:r>
            <a:r>
              <a:rPr lang="zh-CN" altLang="en-US" dirty="0">
                <a:solidFill>
                  <a:schemeClr val="bg1"/>
                </a:solidFill>
              </a:rPr>
              <a:t>的捆绑优势太强横，使 </a:t>
            </a:r>
            <a:r>
              <a:rPr lang="en-US" altLang="zh-CN" dirty="0">
                <a:solidFill>
                  <a:schemeClr val="bg1"/>
                </a:solidFill>
              </a:rPr>
              <a:t>Firefox </a:t>
            </a:r>
            <a:r>
              <a:rPr lang="zh-CN" altLang="en-US" dirty="0">
                <a:solidFill>
                  <a:schemeClr val="bg1"/>
                </a:solidFill>
              </a:rPr>
              <a:t>一直没机会从后赶上。</a:t>
            </a:r>
          </a:p>
          <a:p>
            <a:r>
              <a:rPr lang="en-US" altLang="zh-CN" dirty="0" err="1">
                <a:solidFill>
                  <a:schemeClr val="bg1"/>
                </a:solidFill>
              </a:rPr>
              <a:t>ie</a:t>
            </a:r>
            <a:r>
              <a:rPr lang="zh-CN" altLang="en-US" dirty="0">
                <a:solidFill>
                  <a:schemeClr val="bg1"/>
                </a:solidFill>
              </a:rPr>
              <a:t>的市场份额始终保持在</a:t>
            </a:r>
            <a:r>
              <a:rPr lang="en-US" altLang="zh-CN" dirty="0">
                <a:solidFill>
                  <a:schemeClr val="bg1"/>
                </a:solidFill>
              </a:rPr>
              <a:t>80%</a:t>
            </a:r>
            <a:r>
              <a:rPr lang="zh-CN" altLang="en-US" dirty="0">
                <a:solidFill>
                  <a:schemeClr val="bg1"/>
                </a:solidFill>
              </a:rPr>
              <a:t>以上</a:t>
            </a:r>
          </a:p>
          <a:p>
            <a:endParaRPr lang="zh-CN" altLang="en-US" dirty="0">
              <a:solidFill>
                <a:schemeClr val="bg1"/>
              </a:solidFill>
            </a:endParaRPr>
          </a:p>
        </p:txBody>
      </p:sp>
    </p:spTree>
    <p:extLst>
      <p:ext uri="{BB962C8B-B14F-4D97-AF65-F5344CB8AC3E}">
        <p14:creationId xmlns:p14="http://schemas.microsoft.com/office/powerpoint/2010/main" val="513104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172995"/>
            <a:ext cx="5637530" cy="46037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第三次浏览器大战</a:t>
            </a:r>
          </a:p>
        </p:txBody>
      </p:sp>
      <p:sp>
        <p:nvSpPr>
          <p:cNvPr id="4" name="文本框 3"/>
          <p:cNvSpPr txBox="1"/>
          <p:nvPr/>
        </p:nvSpPr>
        <p:spPr>
          <a:xfrm>
            <a:off x="395536" y="843558"/>
            <a:ext cx="7987030" cy="1477328"/>
          </a:xfrm>
          <a:prstGeom prst="rect">
            <a:avLst/>
          </a:prstGeom>
          <a:noFill/>
        </p:spPr>
        <p:txBody>
          <a:bodyPr wrap="square" rtlCol="0">
            <a:spAutoFit/>
          </a:bodyPr>
          <a:lstStyle/>
          <a:p>
            <a:r>
              <a:rPr lang="zh-CN" altLang="en-US" dirty="0">
                <a:solidFill>
                  <a:schemeClr val="bg1"/>
                </a:solidFill>
              </a:rPr>
              <a:t>其卓越的性能、简洁的介面以及捆绑 </a:t>
            </a:r>
            <a:r>
              <a:rPr lang="en-US" altLang="zh-CN" dirty="0">
                <a:solidFill>
                  <a:schemeClr val="bg1"/>
                </a:solidFill>
              </a:rPr>
              <a:t>Google </a:t>
            </a:r>
            <a:r>
              <a:rPr lang="zh-CN" altLang="en-US" dirty="0">
                <a:solidFill>
                  <a:schemeClr val="bg1"/>
                </a:solidFill>
              </a:rPr>
              <a:t>搜寻的优势，快速攻城掠地，除了侵蚀原有属于 </a:t>
            </a:r>
            <a:r>
              <a:rPr lang="en-US" altLang="zh-CN" dirty="0">
                <a:solidFill>
                  <a:schemeClr val="bg1"/>
                </a:solidFill>
              </a:rPr>
              <a:t>Firefox </a:t>
            </a:r>
            <a:r>
              <a:rPr lang="zh-CN" altLang="en-US" dirty="0">
                <a:solidFill>
                  <a:schemeClr val="bg1"/>
                </a:solidFill>
              </a:rPr>
              <a:t>的市场之外，也同时痛殴老旧的微软 </a:t>
            </a:r>
            <a:r>
              <a:rPr lang="en-US" altLang="zh-CN" dirty="0">
                <a:solidFill>
                  <a:schemeClr val="bg1"/>
                </a:solidFill>
              </a:rPr>
              <a:t>IE</a:t>
            </a:r>
            <a:r>
              <a:rPr lang="zh-CN" altLang="en-US" dirty="0">
                <a:solidFill>
                  <a:schemeClr val="bg1"/>
                </a:solidFill>
              </a:rPr>
              <a:t>。到了 </a:t>
            </a:r>
            <a:r>
              <a:rPr lang="en-US" altLang="zh-CN" dirty="0">
                <a:solidFill>
                  <a:schemeClr val="bg1"/>
                </a:solidFill>
              </a:rPr>
              <a:t>2012 </a:t>
            </a:r>
            <a:r>
              <a:rPr lang="zh-CN" altLang="en-US" dirty="0">
                <a:solidFill>
                  <a:schemeClr val="bg1"/>
                </a:solidFill>
              </a:rPr>
              <a:t>年，</a:t>
            </a:r>
            <a:r>
              <a:rPr lang="en-US" altLang="zh-CN" dirty="0">
                <a:solidFill>
                  <a:schemeClr val="bg1"/>
                </a:solidFill>
              </a:rPr>
              <a:t>Google Chrome </a:t>
            </a:r>
            <a:r>
              <a:rPr lang="zh-CN" altLang="en-US" dirty="0">
                <a:solidFill>
                  <a:schemeClr val="bg1"/>
                </a:solidFill>
              </a:rPr>
              <a:t>在 流量统计机构 </a:t>
            </a:r>
            <a:r>
              <a:rPr lang="en-US" altLang="zh-CN" dirty="0" err="1">
                <a:solidFill>
                  <a:schemeClr val="bg1"/>
                </a:solidFill>
              </a:rPr>
              <a:t>Statcounter</a:t>
            </a:r>
            <a:r>
              <a:rPr lang="en-US" altLang="zh-CN" dirty="0">
                <a:solidFill>
                  <a:schemeClr val="bg1"/>
                </a:solidFill>
              </a:rPr>
              <a:t> </a:t>
            </a:r>
            <a:r>
              <a:rPr lang="zh-CN" altLang="en-US" dirty="0">
                <a:solidFill>
                  <a:schemeClr val="bg1"/>
                </a:solidFill>
              </a:rPr>
              <a:t>的数量里终于超越 </a:t>
            </a:r>
            <a:r>
              <a:rPr lang="en-US" altLang="zh-CN" dirty="0">
                <a:solidFill>
                  <a:schemeClr val="bg1"/>
                </a:solidFill>
              </a:rPr>
              <a:t>IE</a:t>
            </a:r>
            <a:r>
              <a:rPr lang="zh-CN" altLang="en-US" dirty="0">
                <a:solidFill>
                  <a:schemeClr val="bg1"/>
                </a:solidFill>
              </a:rPr>
              <a:t>，成为全球第一大浏览器。</a:t>
            </a:r>
          </a:p>
          <a:p>
            <a:endParaRPr lang="zh-CN" altLang="en-US" dirty="0">
              <a:solidFill>
                <a:schemeClr val="bg1"/>
              </a:solidFill>
            </a:endParaRPr>
          </a:p>
        </p:txBody>
      </p:sp>
      <p:pic>
        <p:nvPicPr>
          <p:cNvPr id="5" name="图片 4">
            <a:extLst>
              <a:ext uri="{FF2B5EF4-FFF2-40B4-BE49-F238E27FC236}">
                <a16:creationId xmlns:a16="http://schemas.microsoft.com/office/drawing/2014/main" id="{D4985CBD-EAEA-4CB2-9E14-D83A1EB4D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691" y="2008085"/>
            <a:ext cx="6480720" cy="2291857"/>
          </a:xfrm>
          <a:prstGeom prst="rect">
            <a:avLst/>
          </a:prstGeom>
        </p:spPr>
      </p:pic>
      <p:sp>
        <p:nvSpPr>
          <p:cNvPr id="8" name="文本框 7">
            <a:extLst>
              <a:ext uri="{FF2B5EF4-FFF2-40B4-BE49-F238E27FC236}">
                <a16:creationId xmlns:a16="http://schemas.microsoft.com/office/drawing/2014/main" id="{7ECA800D-8A3B-45E6-9032-F106E3090C65}"/>
              </a:ext>
            </a:extLst>
          </p:cNvPr>
          <p:cNvSpPr txBox="1"/>
          <p:nvPr/>
        </p:nvSpPr>
        <p:spPr>
          <a:xfrm>
            <a:off x="426790" y="4443958"/>
            <a:ext cx="8280920" cy="923330"/>
          </a:xfrm>
          <a:prstGeom prst="rect">
            <a:avLst/>
          </a:prstGeom>
          <a:noFill/>
        </p:spPr>
        <p:txBody>
          <a:bodyPr wrap="square" rtlCol="0">
            <a:spAutoFit/>
          </a:bodyPr>
          <a:lstStyle/>
          <a:p>
            <a:r>
              <a:rPr lang="zh-CN" altLang="en-US" dirty="0">
                <a:solidFill>
                  <a:schemeClr val="bg1"/>
                </a:solidFill>
              </a:rPr>
              <a:t>可以看到，在第三次浏览器大战中，</a:t>
            </a:r>
            <a:r>
              <a:rPr lang="en-US" altLang="zh-CN" dirty="0" err="1">
                <a:solidFill>
                  <a:schemeClr val="bg1"/>
                </a:solidFill>
              </a:rPr>
              <a:t>ie</a:t>
            </a:r>
            <a:r>
              <a:rPr lang="zh-CN" altLang="en-US" dirty="0">
                <a:solidFill>
                  <a:schemeClr val="bg1"/>
                </a:solidFill>
              </a:rPr>
              <a:t>份额从</a:t>
            </a:r>
            <a:r>
              <a:rPr lang="en-US" altLang="zh-CN" dirty="0">
                <a:solidFill>
                  <a:schemeClr val="bg1"/>
                </a:solidFill>
              </a:rPr>
              <a:t>80%</a:t>
            </a:r>
            <a:r>
              <a:rPr lang="zh-CN" altLang="en-US" dirty="0">
                <a:solidFill>
                  <a:schemeClr val="bg1"/>
                </a:solidFill>
              </a:rPr>
              <a:t>多一直跌倒了</a:t>
            </a:r>
            <a:r>
              <a:rPr lang="en-US" altLang="zh-CN" dirty="0">
                <a:solidFill>
                  <a:schemeClr val="bg1"/>
                </a:solidFill>
              </a:rPr>
              <a:t>20%</a:t>
            </a:r>
            <a:r>
              <a:rPr lang="zh-CN" altLang="en-US" dirty="0">
                <a:solidFill>
                  <a:schemeClr val="bg1"/>
                </a:solidFill>
              </a:rPr>
              <a:t>不到，甚至下跌的趋势并没有得到缓解。</a:t>
            </a:r>
          </a:p>
          <a:p>
            <a:endParaRPr lang="zh-CN" altLang="en-US" dirty="0"/>
          </a:p>
        </p:txBody>
      </p:sp>
    </p:spTree>
    <p:extLst>
      <p:ext uri="{BB962C8B-B14F-4D97-AF65-F5344CB8AC3E}">
        <p14:creationId xmlns:p14="http://schemas.microsoft.com/office/powerpoint/2010/main" val="578745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B7D84BB7-898B-48F8-89A6-CDDC631AC026}"/>
              </a:ext>
            </a:extLst>
          </p:cNvPr>
          <p:cNvCxnSpPr>
            <a:cxnSpLocks/>
          </p:cNvCxnSpPr>
          <p:nvPr/>
        </p:nvCxnSpPr>
        <p:spPr>
          <a:xfrm>
            <a:off x="1561038" y="34273"/>
            <a:ext cx="19021" cy="510922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8380002D-F76C-49F2-BCE0-6897BD0230A0}"/>
              </a:ext>
            </a:extLst>
          </p:cNvPr>
          <p:cNvSpPr/>
          <p:nvPr/>
        </p:nvSpPr>
        <p:spPr>
          <a:xfrm>
            <a:off x="1500808" y="70404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7">
            <a:extLst>
              <a:ext uri="{FF2B5EF4-FFF2-40B4-BE49-F238E27FC236}">
                <a16:creationId xmlns:a16="http://schemas.microsoft.com/office/drawing/2014/main" id="{3E02B32F-D810-4DDC-B08E-914C074E7F47}"/>
              </a:ext>
            </a:extLst>
          </p:cNvPr>
          <p:cNvSpPr/>
          <p:nvPr/>
        </p:nvSpPr>
        <p:spPr>
          <a:xfrm>
            <a:off x="1519829" y="1553325"/>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椭圆 12">
            <a:extLst>
              <a:ext uri="{FF2B5EF4-FFF2-40B4-BE49-F238E27FC236}">
                <a16:creationId xmlns:a16="http://schemas.microsoft.com/office/drawing/2014/main" id="{84549E0A-DBBC-43AE-9192-C27851A5E382}"/>
              </a:ext>
            </a:extLst>
          </p:cNvPr>
          <p:cNvSpPr/>
          <p:nvPr/>
        </p:nvSpPr>
        <p:spPr>
          <a:xfrm>
            <a:off x="4062625" y="5326653"/>
            <a:ext cx="120460" cy="120460"/>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文本框 15">
            <a:extLst>
              <a:ext uri="{FF2B5EF4-FFF2-40B4-BE49-F238E27FC236}">
                <a16:creationId xmlns:a16="http://schemas.microsoft.com/office/drawing/2014/main" id="{92F90309-1B47-4270-AFA9-0AE32AC224EE}"/>
              </a:ext>
            </a:extLst>
          </p:cNvPr>
          <p:cNvSpPr txBox="1"/>
          <p:nvPr/>
        </p:nvSpPr>
        <p:spPr>
          <a:xfrm>
            <a:off x="1829407" y="597323"/>
            <a:ext cx="1585690"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bg1"/>
                </a:solidFill>
              </a:rPr>
              <a:t>Ryan Dahl</a:t>
            </a:r>
            <a:r>
              <a:rPr lang="zh-CN" altLang="en-US" sz="1200" dirty="0">
                <a:solidFill>
                  <a:schemeClr val="bg1"/>
                </a:solidFill>
              </a:rPr>
              <a:t>发布了</a:t>
            </a:r>
            <a:r>
              <a:rPr lang="en-US" altLang="zh-CN" sz="1200" dirty="0">
                <a:solidFill>
                  <a:schemeClr val="bg1"/>
                </a:solidFill>
              </a:rPr>
              <a:t>node</a:t>
            </a:r>
          </a:p>
        </p:txBody>
      </p:sp>
      <p:sp>
        <p:nvSpPr>
          <p:cNvPr id="15" name="文本框 16">
            <a:extLst>
              <a:ext uri="{FF2B5EF4-FFF2-40B4-BE49-F238E27FC236}">
                <a16:creationId xmlns:a16="http://schemas.microsoft.com/office/drawing/2014/main" id="{DCA7FF19-9CFC-4DF8-B548-11BA4007A91D}"/>
              </a:ext>
            </a:extLst>
          </p:cNvPr>
          <p:cNvSpPr txBox="1"/>
          <p:nvPr/>
        </p:nvSpPr>
        <p:spPr>
          <a:xfrm>
            <a:off x="557003" y="597323"/>
            <a:ext cx="8835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2009</a:t>
            </a:r>
            <a:r>
              <a:rPr lang="zh-CN" altLang="en-US" dirty="0">
                <a:solidFill>
                  <a:srgbClr val="FF0000"/>
                </a:solidFill>
              </a:rPr>
              <a:t>年</a:t>
            </a:r>
          </a:p>
        </p:txBody>
      </p:sp>
      <p:sp>
        <p:nvSpPr>
          <p:cNvPr id="16" name="文本框 17">
            <a:extLst>
              <a:ext uri="{FF2B5EF4-FFF2-40B4-BE49-F238E27FC236}">
                <a16:creationId xmlns:a16="http://schemas.microsoft.com/office/drawing/2014/main" id="{90CF3551-0E49-45C8-9D3C-7639B1928683}"/>
              </a:ext>
            </a:extLst>
          </p:cNvPr>
          <p:cNvSpPr txBox="1"/>
          <p:nvPr/>
        </p:nvSpPr>
        <p:spPr>
          <a:xfrm>
            <a:off x="583983" y="1437319"/>
            <a:ext cx="8835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2014</a:t>
            </a:r>
            <a:r>
              <a:rPr lang="zh-CN" altLang="en-US" dirty="0">
                <a:solidFill>
                  <a:srgbClr val="FF0000"/>
                </a:solidFill>
              </a:rPr>
              <a:t>年</a:t>
            </a:r>
          </a:p>
        </p:txBody>
      </p:sp>
      <p:sp>
        <p:nvSpPr>
          <p:cNvPr id="21" name="文本框 22">
            <a:extLst>
              <a:ext uri="{FF2B5EF4-FFF2-40B4-BE49-F238E27FC236}">
                <a16:creationId xmlns:a16="http://schemas.microsoft.com/office/drawing/2014/main" id="{7D23BA91-8A2F-4F76-9628-188532F9D7DB}"/>
              </a:ext>
            </a:extLst>
          </p:cNvPr>
          <p:cNvSpPr txBox="1"/>
          <p:nvPr/>
        </p:nvSpPr>
        <p:spPr>
          <a:xfrm>
            <a:off x="3277132" y="5191262"/>
            <a:ext cx="543739"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C00000"/>
                </a:solidFill>
              </a:rPr>
              <a:t>1</a:t>
            </a:r>
            <a:r>
              <a:rPr lang="zh-CN" altLang="en-US" b="1" dirty="0">
                <a:solidFill>
                  <a:srgbClr val="C00000"/>
                </a:solidFill>
              </a:rPr>
              <a:t>月</a:t>
            </a:r>
          </a:p>
        </p:txBody>
      </p:sp>
      <p:sp>
        <p:nvSpPr>
          <p:cNvPr id="22" name="椭圆 21">
            <a:extLst>
              <a:ext uri="{FF2B5EF4-FFF2-40B4-BE49-F238E27FC236}">
                <a16:creationId xmlns:a16="http://schemas.microsoft.com/office/drawing/2014/main" id="{BEC27B8E-12E2-4EAF-ABFC-0CD0E7162A30}"/>
              </a:ext>
            </a:extLst>
          </p:cNvPr>
          <p:cNvSpPr/>
          <p:nvPr/>
        </p:nvSpPr>
        <p:spPr>
          <a:xfrm>
            <a:off x="1453038" y="0"/>
            <a:ext cx="216000" cy="216000"/>
          </a:xfrm>
          <a:prstGeom prst="ellipse">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文本框 24">
            <a:extLst>
              <a:ext uri="{FF2B5EF4-FFF2-40B4-BE49-F238E27FC236}">
                <a16:creationId xmlns:a16="http://schemas.microsoft.com/office/drawing/2014/main" id="{52869CED-57BC-4163-88B5-3D4399BE2626}"/>
              </a:ext>
            </a:extLst>
          </p:cNvPr>
          <p:cNvSpPr txBox="1"/>
          <p:nvPr/>
        </p:nvSpPr>
        <p:spPr>
          <a:xfrm>
            <a:off x="1915080" y="1419622"/>
            <a:ext cx="1782860"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第五代</a:t>
            </a:r>
            <a:r>
              <a:rPr lang="en-US" altLang="zh-CN" sz="1200" dirty="0">
                <a:solidFill>
                  <a:schemeClr val="bg1"/>
                </a:solidFill>
              </a:rPr>
              <a:t>HTML</a:t>
            </a:r>
            <a:r>
              <a:rPr lang="zh-CN" altLang="en-US" sz="1200" dirty="0">
                <a:solidFill>
                  <a:schemeClr val="bg1"/>
                </a:solidFill>
              </a:rPr>
              <a:t>标准发布。</a:t>
            </a:r>
          </a:p>
        </p:txBody>
      </p:sp>
      <p:sp>
        <p:nvSpPr>
          <p:cNvPr id="28" name="文本框 29">
            <a:extLst>
              <a:ext uri="{FF2B5EF4-FFF2-40B4-BE49-F238E27FC236}">
                <a16:creationId xmlns:a16="http://schemas.microsoft.com/office/drawing/2014/main" id="{BC7925C0-B368-4C6F-BC51-DB0E9430E597}"/>
              </a:ext>
            </a:extLst>
          </p:cNvPr>
          <p:cNvSpPr txBox="1"/>
          <p:nvPr/>
        </p:nvSpPr>
        <p:spPr>
          <a:xfrm>
            <a:off x="4528039" y="5191262"/>
            <a:ext cx="13388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这里写事件</a:t>
            </a:r>
          </a:p>
        </p:txBody>
      </p:sp>
    </p:spTree>
    <p:extLst>
      <p:ext uri="{BB962C8B-B14F-4D97-AF65-F5344CB8AC3E}">
        <p14:creationId xmlns:p14="http://schemas.microsoft.com/office/powerpoint/2010/main" val="1311095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3</a:t>
            </a:r>
          </a:p>
        </p:txBody>
      </p:sp>
      <p:sp>
        <p:nvSpPr>
          <p:cNvPr id="4" name="矩形 3"/>
          <p:cNvSpPr/>
          <p:nvPr/>
        </p:nvSpPr>
        <p:spPr bwMode="auto">
          <a:xfrm>
            <a:off x="3353721" y="2188009"/>
            <a:ext cx="4249738" cy="1064727"/>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en-US" altLang="zh-CN" sz="6600" b="1" dirty="0">
                <a:solidFill>
                  <a:schemeClr val="bg1"/>
                </a:solidFill>
              </a:rPr>
              <a:t>WEB</a:t>
            </a:r>
            <a:endParaRPr lang="en-US" altLang="zh-CN" sz="66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322493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WEB-WEB1.0</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简单来说就是</a:t>
            </a:r>
            <a:r>
              <a:rPr lang="en-US" altLang="zh-CN" dirty="0">
                <a:solidFill>
                  <a:schemeClr val="bg1"/>
                </a:solidFill>
              </a:rPr>
              <a:t>"</a:t>
            </a:r>
            <a:r>
              <a:rPr lang="zh-CN" altLang="en-US" dirty="0">
                <a:solidFill>
                  <a:schemeClr val="bg1"/>
                </a:solidFill>
              </a:rPr>
              <a:t>唯读</a:t>
            </a:r>
            <a:r>
              <a:rPr lang="en-US" altLang="zh-CN" dirty="0">
                <a:solidFill>
                  <a:schemeClr val="bg1"/>
                </a:solidFill>
              </a:rPr>
              <a:t>"</a:t>
            </a:r>
            <a:r>
              <a:rPr lang="zh-CN" altLang="en-US" dirty="0">
                <a:solidFill>
                  <a:schemeClr val="bg1"/>
                </a:solidFill>
              </a:rPr>
              <a:t>的网路世界，电视、杂志、书籍、静态网页这类的都可以被归在此类。</a:t>
            </a: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7" name="图片 6">
            <a:extLst>
              <a:ext uri="{FF2B5EF4-FFF2-40B4-BE49-F238E27FC236}">
                <a16:creationId xmlns:a16="http://schemas.microsoft.com/office/drawing/2014/main" id="{7336587B-B464-4ED0-BD03-BDF19E4F6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60252"/>
            <a:ext cx="6673641" cy="32191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WEB-WEB2.0</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在这个世代，网路变成互动的形式了，大家可以同时当讯息的接收者，以及讯息的製造者。</a:t>
            </a: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4" name="图片 3">
            <a:extLst>
              <a:ext uri="{FF2B5EF4-FFF2-40B4-BE49-F238E27FC236}">
                <a16:creationId xmlns:a16="http://schemas.microsoft.com/office/drawing/2014/main" id="{2E218908-645D-4570-AB85-A978906DD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1419622"/>
            <a:ext cx="4483968" cy="3594073"/>
          </a:xfrm>
          <a:prstGeom prst="rect">
            <a:avLst/>
          </a:prstGeom>
        </p:spPr>
      </p:pic>
    </p:spTree>
    <p:extLst>
      <p:ext uri="{BB962C8B-B14F-4D97-AF65-F5344CB8AC3E}">
        <p14:creationId xmlns:p14="http://schemas.microsoft.com/office/powerpoint/2010/main" val="3120869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WEB-WEB3.0</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43558"/>
            <a:ext cx="8640960" cy="2308324"/>
          </a:xfrm>
          <a:prstGeom prst="rect">
            <a:avLst/>
          </a:prstGeom>
          <a:noFill/>
        </p:spPr>
        <p:txBody>
          <a:bodyPr wrap="square" rtlCol="0">
            <a:spAutoFit/>
          </a:bodyPr>
          <a:lstStyle/>
          <a:p>
            <a:r>
              <a:rPr lang="zh-CN" altLang="en-US" dirty="0">
                <a:solidFill>
                  <a:schemeClr val="bg1"/>
                </a:solidFill>
              </a:rPr>
              <a:t>我理解的</a:t>
            </a:r>
            <a:r>
              <a:rPr lang="en-US" altLang="zh-CN" dirty="0">
                <a:solidFill>
                  <a:schemeClr val="bg1"/>
                </a:solidFill>
              </a:rPr>
              <a:t>web3.0</a:t>
            </a:r>
            <a:r>
              <a:rPr lang="zh-CN" altLang="en-US" dirty="0">
                <a:solidFill>
                  <a:schemeClr val="bg1"/>
                </a:solidFill>
              </a:rPr>
              <a:t>是在</a:t>
            </a:r>
            <a:r>
              <a:rPr lang="en-US" altLang="zh-CN" dirty="0">
                <a:solidFill>
                  <a:schemeClr val="bg1"/>
                </a:solidFill>
              </a:rPr>
              <a:t>web2.0</a:t>
            </a:r>
            <a:r>
              <a:rPr lang="zh-CN" altLang="en-US" dirty="0">
                <a:solidFill>
                  <a:schemeClr val="bg1"/>
                </a:solidFill>
              </a:rPr>
              <a:t>的基础上运用先进的技术，工程化的管理，完成高复杂度的项目。</a:t>
            </a:r>
          </a:p>
          <a:p>
            <a:r>
              <a:rPr lang="zh-CN" altLang="en-US" dirty="0">
                <a:solidFill>
                  <a:schemeClr val="bg1"/>
                </a:solidFill>
              </a:rPr>
              <a:t>与服务器端语言先慢后快的学习曲线相比，前端开发的学习曲线是先快后慢</a:t>
            </a: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4" name="图片 3">
            <a:extLst>
              <a:ext uri="{FF2B5EF4-FFF2-40B4-BE49-F238E27FC236}">
                <a16:creationId xmlns:a16="http://schemas.microsoft.com/office/drawing/2014/main" id="{DE581629-D59B-4529-9EBC-32ECA561A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765" y="1923678"/>
            <a:ext cx="6064469" cy="2994331"/>
          </a:xfrm>
          <a:prstGeom prst="rect">
            <a:avLst/>
          </a:prstGeom>
        </p:spPr>
      </p:pic>
    </p:spTree>
    <p:extLst>
      <p:ext uri="{BB962C8B-B14F-4D97-AF65-F5344CB8AC3E}">
        <p14:creationId xmlns:p14="http://schemas.microsoft.com/office/powerpoint/2010/main" val="2863168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panose="020B0503020204020204" charset="-122"/>
              </a:rPr>
              <a:t>WEB-</a:t>
            </a:r>
            <a:r>
              <a:rPr lang="zh-CN" altLang="en-US" sz="2800" b="1" kern="0" dirty="0">
                <a:solidFill>
                  <a:srgbClr val="FFFFFF"/>
                </a:solidFill>
                <a:ea typeface="微软雅黑" panose="020B0503020204020204" charset="-122"/>
              </a:rPr>
              <a:t>未来的</a:t>
            </a:r>
            <a:r>
              <a:rPr lang="en-US" altLang="zh-CN" sz="2800" b="1" kern="0" dirty="0">
                <a:solidFill>
                  <a:srgbClr val="FFFFFF"/>
                </a:solidFill>
                <a:ea typeface="微软雅黑" panose="020B0503020204020204" charset="-122"/>
              </a:rPr>
              <a:t>WEB</a:t>
            </a: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43558"/>
            <a:ext cx="8640960" cy="2862322"/>
          </a:xfrm>
          <a:prstGeom prst="rect">
            <a:avLst/>
          </a:prstGeom>
          <a:noFill/>
        </p:spPr>
        <p:txBody>
          <a:bodyPr wrap="square" rtlCol="0">
            <a:spAutoFit/>
          </a:bodyPr>
          <a:lstStyle/>
          <a:p>
            <a:r>
              <a:rPr lang="zh-CN" altLang="en-US" dirty="0">
                <a:solidFill>
                  <a:schemeClr val="bg1"/>
                </a:solidFill>
              </a:rPr>
              <a:t>随着</a:t>
            </a:r>
            <a:r>
              <a:rPr lang="en-US" altLang="zh-CN" dirty="0" err="1">
                <a:solidFill>
                  <a:schemeClr val="bg1"/>
                </a:solidFill>
              </a:rPr>
              <a:t>webgl</a:t>
            </a:r>
            <a:r>
              <a:rPr lang="zh-CN" altLang="en-US" dirty="0">
                <a:solidFill>
                  <a:schemeClr val="bg1"/>
                </a:solidFill>
              </a:rPr>
              <a:t>的加入，</a:t>
            </a:r>
            <a:r>
              <a:rPr lang="en-US" altLang="zh-CN" dirty="0">
                <a:solidFill>
                  <a:schemeClr val="bg1"/>
                </a:solidFill>
              </a:rPr>
              <a:t>web</a:t>
            </a:r>
            <a:r>
              <a:rPr lang="zh-CN" altLang="en-US" dirty="0">
                <a:solidFill>
                  <a:schemeClr val="bg1"/>
                </a:solidFill>
              </a:rPr>
              <a:t>拥有了游戏开发的可能。</a:t>
            </a:r>
          </a:p>
          <a:p>
            <a:endParaRPr lang="en-US" altLang="zh-CN" dirty="0">
              <a:solidFill>
                <a:schemeClr val="bg1"/>
              </a:solidFill>
            </a:endParaRPr>
          </a:p>
          <a:p>
            <a:r>
              <a:rPr lang="en-US" altLang="zh-CN" dirty="0">
                <a:solidFill>
                  <a:schemeClr val="bg1"/>
                </a:solidFill>
                <a:hlinkClick r:id="rId3"/>
              </a:rPr>
              <a:t>chrome</a:t>
            </a:r>
            <a:r>
              <a:rPr lang="zh-CN" altLang="en-US" dirty="0">
                <a:solidFill>
                  <a:schemeClr val="bg1"/>
                </a:solidFill>
                <a:hlinkClick r:id="rId3"/>
              </a:rPr>
              <a:t>实验室</a:t>
            </a:r>
            <a:r>
              <a:rPr lang="zh-CN" altLang="en-US" dirty="0">
                <a:solidFill>
                  <a:schemeClr val="bg1"/>
                </a:solidFill>
              </a:rPr>
              <a:t>、</a:t>
            </a:r>
            <a:r>
              <a:rPr lang="en-US" altLang="zh-CN" dirty="0">
                <a:solidFill>
                  <a:schemeClr val="bg1"/>
                </a:solidFill>
                <a:hlinkClick r:id="rId4"/>
              </a:rPr>
              <a:t>Fluid</a:t>
            </a:r>
            <a:r>
              <a:rPr lang="zh-CN" altLang="en-US" dirty="0">
                <a:solidFill>
                  <a:schemeClr val="bg1"/>
                </a:solidFill>
              </a:rPr>
              <a:t>、</a:t>
            </a:r>
            <a:r>
              <a:rPr lang="en-US" altLang="zh-CN" dirty="0" err="1">
                <a:solidFill>
                  <a:schemeClr val="bg1"/>
                </a:solidFill>
                <a:hlinkClick r:id="rId5"/>
              </a:rPr>
              <a:t>scanseqjs</a:t>
            </a:r>
            <a:r>
              <a:rPr lang="zh-CN" altLang="en-US" dirty="0">
                <a:solidFill>
                  <a:schemeClr val="bg1"/>
                </a:solidFill>
              </a:rPr>
              <a:t>、</a:t>
            </a:r>
            <a:r>
              <a:rPr lang="zh-CN" altLang="en-US" dirty="0">
                <a:solidFill>
                  <a:schemeClr val="bg1"/>
                </a:solidFill>
                <a:hlinkClick r:id="rId6"/>
              </a:rPr>
              <a:t>刺客信条</a:t>
            </a:r>
            <a:endParaRPr lang="zh-CN" altLang="en-US" dirty="0">
              <a:solidFill>
                <a:schemeClr val="bg1"/>
              </a:solidFill>
            </a:endParaRPr>
          </a:p>
          <a:p>
            <a:endParaRPr lang="en-US" altLang="zh-CN" dirty="0"/>
          </a:p>
          <a:p>
            <a:endParaRPr lang="zh-CN" altLang="en-US" dirty="0"/>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pic>
        <p:nvPicPr>
          <p:cNvPr id="6" name="图片 5">
            <a:extLst>
              <a:ext uri="{FF2B5EF4-FFF2-40B4-BE49-F238E27FC236}">
                <a16:creationId xmlns:a16="http://schemas.microsoft.com/office/drawing/2014/main" id="{0256EDBC-D454-42EF-836F-FF9A0D99D50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87624" y="1901586"/>
            <a:ext cx="6228184" cy="3037422"/>
          </a:xfrm>
          <a:prstGeom prst="rect">
            <a:avLst/>
          </a:prstGeom>
        </p:spPr>
      </p:pic>
    </p:spTree>
    <p:extLst>
      <p:ext uri="{BB962C8B-B14F-4D97-AF65-F5344CB8AC3E}">
        <p14:creationId xmlns:p14="http://schemas.microsoft.com/office/powerpoint/2010/main" val="1543273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4</a:t>
            </a:r>
          </a:p>
        </p:txBody>
      </p:sp>
      <p:sp>
        <p:nvSpPr>
          <p:cNvPr id="4" name="矩形 3"/>
          <p:cNvSpPr/>
          <p:nvPr/>
        </p:nvSpPr>
        <p:spPr bwMode="auto">
          <a:xfrm>
            <a:off x="3059832" y="2272196"/>
            <a:ext cx="4249738" cy="726173"/>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400" b="1" dirty="0">
                <a:solidFill>
                  <a:schemeClr val="bg1"/>
                </a:solidFill>
              </a:rPr>
              <a:t>移动端</a:t>
            </a:r>
            <a:endParaRPr lang="en-US" altLang="zh-CN" sz="4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189724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953436" y="1947567"/>
            <a:ext cx="735006" cy="241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                  PPT</a:t>
            </a:r>
            <a:r>
              <a:rPr lang="zh-CN" altLang="en-US" sz="100" dirty="0">
                <a:solidFill>
                  <a:schemeClr val="bg1"/>
                </a:solidFill>
              </a:rPr>
              <a:t>素材：</a:t>
            </a:r>
            <a:r>
              <a:rPr lang="en-US" altLang="zh-CN" sz="100" dirty="0">
                <a:solidFill>
                  <a:schemeClr val="bg1"/>
                </a:solidFill>
              </a:rPr>
              <a:t>www.1ppt.com/sucai/</a:t>
            </a:r>
          </a:p>
          <a:p>
            <a:r>
              <a:rPr lang="en-US" altLang="zh-CN" sz="100" dirty="0">
                <a:solidFill>
                  <a:schemeClr val="bg1"/>
                </a:solidFill>
              </a:rPr>
              <a:t>PPT</a:t>
            </a:r>
            <a:r>
              <a:rPr lang="zh-CN" altLang="en-US" sz="100" dirty="0">
                <a:solidFill>
                  <a:schemeClr val="bg1"/>
                </a:solidFill>
              </a:rPr>
              <a:t>背景：</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p>
          <a:p>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r>
              <a:rPr lang="zh-CN" altLang="en-US" sz="100" dirty="0">
                <a:solidFill>
                  <a:schemeClr val="bg1"/>
                </a:solidFill>
              </a:rPr>
              <a:t>资料下载：</a:t>
            </a:r>
            <a:r>
              <a:rPr lang="en-US" altLang="zh-CN" sz="100" dirty="0">
                <a:solidFill>
                  <a:schemeClr val="bg1"/>
                </a:solidFill>
              </a:rPr>
              <a:t>www.1ppt.com/ziliao/                   </a:t>
            </a:r>
            <a:r>
              <a:rPr lang="zh-CN" altLang="en-US" sz="100" dirty="0">
                <a:solidFill>
                  <a:schemeClr val="bg1"/>
                </a:solidFill>
              </a:rPr>
              <a:t>范文下载：</a:t>
            </a:r>
            <a:r>
              <a:rPr lang="en-US" altLang="zh-CN" sz="100" dirty="0">
                <a:solidFill>
                  <a:schemeClr val="bg1"/>
                </a:solidFill>
              </a:rPr>
              <a:t>www.1ppt.com/fanwen/             </a:t>
            </a:r>
          </a:p>
          <a:p>
            <a:r>
              <a:rPr lang="zh-CN" altLang="en-US" sz="100" dirty="0">
                <a:solidFill>
                  <a:schemeClr val="bg1"/>
                </a:solidFill>
              </a:rPr>
              <a:t>试卷下载：</a:t>
            </a:r>
            <a:r>
              <a:rPr lang="en-US" altLang="zh-CN" sz="100" dirty="0">
                <a:solidFill>
                  <a:schemeClr val="bg1"/>
                </a:solidFill>
              </a:rPr>
              <a:t>www.1ppt.com/shiti/                     </a:t>
            </a:r>
            <a:r>
              <a:rPr lang="zh-CN" altLang="en-US" sz="100" dirty="0">
                <a:solidFill>
                  <a:schemeClr val="bg1"/>
                </a:solidFill>
              </a:rPr>
              <a:t>教案下载：</a:t>
            </a:r>
            <a:r>
              <a:rPr lang="en-US" altLang="zh-CN" sz="100" dirty="0">
                <a:solidFill>
                  <a:schemeClr val="bg1"/>
                </a:solidFill>
              </a:rPr>
              <a:t>www.1ppt.com/jiaoan/               </a:t>
            </a:r>
          </a:p>
          <a:p>
            <a:r>
              <a:rPr lang="en-US" altLang="zh-CN" sz="100" dirty="0">
                <a:solidFill>
                  <a:schemeClr val="bg1"/>
                </a:solidFill>
              </a:rPr>
              <a:t>PPT</a:t>
            </a:r>
            <a:r>
              <a:rPr lang="zh-CN" altLang="en-US" sz="100" dirty="0">
                <a:solidFill>
                  <a:schemeClr val="bg1"/>
                </a:solidFill>
              </a:rPr>
              <a:t>论坛：</a:t>
            </a:r>
            <a:r>
              <a:rPr lang="en-US" altLang="zh-CN" sz="100" dirty="0">
                <a:solidFill>
                  <a:schemeClr val="bg1"/>
                </a:solidFill>
              </a:rPr>
              <a:t>www.1ppt.cn                                     PPT</a:t>
            </a:r>
            <a:r>
              <a:rPr lang="zh-CN" altLang="en-US" sz="100" dirty="0">
                <a:solidFill>
                  <a:schemeClr val="bg1"/>
                </a:solidFill>
              </a:rPr>
              <a:t>课件：</a:t>
            </a:r>
            <a:r>
              <a:rPr lang="en-US" altLang="zh-CN" sz="100" dirty="0">
                <a:solidFill>
                  <a:schemeClr val="bg1"/>
                </a:solidFill>
              </a:rPr>
              <a:t>www.1ppt.com/kejian/ </a:t>
            </a:r>
          </a:p>
          <a:p>
            <a:r>
              <a:rPr lang="zh-CN" altLang="en-US" sz="100" dirty="0">
                <a:solidFill>
                  <a:schemeClr val="bg1"/>
                </a:solidFill>
              </a:rPr>
              <a:t>语文课件：</a:t>
            </a:r>
            <a:r>
              <a:rPr lang="en-US" altLang="zh-CN" sz="100" dirty="0">
                <a:solidFill>
                  <a:schemeClr val="bg1"/>
                </a:solidFill>
              </a:rPr>
              <a:t>www.1ppt.com/kejian/yuwen/    </a:t>
            </a:r>
            <a:r>
              <a:rPr lang="zh-CN" altLang="en-US" sz="100" dirty="0">
                <a:solidFill>
                  <a:schemeClr val="bg1"/>
                </a:solidFill>
              </a:rPr>
              <a:t>数学课件：</a:t>
            </a:r>
            <a:r>
              <a:rPr lang="en-US" altLang="zh-CN" sz="100" dirty="0">
                <a:solidFill>
                  <a:schemeClr val="bg1"/>
                </a:solidFill>
              </a:rPr>
              <a:t>www.1ppt.com/kejian/shuxue/ </a:t>
            </a:r>
          </a:p>
          <a:p>
            <a:r>
              <a:rPr lang="zh-CN" altLang="en-US" sz="100" dirty="0">
                <a:solidFill>
                  <a:schemeClr val="bg1"/>
                </a:solidFill>
              </a:rPr>
              <a:t>英语课件：</a:t>
            </a:r>
            <a:r>
              <a:rPr lang="en-US" altLang="zh-CN" sz="100" dirty="0">
                <a:solidFill>
                  <a:schemeClr val="bg1"/>
                </a:solidFill>
              </a:rPr>
              <a:t>www.1ppt.com/kejian/yingyu/    </a:t>
            </a:r>
            <a:r>
              <a:rPr lang="zh-CN" altLang="en-US" sz="100" dirty="0">
                <a:solidFill>
                  <a:schemeClr val="bg1"/>
                </a:solidFill>
              </a:rPr>
              <a:t>美术课件：</a:t>
            </a:r>
            <a:r>
              <a:rPr lang="en-US" altLang="zh-CN" sz="100" dirty="0">
                <a:solidFill>
                  <a:schemeClr val="bg1"/>
                </a:solidFill>
              </a:rPr>
              <a:t>www.1ppt.com/kejian/meishu/ </a:t>
            </a:r>
          </a:p>
          <a:p>
            <a:r>
              <a:rPr lang="zh-CN" altLang="en-US" sz="100" dirty="0">
                <a:solidFill>
                  <a:schemeClr val="bg1"/>
                </a:solidFill>
              </a:rPr>
              <a:t>科学课件：</a:t>
            </a:r>
            <a:r>
              <a:rPr lang="en-US" altLang="zh-CN" sz="100" dirty="0">
                <a:solidFill>
                  <a:schemeClr val="bg1"/>
                </a:solidFill>
              </a:rPr>
              <a:t>www.1ppt.com/kejian/kexue/     </a:t>
            </a:r>
            <a:r>
              <a:rPr lang="zh-CN" altLang="en-US" sz="100" dirty="0">
                <a:solidFill>
                  <a:schemeClr val="bg1"/>
                </a:solidFill>
              </a:rPr>
              <a:t>物理课件：</a:t>
            </a:r>
            <a:r>
              <a:rPr lang="en-US" altLang="zh-CN" sz="100" dirty="0">
                <a:solidFill>
                  <a:schemeClr val="bg1"/>
                </a:solidFill>
              </a:rPr>
              <a:t>www.1ppt.com/kejian/wuli/ </a:t>
            </a:r>
          </a:p>
          <a:p>
            <a:r>
              <a:rPr lang="zh-CN" altLang="en-US" sz="100" dirty="0">
                <a:solidFill>
                  <a:schemeClr val="bg1"/>
                </a:solidFill>
              </a:rPr>
              <a:t>化学课件：</a:t>
            </a:r>
            <a:r>
              <a:rPr lang="en-US" altLang="zh-CN" sz="100" dirty="0">
                <a:solidFill>
                  <a:schemeClr val="bg1"/>
                </a:solidFill>
              </a:rPr>
              <a:t>www.1ppt.com/kejian/huaxue/  </a:t>
            </a:r>
            <a:r>
              <a:rPr lang="zh-CN" altLang="en-US" sz="100" dirty="0">
                <a:solidFill>
                  <a:schemeClr val="bg1"/>
                </a:solidFill>
              </a:rPr>
              <a:t>生物课件：</a:t>
            </a:r>
            <a:r>
              <a:rPr lang="en-US" altLang="zh-CN" sz="100" dirty="0">
                <a:solidFill>
                  <a:schemeClr val="bg1"/>
                </a:solidFill>
              </a:rPr>
              <a:t>www.1ppt.com/kejian/shengwu/ </a:t>
            </a:r>
          </a:p>
          <a:p>
            <a:r>
              <a:rPr lang="zh-CN" altLang="en-US" sz="100" dirty="0">
                <a:solidFill>
                  <a:schemeClr val="bg1"/>
                </a:solidFill>
              </a:rPr>
              <a:t>地理课件：</a:t>
            </a:r>
            <a:r>
              <a:rPr lang="en-US" altLang="zh-CN" sz="100" dirty="0">
                <a:solidFill>
                  <a:schemeClr val="bg1"/>
                </a:solidFill>
              </a:rPr>
              <a:t>www.1ppt.com/kejian/dili/          </a:t>
            </a:r>
            <a:r>
              <a:rPr lang="zh-CN" altLang="en-US" sz="100" dirty="0">
                <a:solidFill>
                  <a:schemeClr val="bg1"/>
                </a:solidFill>
              </a:rPr>
              <a:t>历史课件：</a:t>
            </a:r>
            <a:r>
              <a:rPr lang="en-US" altLang="zh-CN" sz="100" dirty="0">
                <a:solidFill>
                  <a:schemeClr val="bg1"/>
                </a:solidFill>
              </a:rPr>
              <a:t>www.1ppt.com/kejian/lishi/        </a:t>
            </a:r>
          </a:p>
        </p:txBody>
      </p:sp>
      <p:sp>
        <p:nvSpPr>
          <p:cNvPr id="2" name="矩形 3"/>
          <p:cNvSpPr>
            <a:spLocks noChangeArrowheads="1"/>
          </p:cNvSpPr>
          <p:nvPr/>
        </p:nvSpPr>
        <p:spPr bwMode="auto">
          <a:xfrm>
            <a:off x="1" y="-20538"/>
            <a:ext cx="2700338" cy="5164038"/>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fontAlgn="base" hangingPunct="1">
              <a:spcBef>
                <a:spcPct val="0"/>
              </a:spcBef>
              <a:spcAft>
                <a:spcPct val="0"/>
              </a:spcAft>
              <a:buFont typeface="Arial" panose="020B0604020202020204" pitchFamily="34" charset="0"/>
              <a:buNone/>
            </a:pPr>
            <a:endParaRPr lang="zh-CN" altLang="en-US" sz="1800">
              <a:solidFill>
                <a:srgbClr val="FFFFFF"/>
              </a:solidFill>
              <a:latin typeface="微软雅黑" panose="020B0503020204020204" charset="-122"/>
              <a:ea typeface="微软雅黑" panose="020B0503020204020204" charset="-122"/>
              <a:sym typeface="宋体" panose="02010600030101010101" pitchFamily="2" charset="-122"/>
            </a:endParaRPr>
          </a:p>
        </p:txBody>
      </p:sp>
      <p:grpSp>
        <p:nvGrpSpPr>
          <p:cNvPr id="5" name="组合 4"/>
          <p:cNvGrpSpPr/>
          <p:nvPr/>
        </p:nvGrpSpPr>
        <p:grpSpPr>
          <a:xfrm>
            <a:off x="594857" y="1752679"/>
            <a:ext cx="1736015" cy="1235010"/>
            <a:chOff x="594854" y="1752679"/>
            <a:chExt cx="1736015" cy="1235010"/>
          </a:xfrm>
        </p:grpSpPr>
        <p:sp>
          <p:nvSpPr>
            <p:cNvPr id="27" name="矩形 26"/>
            <p:cNvSpPr/>
            <p:nvPr/>
          </p:nvSpPr>
          <p:spPr>
            <a:xfrm>
              <a:off x="594854" y="2188856"/>
              <a:ext cx="1653199" cy="7694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28" name="矩形 27"/>
            <p:cNvSpPr/>
            <p:nvPr/>
          </p:nvSpPr>
          <p:spPr>
            <a:xfrm>
              <a:off x="642042" y="2526036"/>
              <a:ext cx="1577908" cy="461653"/>
            </a:xfrm>
            <a:prstGeom prst="rect">
              <a:avLst/>
            </a:prstGeom>
          </p:spPr>
          <p:txBody>
            <a:bodyPr wrap="none" lIns="91428" tIns="45714" rIns="91428" bIns="45714">
              <a:spAutoFit/>
            </a:bodyPr>
            <a:lstStyle/>
            <a:p>
              <a:pPr fontAlgn="base">
                <a:spcBef>
                  <a:spcPct val="0"/>
                </a:spcBef>
                <a:spcAft>
                  <a:spcPct val="0"/>
                </a:spcAft>
              </a:pPr>
              <a:r>
                <a:rPr lang="en-US" altLang="zh-CN" sz="2400" b="1" dirty="0">
                  <a:solidFill>
                    <a:srgbClr val="FFFFFF"/>
                  </a:solidFill>
                  <a:latin typeface="微软雅黑" panose="020B0503020204020204" charset="-122"/>
                  <a:ea typeface="微软雅黑" panose="020B0503020204020204" charset="-122"/>
                  <a:sym typeface="微软雅黑" panose="020B0503020204020204" charset="-122"/>
                </a:rPr>
                <a:t>Contents</a:t>
              </a:r>
            </a:p>
          </p:txBody>
        </p:sp>
        <p:sp>
          <p:nvSpPr>
            <p:cNvPr id="29" name="矩形 28"/>
            <p:cNvSpPr/>
            <p:nvPr/>
          </p:nvSpPr>
          <p:spPr>
            <a:xfrm>
              <a:off x="594854" y="1752680"/>
              <a:ext cx="1653199" cy="76944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panose="020B0503020204020204" charset="-122"/>
              </a:endParaRPr>
            </a:p>
          </p:txBody>
        </p:sp>
        <p:sp>
          <p:nvSpPr>
            <p:cNvPr id="30" name="矩形 29"/>
            <p:cNvSpPr/>
            <p:nvPr/>
          </p:nvSpPr>
          <p:spPr>
            <a:xfrm>
              <a:off x="681083" y="1752679"/>
              <a:ext cx="1649786" cy="769429"/>
            </a:xfrm>
            <a:prstGeom prst="rect">
              <a:avLst/>
            </a:prstGeom>
          </p:spPr>
          <p:txBody>
            <a:bodyPr wrap="none" lIns="91428" tIns="45714" rIns="91428" bIns="45714">
              <a:spAutoFit/>
            </a:bodyPr>
            <a:lstStyle/>
            <a:p>
              <a:pPr lvl="0" fontAlgn="base">
                <a:spcBef>
                  <a:spcPct val="0"/>
                </a:spcBef>
                <a:spcAft>
                  <a:spcPct val="0"/>
                </a:spcAft>
              </a:pPr>
              <a:r>
                <a:rPr lang="zh-CN" altLang="en-US" sz="4400" b="1" dirty="0">
                  <a:solidFill>
                    <a:srgbClr val="FFFFFF"/>
                  </a:solidFill>
                  <a:latin typeface="微软雅黑" panose="020B0503020204020204" charset="-122"/>
                  <a:ea typeface="微软雅黑" panose="020B0503020204020204" charset="-122"/>
                  <a:sym typeface="微软雅黑" panose="020B0503020204020204" charset="-122"/>
                </a:rPr>
                <a:t>目  录</a:t>
              </a:r>
            </a:p>
          </p:txBody>
        </p:sp>
      </p:grpSp>
      <p:grpSp>
        <p:nvGrpSpPr>
          <p:cNvPr id="3" name="组合 2"/>
          <p:cNvGrpSpPr/>
          <p:nvPr/>
        </p:nvGrpSpPr>
        <p:grpSpPr>
          <a:xfrm>
            <a:off x="3255014" y="263674"/>
            <a:ext cx="5386388" cy="976045"/>
            <a:chOff x="3434084" y="1371600"/>
            <a:chExt cx="5386388" cy="976045"/>
          </a:xfrm>
        </p:grpSpPr>
        <p:sp>
          <p:nvSpPr>
            <p:cNvPr id="17" name="矩形 16"/>
            <p:cNvSpPr/>
            <p:nvPr/>
          </p:nvSpPr>
          <p:spPr>
            <a:xfrm>
              <a:off x="3434084" y="1371600"/>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l" defTabSz="685165">
                <a:defRPr/>
              </a:pPr>
              <a:endParaRPr lang="zh-CN" altLang="en-US" sz="1400" kern="0">
                <a:solidFill>
                  <a:prstClr val="white"/>
                </a:solidFill>
                <a:latin typeface="Calibri" panose="020F0502020204030204"/>
                <a:ea typeface="微软雅黑" panose="020B0503020204020204" charset="-122"/>
              </a:endParaRPr>
            </a:p>
          </p:txBody>
        </p:sp>
        <p:sp>
          <p:nvSpPr>
            <p:cNvPr id="24" name="Copyright Notice"/>
            <p:cNvSpPr/>
            <p:nvPr/>
          </p:nvSpPr>
          <p:spPr bwMode="auto">
            <a:xfrm>
              <a:off x="3434247" y="1559907"/>
              <a:ext cx="1955714"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3765">
                <a:defRPr/>
              </a:pPr>
              <a:r>
                <a:rPr lang="zh-CN" altLang="en-US" sz="2400" b="1" cap="small" dirty="0">
                  <a:solidFill>
                    <a:prstClr val="white"/>
                  </a:solidFill>
                  <a:latin typeface="微软雅黑" panose="020B0503020204020204" charset="-122"/>
                  <a:ea typeface="微软雅黑" panose="020B0503020204020204" charset="-122"/>
                </a:rPr>
                <a:t>七、</a:t>
              </a:r>
              <a:r>
                <a:rPr lang="zh-CN" altLang="en-US" sz="2400" b="1" dirty="0">
                  <a:latin typeface="微软雅黑" panose="020B0503020204020204" charset="-122"/>
                  <a:ea typeface="微软雅黑" panose="020B0503020204020204" charset="-122"/>
                </a:rPr>
                <a:t>三维动画</a:t>
              </a:r>
              <a:endParaRPr lang="en-US" altLang="zh-CN" sz="2400" b="1" cap="small" dirty="0">
                <a:solidFill>
                  <a:prstClr val="white"/>
                </a:solidFill>
                <a:latin typeface="微软雅黑" panose="020B0503020204020204" charset="-122"/>
                <a:ea typeface="微软雅黑" panose="020B0503020204020204" charset="-122"/>
              </a:endParaRPr>
            </a:p>
            <a:p>
              <a:pPr algn="l" defTabSz="913765">
                <a:defRPr/>
              </a:pPr>
              <a:endParaRPr lang="en-US" sz="2400" b="1" cap="small" dirty="0">
                <a:solidFill>
                  <a:prstClr val="white"/>
                </a:solidFill>
                <a:latin typeface="微软雅黑" panose="020B0503020204020204" charset="-122"/>
                <a:ea typeface="微软雅黑" panose="020B0503020204020204" charset="-122"/>
              </a:endParaRPr>
            </a:p>
          </p:txBody>
        </p:sp>
      </p:grpSp>
      <p:grpSp>
        <p:nvGrpSpPr>
          <p:cNvPr id="4" name="组合 3"/>
          <p:cNvGrpSpPr/>
          <p:nvPr/>
        </p:nvGrpSpPr>
        <p:grpSpPr>
          <a:xfrm>
            <a:off x="3251839" y="962492"/>
            <a:ext cx="5386388" cy="976333"/>
            <a:chOff x="3433449" y="2020888"/>
            <a:chExt cx="5386388" cy="976333"/>
          </a:xfrm>
        </p:grpSpPr>
        <p:sp>
          <p:nvSpPr>
            <p:cNvPr id="19" name="矩形 18"/>
            <p:cNvSpPr/>
            <p:nvPr/>
          </p:nvSpPr>
          <p:spPr>
            <a:xfrm>
              <a:off x="3433449" y="202088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25" name="Copyright Notice"/>
            <p:cNvSpPr/>
            <p:nvPr/>
          </p:nvSpPr>
          <p:spPr bwMode="auto">
            <a:xfrm>
              <a:off x="3439740" y="2209483"/>
              <a:ext cx="5274310"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z="2400" b="1" cap="small" dirty="0">
                  <a:solidFill>
                    <a:prstClr val="white"/>
                  </a:solidFill>
                  <a:latin typeface="微软雅黑" panose="020B0503020204020204" charset="-122"/>
                  <a:ea typeface="微软雅黑" panose="020B0503020204020204" charset="-122"/>
                </a:rPr>
                <a:t>八、桌面应用</a:t>
              </a: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15" name="组合 14"/>
          <p:cNvGrpSpPr/>
          <p:nvPr/>
        </p:nvGrpSpPr>
        <p:grpSpPr>
          <a:xfrm>
            <a:off x="3255014" y="1661627"/>
            <a:ext cx="5386388" cy="926718"/>
            <a:chOff x="3437259" y="3699828"/>
            <a:chExt cx="5386388" cy="926718"/>
          </a:xfrm>
        </p:grpSpPr>
        <p:sp>
          <p:nvSpPr>
            <p:cNvPr id="23" name="矩形 22"/>
            <p:cNvSpPr/>
            <p:nvPr/>
          </p:nvSpPr>
          <p:spPr>
            <a:xfrm>
              <a:off x="3437259" y="369982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1" name="Copyright Notice"/>
            <p:cNvSpPr/>
            <p:nvPr/>
          </p:nvSpPr>
          <p:spPr bwMode="auto">
            <a:xfrm>
              <a:off x="3458101" y="3838808"/>
              <a:ext cx="2755357"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九、</a:t>
              </a:r>
              <a:r>
                <a:rPr lang="en-US" altLang="zh-CN" sz="2400" b="1" cap="small" dirty="0">
                  <a:solidFill>
                    <a:prstClr val="white"/>
                  </a:solidFill>
                  <a:latin typeface="微软雅黑" panose="020B0503020204020204" charset="-122"/>
                  <a:ea typeface="微软雅黑" panose="020B0503020204020204" charset="-122"/>
                </a:rPr>
                <a:t>CHROME</a:t>
              </a:r>
              <a:r>
                <a:rPr lang="zh-CN" altLang="en-US" sz="2400" b="1" cap="small" dirty="0">
                  <a:solidFill>
                    <a:prstClr val="white"/>
                  </a:solidFill>
                  <a:latin typeface="微软雅黑" panose="020B0503020204020204" charset="-122"/>
                  <a:ea typeface="微软雅黑" panose="020B0503020204020204" charset="-122"/>
                </a:rPr>
                <a:t>扩展</a:t>
              </a:r>
              <a:endParaRPr lang="en-US" altLang="zh-CN" sz="2400" b="1" cap="small" dirty="0">
                <a:solidFill>
                  <a:prstClr val="white"/>
                </a:solidFill>
                <a:latin typeface="微软雅黑" panose="020B0503020204020204" charset="-122"/>
                <a:ea typeface="微软雅黑" panose="020B0503020204020204" charset="-122"/>
              </a:endParaRPr>
            </a:p>
            <a:p>
              <a:pPr lvl="0" algn="ctr">
                <a:defRPr/>
              </a:pPr>
              <a:endParaRPr lang="zh-CN" sz="2400" b="1" cap="small" dirty="0">
                <a:solidFill>
                  <a:prstClr val="white"/>
                </a:solidFill>
                <a:latin typeface="微软雅黑" panose="020B0503020204020204" charset="-122"/>
                <a:ea typeface="微软雅黑" panose="020B0503020204020204" charset="-122"/>
              </a:endParaRPr>
            </a:p>
          </p:txBody>
        </p:sp>
      </p:grpSp>
      <p:grpSp>
        <p:nvGrpSpPr>
          <p:cNvPr id="7" name="组合 6"/>
          <p:cNvGrpSpPr/>
          <p:nvPr/>
        </p:nvGrpSpPr>
        <p:grpSpPr>
          <a:xfrm>
            <a:off x="2446949" y="2358857"/>
            <a:ext cx="6194453" cy="628650"/>
            <a:chOff x="2629194" y="3644583"/>
            <a:chExt cx="6194453" cy="628650"/>
          </a:xfrm>
        </p:grpSpPr>
        <p:sp>
          <p:nvSpPr>
            <p:cNvPr id="8" name="矩形 7"/>
            <p:cNvSpPr/>
            <p:nvPr/>
          </p:nvSpPr>
          <p:spPr>
            <a:xfrm>
              <a:off x="3437259" y="3644583"/>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9" name="Copyright Notice"/>
            <p:cNvSpPr/>
            <p:nvPr/>
          </p:nvSpPr>
          <p:spPr bwMode="auto">
            <a:xfrm>
              <a:off x="2629194" y="3784651"/>
              <a:ext cx="4413170" cy="41840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squar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十、物联网（</a:t>
              </a:r>
              <a:r>
                <a:rPr lang="en-US" altLang="zh-CN" sz="2400" b="1" cap="small" dirty="0">
                  <a:solidFill>
                    <a:prstClr val="white"/>
                  </a:solidFill>
                  <a:latin typeface="微软雅黑" panose="020B0503020204020204" charset="-122"/>
                  <a:ea typeface="微软雅黑" panose="020B0503020204020204" charset="-122"/>
                </a:rPr>
                <a:t>IOT</a:t>
              </a:r>
              <a:r>
                <a:rPr lang="zh-CN" altLang="en-US" sz="2400" b="1" cap="small" dirty="0">
                  <a:solidFill>
                    <a:prstClr val="white"/>
                  </a:solidFill>
                  <a:latin typeface="微软雅黑" panose="020B0503020204020204" charset="-122"/>
                  <a:ea typeface="微软雅黑" panose="020B0503020204020204" charset="-122"/>
                </a:rPr>
                <a:t>）</a:t>
              </a:r>
              <a:endParaRPr lang="zh-CN" altLang="en-US" sz="2400" b="1" dirty="0">
                <a:latin typeface="微软雅黑" panose="020B0503020204020204" charset="-122"/>
                <a:ea typeface="微软雅黑" panose="020B0503020204020204" charset="-122"/>
              </a:endParaRPr>
            </a:p>
          </p:txBody>
        </p:sp>
      </p:grpSp>
      <p:grpSp>
        <p:nvGrpSpPr>
          <p:cNvPr id="13" name="组合 12"/>
          <p:cNvGrpSpPr/>
          <p:nvPr/>
        </p:nvGrpSpPr>
        <p:grpSpPr>
          <a:xfrm>
            <a:off x="3251839" y="3071962"/>
            <a:ext cx="5386388" cy="911931"/>
            <a:chOff x="3434084" y="3729038"/>
            <a:chExt cx="5386388" cy="911931"/>
          </a:xfrm>
        </p:grpSpPr>
        <p:sp>
          <p:nvSpPr>
            <p:cNvPr id="16" name="矩形 15"/>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18" name="Copyright Notice"/>
            <p:cNvSpPr/>
            <p:nvPr/>
          </p:nvSpPr>
          <p:spPr bwMode="auto">
            <a:xfrm>
              <a:off x="3434084" y="3853231"/>
              <a:ext cx="2263492"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十一、操作系统</a:t>
              </a:r>
              <a:endParaRPr lang="zh-CN" altLang="en-US" sz="2400" b="1" dirty="0">
                <a:latin typeface="微软雅黑" panose="020B0503020204020204" charset="-122"/>
                <a:ea typeface="微软雅黑" panose="020B0503020204020204" charset="-122"/>
              </a:endParaRP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grpSp>
        <p:nvGrpSpPr>
          <p:cNvPr id="26" name="组合 25"/>
          <p:cNvGrpSpPr/>
          <p:nvPr/>
        </p:nvGrpSpPr>
        <p:grpSpPr>
          <a:xfrm>
            <a:off x="3251839" y="3770929"/>
            <a:ext cx="5386388" cy="920590"/>
            <a:chOff x="3434084" y="3729038"/>
            <a:chExt cx="5386388" cy="920590"/>
          </a:xfrm>
        </p:grpSpPr>
        <p:sp>
          <p:nvSpPr>
            <p:cNvPr id="32" name="矩形 31"/>
            <p:cNvSpPr/>
            <p:nvPr/>
          </p:nvSpPr>
          <p:spPr>
            <a:xfrm>
              <a:off x="3434084" y="3729038"/>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165">
                <a:defRPr/>
              </a:pPr>
              <a:endParaRPr lang="zh-CN" altLang="en-US" sz="1400" kern="0">
                <a:solidFill>
                  <a:prstClr val="white"/>
                </a:solidFill>
                <a:latin typeface="Calibri" panose="020F0502020204030204"/>
                <a:ea typeface="微软雅黑" panose="020B0503020204020204" charset="-122"/>
              </a:endParaRPr>
            </a:p>
          </p:txBody>
        </p:sp>
        <p:sp>
          <p:nvSpPr>
            <p:cNvPr id="33" name="Copyright Notice"/>
            <p:cNvSpPr/>
            <p:nvPr/>
          </p:nvSpPr>
          <p:spPr bwMode="auto">
            <a:xfrm>
              <a:off x="3458101" y="3861890"/>
              <a:ext cx="1647939" cy="787738"/>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2400" b="1" cap="small" dirty="0">
                  <a:solidFill>
                    <a:prstClr val="white"/>
                  </a:solidFill>
                  <a:latin typeface="微软雅黑" panose="020B0503020204020204" charset="-122"/>
                  <a:ea typeface="微软雅黑" panose="020B0503020204020204" charset="-122"/>
                </a:rPr>
                <a:t>十二、结语</a:t>
              </a:r>
              <a:endParaRPr lang="zh-CN" altLang="en-US" sz="2400" b="1" dirty="0">
                <a:latin typeface="微软雅黑" panose="020B0503020204020204" charset="-122"/>
                <a:ea typeface="微软雅黑" panose="020B0503020204020204" charset="-122"/>
              </a:endParaRPr>
            </a:p>
            <a:p>
              <a:pPr lvl="0" algn="ctr">
                <a:defRPr/>
              </a:pPr>
              <a:endParaRPr lang="zh-CN" altLang="en-US" sz="2400" b="1" cap="small" dirty="0">
                <a:solidFill>
                  <a:prstClr val="white"/>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ppt_y</p:attrName>
                                        </p:attrNameLst>
                                      </p:cBhvr>
                                      <p:tavLst>
                                        <p:tav tm="0">
                                          <p:val>
                                            <p:strVal val="#ppt_y+#ppt_h*1.125000"/>
                                          </p:val>
                                        </p:tav>
                                        <p:tav tm="100000">
                                          <p:val>
                                            <p:strVal val="#ppt_y"/>
                                          </p:val>
                                        </p:tav>
                                      </p:tavLst>
                                    </p:anim>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p:tgtEl>
                                          <p:spTgt spid="7"/>
                                        </p:tgtEl>
                                        <p:attrNameLst>
                                          <p:attrName>ppt_y</p:attrName>
                                        </p:attrNameLst>
                                      </p:cBhvr>
                                      <p:tavLst>
                                        <p:tav tm="0">
                                          <p:val>
                                            <p:strVal val="#ppt_y+#ppt_h*1.125000"/>
                                          </p:val>
                                        </p:tav>
                                        <p:tav tm="100000">
                                          <p:val>
                                            <p:strVal val="#ppt_y"/>
                                          </p:val>
                                        </p:tav>
                                      </p:tavLst>
                                    </p:anim>
                                    <p:animEffect transition="in" filter="wipe(up)">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p:tgtEl>
                                          <p:spTgt spid="13"/>
                                        </p:tgtEl>
                                        <p:attrNameLst>
                                          <p:attrName>ppt_y</p:attrName>
                                        </p:attrNameLst>
                                      </p:cBhvr>
                                      <p:tavLst>
                                        <p:tav tm="0">
                                          <p:val>
                                            <p:strVal val="#ppt_y+#ppt_h*1.125000"/>
                                          </p:val>
                                        </p:tav>
                                        <p:tav tm="100000">
                                          <p:val>
                                            <p:strVal val="#ppt_y"/>
                                          </p:val>
                                        </p:tav>
                                      </p:tavLst>
                                    </p:anim>
                                    <p:animEffect transition="in" filter="wipe(up)">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p:tgtEl>
                                          <p:spTgt spid="26"/>
                                        </p:tgtEl>
                                        <p:attrNameLst>
                                          <p:attrName>ppt_y</p:attrName>
                                        </p:attrNameLst>
                                      </p:cBhvr>
                                      <p:tavLst>
                                        <p:tav tm="0">
                                          <p:val>
                                            <p:strVal val="#ppt_y+#ppt_h*1.125000"/>
                                          </p:val>
                                        </p:tav>
                                        <p:tav tm="100000">
                                          <p:val>
                                            <p:strVal val="#ppt_y"/>
                                          </p:val>
                                        </p:tav>
                                      </p:tavLst>
                                    </p:anim>
                                    <p:animEffect transition="in" filter="wipe(up)">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187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Native App</a:t>
            </a: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632311"/>
          </a:xfrm>
          <a:prstGeom prst="rect">
            <a:avLst/>
          </a:prstGeom>
          <a:noFill/>
        </p:spPr>
        <p:txBody>
          <a:bodyPr wrap="square" rtlCol="0">
            <a:spAutoFit/>
          </a:bodyPr>
          <a:lstStyle/>
          <a:p>
            <a:r>
              <a:rPr lang="zh-CN" altLang="en-US" dirty="0">
                <a:solidFill>
                  <a:schemeClr val="bg1"/>
                </a:solidFill>
              </a:rPr>
              <a:t>即原生开发模式</a:t>
            </a:r>
            <a:r>
              <a:rPr lang="en-US" altLang="zh-CN" dirty="0">
                <a:solidFill>
                  <a:schemeClr val="bg1"/>
                </a:solidFill>
              </a:rPr>
              <a:t>,</a:t>
            </a:r>
            <a:r>
              <a:rPr lang="zh-CN" altLang="en-US" dirty="0">
                <a:solidFill>
                  <a:schemeClr val="bg1"/>
                </a:solidFill>
              </a:rPr>
              <a:t>开发出来的是原生程序</a:t>
            </a:r>
            <a:r>
              <a:rPr lang="en-US" altLang="zh-CN" dirty="0">
                <a:solidFill>
                  <a:schemeClr val="bg1"/>
                </a:solidFill>
              </a:rPr>
              <a:t>,</a:t>
            </a:r>
            <a:r>
              <a:rPr lang="zh-CN" altLang="en-US" dirty="0">
                <a:solidFill>
                  <a:schemeClr val="bg1"/>
                </a:solidFill>
              </a:rPr>
              <a:t>不同平台上</a:t>
            </a:r>
            <a:r>
              <a:rPr lang="en-US" altLang="zh-CN" dirty="0">
                <a:solidFill>
                  <a:schemeClr val="bg1"/>
                </a:solidFill>
              </a:rPr>
              <a:t>,Android</a:t>
            </a:r>
            <a:r>
              <a:rPr lang="zh-CN" altLang="en-US" dirty="0">
                <a:solidFill>
                  <a:schemeClr val="bg1"/>
                </a:solidFill>
              </a:rPr>
              <a:t>和</a:t>
            </a:r>
            <a:r>
              <a:rPr lang="en-US" altLang="zh-CN" dirty="0">
                <a:solidFill>
                  <a:schemeClr val="bg1"/>
                </a:solidFill>
              </a:rPr>
              <a:t>iOS</a:t>
            </a:r>
            <a:r>
              <a:rPr lang="zh-CN" altLang="en-US" dirty="0">
                <a:solidFill>
                  <a:schemeClr val="bg1"/>
                </a:solidFill>
              </a:rPr>
              <a:t>的开发方法不同</a:t>
            </a:r>
            <a:r>
              <a:rPr lang="en-US" altLang="zh-CN" dirty="0">
                <a:solidFill>
                  <a:schemeClr val="bg1"/>
                </a:solidFill>
              </a:rPr>
              <a:t>,</a:t>
            </a:r>
            <a:r>
              <a:rPr lang="zh-CN" altLang="en-US" dirty="0">
                <a:solidFill>
                  <a:schemeClr val="bg1"/>
                </a:solidFill>
              </a:rPr>
              <a:t>开发出来的是一个独立的</a:t>
            </a:r>
            <a:r>
              <a:rPr lang="en-US" altLang="zh-CN" dirty="0">
                <a:solidFill>
                  <a:schemeClr val="bg1"/>
                </a:solidFill>
              </a:rPr>
              <a:t>APP,</a:t>
            </a:r>
            <a:r>
              <a:rPr lang="zh-CN" altLang="en-US" dirty="0">
                <a:solidFill>
                  <a:schemeClr val="bg1"/>
                </a:solidFill>
              </a:rPr>
              <a:t>能发布应用商店。</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endParaRPr lang="en-US" altLang="zh-CN" dirty="0">
              <a:solidFill>
                <a:schemeClr val="bg1"/>
              </a:solidFill>
            </a:endParaRPr>
          </a:p>
          <a:p>
            <a:pPr marL="342900" indent="-342900">
              <a:buFont typeface="Wingdings" panose="05000000000000000000" pitchFamily="2" charset="2"/>
              <a:buChar char="l"/>
            </a:pPr>
            <a:r>
              <a:rPr lang="zh-CN" altLang="en-US" dirty="0">
                <a:solidFill>
                  <a:schemeClr val="bg1"/>
                </a:solidFill>
              </a:rPr>
              <a:t>直接依托于操作系统</a:t>
            </a:r>
            <a:r>
              <a:rPr lang="en-US" altLang="zh-CN" dirty="0">
                <a:solidFill>
                  <a:schemeClr val="bg1"/>
                </a:solidFill>
              </a:rPr>
              <a:t>,</a:t>
            </a:r>
            <a:r>
              <a:rPr lang="zh-CN" altLang="en-US" dirty="0">
                <a:solidFill>
                  <a:schemeClr val="bg1"/>
                </a:solidFill>
              </a:rPr>
              <a:t>交互性最强</a:t>
            </a:r>
            <a:r>
              <a:rPr lang="en-US" altLang="zh-CN" dirty="0">
                <a:solidFill>
                  <a:schemeClr val="bg1"/>
                </a:solidFill>
              </a:rPr>
              <a:t>,</a:t>
            </a:r>
            <a:r>
              <a:rPr lang="zh-CN" altLang="en-US" dirty="0">
                <a:solidFill>
                  <a:schemeClr val="bg1"/>
                </a:solidFill>
              </a:rPr>
              <a:t>性能最好</a:t>
            </a:r>
          </a:p>
          <a:p>
            <a:pPr marL="342900" indent="-342900">
              <a:buFont typeface="Wingdings" panose="05000000000000000000" pitchFamily="2" charset="2"/>
              <a:buChar char="l"/>
            </a:pPr>
            <a:r>
              <a:rPr lang="zh-CN" altLang="en-US" dirty="0">
                <a:solidFill>
                  <a:schemeClr val="bg1"/>
                </a:solidFill>
              </a:rPr>
              <a:t>功能最为强大</a:t>
            </a:r>
            <a:r>
              <a:rPr lang="en-US" altLang="zh-CN" dirty="0">
                <a:solidFill>
                  <a:schemeClr val="bg1"/>
                </a:solidFill>
              </a:rPr>
              <a:t>,</a:t>
            </a:r>
            <a:r>
              <a:rPr lang="zh-CN" altLang="en-US" dirty="0">
                <a:solidFill>
                  <a:schemeClr val="bg1"/>
                </a:solidFill>
              </a:rPr>
              <a:t>特别是在与系统交互中</a:t>
            </a:r>
            <a:r>
              <a:rPr lang="en-US" altLang="zh-CN" dirty="0">
                <a:solidFill>
                  <a:schemeClr val="bg1"/>
                </a:solidFill>
              </a:rPr>
              <a:t>,</a:t>
            </a:r>
            <a:r>
              <a:rPr lang="zh-CN" altLang="en-US" dirty="0">
                <a:solidFill>
                  <a:schemeClr val="bg1"/>
                </a:solidFill>
              </a:rPr>
              <a:t>几乎所有功能都能实现</a:t>
            </a:r>
          </a:p>
          <a:p>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开发成本高</a:t>
            </a:r>
            <a:r>
              <a:rPr lang="en-US" altLang="zh-CN" dirty="0">
                <a:solidFill>
                  <a:schemeClr val="bg1"/>
                </a:solidFill>
              </a:rPr>
              <a:t>,</a:t>
            </a:r>
            <a:r>
              <a:rPr lang="zh-CN" altLang="en-US" dirty="0">
                <a:solidFill>
                  <a:schemeClr val="bg1"/>
                </a:solidFill>
              </a:rPr>
              <a:t>无法跨平台</a:t>
            </a:r>
            <a:r>
              <a:rPr lang="en-US" altLang="zh-CN" dirty="0">
                <a:solidFill>
                  <a:schemeClr val="bg1"/>
                </a:solidFill>
              </a:rPr>
              <a:t>,</a:t>
            </a:r>
            <a:r>
              <a:rPr lang="zh-CN" altLang="en-US" dirty="0">
                <a:solidFill>
                  <a:schemeClr val="bg1"/>
                </a:solidFill>
              </a:rPr>
              <a:t>不同平台</a:t>
            </a:r>
            <a:r>
              <a:rPr lang="en-US" altLang="zh-CN" dirty="0">
                <a:solidFill>
                  <a:schemeClr val="bg1"/>
                </a:solidFill>
              </a:rPr>
              <a:t>Android</a:t>
            </a:r>
            <a:r>
              <a:rPr lang="zh-CN" altLang="en-US" dirty="0">
                <a:solidFill>
                  <a:schemeClr val="bg1"/>
                </a:solidFill>
              </a:rPr>
              <a:t>和</a:t>
            </a:r>
            <a:r>
              <a:rPr lang="en-US" altLang="zh-CN" dirty="0">
                <a:solidFill>
                  <a:schemeClr val="bg1"/>
                </a:solidFill>
              </a:rPr>
              <a:t>iOS</a:t>
            </a:r>
            <a:r>
              <a:rPr lang="zh-CN" altLang="en-US" dirty="0">
                <a:solidFill>
                  <a:schemeClr val="bg1"/>
                </a:solidFill>
              </a:rPr>
              <a:t>上都要各自独立开发</a:t>
            </a:r>
          </a:p>
          <a:p>
            <a:pPr marL="285750" indent="-285750">
              <a:buFont typeface="Wingdings" panose="05000000000000000000" pitchFamily="2" charset="2"/>
              <a:buChar char="l"/>
            </a:pPr>
            <a:r>
              <a:rPr lang="zh-CN" altLang="en-US" dirty="0">
                <a:solidFill>
                  <a:schemeClr val="bg1"/>
                </a:solidFill>
              </a:rPr>
              <a:t>门槛较高</a:t>
            </a:r>
            <a:r>
              <a:rPr lang="en-US" altLang="zh-CN" dirty="0">
                <a:solidFill>
                  <a:schemeClr val="bg1"/>
                </a:solidFill>
              </a:rPr>
              <a:t>,</a:t>
            </a:r>
            <a:r>
              <a:rPr lang="zh-CN" altLang="en-US" dirty="0">
                <a:solidFill>
                  <a:schemeClr val="bg1"/>
                </a:solidFill>
              </a:rPr>
              <a:t>原生人员有一定的入门门槛</a:t>
            </a:r>
            <a:r>
              <a:rPr lang="en-US" altLang="zh-CN" dirty="0">
                <a:solidFill>
                  <a:schemeClr val="bg1"/>
                </a:solidFill>
              </a:rPr>
              <a:t>,</a:t>
            </a:r>
            <a:r>
              <a:rPr lang="zh-CN" altLang="en-US" dirty="0">
                <a:solidFill>
                  <a:schemeClr val="bg1"/>
                </a:solidFill>
              </a:rPr>
              <a:t>相比广大的前端人员而言</a:t>
            </a:r>
            <a:r>
              <a:rPr lang="en-US" altLang="zh-CN" dirty="0">
                <a:solidFill>
                  <a:schemeClr val="bg1"/>
                </a:solidFill>
              </a:rPr>
              <a:t>,</a:t>
            </a:r>
            <a:r>
              <a:rPr lang="zh-CN" altLang="en-US" dirty="0">
                <a:solidFill>
                  <a:schemeClr val="bg1"/>
                </a:solidFill>
              </a:rPr>
              <a:t>较少</a:t>
            </a:r>
          </a:p>
          <a:p>
            <a:pPr marL="285750" indent="-285750">
              <a:buFont typeface="Wingdings" panose="05000000000000000000" pitchFamily="2" charset="2"/>
              <a:buChar char="l"/>
            </a:pPr>
            <a:r>
              <a:rPr lang="zh-CN" altLang="en-US" dirty="0">
                <a:solidFill>
                  <a:schemeClr val="bg1"/>
                </a:solidFill>
              </a:rPr>
              <a:t>更新缓慢</a:t>
            </a:r>
            <a:r>
              <a:rPr lang="en-US" altLang="zh-CN" dirty="0">
                <a:solidFill>
                  <a:schemeClr val="bg1"/>
                </a:solidFill>
              </a:rPr>
              <a:t>,</a:t>
            </a:r>
            <a:r>
              <a:rPr lang="zh-CN" altLang="en-US" dirty="0">
                <a:solidFill>
                  <a:schemeClr val="bg1"/>
                </a:solidFill>
              </a:rPr>
              <a:t>特别是发布应用商店后</a:t>
            </a:r>
            <a:r>
              <a:rPr lang="en-US" altLang="zh-CN" dirty="0">
                <a:solidFill>
                  <a:schemeClr val="bg1"/>
                </a:solidFill>
              </a:rPr>
              <a:t>,</a:t>
            </a:r>
            <a:r>
              <a:rPr lang="zh-CN" altLang="en-US" dirty="0">
                <a:solidFill>
                  <a:schemeClr val="bg1"/>
                </a:solidFill>
              </a:rPr>
              <a:t>需要等到审核周期</a:t>
            </a:r>
          </a:p>
          <a:p>
            <a:pPr marL="285750" indent="-285750">
              <a:buFont typeface="Wingdings" panose="05000000000000000000" pitchFamily="2" charset="2"/>
              <a:buChar char="l"/>
            </a:pPr>
            <a:r>
              <a:rPr lang="zh-CN" altLang="en-US" dirty="0">
                <a:solidFill>
                  <a:schemeClr val="bg1"/>
                </a:solidFill>
              </a:rPr>
              <a:t>维护成本高</a:t>
            </a:r>
            <a:endParaRPr lang="en-US" altLang="zh-CN" dirty="0">
              <a:solidFill>
                <a:schemeClr val="bg1"/>
              </a:solidFill>
            </a:endParaRPr>
          </a:p>
          <a:p>
            <a:pPr marL="285750" indent="-285750">
              <a:buFont typeface="Arial" panose="020B0604020202020204" pitchFamily="34" charset="0"/>
              <a:buChar char="•"/>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952616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Web App</a:t>
            </a: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632311"/>
          </a:xfrm>
          <a:prstGeom prst="rect">
            <a:avLst/>
          </a:prstGeom>
          <a:noFill/>
        </p:spPr>
        <p:txBody>
          <a:bodyPr wrap="square" rtlCol="0">
            <a:spAutoFit/>
          </a:bodyPr>
          <a:lstStyle/>
          <a:p>
            <a:r>
              <a:rPr lang="zh-CN" altLang="en-US" dirty="0">
                <a:solidFill>
                  <a:schemeClr val="bg1"/>
                </a:solidFill>
              </a:rPr>
              <a:t>动端的网站</a:t>
            </a:r>
            <a:r>
              <a:rPr lang="en-US" altLang="zh-CN" dirty="0">
                <a:solidFill>
                  <a:schemeClr val="bg1"/>
                </a:solidFill>
              </a:rPr>
              <a:t>,</a:t>
            </a:r>
            <a:r>
              <a:rPr lang="zh-CN" altLang="en-US" dirty="0">
                <a:solidFill>
                  <a:schemeClr val="bg1"/>
                </a:solidFill>
              </a:rPr>
              <a:t>将页面部署在服务器上</a:t>
            </a:r>
            <a:r>
              <a:rPr lang="en-US" altLang="zh-CN" dirty="0">
                <a:solidFill>
                  <a:schemeClr val="bg1"/>
                </a:solidFill>
              </a:rPr>
              <a:t>,</a:t>
            </a:r>
            <a:r>
              <a:rPr lang="zh-CN" altLang="en-US" dirty="0">
                <a:solidFill>
                  <a:schemeClr val="bg1"/>
                </a:solidFill>
              </a:rPr>
              <a:t>然后用户使用各大浏览器访问</a:t>
            </a:r>
            <a:r>
              <a:rPr lang="en-US" altLang="zh-CN" dirty="0">
                <a:solidFill>
                  <a:schemeClr val="bg1"/>
                </a:solidFill>
              </a:rPr>
              <a:t>,</a:t>
            </a:r>
            <a:r>
              <a:rPr lang="zh-CN" altLang="en-US" dirty="0">
                <a:solidFill>
                  <a:schemeClr val="bg1"/>
                </a:solidFill>
              </a:rPr>
              <a:t>不是独立</a:t>
            </a:r>
            <a:r>
              <a:rPr lang="en-US" altLang="zh-CN" dirty="0">
                <a:solidFill>
                  <a:schemeClr val="bg1"/>
                </a:solidFill>
              </a:rPr>
              <a:t>APP,</a:t>
            </a:r>
            <a:r>
              <a:rPr lang="zh-CN" altLang="en-US" dirty="0">
                <a:solidFill>
                  <a:schemeClr val="bg1"/>
                </a:solidFill>
              </a:rPr>
              <a:t>无法安装和发布</a:t>
            </a:r>
            <a:r>
              <a:rPr lang="en-US" altLang="zh-CN" dirty="0">
                <a:solidFill>
                  <a:schemeClr val="bg1"/>
                </a:solidFill>
              </a:rPr>
              <a:t>Web</a:t>
            </a:r>
            <a:r>
              <a:rPr lang="zh-CN" altLang="en-US" dirty="0">
                <a:solidFill>
                  <a:schemeClr val="bg1"/>
                </a:solidFill>
              </a:rPr>
              <a:t>网站一般分两种</a:t>
            </a:r>
            <a:r>
              <a:rPr lang="en-US" altLang="zh-CN" dirty="0">
                <a:solidFill>
                  <a:schemeClr val="bg1"/>
                </a:solidFill>
              </a:rPr>
              <a:t>,MPA(Multi-page Application)</a:t>
            </a:r>
            <a:r>
              <a:rPr lang="zh-CN" altLang="en-US" dirty="0">
                <a:solidFill>
                  <a:schemeClr val="bg1"/>
                </a:solidFill>
              </a:rPr>
              <a:t>和</a:t>
            </a:r>
            <a:r>
              <a:rPr lang="en-US" altLang="zh-CN" dirty="0">
                <a:solidFill>
                  <a:schemeClr val="bg1"/>
                </a:solidFill>
              </a:rPr>
              <a:t>SPA(Single-page Application)</a:t>
            </a:r>
            <a:r>
              <a:rPr lang="zh-CN" altLang="en-US" dirty="0">
                <a:solidFill>
                  <a:schemeClr val="bg1"/>
                </a:solidFill>
              </a:rPr>
              <a:t>。</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开发成本低</a:t>
            </a:r>
            <a:r>
              <a:rPr lang="en-US" altLang="zh-CN" dirty="0">
                <a:solidFill>
                  <a:schemeClr val="bg1"/>
                </a:solidFill>
              </a:rPr>
              <a:t>,</a:t>
            </a:r>
            <a:r>
              <a:rPr lang="zh-CN" altLang="en-US" dirty="0">
                <a:solidFill>
                  <a:schemeClr val="bg1"/>
                </a:solidFill>
              </a:rPr>
              <a:t>可以跨平台</a:t>
            </a:r>
            <a:r>
              <a:rPr lang="en-US" altLang="zh-CN" dirty="0">
                <a:solidFill>
                  <a:schemeClr val="bg1"/>
                </a:solidFill>
              </a:rPr>
              <a:t>,</a:t>
            </a:r>
            <a:r>
              <a:rPr lang="zh-CN" altLang="en-US" dirty="0">
                <a:solidFill>
                  <a:schemeClr val="bg1"/>
                </a:solidFill>
              </a:rPr>
              <a:t>调试方便</a:t>
            </a:r>
          </a:p>
          <a:p>
            <a:pPr marL="285750" indent="-285750">
              <a:buFont typeface="Wingdings" panose="05000000000000000000" pitchFamily="2" charset="2"/>
              <a:buChar char="l"/>
            </a:pPr>
            <a:r>
              <a:rPr lang="zh-CN" altLang="en-US" dirty="0">
                <a:solidFill>
                  <a:schemeClr val="bg1"/>
                </a:solidFill>
              </a:rPr>
              <a:t>维护成本低</a:t>
            </a:r>
          </a:p>
          <a:p>
            <a:pPr marL="285750" indent="-285750">
              <a:buFont typeface="Wingdings" panose="05000000000000000000" pitchFamily="2" charset="2"/>
              <a:buChar char="l"/>
            </a:pPr>
            <a:r>
              <a:rPr lang="zh-CN" altLang="en-US" dirty="0">
                <a:solidFill>
                  <a:schemeClr val="bg1"/>
                </a:solidFill>
              </a:rPr>
              <a:t>更新最为快速</a:t>
            </a:r>
          </a:p>
          <a:p>
            <a:pPr marL="285750" indent="-285750">
              <a:buFont typeface="Wingdings" panose="05000000000000000000" pitchFamily="2" charset="2"/>
              <a:buChar char="l"/>
            </a:pP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性能低</a:t>
            </a:r>
            <a:r>
              <a:rPr lang="en-US" altLang="zh-CN" dirty="0">
                <a:solidFill>
                  <a:schemeClr val="bg1"/>
                </a:solidFill>
              </a:rPr>
              <a:t>,</a:t>
            </a:r>
            <a:r>
              <a:rPr lang="zh-CN" altLang="en-US" dirty="0">
                <a:solidFill>
                  <a:schemeClr val="bg1"/>
                </a:solidFill>
              </a:rPr>
              <a:t>用户体验差</a:t>
            </a:r>
          </a:p>
          <a:p>
            <a:pPr marL="285750" indent="-285750">
              <a:buFont typeface="Wingdings" panose="05000000000000000000" pitchFamily="2" charset="2"/>
              <a:buChar char="l"/>
            </a:pPr>
            <a:r>
              <a:rPr lang="zh-CN" altLang="en-US" dirty="0">
                <a:solidFill>
                  <a:schemeClr val="bg1"/>
                </a:solidFill>
              </a:rPr>
              <a:t>依赖于网络</a:t>
            </a:r>
            <a:r>
              <a:rPr lang="en-US" altLang="zh-CN" dirty="0">
                <a:solidFill>
                  <a:schemeClr val="bg1"/>
                </a:solidFill>
              </a:rPr>
              <a:t>,</a:t>
            </a:r>
            <a:r>
              <a:rPr lang="zh-CN" altLang="en-US" dirty="0">
                <a:solidFill>
                  <a:schemeClr val="bg1"/>
                </a:solidFill>
              </a:rPr>
              <a:t>页面访问速度慢</a:t>
            </a:r>
            <a:r>
              <a:rPr lang="en-US" altLang="zh-CN" dirty="0">
                <a:solidFill>
                  <a:schemeClr val="bg1"/>
                </a:solidFill>
              </a:rPr>
              <a:t>,</a:t>
            </a:r>
            <a:r>
              <a:rPr lang="zh-CN" altLang="en-US" dirty="0">
                <a:solidFill>
                  <a:schemeClr val="bg1"/>
                </a:solidFill>
              </a:rPr>
              <a:t>耗费流量</a:t>
            </a:r>
          </a:p>
          <a:p>
            <a:pPr marL="285750" indent="-285750">
              <a:buFont typeface="Wingdings" panose="05000000000000000000" pitchFamily="2" charset="2"/>
              <a:buChar char="l"/>
            </a:pPr>
            <a:r>
              <a:rPr lang="zh-CN" altLang="en-US" dirty="0">
                <a:solidFill>
                  <a:schemeClr val="bg1"/>
                </a:solidFill>
              </a:rPr>
              <a:t>功能受限</a:t>
            </a:r>
            <a:r>
              <a:rPr lang="en-US" altLang="zh-CN" dirty="0">
                <a:solidFill>
                  <a:schemeClr val="bg1"/>
                </a:solidFill>
              </a:rPr>
              <a:t>,</a:t>
            </a:r>
            <a:r>
              <a:rPr lang="zh-CN" altLang="en-US" dirty="0">
                <a:solidFill>
                  <a:schemeClr val="bg1"/>
                </a:solidFill>
              </a:rPr>
              <a:t>大量功能无法实现</a:t>
            </a:r>
          </a:p>
          <a:p>
            <a:pPr marL="285750" indent="-285750">
              <a:buFont typeface="Wingdings" panose="05000000000000000000" pitchFamily="2" charset="2"/>
              <a:buChar char="l"/>
            </a:pPr>
            <a:r>
              <a:rPr lang="zh-CN" altLang="en-US" dirty="0">
                <a:solidFill>
                  <a:schemeClr val="bg1"/>
                </a:solidFill>
              </a:rPr>
              <a:t>临时性入口</a:t>
            </a:r>
            <a:r>
              <a:rPr lang="en-US" altLang="zh-CN" dirty="0">
                <a:solidFill>
                  <a:schemeClr val="bg1"/>
                </a:solidFill>
              </a:rPr>
              <a:t>,</a:t>
            </a:r>
            <a:r>
              <a:rPr lang="zh-CN" altLang="en-US" dirty="0">
                <a:solidFill>
                  <a:schemeClr val="bg1"/>
                </a:solidFill>
              </a:rPr>
              <a:t>用户留存率低</a:t>
            </a:r>
            <a:endParaRPr lang="en-US" altLang="zh-CN" dirty="0">
              <a:solidFill>
                <a:schemeClr val="bg1"/>
              </a:solidFill>
            </a:endParaRPr>
          </a:p>
          <a:p>
            <a:pPr marL="285750" indent="-285750">
              <a:buFont typeface="Arial" panose="020B0604020202020204" pitchFamily="34" charset="0"/>
              <a:buChar char="•"/>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865938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1" y="172990"/>
            <a:ext cx="3203849"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491881"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Hybrid App</a:t>
            </a: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355312"/>
          </a:xfrm>
          <a:prstGeom prst="rect">
            <a:avLst/>
          </a:prstGeom>
          <a:noFill/>
        </p:spPr>
        <p:txBody>
          <a:bodyPr wrap="square" rtlCol="0">
            <a:spAutoFit/>
          </a:bodyPr>
          <a:lstStyle/>
          <a:p>
            <a:r>
              <a:rPr lang="zh-CN" altLang="en-US" dirty="0">
                <a:solidFill>
                  <a:schemeClr val="bg1"/>
                </a:solidFill>
              </a:rPr>
              <a:t>即混合开发</a:t>
            </a:r>
            <a:r>
              <a:rPr lang="en-US" altLang="zh-CN" dirty="0">
                <a:solidFill>
                  <a:schemeClr val="bg1"/>
                </a:solidFill>
              </a:rPr>
              <a:t>,</a:t>
            </a:r>
            <a:r>
              <a:rPr lang="zh-CN" altLang="en-US" dirty="0">
                <a:solidFill>
                  <a:schemeClr val="bg1"/>
                </a:solidFill>
              </a:rPr>
              <a:t>也就是半原生半</a:t>
            </a:r>
            <a:r>
              <a:rPr lang="en-US" altLang="zh-CN" dirty="0">
                <a:solidFill>
                  <a:schemeClr val="bg1"/>
                </a:solidFill>
              </a:rPr>
              <a:t>Web</a:t>
            </a:r>
            <a:r>
              <a:rPr lang="zh-CN" altLang="en-US" dirty="0">
                <a:solidFill>
                  <a:schemeClr val="bg1"/>
                </a:solidFill>
              </a:rPr>
              <a:t>的开发模式</a:t>
            </a:r>
            <a:r>
              <a:rPr lang="en-US" altLang="zh-CN" dirty="0">
                <a:solidFill>
                  <a:schemeClr val="bg1"/>
                </a:solidFill>
              </a:rPr>
              <a:t>,</a:t>
            </a:r>
            <a:r>
              <a:rPr lang="zh-CN" altLang="en-US" dirty="0">
                <a:solidFill>
                  <a:schemeClr val="bg1"/>
                </a:solidFill>
              </a:rPr>
              <a:t>有跨平台效果</a:t>
            </a:r>
            <a:r>
              <a:rPr lang="en-US" altLang="zh-CN" dirty="0">
                <a:solidFill>
                  <a:schemeClr val="bg1"/>
                </a:solidFill>
              </a:rPr>
              <a:t>,</a:t>
            </a:r>
            <a:r>
              <a:rPr lang="zh-CN" altLang="en-US" dirty="0">
                <a:solidFill>
                  <a:schemeClr val="bg1"/>
                </a:solidFill>
              </a:rPr>
              <a:t>当然了</a:t>
            </a:r>
            <a:r>
              <a:rPr lang="en-US" altLang="zh-CN" dirty="0">
                <a:solidFill>
                  <a:schemeClr val="bg1"/>
                </a:solidFill>
              </a:rPr>
              <a:t>,</a:t>
            </a:r>
            <a:r>
              <a:rPr lang="zh-CN" altLang="en-US" dirty="0">
                <a:solidFill>
                  <a:schemeClr val="bg1"/>
                </a:solidFill>
              </a:rPr>
              <a:t>实质最终发布的仍然是独立的原生</a:t>
            </a:r>
            <a:r>
              <a:rPr lang="en-US" altLang="zh-CN" dirty="0">
                <a:solidFill>
                  <a:schemeClr val="bg1"/>
                </a:solidFill>
              </a:rPr>
              <a:t>APP(</a:t>
            </a:r>
            <a:r>
              <a:rPr lang="zh-CN" altLang="en-US" dirty="0">
                <a:solidFill>
                  <a:schemeClr val="bg1"/>
                </a:solidFill>
              </a:rPr>
              <a:t>各种的平台有各种的</a:t>
            </a:r>
            <a:r>
              <a:rPr lang="en-US" altLang="zh-CN" dirty="0">
                <a:solidFill>
                  <a:schemeClr val="bg1"/>
                </a:solidFill>
              </a:rPr>
              <a:t>SDK)</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开发成本较低</a:t>
            </a:r>
            <a:r>
              <a:rPr lang="en-US" altLang="zh-CN" dirty="0">
                <a:solidFill>
                  <a:schemeClr val="bg1"/>
                </a:solidFill>
              </a:rPr>
              <a:t>,</a:t>
            </a:r>
            <a:r>
              <a:rPr lang="zh-CN" altLang="en-US" dirty="0">
                <a:solidFill>
                  <a:schemeClr val="bg1"/>
                </a:solidFill>
              </a:rPr>
              <a:t>可以跨平台</a:t>
            </a:r>
            <a:r>
              <a:rPr lang="en-US" altLang="zh-CN" dirty="0">
                <a:solidFill>
                  <a:schemeClr val="bg1"/>
                </a:solidFill>
              </a:rPr>
              <a:t>,</a:t>
            </a:r>
            <a:r>
              <a:rPr lang="zh-CN" altLang="en-US" dirty="0">
                <a:solidFill>
                  <a:schemeClr val="bg1"/>
                </a:solidFill>
              </a:rPr>
              <a:t>调试方便</a:t>
            </a:r>
          </a:p>
          <a:p>
            <a:pPr marL="285750" indent="-285750">
              <a:buFont typeface="Wingdings" panose="05000000000000000000" pitchFamily="2" charset="2"/>
              <a:buChar char="l"/>
            </a:pPr>
            <a:r>
              <a:rPr lang="zh-CN" altLang="en-US" dirty="0">
                <a:solidFill>
                  <a:schemeClr val="bg1"/>
                </a:solidFill>
              </a:rPr>
              <a:t>维护成本低</a:t>
            </a:r>
            <a:r>
              <a:rPr lang="en-US" altLang="zh-CN" dirty="0">
                <a:solidFill>
                  <a:schemeClr val="bg1"/>
                </a:solidFill>
              </a:rPr>
              <a:t>,</a:t>
            </a:r>
            <a:r>
              <a:rPr lang="zh-CN" altLang="en-US" dirty="0">
                <a:solidFill>
                  <a:schemeClr val="bg1"/>
                </a:solidFill>
              </a:rPr>
              <a:t>功能可复用</a:t>
            </a:r>
          </a:p>
          <a:p>
            <a:pPr marL="285750" indent="-285750">
              <a:buFont typeface="Wingdings" panose="05000000000000000000" pitchFamily="2" charset="2"/>
              <a:buChar char="l"/>
            </a:pPr>
            <a:r>
              <a:rPr lang="zh-CN" altLang="en-US" dirty="0">
                <a:solidFill>
                  <a:schemeClr val="bg1"/>
                </a:solidFill>
              </a:rPr>
              <a:t>更新较为自由</a:t>
            </a:r>
          </a:p>
          <a:p>
            <a:pPr marL="285750" indent="-285750">
              <a:buFont typeface="Wingdings" panose="05000000000000000000" pitchFamily="2" charset="2"/>
              <a:buChar char="l"/>
            </a:pPr>
            <a:r>
              <a:rPr lang="zh-CN" altLang="en-US" dirty="0">
                <a:solidFill>
                  <a:schemeClr val="bg1"/>
                </a:solidFill>
              </a:rPr>
              <a:t>针对新手友好</a:t>
            </a:r>
            <a:r>
              <a:rPr lang="en-US" altLang="zh-CN" dirty="0">
                <a:solidFill>
                  <a:schemeClr val="bg1"/>
                </a:solidFill>
              </a:rPr>
              <a:t>,</a:t>
            </a:r>
            <a:r>
              <a:rPr lang="zh-CN" altLang="en-US" dirty="0">
                <a:solidFill>
                  <a:schemeClr val="bg1"/>
                </a:solidFill>
              </a:rPr>
              <a:t>学习成本较低</a:t>
            </a:r>
          </a:p>
          <a:p>
            <a:pPr marL="285750" indent="-285750">
              <a:buFont typeface="Wingdings" panose="05000000000000000000" pitchFamily="2" charset="2"/>
              <a:buChar char="l"/>
            </a:pPr>
            <a:r>
              <a:rPr lang="zh-CN" altLang="en-US" dirty="0">
                <a:solidFill>
                  <a:schemeClr val="bg1"/>
                </a:solidFill>
              </a:rPr>
              <a:t>功能更加完善</a:t>
            </a:r>
            <a:r>
              <a:rPr lang="en-US" altLang="zh-CN" dirty="0">
                <a:solidFill>
                  <a:schemeClr val="bg1"/>
                </a:solidFill>
              </a:rPr>
              <a:t>,</a:t>
            </a:r>
            <a:r>
              <a:rPr lang="zh-CN" altLang="en-US" dirty="0">
                <a:solidFill>
                  <a:schemeClr val="bg1"/>
                </a:solidFill>
              </a:rPr>
              <a:t>性能和体验要比起</a:t>
            </a:r>
            <a:r>
              <a:rPr lang="en-US" altLang="zh-CN" dirty="0">
                <a:solidFill>
                  <a:schemeClr val="bg1"/>
                </a:solidFill>
              </a:rPr>
              <a:t>web app</a:t>
            </a:r>
            <a:r>
              <a:rPr lang="zh-CN" altLang="en-US" dirty="0">
                <a:solidFill>
                  <a:schemeClr val="bg1"/>
                </a:solidFill>
              </a:rPr>
              <a:t>好太多</a:t>
            </a:r>
          </a:p>
          <a:p>
            <a:pPr marL="285750" indent="-285750">
              <a:buFont typeface="Wingdings" panose="05000000000000000000" pitchFamily="2" charset="2"/>
              <a:buChar char="l"/>
            </a:pPr>
            <a:r>
              <a:rPr lang="zh-CN" altLang="en-US" dirty="0">
                <a:solidFill>
                  <a:schemeClr val="bg1"/>
                </a:solidFill>
              </a:rPr>
              <a:t>部分性能要求的页面可用原生实现</a:t>
            </a:r>
          </a:p>
          <a:p>
            <a:pPr marL="285750" indent="-285750">
              <a:buFont typeface="Wingdings" panose="05000000000000000000" pitchFamily="2" charset="2"/>
              <a:buChar char="l"/>
            </a:pPr>
            <a:endParaRPr lang="en-US" altLang="zh-CN" dirty="0">
              <a:solidFill>
                <a:schemeClr val="bg1"/>
              </a:solidFill>
            </a:endParaRPr>
          </a:p>
          <a:p>
            <a:r>
              <a:rPr lang="zh-CN" altLang="en-US" dirty="0">
                <a:solidFill>
                  <a:schemeClr val="bg1"/>
                </a:solidFill>
              </a:rPr>
              <a:t>劣势：</a:t>
            </a:r>
          </a:p>
          <a:p>
            <a:pPr marL="285750" indent="-285750">
              <a:buFont typeface="Wingdings" panose="05000000000000000000" pitchFamily="2" charset="2"/>
              <a:buChar char="l"/>
            </a:pPr>
            <a:r>
              <a:rPr lang="zh-CN" altLang="en-US" dirty="0">
                <a:solidFill>
                  <a:schemeClr val="bg1"/>
                </a:solidFill>
              </a:rPr>
              <a:t>相比原生</a:t>
            </a:r>
            <a:r>
              <a:rPr lang="en-US" altLang="zh-CN" dirty="0">
                <a:solidFill>
                  <a:schemeClr val="bg1"/>
                </a:solidFill>
              </a:rPr>
              <a:t>,</a:t>
            </a:r>
            <a:r>
              <a:rPr lang="zh-CN" altLang="en-US" dirty="0">
                <a:solidFill>
                  <a:schemeClr val="bg1"/>
                </a:solidFill>
              </a:rPr>
              <a:t>性能仍然有较大损耗</a:t>
            </a:r>
          </a:p>
          <a:p>
            <a:pPr marL="285750" indent="-285750">
              <a:buFont typeface="Wingdings" panose="05000000000000000000" pitchFamily="2" charset="2"/>
              <a:buChar char="l"/>
            </a:pPr>
            <a:r>
              <a:rPr lang="zh-CN" altLang="en-US" dirty="0">
                <a:solidFill>
                  <a:schemeClr val="bg1"/>
                </a:solidFill>
              </a:rPr>
              <a:t>不适用于交互性较强的</a:t>
            </a:r>
            <a:r>
              <a:rPr lang="en-US" altLang="zh-CN" dirty="0">
                <a:solidFill>
                  <a:schemeClr val="bg1"/>
                </a:solidFill>
              </a:rPr>
              <a:t>app</a:t>
            </a:r>
          </a:p>
          <a:p>
            <a:pPr marL="285750" indent="-285750">
              <a:buFont typeface="Wingdings" panose="05000000000000000000" pitchFamily="2" charset="2"/>
              <a:buChar char="l"/>
            </a:pPr>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4227752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442798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5354" y="123478"/>
            <a:ext cx="4427985"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a:solidFill>
                  <a:schemeClr val="bg1"/>
                </a:solidFill>
              </a:rPr>
              <a:t>React Native App</a:t>
            </a: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632311"/>
          </a:xfrm>
          <a:prstGeom prst="rect">
            <a:avLst/>
          </a:prstGeom>
          <a:noFill/>
        </p:spPr>
        <p:txBody>
          <a:bodyPr wrap="square" rtlCol="0">
            <a:spAutoFit/>
          </a:bodyPr>
          <a:lstStyle/>
          <a:p>
            <a:r>
              <a:rPr lang="en-US" altLang="zh-CN" dirty="0">
                <a:solidFill>
                  <a:schemeClr val="bg1"/>
                </a:solidFill>
              </a:rPr>
              <a:t>Facebook</a:t>
            </a:r>
            <a:r>
              <a:rPr lang="zh-CN" altLang="en-US" dirty="0">
                <a:solidFill>
                  <a:schemeClr val="bg1"/>
                </a:solidFill>
              </a:rPr>
              <a:t>发起的开源的一套新的</a:t>
            </a:r>
            <a:r>
              <a:rPr lang="en-US" altLang="zh-CN" dirty="0">
                <a:solidFill>
                  <a:schemeClr val="bg1"/>
                </a:solidFill>
              </a:rPr>
              <a:t>APP</a:t>
            </a:r>
            <a:r>
              <a:rPr lang="zh-CN" altLang="en-US" dirty="0">
                <a:solidFill>
                  <a:schemeClr val="bg1"/>
                </a:solidFill>
              </a:rPr>
              <a:t>开发方案</a:t>
            </a:r>
            <a:r>
              <a:rPr lang="en-US" altLang="zh-CN" dirty="0">
                <a:solidFill>
                  <a:schemeClr val="bg1"/>
                </a:solidFill>
              </a:rPr>
              <a:t>,Facebook</a:t>
            </a:r>
            <a:r>
              <a:rPr lang="zh-CN" altLang="en-US" dirty="0">
                <a:solidFill>
                  <a:schemeClr val="bg1"/>
                </a:solidFill>
              </a:rPr>
              <a:t>在当初深入研究</a:t>
            </a:r>
            <a:r>
              <a:rPr lang="en-US" altLang="zh-CN" dirty="0">
                <a:solidFill>
                  <a:schemeClr val="bg1"/>
                </a:solidFill>
              </a:rPr>
              <a:t>Hybrid</a:t>
            </a:r>
            <a:r>
              <a:rPr lang="zh-CN" altLang="en-US" dirty="0">
                <a:solidFill>
                  <a:schemeClr val="bg1"/>
                </a:solidFill>
              </a:rPr>
              <a:t>开发后</a:t>
            </a:r>
            <a:r>
              <a:rPr lang="en-US" altLang="zh-CN" dirty="0">
                <a:solidFill>
                  <a:schemeClr val="bg1"/>
                </a:solidFill>
              </a:rPr>
              <a:t>,</a:t>
            </a:r>
            <a:r>
              <a:rPr lang="zh-CN" altLang="en-US" dirty="0">
                <a:solidFill>
                  <a:schemeClr val="bg1"/>
                </a:solidFill>
              </a:rPr>
              <a:t>觉得这种模式有先天的缺陷</a:t>
            </a:r>
            <a:r>
              <a:rPr lang="en-US" altLang="zh-CN" dirty="0">
                <a:solidFill>
                  <a:schemeClr val="bg1"/>
                </a:solidFill>
              </a:rPr>
              <a:t>,</a:t>
            </a:r>
            <a:r>
              <a:rPr lang="zh-CN" altLang="en-US" dirty="0">
                <a:solidFill>
                  <a:schemeClr val="bg1"/>
                </a:solidFill>
              </a:rPr>
              <a:t>所以果断放弃</a:t>
            </a:r>
            <a:r>
              <a:rPr lang="en-US" altLang="zh-CN" dirty="0">
                <a:solidFill>
                  <a:schemeClr val="bg1"/>
                </a:solidFill>
              </a:rPr>
              <a:t>,</a:t>
            </a:r>
            <a:r>
              <a:rPr lang="zh-CN" altLang="en-US" dirty="0">
                <a:solidFill>
                  <a:schemeClr val="bg1"/>
                </a:solidFill>
              </a:rPr>
              <a:t>转而自行研究</a:t>
            </a:r>
            <a:r>
              <a:rPr lang="en-US" altLang="zh-CN" dirty="0">
                <a:solidFill>
                  <a:schemeClr val="bg1"/>
                </a:solidFill>
              </a:rPr>
              <a:t>,</a:t>
            </a:r>
            <a:r>
              <a:rPr lang="zh-CN" altLang="en-US" dirty="0">
                <a:solidFill>
                  <a:schemeClr val="bg1"/>
                </a:solidFill>
              </a:rPr>
              <a:t>后来推出了自己的“</a:t>
            </a:r>
            <a:r>
              <a:rPr lang="en-US" altLang="zh-CN" dirty="0">
                <a:solidFill>
                  <a:schemeClr val="bg1"/>
                </a:solidFill>
              </a:rPr>
              <a:t>React Native”</a:t>
            </a:r>
            <a:r>
              <a:rPr lang="zh-CN" altLang="en-US" dirty="0">
                <a:solidFill>
                  <a:schemeClr val="bg1"/>
                </a:solidFill>
              </a:rPr>
              <a:t>方案</a:t>
            </a:r>
            <a:r>
              <a:rPr lang="en-US" altLang="zh-CN" dirty="0">
                <a:solidFill>
                  <a:schemeClr val="bg1"/>
                </a:solidFill>
              </a:rPr>
              <a:t>,</a:t>
            </a:r>
            <a:r>
              <a:rPr lang="zh-CN" altLang="en-US" dirty="0">
                <a:solidFill>
                  <a:schemeClr val="bg1"/>
                </a:solidFill>
              </a:rPr>
              <a:t>不同于</a:t>
            </a:r>
            <a:r>
              <a:rPr lang="en-US" altLang="zh-CN" dirty="0">
                <a:solidFill>
                  <a:schemeClr val="bg1"/>
                </a:solidFill>
              </a:rPr>
              <a:t>H5,</a:t>
            </a:r>
            <a:r>
              <a:rPr lang="zh-CN" altLang="en-US" dirty="0">
                <a:solidFill>
                  <a:schemeClr val="bg1"/>
                </a:solidFill>
              </a:rPr>
              <a:t>也不同于原生</a:t>
            </a:r>
            <a:r>
              <a:rPr lang="en-US" altLang="zh-CN" dirty="0">
                <a:solidFill>
                  <a:schemeClr val="bg1"/>
                </a:solidFill>
              </a:rPr>
              <a:t>,</a:t>
            </a:r>
            <a:r>
              <a:rPr lang="zh-CN" altLang="en-US" dirty="0">
                <a:solidFill>
                  <a:schemeClr val="bg1"/>
                </a:solidFill>
              </a:rPr>
              <a:t>更像是用</a:t>
            </a:r>
            <a:r>
              <a:rPr lang="en-US" altLang="zh-CN" dirty="0">
                <a:solidFill>
                  <a:schemeClr val="bg1"/>
                </a:solidFill>
              </a:rPr>
              <a:t>JS</a:t>
            </a:r>
            <a:r>
              <a:rPr lang="zh-CN" altLang="en-US" dirty="0">
                <a:solidFill>
                  <a:schemeClr val="bg1"/>
                </a:solidFill>
              </a:rPr>
              <a:t>写出原生应用</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虽然说开发成本大于</a:t>
            </a:r>
            <a:r>
              <a:rPr lang="en-US" altLang="zh-CN" dirty="0">
                <a:solidFill>
                  <a:schemeClr val="bg1"/>
                </a:solidFill>
              </a:rPr>
              <a:t>Hybrid</a:t>
            </a:r>
            <a:r>
              <a:rPr lang="zh-CN" altLang="en-US" dirty="0">
                <a:solidFill>
                  <a:schemeClr val="bg1"/>
                </a:solidFill>
              </a:rPr>
              <a:t>模式</a:t>
            </a:r>
            <a:r>
              <a:rPr lang="en-US" altLang="zh-CN" dirty="0">
                <a:solidFill>
                  <a:schemeClr val="bg1"/>
                </a:solidFill>
              </a:rPr>
              <a:t>,</a:t>
            </a:r>
            <a:r>
              <a:rPr lang="zh-CN" altLang="en-US" dirty="0">
                <a:solidFill>
                  <a:schemeClr val="bg1"/>
                </a:solidFill>
              </a:rPr>
              <a:t>但是小于原生模式</a:t>
            </a:r>
            <a:r>
              <a:rPr lang="en-US" altLang="zh-CN" dirty="0">
                <a:solidFill>
                  <a:schemeClr val="bg1"/>
                </a:solidFill>
              </a:rPr>
              <a:t>,</a:t>
            </a:r>
            <a:r>
              <a:rPr lang="zh-CN" altLang="en-US" dirty="0">
                <a:solidFill>
                  <a:schemeClr val="bg1"/>
                </a:solidFill>
              </a:rPr>
              <a:t>大部分代码可复用</a:t>
            </a:r>
          </a:p>
          <a:p>
            <a:pPr marL="285750" indent="-285750">
              <a:buFont typeface="Wingdings" panose="05000000000000000000" pitchFamily="2" charset="2"/>
              <a:buChar char="l"/>
            </a:pPr>
            <a:r>
              <a:rPr lang="zh-CN" altLang="en-US" dirty="0">
                <a:solidFill>
                  <a:schemeClr val="bg1"/>
                </a:solidFill>
              </a:rPr>
              <a:t>性能体验高于</a:t>
            </a:r>
            <a:r>
              <a:rPr lang="en-US" altLang="zh-CN" dirty="0">
                <a:solidFill>
                  <a:schemeClr val="bg1"/>
                </a:solidFill>
              </a:rPr>
              <a:t>Hybrid,</a:t>
            </a:r>
            <a:r>
              <a:rPr lang="zh-CN" altLang="en-US" dirty="0">
                <a:solidFill>
                  <a:schemeClr val="bg1"/>
                </a:solidFill>
              </a:rPr>
              <a:t>不逊色与原生</a:t>
            </a:r>
          </a:p>
          <a:p>
            <a:pPr marL="285750" indent="-285750">
              <a:buFont typeface="Wingdings" panose="05000000000000000000" pitchFamily="2" charset="2"/>
              <a:buChar char="l"/>
            </a:pPr>
            <a:r>
              <a:rPr lang="zh-CN" altLang="en-US" dirty="0">
                <a:solidFill>
                  <a:schemeClr val="bg1"/>
                </a:solidFill>
              </a:rPr>
              <a:t>开发人员单一技术栈</a:t>
            </a:r>
            <a:r>
              <a:rPr lang="en-US" altLang="zh-CN" dirty="0">
                <a:solidFill>
                  <a:schemeClr val="bg1"/>
                </a:solidFill>
              </a:rPr>
              <a:t>,</a:t>
            </a:r>
            <a:r>
              <a:rPr lang="zh-CN" altLang="en-US" dirty="0">
                <a:solidFill>
                  <a:schemeClr val="bg1"/>
                </a:solidFill>
              </a:rPr>
              <a:t>一次学习</a:t>
            </a:r>
            <a:r>
              <a:rPr lang="en-US" altLang="zh-CN" dirty="0">
                <a:solidFill>
                  <a:schemeClr val="bg1"/>
                </a:solidFill>
              </a:rPr>
              <a:t>,</a:t>
            </a:r>
            <a:r>
              <a:rPr lang="zh-CN" altLang="en-US" dirty="0">
                <a:solidFill>
                  <a:schemeClr val="bg1"/>
                </a:solidFill>
              </a:rPr>
              <a:t>跨平台开发</a:t>
            </a:r>
          </a:p>
          <a:p>
            <a:pPr marL="285750" indent="-285750">
              <a:buFont typeface="Wingdings" panose="05000000000000000000" pitchFamily="2" charset="2"/>
              <a:buChar char="l"/>
            </a:pPr>
            <a:r>
              <a:rPr lang="zh-CN" altLang="en-US" dirty="0">
                <a:solidFill>
                  <a:schemeClr val="bg1"/>
                </a:solidFill>
              </a:rPr>
              <a:t>社区繁荣</a:t>
            </a:r>
            <a:r>
              <a:rPr lang="en-US" altLang="zh-CN" dirty="0">
                <a:solidFill>
                  <a:schemeClr val="bg1"/>
                </a:solidFill>
              </a:rPr>
              <a:t>,</a:t>
            </a:r>
            <a:r>
              <a:rPr lang="zh-CN" altLang="en-US" dirty="0">
                <a:solidFill>
                  <a:schemeClr val="bg1"/>
                </a:solidFill>
              </a:rPr>
              <a:t>遇到问题容易解决</a:t>
            </a:r>
          </a:p>
          <a:p>
            <a:pPr marL="285750" indent="-285750">
              <a:buFont typeface="Wingdings" panose="05000000000000000000" pitchFamily="2" charset="2"/>
              <a:buChar char="l"/>
            </a:pP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虽然可以部分跨平台</a:t>
            </a:r>
            <a:r>
              <a:rPr lang="en-US" altLang="zh-CN" dirty="0">
                <a:solidFill>
                  <a:schemeClr val="bg1"/>
                </a:solidFill>
              </a:rPr>
              <a:t>,</a:t>
            </a:r>
            <a:r>
              <a:rPr lang="zh-CN" altLang="en-US" dirty="0">
                <a:solidFill>
                  <a:schemeClr val="bg1"/>
                </a:solidFill>
              </a:rPr>
              <a:t>但并不是</a:t>
            </a:r>
            <a:r>
              <a:rPr lang="en-US" altLang="zh-CN" dirty="0">
                <a:solidFill>
                  <a:schemeClr val="bg1"/>
                </a:solidFill>
              </a:rPr>
              <a:t>Hybrid</a:t>
            </a:r>
            <a:r>
              <a:rPr lang="zh-CN" altLang="en-US" dirty="0">
                <a:solidFill>
                  <a:schemeClr val="bg1"/>
                </a:solidFill>
              </a:rPr>
              <a:t>中的一次编写</a:t>
            </a:r>
            <a:r>
              <a:rPr lang="en-US" altLang="zh-CN" dirty="0">
                <a:solidFill>
                  <a:schemeClr val="bg1"/>
                </a:solidFill>
              </a:rPr>
              <a:t>,</a:t>
            </a:r>
            <a:r>
              <a:rPr lang="zh-CN" altLang="en-US" dirty="0">
                <a:solidFill>
                  <a:schemeClr val="bg1"/>
                </a:solidFill>
              </a:rPr>
              <a:t>两次运行那种</a:t>
            </a:r>
            <a:r>
              <a:rPr lang="en-US" altLang="zh-CN" dirty="0">
                <a:solidFill>
                  <a:schemeClr val="bg1"/>
                </a:solidFill>
              </a:rPr>
              <a:t>,</a:t>
            </a:r>
            <a:r>
              <a:rPr lang="zh-CN" altLang="en-US" dirty="0">
                <a:solidFill>
                  <a:schemeClr val="bg1"/>
                </a:solidFill>
              </a:rPr>
              <a:t>而是不同平台代码有所区别</a:t>
            </a:r>
          </a:p>
          <a:p>
            <a:pPr marL="285750" indent="-285750">
              <a:buFont typeface="Wingdings" panose="05000000000000000000" pitchFamily="2" charset="2"/>
              <a:buChar char="l"/>
            </a:pPr>
            <a:r>
              <a:rPr lang="zh-CN" altLang="en-US" dirty="0">
                <a:solidFill>
                  <a:schemeClr val="bg1"/>
                </a:solidFill>
              </a:rPr>
              <a:t>开发人员学习有一定成本</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127485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236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zh-CN" altLang="en-US" sz="2800" dirty="0">
                <a:solidFill>
                  <a:schemeClr val="bg1"/>
                </a:solidFill>
              </a:rPr>
              <a:t>小程序</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909310"/>
          </a:xfrm>
          <a:prstGeom prst="rect">
            <a:avLst/>
          </a:prstGeom>
          <a:noFill/>
        </p:spPr>
        <p:txBody>
          <a:bodyPr wrap="square" rtlCol="0">
            <a:spAutoFit/>
          </a:bodyPr>
          <a:lstStyle/>
          <a:p>
            <a:r>
              <a:rPr lang="zh-CN" altLang="en-US" dirty="0">
                <a:solidFill>
                  <a:schemeClr val="bg1"/>
                </a:solidFill>
              </a:rPr>
              <a:t>张小龙在朋友圈里这样解释道：小程序是一种不需要下载安装即可使用的应用，它实现了应用「触手可及」的梦想，用户扫一扫或搜一下即可打开应用。也体现了「用完即走」的理念，用户不用关心是否安装太多应用的问题。应用将无处不在，随时可用，但又无需安装卸载。</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不用安装，即开即用，用完就走。省流量，省安装时间，不占用桌面；</a:t>
            </a:r>
          </a:p>
          <a:p>
            <a:pPr marL="285750" indent="-285750">
              <a:buFont typeface="Wingdings" panose="05000000000000000000" pitchFamily="2" charset="2"/>
              <a:buChar char="l"/>
            </a:pPr>
            <a:r>
              <a:rPr lang="zh-CN" altLang="en-US" dirty="0">
                <a:solidFill>
                  <a:schemeClr val="bg1"/>
                </a:solidFill>
              </a:rPr>
              <a:t>对于小程序拥有者来说，开发成本更低，他们可以更多财力，人力，精力放在如何运营好产品，做好内容本身；</a:t>
            </a:r>
          </a:p>
          <a:p>
            <a:pPr marL="285750" indent="-285750">
              <a:buFont typeface="Wingdings" panose="05000000000000000000" pitchFamily="2" charset="2"/>
              <a:buChar char="l"/>
            </a:pPr>
            <a:r>
              <a:rPr lang="zh-CN" altLang="en-US" dirty="0">
                <a:solidFill>
                  <a:schemeClr val="bg1"/>
                </a:solidFill>
              </a:rPr>
              <a:t>背靠微信</a:t>
            </a:r>
            <a:r>
              <a:rPr lang="en-US" altLang="zh-CN" dirty="0">
                <a:solidFill>
                  <a:schemeClr val="bg1"/>
                </a:solidFill>
              </a:rPr>
              <a:t>/</a:t>
            </a:r>
            <a:r>
              <a:rPr lang="zh-CN" altLang="en-US" dirty="0">
                <a:solidFill>
                  <a:schemeClr val="bg1"/>
                </a:solidFill>
              </a:rPr>
              <a:t>支付宝，更容易引流</a:t>
            </a: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体验上虽然没法完全媲美原生</a:t>
            </a:r>
            <a:r>
              <a:rPr lang="en-US" altLang="zh-CN" dirty="0">
                <a:solidFill>
                  <a:schemeClr val="bg1"/>
                </a:solidFill>
              </a:rPr>
              <a:t>APP</a:t>
            </a:r>
            <a:r>
              <a:rPr lang="zh-CN" altLang="en-US" dirty="0">
                <a:solidFill>
                  <a:schemeClr val="bg1"/>
                </a:solidFill>
              </a:rPr>
              <a:t>，但综合考虑还是更优；</a:t>
            </a:r>
          </a:p>
          <a:p>
            <a:pPr marL="285750" indent="-285750">
              <a:buFont typeface="Wingdings" panose="05000000000000000000" pitchFamily="2" charset="2"/>
              <a:buChar char="l"/>
            </a:pPr>
            <a:r>
              <a:rPr lang="zh-CN" altLang="en-US" dirty="0">
                <a:solidFill>
                  <a:schemeClr val="bg1"/>
                </a:solidFill>
              </a:rPr>
              <a:t>微信小程序的推广和发展受微信平台的限制、不利于微信小程序的普及和全球化。</a:t>
            </a:r>
          </a:p>
          <a:p>
            <a:pPr marL="285750" indent="-285750">
              <a:buFont typeface="Wingdings" panose="05000000000000000000" pitchFamily="2" charset="2"/>
              <a:buChar char="l"/>
            </a:pPr>
            <a:r>
              <a:rPr lang="zh-CN" altLang="en-US" dirty="0">
                <a:solidFill>
                  <a:schemeClr val="bg1"/>
                </a:solidFill>
              </a:rPr>
              <a:t>微信小程序功能太过简单</a:t>
            </a:r>
            <a:r>
              <a:rPr lang="en-US" altLang="zh-CN" dirty="0">
                <a:solidFill>
                  <a:schemeClr val="bg1"/>
                </a:solidFill>
              </a:rPr>
              <a:t>,</a:t>
            </a:r>
            <a:r>
              <a:rPr lang="zh-CN" altLang="en-US" dirty="0">
                <a:solidFill>
                  <a:schemeClr val="bg1"/>
                </a:solidFill>
              </a:rPr>
              <a:t>某些核心功能方面都没能完善</a:t>
            </a:r>
          </a:p>
          <a:p>
            <a:pPr marL="285750" indent="-285750">
              <a:buFont typeface="Wingdings" panose="05000000000000000000" pitchFamily="2" charset="2"/>
              <a:buChar char="l"/>
            </a:pPr>
            <a:r>
              <a:rPr lang="zh-CN" altLang="en-US" dirty="0">
                <a:solidFill>
                  <a:schemeClr val="bg1"/>
                </a:solidFill>
              </a:rPr>
              <a:t>微信小程序优化不足。比如很多微信小程序打开就有明显的卡顿现象</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847494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286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zh-CN" altLang="en-US" sz="2800" dirty="0">
                <a:solidFill>
                  <a:schemeClr val="bg1"/>
                </a:solidFill>
              </a:rPr>
              <a:t>快应用</a:t>
            </a: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5355312"/>
          </a:xfrm>
          <a:prstGeom prst="rect">
            <a:avLst/>
          </a:prstGeom>
          <a:noFill/>
        </p:spPr>
        <p:txBody>
          <a:bodyPr wrap="square" rtlCol="0">
            <a:spAutoFit/>
          </a:bodyPr>
          <a:lstStyle/>
          <a:p>
            <a:r>
              <a:rPr lang="zh-CN" altLang="en-US" dirty="0">
                <a:solidFill>
                  <a:schemeClr val="bg1"/>
                </a:solidFill>
              </a:rPr>
              <a:t>微信小程序推出已经一年多，不但在轻应用市场的表现十分抢眼，而且还在一步步蚕食传统硬件厂商的应用分发市场的入口和流量。在应用分发市场被入侵的形势下，今年</a:t>
            </a:r>
            <a:r>
              <a:rPr lang="en-US" altLang="zh-CN" dirty="0">
                <a:solidFill>
                  <a:schemeClr val="bg1"/>
                </a:solidFill>
              </a:rPr>
              <a:t>3</a:t>
            </a:r>
            <a:r>
              <a:rPr lang="zh-CN" altLang="en-US" dirty="0">
                <a:solidFill>
                  <a:schemeClr val="bg1"/>
                </a:solidFill>
              </a:rPr>
              <a:t>月</a:t>
            </a:r>
            <a:r>
              <a:rPr lang="en-US" altLang="zh-CN" dirty="0">
                <a:solidFill>
                  <a:schemeClr val="bg1"/>
                </a:solidFill>
              </a:rPr>
              <a:t>20</a:t>
            </a:r>
            <a:r>
              <a:rPr lang="zh-CN" altLang="en-US" dirty="0">
                <a:solidFill>
                  <a:schemeClr val="bg1"/>
                </a:solidFill>
              </a:rPr>
              <a:t>日十大国产手机厂商联合发布了“快应用”标准，正式与微信小程序展开竞争。</a:t>
            </a:r>
          </a:p>
          <a:p>
            <a:endParaRPr lang="en-US" altLang="zh-CN" dirty="0">
              <a:solidFill>
                <a:schemeClr val="bg1"/>
              </a:solidFill>
            </a:endParaRPr>
          </a:p>
          <a:p>
            <a:r>
              <a:rPr lang="zh-CN" altLang="en-US" dirty="0">
                <a:solidFill>
                  <a:schemeClr val="bg1"/>
                </a:solidFill>
              </a:rPr>
              <a:t>优势：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快应用标准统一，利于大面积推广。</a:t>
            </a:r>
          </a:p>
          <a:p>
            <a:pPr marL="285750" indent="-285750">
              <a:buFont typeface="Wingdings" panose="05000000000000000000" pitchFamily="2" charset="2"/>
              <a:buChar char="l"/>
            </a:pPr>
            <a:r>
              <a:rPr lang="zh-CN" altLang="en-US" dirty="0">
                <a:solidFill>
                  <a:schemeClr val="bg1"/>
                </a:solidFill>
              </a:rPr>
              <a:t>更符合用户和系统习惯。</a:t>
            </a:r>
          </a:p>
          <a:p>
            <a:pPr marL="285750" indent="-285750">
              <a:buFont typeface="Wingdings" panose="05000000000000000000" pitchFamily="2" charset="2"/>
              <a:buChar char="l"/>
            </a:pPr>
            <a:r>
              <a:rPr lang="zh-CN" altLang="en-US" dirty="0">
                <a:solidFill>
                  <a:schemeClr val="bg1"/>
                </a:solidFill>
              </a:rPr>
              <a:t>潜在用户量极大。</a:t>
            </a:r>
            <a:endParaRPr lang="en-US" altLang="zh-CN" dirty="0">
              <a:solidFill>
                <a:schemeClr val="bg1"/>
              </a:solidFill>
            </a:endParaRPr>
          </a:p>
          <a:p>
            <a:r>
              <a:rPr lang="zh-CN" altLang="en-US" dirty="0">
                <a:solidFill>
                  <a:schemeClr val="bg1"/>
                </a:solidFill>
              </a:rPr>
              <a:t>劣势：</a:t>
            </a:r>
            <a:endParaRPr lang="en-US" altLang="zh-CN" dirty="0">
              <a:solidFill>
                <a:schemeClr val="bg1"/>
              </a:solidFill>
            </a:endParaRPr>
          </a:p>
          <a:p>
            <a:pPr marL="285750" indent="-285750">
              <a:buFont typeface="Wingdings" panose="05000000000000000000" pitchFamily="2" charset="2"/>
              <a:buChar char="l"/>
            </a:pPr>
            <a:r>
              <a:rPr lang="zh-CN" altLang="en-US" dirty="0">
                <a:solidFill>
                  <a:schemeClr val="bg1"/>
                </a:solidFill>
              </a:rPr>
              <a:t>各手机厂商貌合神离，导致快应用仍存在一些问题。</a:t>
            </a:r>
          </a:p>
          <a:p>
            <a:pPr marL="285750" indent="-285750">
              <a:buFont typeface="Wingdings" panose="05000000000000000000" pitchFamily="2" charset="2"/>
              <a:buChar char="l"/>
            </a:pPr>
            <a:r>
              <a:rPr lang="zh-CN" altLang="en-US" dirty="0">
                <a:solidFill>
                  <a:schemeClr val="bg1"/>
                </a:solidFill>
              </a:rPr>
              <a:t>用户粘性不高。</a:t>
            </a:r>
          </a:p>
          <a:p>
            <a:pPr marL="285750" indent="-285750">
              <a:buFont typeface="Wingdings" panose="05000000000000000000" pitchFamily="2" charset="2"/>
              <a:buChar char="l"/>
            </a:pPr>
            <a:r>
              <a:rPr lang="zh-CN" altLang="en-US" dirty="0">
                <a:solidFill>
                  <a:schemeClr val="bg1"/>
                </a:solidFill>
              </a:rPr>
              <a:t>快应用入口寻之不易。</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095743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800" b="1" dirty="0">
                <a:solidFill>
                  <a:schemeClr val="bg1"/>
                </a:solidFill>
              </a:rPr>
              <a:t>移动端</a:t>
            </a:r>
            <a:r>
              <a:rPr lang="en-US" altLang="zh-CN" sz="2800" b="1" kern="0" dirty="0">
                <a:solidFill>
                  <a:srgbClr val="FFFFFF"/>
                </a:solidFill>
                <a:ea typeface="微软雅黑" panose="020B0503020204020204" charset="-122"/>
              </a:rPr>
              <a:t>-</a:t>
            </a:r>
            <a:r>
              <a:rPr lang="en-US" altLang="zh-CN" dirty="0" err="1">
                <a:solidFill>
                  <a:schemeClr val="bg1"/>
                </a:solidFill>
              </a:rPr>
              <a:t>pwa</a:t>
            </a: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139321"/>
          </a:xfrm>
          <a:prstGeom prst="rect">
            <a:avLst/>
          </a:prstGeom>
          <a:noFill/>
        </p:spPr>
        <p:txBody>
          <a:bodyPr wrap="square" rtlCol="0">
            <a:spAutoFit/>
          </a:bodyPr>
          <a:lstStyle/>
          <a:p>
            <a:r>
              <a:rPr lang="en-US" altLang="zh-CN" dirty="0">
                <a:solidFill>
                  <a:schemeClr val="bg1"/>
                </a:solidFill>
              </a:rPr>
              <a:t>Progressive Web App, </a:t>
            </a:r>
            <a:r>
              <a:rPr lang="zh-CN" altLang="en-US" dirty="0">
                <a:solidFill>
                  <a:schemeClr val="bg1"/>
                </a:solidFill>
              </a:rPr>
              <a:t>简称 </a:t>
            </a:r>
            <a:r>
              <a:rPr lang="en-US" altLang="zh-CN" dirty="0">
                <a:solidFill>
                  <a:schemeClr val="bg1"/>
                </a:solidFill>
              </a:rPr>
              <a:t>PWA</a:t>
            </a:r>
            <a:r>
              <a:rPr lang="zh-CN" altLang="en-US" dirty="0">
                <a:solidFill>
                  <a:schemeClr val="bg1"/>
                </a:solidFill>
              </a:rPr>
              <a:t>，是渐进式提升 </a:t>
            </a:r>
            <a:r>
              <a:rPr lang="en-US" altLang="zh-CN" dirty="0">
                <a:solidFill>
                  <a:schemeClr val="bg1"/>
                </a:solidFill>
              </a:rPr>
              <a:t>Web App </a:t>
            </a:r>
            <a:r>
              <a:rPr lang="zh-CN" altLang="en-US" dirty="0">
                <a:solidFill>
                  <a:schemeClr val="bg1"/>
                </a:solidFill>
              </a:rPr>
              <a:t>的体验的一种新方法，能给用户原生应用的体验。</a:t>
            </a:r>
          </a:p>
          <a:p>
            <a:br>
              <a:rPr lang="zh-CN" altLang="en-US" dirty="0">
                <a:solidFill>
                  <a:schemeClr val="bg1"/>
                </a:solidFill>
              </a:rPr>
            </a:br>
            <a:r>
              <a:rPr lang="en-US" altLang="zh-CN" dirty="0">
                <a:solidFill>
                  <a:schemeClr val="bg1"/>
                </a:solidFill>
              </a:rPr>
              <a:t>PWA </a:t>
            </a:r>
            <a:r>
              <a:rPr lang="zh-CN" altLang="en-US" dirty="0">
                <a:solidFill>
                  <a:schemeClr val="bg1"/>
                </a:solidFill>
              </a:rPr>
              <a:t>本质上是 </a:t>
            </a:r>
            <a:r>
              <a:rPr lang="en-US" altLang="zh-CN" dirty="0">
                <a:solidFill>
                  <a:schemeClr val="bg1"/>
                </a:solidFill>
              </a:rPr>
              <a:t>Web App</a:t>
            </a:r>
            <a:r>
              <a:rPr lang="zh-CN" altLang="en-US" dirty="0">
                <a:solidFill>
                  <a:schemeClr val="bg1"/>
                </a:solidFill>
              </a:rPr>
              <a:t>，就是运行在手机上的</a:t>
            </a:r>
            <a:r>
              <a:rPr lang="en-US" altLang="zh-CN" dirty="0">
                <a:solidFill>
                  <a:schemeClr val="bg1"/>
                </a:solidFill>
              </a:rPr>
              <a:t>App</a:t>
            </a:r>
            <a:r>
              <a:rPr lang="zh-CN" altLang="en-US" dirty="0">
                <a:solidFill>
                  <a:schemeClr val="bg1"/>
                </a:solidFill>
              </a:rPr>
              <a:t>不是纯</a:t>
            </a:r>
            <a:r>
              <a:rPr lang="en-US" altLang="zh-CN" dirty="0">
                <a:solidFill>
                  <a:schemeClr val="bg1"/>
                </a:solidFill>
              </a:rPr>
              <a:t>Native</a:t>
            </a:r>
            <a:r>
              <a:rPr lang="zh-CN" altLang="en-US" dirty="0">
                <a:solidFill>
                  <a:schemeClr val="bg1"/>
                </a:solidFill>
              </a:rPr>
              <a:t>的，而是很多页面都是网页。</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115863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5</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000" b="1" dirty="0">
                <a:solidFill>
                  <a:schemeClr val="bg1"/>
                </a:solidFill>
              </a:rPr>
              <a:t>前端工程化</a:t>
            </a:r>
            <a:endParaRPr lang="zh-CN" altLang="en-US"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34687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4247317"/>
          </a:xfrm>
          <a:prstGeom prst="rect">
            <a:avLst/>
          </a:prstGeom>
          <a:noFill/>
        </p:spPr>
        <p:txBody>
          <a:bodyPr wrap="square" rtlCol="0">
            <a:spAutoFit/>
          </a:bodyPr>
          <a:lstStyle/>
          <a:p>
            <a:r>
              <a:rPr lang="zh-CN" altLang="en-US" dirty="0">
                <a:solidFill>
                  <a:schemeClr val="bg1"/>
                </a:solidFill>
              </a:rPr>
              <a:t>前端工程化是根据业务特点，将前端开发流程规范化，标准化，它包括了开发流程，技术选型，代码规范，构建发布等，用于提升前端工程师的开发效率和代码质量，最终交付一个稳定性高、扩展性好、易于维护的系统的过程。</a:t>
            </a:r>
            <a:endParaRPr lang="en-US" altLang="zh-CN" dirty="0">
              <a:solidFill>
                <a:schemeClr val="bg1"/>
              </a:solidFill>
            </a:endParaRPr>
          </a:p>
          <a:p>
            <a:endParaRPr lang="zh-CN" altLang="en-US" dirty="0">
              <a:solidFill>
                <a:schemeClr val="bg1"/>
              </a:solidFill>
            </a:endParaRPr>
          </a:p>
          <a:p>
            <a:r>
              <a:rPr lang="en-US" altLang="zh-CN" dirty="0">
                <a:solidFill>
                  <a:schemeClr val="bg1"/>
                </a:solidFill>
              </a:rPr>
              <a:t>Web</a:t>
            </a:r>
            <a:r>
              <a:rPr lang="zh-CN" altLang="en-US" dirty="0">
                <a:solidFill>
                  <a:schemeClr val="bg1"/>
                </a:solidFill>
              </a:rPr>
              <a:t>应用的复杂程度与日俱增，用户对其前端界面也提出了更高的要求，但时至今日仍然没有多少前端开发者会从软件工程的角度去思考前端开发，来助力团队的开发效率。</a:t>
            </a:r>
          </a:p>
          <a:p>
            <a:endParaRPr lang="en-US" altLang="zh-CN" dirty="0">
              <a:solidFill>
                <a:schemeClr val="bg1"/>
              </a:solidFill>
            </a:endParaRPr>
          </a:p>
          <a:p>
            <a:endParaRPr lang="en-US" altLang="zh-CN" dirty="0">
              <a:solidFill>
                <a:schemeClr val="bg1"/>
              </a:solidFill>
            </a:endParaRPr>
          </a:p>
          <a:p>
            <a:r>
              <a:rPr lang="zh-CN" altLang="en-US" dirty="0">
                <a:solidFill>
                  <a:schemeClr val="bg1"/>
                </a:solidFill>
                <a:hlinkClick r:id="rId3"/>
              </a:rPr>
              <a:t>地狱级项目</a:t>
            </a: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r>
              <a:rPr lang="zh-CN" altLang="en-US" dirty="0">
                <a:solidFill>
                  <a:schemeClr val="bg1"/>
                </a:solidFill>
              </a:rPr>
              <a:t>工程化可以从</a:t>
            </a:r>
            <a:r>
              <a:rPr lang="en-US" altLang="zh-CN" dirty="0">
                <a:solidFill>
                  <a:schemeClr val="bg1"/>
                </a:solidFill>
              </a:rPr>
              <a:t>4</a:t>
            </a:r>
            <a:r>
              <a:rPr lang="zh-CN" altLang="en-US" dirty="0">
                <a:solidFill>
                  <a:schemeClr val="bg1"/>
                </a:solidFill>
              </a:rPr>
              <a:t>个方面着手：模块化、组件化、自动化、规范化。</a:t>
            </a: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914646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模块化</a:t>
            </a: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179512" y="900768"/>
            <a:ext cx="8640960" cy="2308324"/>
          </a:xfrm>
          <a:prstGeom prst="rect">
            <a:avLst/>
          </a:prstGeom>
          <a:noFill/>
        </p:spPr>
        <p:txBody>
          <a:bodyPr wrap="square" rtlCol="0">
            <a:spAutoFit/>
          </a:bodyPr>
          <a:lstStyle/>
          <a:p>
            <a:r>
              <a:rPr lang="zh-CN" altLang="en-US" dirty="0">
                <a:solidFill>
                  <a:schemeClr val="bg1"/>
                </a:solidFill>
              </a:rPr>
              <a:t>就是将一个大文件拆分成相互依赖的小文件，再进行统一的拼装和加载。</a:t>
            </a:r>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常用工具：</a:t>
            </a:r>
            <a:r>
              <a:rPr lang="en-US" altLang="zh-CN" dirty="0">
                <a:solidFill>
                  <a:schemeClr val="bg1"/>
                </a:solidFill>
              </a:rPr>
              <a:t>webpack</a:t>
            </a:r>
            <a:r>
              <a:rPr lang="zh-CN" altLang="en-US" dirty="0">
                <a:solidFill>
                  <a:schemeClr val="bg1"/>
                </a:solidFill>
              </a:rPr>
              <a:t>，</a:t>
            </a:r>
            <a:r>
              <a:rPr lang="en-US" altLang="zh-CN" dirty="0">
                <a:solidFill>
                  <a:schemeClr val="bg1"/>
                </a:solidFill>
              </a:rPr>
              <a:t>gulp</a:t>
            </a:r>
            <a:r>
              <a:rPr lang="zh-CN" altLang="en-US" dirty="0">
                <a:solidFill>
                  <a:schemeClr val="bg1"/>
                </a:solidFill>
              </a:rPr>
              <a:t>，</a:t>
            </a:r>
            <a:r>
              <a:rPr lang="en-US" altLang="zh-CN" dirty="0">
                <a:solidFill>
                  <a:schemeClr val="bg1"/>
                </a:solidFill>
              </a:rPr>
              <a:t>rollup…</a:t>
            </a:r>
          </a:p>
          <a:p>
            <a:endParaRPr lang="zh-CN" altLang="en-US" dirty="0">
              <a:solidFill>
                <a:schemeClr val="bg1"/>
              </a:solidFill>
            </a:endParaRP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09188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2171"/>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a:t>
            </a:r>
            <a:endParaRPr lang="zh-CN" altLang="en-US" sz="14900" b="1" dirty="0">
              <a:solidFill>
                <a:schemeClr val="bg1"/>
              </a:solidFill>
              <a:latin typeface="微软雅黑" panose="020B0503020204020204" charset="-122"/>
              <a:ea typeface="微软雅黑" panose="020B0503020204020204" charset="-122"/>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165">
              <a:defRPr/>
            </a:pPr>
            <a:r>
              <a:rPr lang="zh-CN" altLang="en-US" sz="2800" b="1" kern="0" cap="small" dirty="0">
                <a:solidFill>
                  <a:srgbClr val="F59F14"/>
                </a:solidFill>
                <a:latin typeface="微软雅黑" panose="020B0503020204020204" charset="-122"/>
                <a:ea typeface="微软雅黑" panose="020B0503020204020204" charset="-122"/>
              </a:rPr>
              <a:t>简介</a:t>
            </a:r>
            <a:endParaRPr lang="en-US" altLang="zh-CN" sz="2800" b="1" kern="0" cap="small" dirty="0">
              <a:solidFill>
                <a:srgbClr val="F59F14"/>
              </a:solidFill>
              <a:latin typeface="微软雅黑" panose="020B0503020204020204" charset="-122"/>
              <a:ea typeface="微软雅黑" panose="020B0503020204020204" charset="-122"/>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组件化</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模板化是在文件层面上，对代码和资源的拆分；组件化是在设计层面上，对于</a:t>
            </a:r>
            <a:r>
              <a:rPr lang="en-US" altLang="zh-CN" dirty="0">
                <a:solidFill>
                  <a:schemeClr val="bg1"/>
                </a:solidFill>
              </a:rPr>
              <a:t>UI</a:t>
            </a:r>
            <a:r>
              <a:rPr lang="zh-CN" altLang="en-US" dirty="0">
                <a:solidFill>
                  <a:schemeClr val="bg1"/>
                </a:solidFill>
              </a:rPr>
              <a:t>的拆分。</a:t>
            </a:r>
          </a:p>
          <a:p>
            <a:pPr algn="l"/>
            <a:endParaRPr lang="en-US" altLang="zh-CN" b="1" kern="0" dirty="0">
              <a:solidFill>
                <a:srgbClr val="FFFFFF"/>
              </a:solidFill>
              <a:ea typeface="微软雅黑" panose="020B0503020204020204" charset="-122"/>
              <a:sym typeface="+mn-ea"/>
            </a:endParaRPr>
          </a:p>
          <a:p>
            <a:pPr algn="l"/>
            <a:endParaRPr lang="en-US" altLang="zh-CN" b="1" kern="0" dirty="0">
              <a:solidFill>
                <a:srgbClr val="FFFFFF"/>
              </a:solidFill>
              <a:ea typeface="微软雅黑" panose="020B0503020204020204" charset="-122"/>
              <a:sym typeface="+mn-ea"/>
            </a:endParaRPr>
          </a:p>
          <a:p>
            <a:r>
              <a:rPr lang="zh-CN" altLang="en-US" b="1" kern="0" dirty="0">
                <a:solidFill>
                  <a:srgbClr val="FFFFFF"/>
                </a:solidFill>
                <a:ea typeface="微软雅黑" panose="020B0503020204020204" charset="-122"/>
                <a:sym typeface="+mn-ea"/>
              </a:rPr>
              <a:t>常用框架：</a:t>
            </a:r>
            <a:r>
              <a:rPr lang="en-US" altLang="zh-CN" dirty="0">
                <a:solidFill>
                  <a:schemeClr val="bg1"/>
                </a:solidFill>
              </a:rPr>
              <a:t>react</a:t>
            </a:r>
            <a:r>
              <a:rPr lang="zh-CN" altLang="en-US" dirty="0">
                <a:solidFill>
                  <a:schemeClr val="bg1"/>
                </a:solidFill>
              </a:rPr>
              <a:t>，</a:t>
            </a:r>
            <a:r>
              <a:rPr lang="en-US" altLang="zh-CN" dirty="0" err="1">
                <a:solidFill>
                  <a:schemeClr val="bg1"/>
                </a:solidFill>
              </a:rPr>
              <a:t>vue</a:t>
            </a:r>
            <a:r>
              <a:rPr lang="zh-CN" altLang="en-US" dirty="0">
                <a:solidFill>
                  <a:schemeClr val="bg1"/>
                </a:solidFill>
              </a:rPr>
              <a:t>，</a:t>
            </a:r>
            <a:r>
              <a:rPr lang="en-US" altLang="zh-CN" dirty="0">
                <a:solidFill>
                  <a:schemeClr val="bg1"/>
                </a:solidFill>
              </a:rPr>
              <a:t>angular</a:t>
            </a: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970260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自动化</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585323"/>
          </a:xfrm>
          <a:prstGeom prst="rect">
            <a:avLst/>
          </a:prstGeom>
          <a:noFill/>
        </p:spPr>
        <p:txBody>
          <a:bodyPr wrap="square" rtlCol="0">
            <a:spAutoFit/>
          </a:bodyPr>
          <a:lstStyle/>
          <a:p>
            <a:r>
              <a:rPr lang="zh-CN" altLang="en-US" dirty="0">
                <a:solidFill>
                  <a:schemeClr val="bg1"/>
                </a:solidFill>
              </a:rPr>
              <a:t>“简单重复的工作交给机器来做”，自动化也就是有很多自动化工具代替我们来完成</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持续集成、自动化构建、自动化部署、自动化测试等等。</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工具：</a:t>
            </a:r>
            <a:r>
              <a:rPr lang="en-US" altLang="zh-CN" dirty="0">
                <a:solidFill>
                  <a:schemeClr val="bg1"/>
                </a:solidFill>
              </a:rPr>
              <a:t>husky</a:t>
            </a:r>
            <a:r>
              <a:rPr lang="zh-CN" altLang="en-US" dirty="0">
                <a:solidFill>
                  <a:schemeClr val="bg1"/>
                </a:solidFill>
              </a:rPr>
              <a:t>，</a:t>
            </a:r>
            <a:r>
              <a:rPr lang="en-US" altLang="zh-CN" dirty="0" err="1">
                <a:solidFill>
                  <a:schemeClr val="bg1"/>
                </a:solidFill>
              </a:rPr>
              <a:t>travis</a:t>
            </a:r>
            <a:r>
              <a:rPr lang="zh-CN" altLang="en-US" dirty="0">
                <a:solidFill>
                  <a:schemeClr val="bg1"/>
                </a:solidFill>
              </a:rPr>
              <a:t>，</a:t>
            </a:r>
            <a:r>
              <a:rPr lang="en-US" altLang="zh-CN" dirty="0">
                <a:solidFill>
                  <a:schemeClr val="bg1"/>
                </a:solidFill>
              </a:rPr>
              <a:t>ci/cd</a:t>
            </a:r>
            <a:r>
              <a:rPr lang="zh-CN" altLang="en-US" dirty="0">
                <a:solidFill>
                  <a:schemeClr val="bg1"/>
                </a:solidFill>
              </a:rPr>
              <a:t>，</a:t>
            </a:r>
            <a:r>
              <a:rPr lang="en-US" altLang="zh-CN" dirty="0">
                <a:solidFill>
                  <a:schemeClr val="bg1"/>
                </a:solidFill>
              </a:rPr>
              <a:t>jest</a:t>
            </a:r>
          </a:p>
          <a:p>
            <a:endParaRPr lang="zh-CN" altLang="en-US" dirty="0">
              <a:solidFill>
                <a:schemeClr val="bg1"/>
              </a:solidFill>
            </a:endParaRP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4142955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r>
              <a:rPr lang="zh-CN" altLang="en-US" sz="2400" b="1" dirty="0">
                <a:solidFill>
                  <a:schemeClr val="bg1"/>
                </a:solidFill>
              </a:rPr>
              <a:t>前端工程化</a:t>
            </a:r>
            <a:r>
              <a:rPr lang="en-US" altLang="zh-CN" sz="2400" b="1" dirty="0">
                <a:solidFill>
                  <a:schemeClr val="bg1"/>
                </a:solidFill>
              </a:rPr>
              <a:t>-</a:t>
            </a:r>
            <a:r>
              <a:rPr lang="zh-CN" altLang="en-US" sz="2400" dirty="0">
                <a:solidFill>
                  <a:schemeClr val="bg1"/>
                </a:solidFill>
              </a:rPr>
              <a:t>规范化</a:t>
            </a: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在项目规划初期制定的好坏对于后期的开发有一定影响。包括的规范有：目录结构、编码规范、前后端接口规范等等</a:t>
            </a:r>
          </a:p>
          <a:p>
            <a:pPr algn="l"/>
            <a:endParaRPr lang="en-US" altLang="zh-CN" b="1" kern="0" dirty="0">
              <a:solidFill>
                <a:srgbClr val="FFFFFF"/>
              </a:solidFill>
              <a:ea typeface="微软雅黑" panose="020B0503020204020204" charset="-122"/>
              <a:sym typeface="+mn-ea"/>
            </a:endParaRPr>
          </a:p>
          <a:p>
            <a:pPr algn="l"/>
            <a:endParaRPr lang="en-US" altLang="zh-CN" b="1" kern="0" dirty="0">
              <a:solidFill>
                <a:srgbClr val="FFFFFF"/>
              </a:solidFill>
              <a:ea typeface="微软雅黑" panose="020B0503020204020204" charset="-122"/>
              <a:sym typeface="+mn-ea"/>
            </a:endParaRPr>
          </a:p>
          <a:p>
            <a:r>
              <a:rPr lang="zh-CN" altLang="en-US" b="1" kern="0" dirty="0">
                <a:solidFill>
                  <a:srgbClr val="FFFFFF"/>
                </a:solidFill>
                <a:ea typeface="微软雅黑" panose="020B0503020204020204" charset="-122"/>
                <a:sym typeface="+mn-ea"/>
              </a:rPr>
              <a:t>工具：</a:t>
            </a:r>
            <a:r>
              <a:rPr lang="en-US" altLang="zh-CN" dirty="0" err="1">
                <a:solidFill>
                  <a:schemeClr val="bg1"/>
                </a:solidFill>
              </a:rPr>
              <a:t>eslint</a:t>
            </a:r>
            <a:r>
              <a:rPr lang="zh-CN" altLang="en-US" dirty="0">
                <a:solidFill>
                  <a:schemeClr val="bg1"/>
                </a:solidFill>
              </a:rPr>
              <a:t>，</a:t>
            </a:r>
            <a:r>
              <a:rPr lang="en-US" altLang="zh-CN" dirty="0">
                <a:solidFill>
                  <a:schemeClr val="bg1"/>
                </a:solidFill>
              </a:rPr>
              <a:t>prettier</a:t>
            </a:r>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4073564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6</a:t>
            </a:r>
          </a:p>
        </p:txBody>
      </p:sp>
      <p:sp>
        <p:nvSpPr>
          <p:cNvPr id="4" name="矩形 3"/>
          <p:cNvSpPr/>
          <p:nvPr/>
        </p:nvSpPr>
        <p:spPr bwMode="auto">
          <a:xfrm>
            <a:off x="3059832" y="2272196"/>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2800" b="1" dirty="0">
                <a:solidFill>
                  <a:schemeClr val="bg1"/>
                </a:solidFill>
              </a:rPr>
              <a:t>二维动画</a:t>
            </a:r>
            <a:r>
              <a:rPr lang="en-US" altLang="zh-CN" sz="2800" b="1" dirty="0">
                <a:solidFill>
                  <a:schemeClr val="bg1"/>
                </a:solidFill>
              </a:rPr>
              <a:t>(canvas)</a:t>
            </a:r>
            <a:endParaRPr lang="en-US" altLang="zh-CN" sz="2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290906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2"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400" b="1" dirty="0">
                <a:solidFill>
                  <a:schemeClr val="bg1"/>
                </a:solidFill>
              </a:rPr>
              <a:t>二维动画</a:t>
            </a:r>
            <a:r>
              <a:rPr lang="en-US" altLang="zh-CN" sz="2400" b="1" dirty="0">
                <a:solidFill>
                  <a:schemeClr val="bg1"/>
                </a:solidFill>
              </a:rPr>
              <a:t>(canvas)</a:t>
            </a:r>
            <a:endParaRPr lang="en-US" altLang="zh-CN" sz="2400"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646331"/>
          </a:xfrm>
          <a:prstGeom prst="rect">
            <a:avLst/>
          </a:prstGeom>
          <a:noFill/>
        </p:spPr>
        <p:txBody>
          <a:bodyPr wrap="square" rtlCol="0">
            <a:spAutoFit/>
          </a:bodyPr>
          <a:lstStyle/>
          <a:p>
            <a:pPr algn="l"/>
            <a:endParaRPr lang="en-US" altLang="zh-CN" b="1" kern="0" dirty="0">
              <a:solidFill>
                <a:srgbClr val="FFFFFF"/>
              </a:solidFill>
              <a:ea typeface="微软雅黑" panose="020B0503020204020204" charset="-122"/>
              <a:sym typeface="+mn-ea"/>
            </a:endParaRPr>
          </a:p>
          <a:p>
            <a:endParaRPr lang="zh-CN" altLang="en-US" dirty="0"/>
          </a:p>
        </p:txBody>
      </p:sp>
      <p:sp>
        <p:nvSpPr>
          <p:cNvPr id="2" name="文本框 1">
            <a:extLst>
              <a:ext uri="{FF2B5EF4-FFF2-40B4-BE49-F238E27FC236}">
                <a16:creationId xmlns:a16="http://schemas.microsoft.com/office/drawing/2014/main" id="{2F1ADD92-C356-40D6-AF8D-EB16ED81516D}"/>
              </a:ext>
            </a:extLst>
          </p:cNvPr>
          <p:cNvSpPr txBox="1"/>
          <p:nvPr/>
        </p:nvSpPr>
        <p:spPr>
          <a:xfrm>
            <a:off x="323528" y="1262066"/>
            <a:ext cx="7704856" cy="2031325"/>
          </a:xfrm>
          <a:prstGeom prst="rect">
            <a:avLst/>
          </a:prstGeom>
          <a:noFill/>
        </p:spPr>
        <p:txBody>
          <a:bodyPr wrap="square" rtlCol="0">
            <a:spAutoFit/>
          </a:bodyPr>
          <a:lstStyle/>
          <a:p>
            <a:pPr marL="342900" indent="-342900">
              <a:buAutoNum type="arabicPeriod"/>
            </a:pPr>
            <a:r>
              <a:rPr lang="en-US" altLang="zh-CN" dirty="0" err="1">
                <a:solidFill>
                  <a:schemeClr val="bg1"/>
                </a:solidFill>
                <a:hlinkClick r:id="rId3">
                  <a:extLst>
                    <a:ext uri="{A12FA001-AC4F-418D-AE19-62706E023703}">
                      <ahyp:hlinkClr xmlns:ahyp="http://schemas.microsoft.com/office/drawing/2018/hyperlinkcolor" val="tx"/>
                    </a:ext>
                  </a:extLst>
                </a:hlinkClick>
              </a:rPr>
              <a:t>Echarts</a:t>
            </a: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FontTx/>
              <a:buAutoNum type="arabicPeriod"/>
            </a:pPr>
            <a:r>
              <a:rPr lang="en-US" altLang="zh-CN" dirty="0">
                <a:solidFill>
                  <a:schemeClr val="bg1"/>
                </a:solidFill>
                <a:hlinkClick r:id="rId4">
                  <a:extLst>
                    <a:ext uri="{A12FA001-AC4F-418D-AE19-62706E023703}">
                      <ahyp:hlinkClr xmlns:ahyp="http://schemas.microsoft.com/office/drawing/2018/hyperlinkcolor" val="tx"/>
                    </a:ext>
                  </a:extLst>
                </a:hlinkClick>
              </a:rPr>
              <a:t>25 </a:t>
            </a:r>
            <a:r>
              <a:rPr lang="zh-CN" altLang="en-US" dirty="0">
                <a:solidFill>
                  <a:schemeClr val="bg1"/>
                </a:solidFill>
                <a:hlinkClick r:id="rId4">
                  <a:extLst>
                    <a:ext uri="{A12FA001-AC4F-418D-AE19-62706E023703}">
                      <ahyp:hlinkClr xmlns:ahyp="http://schemas.microsoft.com/office/drawing/2018/hyperlinkcolor" val="tx"/>
                    </a:ext>
                  </a:extLst>
                </a:hlinkClick>
              </a:rPr>
              <a:t>超棒的 </a:t>
            </a:r>
            <a:r>
              <a:rPr lang="en-US" altLang="zh-CN" dirty="0">
                <a:solidFill>
                  <a:schemeClr val="bg1"/>
                </a:solidFill>
                <a:hlinkClick r:id="rId4">
                  <a:extLst>
                    <a:ext uri="{A12FA001-AC4F-418D-AE19-62706E023703}">
                      <ahyp:hlinkClr xmlns:ahyp="http://schemas.microsoft.com/office/drawing/2018/hyperlinkcolor" val="tx"/>
                    </a:ext>
                  </a:extLst>
                </a:hlinkClick>
              </a:rPr>
              <a:t>HTML5 Canvas </a:t>
            </a:r>
            <a:r>
              <a:rPr lang="zh-CN" altLang="en-US" dirty="0">
                <a:solidFill>
                  <a:schemeClr val="bg1"/>
                </a:solidFill>
                <a:hlinkClick r:id="rId4">
                  <a:extLst>
                    <a:ext uri="{A12FA001-AC4F-418D-AE19-62706E023703}">
                      <ahyp:hlinkClr xmlns:ahyp="http://schemas.microsoft.com/office/drawing/2018/hyperlinkcolor" val="tx"/>
                    </a:ext>
                  </a:extLst>
                </a:hlinkClick>
              </a:rPr>
              <a:t>游戏</a:t>
            </a:r>
            <a:endParaRPr lang="zh-CN" altLang="en-US" dirty="0">
              <a:solidFill>
                <a:schemeClr val="bg1"/>
              </a:solidFill>
            </a:endParaRPr>
          </a:p>
          <a:p>
            <a:pPr marL="342900" indent="-342900">
              <a:buAutoNum type="arabicPeriod"/>
            </a:pPr>
            <a:endParaRPr lang="en-US" altLang="zh-CN" dirty="0"/>
          </a:p>
          <a:p>
            <a:endParaRPr lang="en-US" altLang="zh-CN" dirty="0"/>
          </a:p>
        </p:txBody>
      </p:sp>
    </p:spTree>
    <p:extLst>
      <p:ext uri="{BB962C8B-B14F-4D97-AF65-F5344CB8AC3E}">
        <p14:creationId xmlns:p14="http://schemas.microsoft.com/office/powerpoint/2010/main" val="3582145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7</a:t>
            </a:r>
          </a:p>
        </p:txBody>
      </p:sp>
      <p:sp>
        <p:nvSpPr>
          <p:cNvPr id="4" name="矩形 3"/>
          <p:cNvSpPr/>
          <p:nvPr/>
        </p:nvSpPr>
        <p:spPr bwMode="auto">
          <a:xfrm>
            <a:off x="3059832" y="2272196"/>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2800" b="1" dirty="0">
                <a:solidFill>
                  <a:schemeClr val="bg1"/>
                </a:solidFill>
              </a:rPr>
              <a:t>三维动画</a:t>
            </a:r>
            <a:r>
              <a:rPr lang="en-US" altLang="zh-CN" sz="2800" b="1" dirty="0">
                <a:solidFill>
                  <a:schemeClr val="bg1"/>
                </a:solidFill>
              </a:rPr>
              <a:t>(</a:t>
            </a:r>
            <a:r>
              <a:rPr lang="en-US" altLang="zh-CN" sz="2800" b="1" dirty="0" err="1">
                <a:solidFill>
                  <a:schemeClr val="bg1"/>
                </a:solidFill>
              </a:rPr>
              <a:t>webgl</a:t>
            </a:r>
            <a:r>
              <a:rPr lang="en-US" altLang="zh-CN" sz="2800" b="1" dirty="0">
                <a:solidFill>
                  <a:schemeClr val="bg1"/>
                </a:solidFill>
              </a:rPr>
              <a:t>)</a:t>
            </a:r>
            <a:endParaRPr lang="en-US" altLang="zh-CN" sz="2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395816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2"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1" y="172990"/>
            <a:ext cx="3203575" cy="384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400" b="1" dirty="0">
                <a:solidFill>
                  <a:schemeClr val="bg1"/>
                </a:solidFill>
              </a:rPr>
              <a:t>二维动画</a:t>
            </a:r>
            <a:r>
              <a:rPr lang="en-US" altLang="zh-CN" sz="2400" b="1" dirty="0">
                <a:solidFill>
                  <a:schemeClr val="bg1"/>
                </a:solidFill>
              </a:rPr>
              <a:t>(canvas)</a:t>
            </a:r>
            <a:endParaRPr lang="en-US" altLang="zh-CN" sz="2400"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646331"/>
          </a:xfrm>
          <a:prstGeom prst="rect">
            <a:avLst/>
          </a:prstGeom>
          <a:noFill/>
        </p:spPr>
        <p:txBody>
          <a:bodyPr wrap="square" rtlCol="0">
            <a:spAutoFit/>
          </a:bodyPr>
          <a:lstStyle/>
          <a:p>
            <a:pPr algn="l"/>
            <a:endParaRPr lang="en-US" altLang="zh-CN" b="1" kern="0" dirty="0">
              <a:solidFill>
                <a:srgbClr val="FFFFFF"/>
              </a:solidFill>
              <a:ea typeface="微软雅黑" panose="020B0503020204020204" charset="-122"/>
              <a:sym typeface="+mn-ea"/>
            </a:endParaRPr>
          </a:p>
          <a:p>
            <a:endParaRPr lang="zh-CN" altLang="en-US" dirty="0"/>
          </a:p>
        </p:txBody>
      </p:sp>
      <p:sp>
        <p:nvSpPr>
          <p:cNvPr id="2" name="文本框 1">
            <a:extLst>
              <a:ext uri="{FF2B5EF4-FFF2-40B4-BE49-F238E27FC236}">
                <a16:creationId xmlns:a16="http://schemas.microsoft.com/office/drawing/2014/main" id="{2F1ADD92-C356-40D6-AF8D-EB16ED81516D}"/>
              </a:ext>
            </a:extLst>
          </p:cNvPr>
          <p:cNvSpPr txBox="1"/>
          <p:nvPr/>
        </p:nvSpPr>
        <p:spPr>
          <a:xfrm>
            <a:off x="323528" y="1262066"/>
            <a:ext cx="7704856" cy="1754326"/>
          </a:xfrm>
          <a:prstGeom prst="rect">
            <a:avLst/>
          </a:prstGeom>
          <a:noFill/>
        </p:spPr>
        <p:txBody>
          <a:bodyPr wrap="square" rtlCol="0">
            <a:spAutoFit/>
          </a:bodyPr>
          <a:lstStyle/>
          <a:p>
            <a:pPr marL="342900" indent="-342900">
              <a:buAutoNum type="arabicPeriod"/>
            </a:pPr>
            <a:r>
              <a:rPr lang="en-US" altLang="zh-CN" dirty="0">
                <a:solidFill>
                  <a:schemeClr val="bg1"/>
                </a:solidFill>
                <a:hlinkClick r:id="rId3">
                  <a:extLst>
                    <a:ext uri="{A12FA001-AC4F-418D-AE19-62706E023703}">
                      <ahyp:hlinkClr xmlns:ahyp="http://schemas.microsoft.com/office/drawing/2018/hyperlinkcolor" val="tx"/>
                    </a:ext>
                  </a:extLst>
                </a:hlinkClick>
              </a:rPr>
              <a:t>three.js</a:t>
            </a: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AutoNum type="arabicPeriod"/>
            </a:pPr>
            <a:endParaRPr lang="en-US" altLang="zh-CN" dirty="0">
              <a:solidFill>
                <a:schemeClr val="bg1"/>
              </a:solidFill>
            </a:endParaRPr>
          </a:p>
          <a:p>
            <a:pPr marL="342900" indent="-342900">
              <a:buFontTx/>
              <a:buAutoNum type="arabicPeriod"/>
            </a:pPr>
            <a:r>
              <a:rPr lang="en-US" altLang="zh-CN" dirty="0">
                <a:solidFill>
                  <a:schemeClr val="bg1"/>
                </a:solidFill>
                <a:hlinkClick r:id="rId4">
                  <a:extLst>
                    <a:ext uri="{A12FA001-AC4F-418D-AE19-62706E023703}">
                      <ahyp:hlinkClr xmlns:ahyp="http://schemas.microsoft.com/office/drawing/2018/hyperlinkcolor" val="tx"/>
                    </a:ext>
                  </a:extLst>
                </a:hlinkClick>
              </a:rPr>
              <a:t>chrome</a:t>
            </a:r>
            <a:r>
              <a:rPr lang="zh-CN" altLang="en-US" dirty="0">
                <a:solidFill>
                  <a:schemeClr val="bg1"/>
                </a:solidFill>
                <a:hlinkClick r:id="rId4">
                  <a:extLst>
                    <a:ext uri="{A12FA001-AC4F-418D-AE19-62706E023703}">
                      <ahyp:hlinkClr xmlns:ahyp="http://schemas.microsoft.com/office/drawing/2018/hyperlinkcolor" val="tx"/>
                    </a:ext>
                  </a:extLst>
                </a:hlinkClick>
              </a:rPr>
              <a:t>实验室</a:t>
            </a:r>
            <a:endParaRPr lang="en-US" altLang="zh-CN" dirty="0">
              <a:solidFill>
                <a:schemeClr val="bg1"/>
              </a:solidFill>
            </a:endParaRPr>
          </a:p>
          <a:p>
            <a:endParaRPr lang="en-US" altLang="zh-CN" dirty="0"/>
          </a:p>
        </p:txBody>
      </p:sp>
    </p:spTree>
    <p:extLst>
      <p:ext uri="{BB962C8B-B14F-4D97-AF65-F5344CB8AC3E}">
        <p14:creationId xmlns:p14="http://schemas.microsoft.com/office/powerpoint/2010/main" val="3214867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8</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000" dirty="0">
                <a:solidFill>
                  <a:schemeClr val="bg1"/>
                </a:solidFill>
              </a:rPr>
              <a:t>桌面应用</a:t>
            </a:r>
            <a:endParaRPr lang="en-US" altLang="zh-CN"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84170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0" y="180880"/>
            <a:ext cx="5580113" cy="317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en-US" altLang="zh-CN" sz="2000" b="1" dirty="0">
                <a:solidFill>
                  <a:schemeClr val="bg1"/>
                </a:solidFill>
              </a:rPr>
              <a:t>chrome extension</a:t>
            </a:r>
            <a:r>
              <a:rPr lang="zh-CN" altLang="en-US" sz="2000" b="1" dirty="0">
                <a:solidFill>
                  <a:schemeClr val="bg1"/>
                </a:solidFill>
              </a:rPr>
              <a:t>是什么</a:t>
            </a:r>
            <a:endParaRPr lang="zh-CN" altLang="en-US" sz="20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139321"/>
          </a:xfrm>
          <a:prstGeom prst="rect">
            <a:avLst/>
          </a:prstGeom>
          <a:noFill/>
        </p:spPr>
        <p:txBody>
          <a:bodyPr wrap="square" rtlCol="0">
            <a:spAutoFit/>
          </a:bodyPr>
          <a:lstStyle/>
          <a:p>
            <a:pPr marL="342900" indent="-342900">
              <a:buAutoNum type="arabicPeriod"/>
            </a:pPr>
            <a:r>
              <a:rPr lang="en-US" altLang="zh-CN" dirty="0">
                <a:solidFill>
                  <a:schemeClr val="bg1"/>
                </a:solidFill>
              </a:rPr>
              <a:t>chrome extension</a:t>
            </a:r>
            <a:r>
              <a:rPr lang="zh-CN" altLang="en-US" dirty="0">
                <a:solidFill>
                  <a:schemeClr val="bg1"/>
                </a:solidFill>
              </a:rPr>
              <a:t>开发成本低，由一些文件（包括 </a:t>
            </a:r>
            <a:r>
              <a:rPr lang="en-US" altLang="zh-CN" dirty="0">
                <a:solidFill>
                  <a:schemeClr val="bg1"/>
                </a:solidFill>
              </a:rPr>
              <a:t>HTML</a:t>
            </a:r>
            <a:r>
              <a:rPr lang="zh-CN" altLang="en-US" dirty="0">
                <a:solidFill>
                  <a:schemeClr val="bg1"/>
                </a:solidFill>
              </a:rPr>
              <a:t>、</a:t>
            </a:r>
            <a:r>
              <a:rPr lang="en-US" altLang="zh-CN" dirty="0">
                <a:solidFill>
                  <a:schemeClr val="bg1"/>
                </a:solidFill>
              </a:rPr>
              <a:t>CSS</a:t>
            </a:r>
            <a:r>
              <a:rPr lang="zh-CN" altLang="en-US" dirty="0">
                <a:solidFill>
                  <a:schemeClr val="bg1"/>
                </a:solidFill>
              </a:rPr>
              <a:t>、</a:t>
            </a:r>
            <a:r>
              <a:rPr lang="en-US" altLang="zh-CN" dirty="0">
                <a:solidFill>
                  <a:schemeClr val="bg1"/>
                </a:solidFill>
              </a:rPr>
              <a:t>JavaScript</a:t>
            </a:r>
            <a:r>
              <a:rPr lang="zh-CN" altLang="en-US" dirty="0">
                <a:solidFill>
                  <a:schemeClr val="bg1"/>
                </a:solidFill>
              </a:rPr>
              <a:t>、图片以及其他任何您需要的文件）经过 </a:t>
            </a:r>
            <a:r>
              <a:rPr lang="en-US" altLang="zh-CN" dirty="0">
                <a:solidFill>
                  <a:schemeClr val="bg1"/>
                </a:solidFill>
              </a:rPr>
              <a:t>zip </a:t>
            </a:r>
            <a:r>
              <a:rPr lang="zh-CN" altLang="en-US" dirty="0">
                <a:solidFill>
                  <a:schemeClr val="bg1"/>
                </a:solidFill>
              </a:rPr>
              <a:t>打包得到，本质上是网页。</a:t>
            </a:r>
            <a:endParaRPr lang="en-US" altLang="zh-CN" dirty="0">
              <a:solidFill>
                <a:schemeClr val="bg1"/>
              </a:solidFill>
            </a:endParaRPr>
          </a:p>
          <a:p>
            <a:endParaRPr lang="en-US" altLang="zh-CN" dirty="0">
              <a:solidFill>
                <a:schemeClr val="bg1"/>
              </a:solidFill>
            </a:endParaRPr>
          </a:p>
          <a:p>
            <a:pPr marL="342900" indent="-342900">
              <a:buAutoNum type="arabicPeriod" startAt="2"/>
            </a:pPr>
            <a:r>
              <a:rPr lang="en-US" altLang="zh-CN" dirty="0">
                <a:solidFill>
                  <a:schemeClr val="bg1"/>
                </a:solidFill>
              </a:rPr>
              <a:t>chrome extension</a:t>
            </a:r>
            <a:r>
              <a:rPr lang="zh-CN" altLang="en-US" dirty="0">
                <a:solidFill>
                  <a:schemeClr val="bg1"/>
                </a:solidFill>
              </a:rPr>
              <a:t>不仅可以利用</a:t>
            </a:r>
            <a:r>
              <a:rPr lang="zh-CN" altLang="en-US" dirty="0">
                <a:solidFill>
                  <a:schemeClr val="bg1"/>
                </a:solidFill>
                <a:hlinkClick r:id="rId3"/>
              </a:rPr>
              <a:t>浏览器为网页提供的所有 </a:t>
            </a:r>
            <a:r>
              <a:rPr lang="en-US" altLang="zh-CN" dirty="0">
                <a:solidFill>
                  <a:schemeClr val="bg1"/>
                </a:solidFill>
                <a:hlinkClick r:id="rId3"/>
              </a:rPr>
              <a:t>API</a:t>
            </a:r>
            <a:r>
              <a:rPr lang="zh-CN" altLang="en-US" dirty="0">
                <a:solidFill>
                  <a:schemeClr val="bg1"/>
                </a:solidFill>
              </a:rPr>
              <a:t>，还可以用</a:t>
            </a:r>
            <a:r>
              <a:rPr lang="en-US" altLang="zh-CN" dirty="0">
                <a:solidFill>
                  <a:schemeClr val="bg1"/>
                </a:solidFill>
                <a:hlinkClick r:id="rId4"/>
              </a:rPr>
              <a:t>chrome</a:t>
            </a:r>
            <a:r>
              <a:rPr lang="zh-CN" altLang="en-US" dirty="0">
                <a:solidFill>
                  <a:schemeClr val="bg1"/>
                </a:solidFill>
                <a:hlinkClick r:id="rId4"/>
              </a:rPr>
              <a:t>为扩展程序提供了许多专用 </a:t>
            </a:r>
            <a:r>
              <a:rPr lang="en-US" altLang="zh-CN" dirty="0">
                <a:solidFill>
                  <a:schemeClr val="bg1"/>
                </a:solidFill>
                <a:hlinkClick r:id="rId4"/>
              </a:rPr>
              <a:t>API</a:t>
            </a:r>
            <a:r>
              <a:rPr lang="zh-CN" altLang="en-US" dirty="0">
                <a:solidFill>
                  <a:schemeClr val="bg1"/>
                </a:solidFill>
              </a:rPr>
              <a:t>。</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778237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9</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en-US" altLang="zh-CN" sz="4000" b="1" dirty="0">
                <a:solidFill>
                  <a:schemeClr val="bg1"/>
                </a:solidFill>
              </a:rPr>
              <a:t>Chrome</a:t>
            </a:r>
            <a:r>
              <a:rPr lang="zh-CN" altLang="en-US" sz="4000" b="1" dirty="0">
                <a:solidFill>
                  <a:schemeClr val="bg1"/>
                </a:solidFill>
              </a:rPr>
              <a:t>扩展</a:t>
            </a:r>
            <a:endParaRPr lang="en-US" altLang="zh-CN"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272306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8770" y="445135"/>
            <a:ext cx="5637530" cy="461665"/>
          </a:xfrm>
          <a:prstGeom prst="rect">
            <a:avLst/>
          </a:prstGeom>
          <a:noFill/>
        </p:spPr>
        <p:txBody>
          <a:bodyPr wrap="square" rtlCol="0">
            <a:spAutoFit/>
          </a:bodyPr>
          <a:lstStyle/>
          <a:p>
            <a:r>
              <a:rPr lang="zh-CN" altLang="en-US" sz="2400" b="1" dirty="0">
                <a:solidFill>
                  <a:schemeClr val="bg1"/>
                </a:solidFill>
                <a:latin typeface="微软雅黑" panose="020B0503020204020204" charset="-122"/>
                <a:ea typeface="微软雅黑" panose="020B0503020204020204" charset="-122"/>
              </a:rPr>
              <a:t>前端：</a:t>
            </a:r>
          </a:p>
        </p:txBody>
      </p:sp>
      <p:sp>
        <p:nvSpPr>
          <p:cNvPr id="3" name="文本框 2"/>
          <p:cNvSpPr txBox="1"/>
          <p:nvPr/>
        </p:nvSpPr>
        <p:spPr>
          <a:xfrm>
            <a:off x="559117" y="1308125"/>
            <a:ext cx="8025765" cy="892552"/>
          </a:xfrm>
          <a:prstGeom prst="rect">
            <a:avLst/>
          </a:prstGeom>
          <a:noFill/>
        </p:spPr>
        <p:txBody>
          <a:bodyPr wrap="square" rtlCol="0">
            <a:spAutoFit/>
          </a:bodyPr>
          <a:lstStyle/>
          <a:p>
            <a:r>
              <a:rPr lang="zh-CN" altLang="en-US" dirty="0">
                <a:solidFill>
                  <a:schemeClr val="bg1"/>
                </a:solidFill>
              </a:rPr>
              <a:t>从狭义上讲，前端工程师使用 </a:t>
            </a:r>
            <a:r>
              <a:rPr lang="en-US" altLang="zh-CN" dirty="0">
                <a:solidFill>
                  <a:schemeClr val="bg1"/>
                </a:solidFill>
              </a:rPr>
              <a:t>HTML</a:t>
            </a:r>
            <a:r>
              <a:rPr lang="zh-CN" altLang="en-US" dirty="0">
                <a:solidFill>
                  <a:schemeClr val="bg1"/>
                </a:solidFill>
              </a:rPr>
              <a:t>、</a:t>
            </a:r>
            <a:r>
              <a:rPr lang="en-US" altLang="zh-CN" dirty="0">
                <a:solidFill>
                  <a:schemeClr val="bg1"/>
                </a:solidFill>
              </a:rPr>
              <a:t>CSS</a:t>
            </a:r>
            <a:r>
              <a:rPr lang="zh-CN" altLang="en-US" dirty="0">
                <a:solidFill>
                  <a:schemeClr val="bg1"/>
                </a:solidFill>
              </a:rPr>
              <a:t>、</a:t>
            </a:r>
            <a:r>
              <a:rPr lang="en-US" altLang="zh-CN" dirty="0">
                <a:solidFill>
                  <a:schemeClr val="bg1"/>
                </a:solidFill>
              </a:rPr>
              <a:t>Java </a:t>
            </a:r>
            <a:r>
              <a:rPr lang="zh-CN" altLang="en-US" dirty="0">
                <a:solidFill>
                  <a:schemeClr val="bg1"/>
                </a:solidFill>
              </a:rPr>
              <a:t>等专业技能和工具将产品</a:t>
            </a:r>
            <a:r>
              <a:rPr lang="en-US" altLang="zh-CN" dirty="0">
                <a:solidFill>
                  <a:schemeClr val="bg1"/>
                </a:solidFill>
              </a:rPr>
              <a:t>UI</a:t>
            </a:r>
            <a:r>
              <a:rPr lang="zh-CN" altLang="en-US" dirty="0">
                <a:solidFill>
                  <a:schemeClr val="bg1"/>
                </a:solidFill>
              </a:rPr>
              <a:t>设计稿实现成网站产品，涵盖用户</a:t>
            </a:r>
            <a:r>
              <a:rPr lang="en-US" altLang="zh-CN" dirty="0">
                <a:solidFill>
                  <a:schemeClr val="bg1"/>
                </a:solidFill>
              </a:rPr>
              <a:t>PC</a:t>
            </a:r>
            <a:r>
              <a:rPr lang="zh-CN" altLang="en-US" dirty="0">
                <a:solidFill>
                  <a:schemeClr val="bg1"/>
                </a:solidFill>
              </a:rPr>
              <a:t>端、移动端网页，处理视觉和交互问题。</a:t>
            </a: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7" name="文本框 6"/>
          <p:cNvSpPr txBox="1"/>
          <p:nvPr/>
        </p:nvSpPr>
        <p:spPr>
          <a:xfrm>
            <a:off x="611560" y="3003798"/>
            <a:ext cx="8025765" cy="1169551"/>
          </a:xfrm>
          <a:prstGeom prst="rect">
            <a:avLst/>
          </a:prstGeom>
          <a:noFill/>
        </p:spPr>
        <p:txBody>
          <a:bodyPr wrap="square" rtlCol="0">
            <a:spAutoFit/>
          </a:bodyPr>
          <a:lstStyle/>
          <a:p>
            <a:r>
              <a:rPr lang="zh-CN" altLang="en-US" dirty="0">
                <a:solidFill>
                  <a:schemeClr val="bg1"/>
                </a:solidFill>
              </a:rPr>
              <a:t>从广义上来讲，所有用户终端产品与视觉和交互有关的部分，都是前端工程师的专业领域。</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0" y="180880"/>
            <a:ext cx="5580113" cy="317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en-US" altLang="zh-CN" sz="2000" b="1" dirty="0">
                <a:solidFill>
                  <a:schemeClr val="bg1"/>
                </a:solidFill>
              </a:rPr>
              <a:t>chrome extension</a:t>
            </a:r>
            <a:r>
              <a:rPr lang="zh-CN" altLang="en-US" sz="2000" b="1" dirty="0">
                <a:solidFill>
                  <a:schemeClr val="bg1"/>
                </a:solidFill>
              </a:rPr>
              <a:t>是什么</a:t>
            </a:r>
            <a:endParaRPr lang="zh-CN" altLang="en-US" sz="20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139321"/>
          </a:xfrm>
          <a:prstGeom prst="rect">
            <a:avLst/>
          </a:prstGeom>
          <a:noFill/>
        </p:spPr>
        <p:txBody>
          <a:bodyPr wrap="square" rtlCol="0">
            <a:spAutoFit/>
          </a:bodyPr>
          <a:lstStyle/>
          <a:p>
            <a:pPr marL="342900" indent="-342900">
              <a:buAutoNum type="arabicPeriod"/>
            </a:pPr>
            <a:r>
              <a:rPr lang="en-US" altLang="zh-CN" dirty="0">
                <a:solidFill>
                  <a:schemeClr val="bg1"/>
                </a:solidFill>
              </a:rPr>
              <a:t>chrome extension</a:t>
            </a:r>
            <a:r>
              <a:rPr lang="zh-CN" altLang="en-US" dirty="0">
                <a:solidFill>
                  <a:schemeClr val="bg1"/>
                </a:solidFill>
              </a:rPr>
              <a:t>开发成本低，由一些文件（包括 </a:t>
            </a:r>
            <a:r>
              <a:rPr lang="en-US" altLang="zh-CN" dirty="0">
                <a:solidFill>
                  <a:schemeClr val="bg1"/>
                </a:solidFill>
              </a:rPr>
              <a:t>HTML</a:t>
            </a:r>
            <a:r>
              <a:rPr lang="zh-CN" altLang="en-US" dirty="0">
                <a:solidFill>
                  <a:schemeClr val="bg1"/>
                </a:solidFill>
              </a:rPr>
              <a:t>、</a:t>
            </a:r>
            <a:r>
              <a:rPr lang="en-US" altLang="zh-CN" dirty="0">
                <a:solidFill>
                  <a:schemeClr val="bg1"/>
                </a:solidFill>
              </a:rPr>
              <a:t>CSS</a:t>
            </a:r>
            <a:r>
              <a:rPr lang="zh-CN" altLang="en-US" dirty="0">
                <a:solidFill>
                  <a:schemeClr val="bg1"/>
                </a:solidFill>
              </a:rPr>
              <a:t>、</a:t>
            </a:r>
            <a:r>
              <a:rPr lang="en-US" altLang="zh-CN" dirty="0">
                <a:solidFill>
                  <a:schemeClr val="bg1"/>
                </a:solidFill>
              </a:rPr>
              <a:t>JavaScript</a:t>
            </a:r>
            <a:r>
              <a:rPr lang="zh-CN" altLang="en-US" dirty="0">
                <a:solidFill>
                  <a:schemeClr val="bg1"/>
                </a:solidFill>
              </a:rPr>
              <a:t>、图片以及其他任何您需要的文件）经过 </a:t>
            </a:r>
            <a:r>
              <a:rPr lang="en-US" altLang="zh-CN" dirty="0">
                <a:solidFill>
                  <a:schemeClr val="bg1"/>
                </a:solidFill>
              </a:rPr>
              <a:t>zip </a:t>
            </a:r>
            <a:r>
              <a:rPr lang="zh-CN" altLang="en-US" dirty="0">
                <a:solidFill>
                  <a:schemeClr val="bg1"/>
                </a:solidFill>
              </a:rPr>
              <a:t>打包得到，本质上是网页。</a:t>
            </a:r>
            <a:endParaRPr lang="en-US" altLang="zh-CN" dirty="0">
              <a:solidFill>
                <a:schemeClr val="bg1"/>
              </a:solidFill>
            </a:endParaRPr>
          </a:p>
          <a:p>
            <a:endParaRPr lang="en-US" altLang="zh-CN" dirty="0">
              <a:solidFill>
                <a:schemeClr val="bg1"/>
              </a:solidFill>
            </a:endParaRPr>
          </a:p>
          <a:p>
            <a:pPr marL="342900" indent="-342900">
              <a:buAutoNum type="arabicPeriod" startAt="2"/>
            </a:pPr>
            <a:r>
              <a:rPr lang="en-US" altLang="zh-CN" dirty="0">
                <a:solidFill>
                  <a:schemeClr val="bg1"/>
                </a:solidFill>
              </a:rPr>
              <a:t>chrome extension</a:t>
            </a:r>
            <a:r>
              <a:rPr lang="zh-CN" altLang="en-US" dirty="0">
                <a:solidFill>
                  <a:schemeClr val="bg1"/>
                </a:solidFill>
              </a:rPr>
              <a:t>不仅可以利用</a:t>
            </a:r>
            <a:r>
              <a:rPr lang="zh-CN" altLang="en-US" dirty="0">
                <a:solidFill>
                  <a:schemeClr val="bg1"/>
                </a:solidFill>
                <a:hlinkClick r:id="rId3"/>
              </a:rPr>
              <a:t>浏览器为网页提供的所有 </a:t>
            </a:r>
            <a:r>
              <a:rPr lang="en-US" altLang="zh-CN" dirty="0">
                <a:solidFill>
                  <a:schemeClr val="bg1"/>
                </a:solidFill>
                <a:hlinkClick r:id="rId3"/>
              </a:rPr>
              <a:t>API</a:t>
            </a:r>
            <a:r>
              <a:rPr lang="zh-CN" altLang="en-US" dirty="0">
                <a:solidFill>
                  <a:schemeClr val="bg1"/>
                </a:solidFill>
              </a:rPr>
              <a:t>，还可以用</a:t>
            </a:r>
            <a:r>
              <a:rPr lang="en-US" altLang="zh-CN" dirty="0">
                <a:solidFill>
                  <a:schemeClr val="bg1"/>
                </a:solidFill>
                <a:hlinkClick r:id="rId4"/>
              </a:rPr>
              <a:t>chrome</a:t>
            </a:r>
            <a:r>
              <a:rPr lang="zh-CN" altLang="en-US" dirty="0">
                <a:solidFill>
                  <a:schemeClr val="bg1"/>
                </a:solidFill>
                <a:hlinkClick r:id="rId4"/>
              </a:rPr>
              <a:t>为扩展程序提供了许多专用 </a:t>
            </a:r>
            <a:r>
              <a:rPr lang="en-US" altLang="zh-CN" dirty="0">
                <a:solidFill>
                  <a:schemeClr val="bg1"/>
                </a:solidFill>
                <a:hlinkClick r:id="rId4"/>
              </a:rPr>
              <a:t>API</a:t>
            </a:r>
            <a:r>
              <a:rPr lang="zh-CN" altLang="en-US" dirty="0">
                <a:solidFill>
                  <a:schemeClr val="bg1"/>
                </a:solidFill>
              </a:rPr>
              <a:t>。</a:t>
            </a:r>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4244982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72990"/>
            <a:ext cx="341987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0" y="267494"/>
            <a:ext cx="5580113" cy="317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1800" b="1" dirty="0">
                <a:solidFill>
                  <a:schemeClr val="bg1"/>
                </a:solidFill>
              </a:rPr>
              <a:t>为什么要用</a:t>
            </a:r>
            <a:r>
              <a:rPr lang="en-US" altLang="zh-CN" sz="2000" b="1" dirty="0">
                <a:solidFill>
                  <a:schemeClr val="bg1"/>
                </a:solidFill>
              </a:rPr>
              <a:t>chrome extension</a:t>
            </a:r>
            <a:endParaRPr lang="en-US" altLang="zh-CN" sz="20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970318"/>
          </a:xfrm>
          <a:prstGeom prst="rect">
            <a:avLst/>
          </a:prstGeom>
          <a:noFill/>
        </p:spPr>
        <p:txBody>
          <a:bodyPr wrap="square" rtlCol="0">
            <a:spAutoFit/>
          </a:bodyPr>
          <a:lstStyle/>
          <a:p>
            <a:pPr marL="342900" indent="-342900">
              <a:buAutoNum type="arabicPeriod"/>
            </a:pPr>
            <a:r>
              <a:rPr lang="zh-CN" altLang="en-US" dirty="0">
                <a:solidFill>
                  <a:schemeClr val="bg1"/>
                </a:solidFill>
              </a:rPr>
              <a:t>有些场景下，我们并不是网页的开发者，但想要为网站添加更多的功能，这时候也可以用</a:t>
            </a:r>
            <a:r>
              <a:rPr lang="en-US" altLang="zh-CN" dirty="0">
                <a:solidFill>
                  <a:schemeClr val="bg1"/>
                </a:solidFill>
              </a:rPr>
              <a:t>chrome extension</a:t>
            </a:r>
            <a:r>
              <a:rPr lang="zh-CN" altLang="en-US" dirty="0">
                <a:solidFill>
                  <a:schemeClr val="bg1"/>
                </a:solidFill>
              </a:rPr>
              <a:t>来解决。</a:t>
            </a:r>
            <a:endParaRPr lang="en-US" altLang="zh-CN" dirty="0">
              <a:solidFill>
                <a:schemeClr val="bg1"/>
              </a:solidFill>
            </a:endParaRPr>
          </a:p>
          <a:p>
            <a:pPr marL="342900" indent="-342900">
              <a:buAutoNum type="arabicPeriod"/>
            </a:pPr>
            <a:endParaRPr lang="zh-CN" altLang="en-US" dirty="0">
              <a:solidFill>
                <a:schemeClr val="bg1"/>
              </a:solidFill>
            </a:endParaRPr>
          </a:p>
          <a:p>
            <a:pPr marL="342900" indent="-342900">
              <a:buAutoNum type="arabicPeriod" startAt="2"/>
            </a:pPr>
            <a:r>
              <a:rPr lang="en-US" altLang="zh-CN" dirty="0">
                <a:solidFill>
                  <a:schemeClr val="bg1"/>
                </a:solidFill>
              </a:rPr>
              <a:t>chrome extension</a:t>
            </a:r>
            <a:r>
              <a:rPr lang="zh-CN" altLang="en-US" dirty="0">
                <a:solidFill>
                  <a:schemeClr val="bg1"/>
                </a:solidFill>
              </a:rPr>
              <a:t>拥有比网页更加丰富的</a:t>
            </a:r>
            <a:r>
              <a:rPr lang="en-US" altLang="zh-CN" dirty="0" err="1">
                <a:solidFill>
                  <a:schemeClr val="bg1"/>
                </a:solidFill>
              </a:rPr>
              <a:t>api</a:t>
            </a:r>
            <a:endParaRPr lang="en-US" altLang="zh-CN" dirty="0">
              <a:solidFill>
                <a:schemeClr val="bg1"/>
              </a:solidFill>
            </a:endParaRPr>
          </a:p>
          <a:p>
            <a:pPr marL="342900" indent="-342900">
              <a:buAutoNum type="arabicPeriod" startAt="2"/>
            </a:pPr>
            <a:endParaRPr lang="en-US" altLang="zh-CN" dirty="0"/>
          </a:p>
          <a:p>
            <a:endParaRPr lang="en-US" altLang="zh-CN" dirty="0"/>
          </a:p>
          <a:p>
            <a:endParaRPr lang="en-US" altLang="zh-CN" dirty="0"/>
          </a:p>
          <a:p>
            <a:endParaRPr lang="en-US" altLang="zh-CN" dirty="0"/>
          </a:p>
          <a:p>
            <a:pPr marL="285750" indent="-285750">
              <a:buFont typeface="Wingdings" panose="05000000000000000000" pitchFamily="2" charset="2"/>
              <a:buChar char="l"/>
            </a:pP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2989662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en-US" altLang="zh-CN" b="1" dirty="0">
                <a:solidFill>
                  <a:schemeClr val="bg1"/>
                </a:solidFill>
              </a:rPr>
              <a:t>chrome</a:t>
            </a:r>
            <a:r>
              <a:rPr lang="zh-CN" altLang="en-US" sz="2800" b="1" dirty="0">
                <a:solidFill>
                  <a:schemeClr val="bg1"/>
                </a:solidFill>
              </a:rPr>
              <a:t>扩展能做什么</a:t>
            </a:r>
            <a:endParaRPr lang="zh-CN" altLang="en-US" sz="28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3139321"/>
          </a:xfrm>
          <a:prstGeom prst="rect">
            <a:avLst/>
          </a:prstGeom>
          <a:noFill/>
        </p:spPr>
        <p:txBody>
          <a:bodyPr wrap="square" rtlCol="0">
            <a:spAutoFit/>
          </a:bodyPr>
          <a:lstStyle/>
          <a:p>
            <a:r>
              <a:rPr lang="en-US" altLang="zh-CN" dirty="0">
                <a:solidFill>
                  <a:schemeClr val="bg1"/>
                </a:solidFill>
              </a:rPr>
              <a:t>1.</a:t>
            </a:r>
            <a:r>
              <a:rPr lang="zh-CN" altLang="en-US" dirty="0">
                <a:solidFill>
                  <a:schemeClr val="bg1"/>
                </a:solidFill>
              </a:rPr>
              <a:t> 代理：</a:t>
            </a:r>
            <a:r>
              <a:rPr lang="en-US" altLang="zh-CN" dirty="0">
                <a:solidFill>
                  <a:schemeClr val="bg1"/>
                </a:solidFill>
                <a:hlinkClick r:id="rId3"/>
              </a:rPr>
              <a:t>Proxy </a:t>
            </a:r>
            <a:r>
              <a:rPr lang="en-US" altLang="zh-CN" dirty="0" err="1">
                <a:solidFill>
                  <a:schemeClr val="bg1"/>
                </a:solidFill>
                <a:hlinkClick r:id="rId3"/>
              </a:rPr>
              <a:t>SwitchyOmega</a:t>
            </a:r>
            <a:endParaRPr lang="en-US" altLang="zh-CN" dirty="0">
              <a:solidFill>
                <a:schemeClr val="bg1"/>
              </a:solidFill>
            </a:endParaRPr>
          </a:p>
          <a:p>
            <a:r>
              <a:rPr lang="en-US" altLang="zh-CN" dirty="0">
                <a:solidFill>
                  <a:schemeClr val="bg1"/>
                </a:solidFill>
              </a:rPr>
              <a:t>2.</a:t>
            </a:r>
            <a:r>
              <a:rPr lang="zh-CN" altLang="en-US" dirty="0">
                <a:solidFill>
                  <a:schemeClr val="bg1"/>
                </a:solidFill>
              </a:rPr>
              <a:t> 开发者工具</a:t>
            </a:r>
            <a:r>
              <a:rPr lang="en-US" altLang="zh-CN" dirty="0">
                <a:solidFill>
                  <a:schemeClr val="bg1"/>
                </a:solidFill>
              </a:rPr>
              <a:t>: </a:t>
            </a:r>
            <a:r>
              <a:rPr lang="en-US" altLang="zh-CN" dirty="0">
                <a:solidFill>
                  <a:schemeClr val="bg1"/>
                </a:solidFill>
                <a:hlinkClick r:id="rId4"/>
              </a:rPr>
              <a:t>react</a:t>
            </a:r>
            <a:r>
              <a:rPr lang="zh-CN" altLang="en-US" dirty="0">
                <a:solidFill>
                  <a:schemeClr val="bg1"/>
                </a:solidFill>
              </a:rPr>
              <a:t>、</a:t>
            </a:r>
            <a:r>
              <a:rPr lang="en-US" altLang="zh-CN" dirty="0">
                <a:solidFill>
                  <a:schemeClr val="bg1"/>
                </a:solidFill>
                <a:hlinkClick r:id="rId5"/>
              </a:rPr>
              <a:t>redux</a:t>
            </a:r>
            <a:endParaRPr lang="en-US" altLang="zh-CN" dirty="0">
              <a:solidFill>
                <a:schemeClr val="bg1"/>
              </a:solidFill>
            </a:endParaRPr>
          </a:p>
          <a:p>
            <a:r>
              <a:rPr lang="en-US" altLang="zh-CN" dirty="0">
                <a:solidFill>
                  <a:schemeClr val="bg1"/>
                </a:solidFill>
              </a:rPr>
              <a:t>3.</a:t>
            </a:r>
            <a:r>
              <a:rPr lang="zh-CN" altLang="en-US" dirty="0">
                <a:solidFill>
                  <a:schemeClr val="bg1"/>
                </a:solidFill>
              </a:rPr>
              <a:t> 广告过滤：</a:t>
            </a:r>
            <a:r>
              <a:rPr lang="en-US" altLang="zh-CN" dirty="0" err="1">
                <a:solidFill>
                  <a:schemeClr val="bg1"/>
                </a:solidFill>
                <a:hlinkClick r:id="rId6"/>
              </a:rPr>
              <a:t>AdGuard</a:t>
            </a:r>
            <a:r>
              <a:rPr lang="en-US" altLang="zh-CN" dirty="0">
                <a:solidFill>
                  <a:schemeClr val="bg1"/>
                </a:solidFill>
                <a:hlinkClick r:id="rId6"/>
              </a:rPr>
              <a:t> </a:t>
            </a:r>
            <a:r>
              <a:rPr lang="zh-CN" altLang="en-US" dirty="0">
                <a:solidFill>
                  <a:schemeClr val="bg1"/>
                </a:solidFill>
                <a:hlinkClick r:id="rId6"/>
              </a:rPr>
              <a:t>广告拦截器</a:t>
            </a:r>
            <a:endParaRPr lang="en-US" altLang="zh-CN" dirty="0">
              <a:solidFill>
                <a:schemeClr val="bg1"/>
              </a:solidFill>
            </a:endParaRPr>
          </a:p>
          <a:p>
            <a:r>
              <a:rPr lang="en-US" altLang="zh-CN" dirty="0">
                <a:solidFill>
                  <a:schemeClr val="bg1"/>
                </a:solidFill>
              </a:rPr>
              <a:t>4.</a:t>
            </a:r>
            <a:r>
              <a:rPr lang="zh-CN" altLang="en-US" dirty="0">
                <a:solidFill>
                  <a:schemeClr val="bg1"/>
                </a:solidFill>
              </a:rPr>
              <a:t> 抢票软件：</a:t>
            </a:r>
            <a:r>
              <a:rPr lang="zh-CN" altLang="en-US" dirty="0">
                <a:solidFill>
                  <a:schemeClr val="bg1"/>
                </a:solidFill>
                <a:hlinkClick r:id="rId7"/>
              </a:rPr>
              <a:t>台湾高铁抢票插件</a:t>
            </a:r>
            <a:endParaRPr lang="en-US" altLang="zh-CN" dirty="0">
              <a:solidFill>
                <a:schemeClr val="bg1"/>
              </a:solidFill>
            </a:endParaRPr>
          </a:p>
          <a:p>
            <a:r>
              <a:rPr lang="en-US" altLang="zh-CN" dirty="0">
                <a:solidFill>
                  <a:schemeClr val="bg1"/>
                </a:solidFill>
              </a:rPr>
              <a:t>5.</a:t>
            </a:r>
            <a:r>
              <a:rPr lang="zh-CN" altLang="en-US" dirty="0">
                <a:solidFill>
                  <a:schemeClr val="bg1"/>
                </a:solidFill>
              </a:rPr>
              <a:t> 视频下载</a:t>
            </a:r>
            <a:r>
              <a:rPr lang="en-US" altLang="zh-CN" dirty="0">
                <a:solidFill>
                  <a:schemeClr val="bg1"/>
                </a:solidFill>
              </a:rPr>
              <a:t>: </a:t>
            </a:r>
            <a:r>
              <a:rPr lang="zh-CN" altLang="en-US" dirty="0">
                <a:solidFill>
                  <a:schemeClr val="bg1"/>
                </a:solidFill>
                <a:hlinkClick r:id="rId8"/>
              </a:rPr>
              <a:t>优酷一键通</a:t>
            </a:r>
            <a:endParaRPr lang="en-US" altLang="zh-CN" dirty="0">
              <a:solidFill>
                <a:schemeClr val="bg1"/>
              </a:solidFill>
            </a:endParaRPr>
          </a:p>
          <a:p>
            <a:r>
              <a:rPr lang="en-US" altLang="zh-CN" dirty="0">
                <a:solidFill>
                  <a:schemeClr val="bg1"/>
                </a:solidFill>
              </a:rPr>
              <a:t>6.</a:t>
            </a:r>
            <a:r>
              <a:rPr lang="zh-CN" altLang="en-US" dirty="0">
                <a:solidFill>
                  <a:schemeClr val="bg1"/>
                </a:solidFill>
              </a:rPr>
              <a:t> 更多：</a:t>
            </a:r>
            <a:r>
              <a:rPr lang="en-US" altLang="zh-CN" dirty="0">
                <a:solidFill>
                  <a:schemeClr val="bg1"/>
                </a:solidFill>
                <a:hlinkClick r:id="rId9"/>
              </a:rPr>
              <a:t>chrome</a:t>
            </a:r>
            <a:r>
              <a:rPr lang="zh-CN" altLang="en-US" dirty="0">
                <a:solidFill>
                  <a:schemeClr val="bg1"/>
                </a:solidFill>
                <a:hlinkClick r:id="rId9"/>
              </a:rPr>
              <a:t>应用商店</a:t>
            </a:r>
            <a:endParaRPr lang="zh-CN" altLang="en-US" dirty="0">
              <a:solidFill>
                <a:schemeClr val="bg1"/>
              </a:solidFill>
            </a:endParaRPr>
          </a:p>
          <a:p>
            <a:endParaRPr lang="zh-CN" altLang="en-US"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5469485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776" y="1491630"/>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10</a:t>
            </a:r>
          </a:p>
        </p:txBody>
      </p:sp>
      <p:sp>
        <p:nvSpPr>
          <p:cNvPr id="4" name="矩形 3"/>
          <p:cNvSpPr/>
          <p:nvPr/>
        </p:nvSpPr>
        <p:spPr bwMode="auto">
          <a:xfrm>
            <a:off x="3059832" y="2272196"/>
            <a:ext cx="4249738" cy="664618"/>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4000" b="1" dirty="0">
                <a:solidFill>
                  <a:schemeClr val="bg1"/>
                </a:solidFill>
              </a:rPr>
              <a:t>物联网</a:t>
            </a:r>
            <a:r>
              <a:rPr lang="en-US" altLang="zh-CN" sz="4000" b="1" dirty="0">
                <a:solidFill>
                  <a:schemeClr val="bg1"/>
                </a:solidFill>
              </a:rPr>
              <a:t>(IOT)</a:t>
            </a:r>
            <a:endParaRPr lang="zh-CN" altLang="en-US" sz="40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179641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4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b="1" dirty="0">
                <a:solidFill>
                  <a:schemeClr val="bg1"/>
                </a:solidFill>
              </a:rPr>
              <a:t>物联网</a:t>
            </a:r>
            <a:r>
              <a:rPr lang="en-US" altLang="zh-CN" b="1" dirty="0">
                <a:solidFill>
                  <a:schemeClr val="bg1"/>
                </a:solidFill>
              </a:rPr>
              <a:t>(IOT)</a:t>
            </a: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251520" y="877339"/>
            <a:ext cx="8640960" cy="2031325"/>
          </a:xfrm>
          <a:prstGeom prst="rect">
            <a:avLst/>
          </a:prstGeom>
          <a:noFill/>
        </p:spPr>
        <p:txBody>
          <a:bodyPr wrap="square" rtlCol="0">
            <a:spAutoFit/>
          </a:bodyPr>
          <a:lstStyle/>
          <a:p>
            <a:r>
              <a:rPr lang="zh-CN" altLang="en-US" dirty="0">
                <a:solidFill>
                  <a:schemeClr val="bg1"/>
                </a:solidFill>
              </a:rPr>
              <a:t>我们总说</a:t>
            </a:r>
            <a:r>
              <a:rPr lang="en-US" altLang="zh-CN" dirty="0">
                <a:solidFill>
                  <a:schemeClr val="bg1"/>
                </a:solidFill>
              </a:rPr>
              <a:t>IOT</a:t>
            </a:r>
            <a:r>
              <a:rPr lang="zh-CN" altLang="en-US" dirty="0">
                <a:solidFill>
                  <a:schemeClr val="bg1"/>
                </a:solidFill>
              </a:rPr>
              <a:t>，那到底什么是</a:t>
            </a:r>
            <a:r>
              <a:rPr lang="en-US" altLang="zh-CN" dirty="0">
                <a:solidFill>
                  <a:schemeClr val="bg1"/>
                </a:solidFill>
              </a:rPr>
              <a:t>IOT</a:t>
            </a:r>
            <a:r>
              <a:rPr lang="zh-CN" altLang="en-US" dirty="0">
                <a:solidFill>
                  <a:schemeClr val="bg1"/>
                </a:solidFill>
              </a:rPr>
              <a:t>？</a:t>
            </a:r>
            <a:r>
              <a:rPr lang="en-US" altLang="zh-CN" dirty="0">
                <a:solidFill>
                  <a:schemeClr val="bg1"/>
                </a:solidFill>
              </a:rPr>
              <a:t>IOT</a:t>
            </a:r>
            <a:r>
              <a:rPr lang="zh-CN" altLang="en-US" dirty="0">
                <a:solidFill>
                  <a:schemeClr val="bg1"/>
                </a:solidFill>
              </a:rPr>
              <a:t>是</a:t>
            </a:r>
            <a:r>
              <a:rPr lang="en-US" altLang="zh-CN" dirty="0">
                <a:solidFill>
                  <a:schemeClr val="bg1"/>
                </a:solidFill>
              </a:rPr>
              <a:t>Internet of Things</a:t>
            </a:r>
            <a:r>
              <a:rPr lang="zh-CN" altLang="en-US" dirty="0">
                <a:solidFill>
                  <a:schemeClr val="bg1"/>
                </a:solidFill>
              </a:rPr>
              <a:t>的缩写，字面翻译是“物体组成的因特网”，准确的翻译应该为“物联网”。物联网</a:t>
            </a:r>
            <a:r>
              <a:rPr lang="en-US" altLang="zh-CN" dirty="0">
                <a:solidFill>
                  <a:schemeClr val="bg1"/>
                </a:solidFill>
              </a:rPr>
              <a:t>(Internet of Things)</a:t>
            </a:r>
            <a:r>
              <a:rPr lang="zh-CN" altLang="en-US" dirty="0">
                <a:solidFill>
                  <a:schemeClr val="bg1"/>
                </a:solidFill>
              </a:rPr>
              <a:t>又称传感网，简要讲就是互联网从人向物的延伸。</a:t>
            </a: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1310356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776" y="1491630"/>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11</a:t>
            </a:r>
          </a:p>
        </p:txBody>
      </p:sp>
      <p:sp>
        <p:nvSpPr>
          <p:cNvPr id="4" name="矩形 3"/>
          <p:cNvSpPr/>
          <p:nvPr/>
        </p:nvSpPr>
        <p:spPr bwMode="auto">
          <a:xfrm>
            <a:off x="3059832" y="2272196"/>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2800" b="1" dirty="0">
                <a:solidFill>
                  <a:schemeClr val="bg1"/>
                </a:solidFill>
              </a:rPr>
              <a:t>操作系统</a:t>
            </a:r>
            <a:endParaRPr lang="zh-CN" altLang="en-US" sz="28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411531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800" b="1" dirty="0">
                <a:solidFill>
                  <a:schemeClr val="bg1"/>
                </a:solidFill>
              </a:rPr>
              <a:t>操作系统</a:t>
            </a:r>
            <a:endParaRPr lang="zh-CN" altLang="en-US" sz="28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1403648" y="1707654"/>
            <a:ext cx="8640960" cy="1815882"/>
          </a:xfrm>
          <a:prstGeom prst="rect">
            <a:avLst/>
          </a:prstGeom>
          <a:noFill/>
        </p:spPr>
        <p:txBody>
          <a:bodyPr wrap="square" rtlCol="0">
            <a:spAutoFit/>
          </a:bodyPr>
          <a:lstStyle/>
          <a:p>
            <a:r>
              <a:rPr lang="en-US" altLang="zh-CN" sz="4000" dirty="0">
                <a:solidFill>
                  <a:schemeClr val="bg1"/>
                </a:solidFill>
                <a:hlinkClick r:id="rId3">
                  <a:extLst>
                    <a:ext uri="{A12FA001-AC4F-418D-AE19-62706E023703}">
                      <ahyp:hlinkClr xmlns:ahyp="http://schemas.microsoft.com/office/drawing/2018/hyperlinkcolor" val="tx"/>
                    </a:ext>
                  </a:extLst>
                </a:hlinkClick>
              </a:rPr>
              <a:t>OS.JS</a:t>
            </a:r>
            <a:endParaRPr lang="en-US" altLang="zh-CN" sz="4000" dirty="0">
              <a:solidFill>
                <a:schemeClr val="bg1"/>
              </a:solidFill>
            </a:endParaRP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8942745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15776" y="1491630"/>
            <a:ext cx="3357563" cy="2360295"/>
          </a:xfrm>
          <a:prstGeom prst="rect">
            <a:avLst/>
          </a:prstGeom>
          <a:noFill/>
        </p:spPr>
        <p:txBody>
          <a:bodyPr wrap="square" lIns="68517" tIns="34283" rIns="68517" bIns="34283" rtlCol="0">
            <a:spAutoFit/>
          </a:bodyPr>
          <a:lstStyle/>
          <a:p>
            <a:pPr algn="ctr" defTabSz="685165"/>
            <a:r>
              <a:rPr lang="en-US" altLang="zh-CN" sz="14900" b="1" dirty="0">
                <a:solidFill>
                  <a:schemeClr val="bg1"/>
                </a:solidFill>
                <a:latin typeface="微软雅黑" panose="020B0503020204020204" charset="-122"/>
                <a:ea typeface="微软雅黑" panose="020B0503020204020204" charset="-122"/>
              </a:rPr>
              <a:t>12</a:t>
            </a:r>
          </a:p>
        </p:txBody>
      </p:sp>
      <p:sp>
        <p:nvSpPr>
          <p:cNvPr id="4" name="矩形 3"/>
          <p:cNvSpPr/>
          <p:nvPr/>
        </p:nvSpPr>
        <p:spPr bwMode="auto">
          <a:xfrm>
            <a:off x="3059832" y="2272196"/>
            <a:ext cx="4249738" cy="60306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r>
              <a:rPr lang="zh-CN" altLang="en-US" sz="3600" b="1" dirty="0">
                <a:solidFill>
                  <a:schemeClr val="bg1"/>
                </a:solidFill>
              </a:rPr>
              <a:t>结语</a:t>
            </a:r>
            <a:endParaRPr lang="zh-CN" altLang="en-US" sz="3600" dirty="0">
              <a:solidFill>
                <a:schemeClr val="bg1"/>
              </a:solidFill>
            </a:endParaRP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anose="020B0604020202020204" pitchFamily="34" charset="0"/>
              <a:buNone/>
              <a:defRPr/>
            </a:pPr>
            <a:endParaRPr lang="zh-CN" altLang="en-US" kern="0">
              <a:solidFill>
                <a:srgbClr val="000000"/>
              </a:solidFill>
              <a:latin typeface="Arial" panose="020B0604020202020204" pitchFamily="34" charset="0"/>
            </a:endParaRPr>
          </a:p>
        </p:txBody>
      </p:sp>
    </p:spTree>
    <p:extLst>
      <p:ext uri="{BB962C8B-B14F-4D97-AF65-F5344CB8AC3E}">
        <p14:creationId xmlns:p14="http://schemas.microsoft.com/office/powerpoint/2010/main" val="197034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5" grpId="0" bldLvl="0" animBg="1"/>
      <p:bldP spid="6"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0" y="123478"/>
            <a:ext cx="4139952"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panose="020B0503020204020204" charset="-122"/>
              <a:sym typeface="宋体" panose="02010600030101010101" pitchFamily="2" charset="-122"/>
            </a:endParaRPr>
          </a:p>
        </p:txBody>
      </p:sp>
      <p:sp>
        <p:nvSpPr>
          <p:cNvPr id="24" name="矩形 23"/>
          <p:cNvSpPr>
            <a:spLocks noChangeArrowheads="1"/>
          </p:cNvSpPr>
          <p:nvPr/>
        </p:nvSpPr>
        <p:spPr bwMode="auto">
          <a:xfrm>
            <a:off x="-36512" y="111572"/>
            <a:ext cx="5580113" cy="33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800" b="1" dirty="0">
                <a:solidFill>
                  <a:schemeClr val="bg1"/>
                </a:solidFill>
              </a:rPr>
              <a:t>操作系统</a:t>
            </a:r>
            <a:endParaRPr lang="zh-CN" altLang="en-US" sz="2800"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zh-CN" altLang="en-US" dirty="0">
              <a:solidFill>
                <a:schemeClr val="bg1"/>
              </a:solidFill>
            </a:endParaRPr>
          </a:p>
          <a:p>
            <a:pPr eaLnBrk="1" fontAlgn="base" hangingPunct="1">
              <a:spcBef>
                <a:spcPct val="0"/>
              </a:spcBef>
              <a:spcAft>
                <a:spcPct val="0"/>
              </a:spcAft>
              <a:buNone/>
              <a:defRPr/>
            </a:pPr>
            <a:endParaRPr lang="en-US" altLang="zh-CN" dirty="0">
              <a:solidFill>
                <a:schemeClr val="bg1"/>
              </a:solidFill>
            </a:endParaRPr>
          </a:p>
          <a:p>
            <a:pPr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zh-CN" altLang="en-US" sz="2800" b="1" kern="0" dirty="0">
              <a:solidFill>
                <a:srgbClr val="FFFFFF"/>
              </a:solidFill>
              <a:ea typeface="微软雅黑" panose="020B0503020204020204" charset="-122"/>
            </a:endParaRPr>
          </a:p>
          <a:p>
            <a:pPr lvl="0" eaLnBrk="1" fontAlgn="base" hangingPunct="1">
              <a:spcBef>
                <a:spcPct val="0"/>
              </a:spcBef>
              <a:spcAft>
                <a:spcPct val="0"/>
              </a:spcAft>
              <a:buNone/>
              <a:defRPr/>
            </a:pPr>
            <a:endParaRPr lang="en-US" altLang="zh-CN" sz="2800" b="1" kern="0" dirty="0">
              <a:solidFill>
                <a:srgbClr val="FFFFFF"/>
              </a:solidFill>
              <a:ea typeface="微软雅黑" panose="020B0503020204020204" charset="-122"/>
            </a:endParaRPr>
          </a:p>
        </p:txBody>
      </p:sp>
      <p:sp>
        <p:nvSpPr>
          <p:cNvPr id="5" name="文本框 4"/>
          <p:cNvSpPr txBox="1"/>
          <p:nvPr/>
        </p:nvSpPr>
        <p:spPr>
          <a:xfrm>
            <a:off x="1259632" y="1131590"/>
            <a:ext cx="6336704" cy="3046988"/>
          </a:xfrm>
          <a:prstGeom prst="rect">
            <a:avLst/>
          </a:prstGeom>
          <a:noFill/>
        </p:spPr>
        <p:txBody>
          <a:bodyPr wrap="square" rtlCol="0">
            <a:spAutoFit/>
          </a:bodyPr>
          <a:lstStyle/>
          <a:p>
            <a:r>
              <a:rPr lang="zh-CN" altLang="en-US" sz="2400" dirty="0">
                <a:solidFill>
                  <a:schemeClr val="bg1"/>
                </a:solidFill>
              </a:rPr>
              <a:t>技术的更本追求是解决问题</a:t>
            </a:r>
            <a:endParaRPr lang="en-US" altLang="zh-CN" sz="2400" dirty="0">
              <a:solidFill>
                <a:schemeClr val="bg1"/>
              </a:solidFill>
            </a:endParaRPr>
          </a:p>
          <a:p>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希望通过这次分享能给大家解决问题带来更多的解决思路</a:t>
            </a:r>
          </a:p>
          <a:p>
            <a:pPr algn="l"/>
            <a:endParaRPr lang="zh-CN" altLang="en-US" b="1" kern="0" dirty="0">
              <a:solidFill>
                <a:srgbClr val="FFFFFF"/>
              </a:solidFill>
              <a:ea typeface="微软雅黑" panose="020B0503020204020204" charset="-122"/>
              <a:sym typeface="+mn-ea"/>
            </a:endParaRPr>
          </a:p>
          <a:p>
            <a:pPr algn="l"/>
            <a:endParaRPr lang="zh-CN" altLang="en-US" dirty="0"/>
          </a:p>
          <a:p>
            <a:pPr algn="l"/>
            <a:endParaRPr lang="en-US" altLang="zh-CN" b="1" kern="0" dirty="0">
              <a:solidFill>
                <a:srgbClr val="FFFFFF"/>
              </a:solidFill>
              <a:ea typeface="微软雅黑" panose="020B0503020204020204" charset="-122"/>
              <a:sym typeface="+mn-ea"/>
            </a:endParaRPr>
          </a:p>
          <a:p>
            <a:endParaRPr lang="zh-CN" altLang="en-US" dirty="0"/>
          </a:p>
        </p:txBody>
      </p:sp>
    </p:spTree>
    <p:extLst>
      <p:ext uri="{BB962C8B-B14F-4D97-AF65-F5344CB8AC3E}">
        <p14:creationId xmlns:p14="http://schemas.microsoft.com/office/powerpoint/2010/main" val="37783758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9"/>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47921"/>
            <a:ext cx="5657850" cy="807911"/>
          </a:xfrm>
          <a:prstGeom prst="rect">
            <a:avLst/>
          </a:prstGeom>
          <a:noFill/>
        </p:spPr>
        <p:txBody>
          <a:bodyPr wrap="square" lIns="68571" tIns="34289" rIns="68571" bIns="34289" rtlCol="0">
            <a:spAutoFit/>
          </a:bodyPr>
          <a:lstStyle/>
          <a:p>
            <a:pPr algn="ctr" defTabSz="685165"/>
            <a:r>
              <a:rPr lang="en-US" altLang="zh-CN" sz="4800" b="1" dirty="0">
                <a:solidFill>
                  <a:prstClr val="white"/>
                </a:solidFill>
                <a:latin typeface="微软雅黑" panose="020B0503020204020204" charset="-122"/>
                <a:ea typeface="微软雅黑" panose="020B0503020204020204" charset="-122"/>
              </a:rPr>
              <a:t>THANK YOU</a:t>
            </a:r>
            <a:endParaRPr lang="zh-CN" altLang="en-US" sz="4800" b="1" dirty="0">
              <a:solidFill>
                <a:prstClr val="white"/>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707886"/>
          </a:xfrm>
          <a:prstGeom prst="rect">
            <a:avLst/>
          </a:prstGeom>
          <a:noFill/>
        </p:spPr>
        <p:txBody>
          <a:bodyPr wrap="square" rtlCol="0">
            <a:spAutoFit/>
          </a:bodyPr>
          <a:lstStyle/>
          <a:p>
            <a:r>
              <a:rPr lang="en-US" altLang="zh-CN" sz="2400" b="1" dirty="0">
                <a:solidFill>
                  <a:schemeClr val="bg1"/>
                </a:solidFill>
                <a:latin typeface="+mn-ea"/>
              </a:rPr>
              <a:t>1</a:t>
            </a:r>
            <a:r>
              <a:rPr lang="zh-CN" altLang="en-US" sz="2400" b="1" dirty="0">
                <a:solidFill>
                  <a:schemeClr val="bg1"/>
                </a:solidFill>
                <a:latin typeface="+mn-ea"/>
              </a:rPr>
              <a:t>、大前端 </a:t>
            </a:r>
            <a:r>
              <a:rPr lang="en-US" altLang="zh-CN" sz="2400" b="1" dirty="0">
                <a:solidFill>
                  <a:schemeClr val="bg1"/>
                </a:solidFill>
                <a:latin typeface="+mn-ea"/>
              </a:rPr>
              <a:t>- </a:t>
            </a:r>
            <a:r>
              <a:rPr lang="zh-CN" altLang="en-US" sz="2400" b="1" dirty="0">
                <a:solidFill>
                  <a:schemeClr val="bg1"/>
                </a:solidFill>
                <a:latin typeface="+mn-ea"/>
              </a:rPr>
              <a:t>前后端分离</a:t>
            </a: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1446550"/>
          </a:xfrm>
          <a:prstGeom prst="rect">
            <a:avLst/>
          </a:prstGeom>
          <a:noFill/>
        </p:spPr>
        <p:txBody>
          <a:bodyPr wrap="square" rtlCol="0">
            <a:spAutoFit/>
          </a:bodyPr>
          <a:lstStyle/>
          <a:p>
            <a:r>
              <a:rPr lang="zh-CN" altLang="en-US" dirty="0">
                <a:solidFill>
                  <a:schemeClr val="bg1"/>
                </a:solidFill>
              </a:rPr>
              <a:t>随着前后端职责和技术框架的分离发展，产品对前端的要求越来越高，用户对前端的期待越来越高，前端技术发展越来越快，导致前端这个岗位并没有像</a:t>
            </a:r>
            <a:r>
              <a:rPr lang="en-US" altLang="zh-CN" dirty="0">
                <a:solidFill>
                  <a:schemeClr val="bg1"/>
                </a:solidFill>
              </a:rPr>
              <a:t>JSP</a:t>
            </a:r>
            <a:r>
              <a:rPr lang="zh-CN" altLang="en-US" dirty="0">
                <a:solidFill>
                  <a:schemeClr val="bg1"/>
                </a:solidFill>
              </a:rPr>
              <a:t>时代那种画画页面就完事了。这部分体现的是前端的要求更高，责任越大了。</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2139702"/>
            <a:ext cx="5076056" cy="28552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1446550"/>
          </a:xfrm>
          <a:prstGeom prst="rect">
            <a:avLst/>
          </a:prstGeom>
          <a:noFill/>
        </p:spPr>
        <p:txBody>
          <a:bodyPr wrap="square" rtlCol="0">
            <a:spAutoFit/>
          </a:bodyPr>
          <a:lstStyle/>
          <a:p>
            <a:r>
              <a:rPr lang="en-US" altLang="zh-CN" sz="2400" b="1" dirty="0">
                <a:solidFill>
                  <a:schemeClr val="bg1"/>
                </a:solidFill>
                <a:latin typeface="+mn-ea"/>
              </a:rPr>
              <a:t>2</a:t>
            </a:r>
            <a:r>
              <a:rPr lang="zh-CN" altLang="en-US" sz="2400" b="1" dirty="0">
                <a:solidFill>
                  <a:schemeClr val="bg1"/>
                </a:solidFill>
                <a:latin typeface="+mn-ea"/>
              </a:rPr>
              <a:t>、</a:t>
            </a:r>
            <a:r>
              <a:rPr lang="zh-CN" altLang="en-US" sz="2400" dirty="0">
                <a:solidFill>
                  <a:schemeClr val="bg1"/>
                </a:solidFill>
                <a:latin typeface="+mn-ea"/>
              </a:rPr>
              <a:t>大前端 </a:t>
            </a:r>
            <a:r>
              <a:rPr lang="en-US" altLang="zh-CN" sz="2400" dirty="0">
                <a:solidFill>
                  <a:schemeClr val="bg1"/>
                </a:solidFill>
                <a:latin typeface="+mn-ea"/>
              </a:rPr>
              <a:t>- Node</a:t>
            </a:r>
            <a:r>
              <a:rPr lang="zh-CN" altLang="en-US" sz="2400" dirty="0">
                <a:solidFill>
                  <a:schemeClr val="bg1"/>
                </a:solidFill>
                <a:latin typeface="+mn-ea"/>
              </a:rPr>
              <a:t>全栈</a:t>
            </a:r>
          </a:p>
          <a:p>
            <a:endParaRPr lang="zh-CN" altLang="en-US" sz="2400" dirty="0">
              <a:solidFill>
                <a:schemeClr val="bg1"/>
              </a:solidFill>
              <a:latin typeface="+mn-ea"/>
            </a:endParaRPr>
          </a:p>
          <a:p>
            <a:endParaRPr lang="zh-CN" altLang="en-US" sz="2400" b="1"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1723549"/>
          </a:xfrm>
          <a:prstGeom prst="rect">
            <a:avLst/>
          </a:prstGeom>
          <a:noFill/>
        </p:spPr>
        <p:txBody>
          <a:bodyPr wrap="square" rtlCol="0">
            <a:spAutoFit/>
          </a:bodyPr>
          <a:lstStyle/>
          <a:p>
            <a:r>
              <a:rPr lang="zh-CN" altLang="en-US" dirty="0">
                <a:solidFill>
                  <a:schemeClr val="bg1"/>
                </a:solidFill>
              </a:rPr>
              <a:t>前后端分离后，前端要独立完成一个事情是不行的，因为缺少后台的支持。但是随着</a:t>
            </a:r>
            <a:r>
              <a:rPr lang="en-US" altLang="zh-CN" dirty="0">
                <a:solidFill>
                  <a:schemeClr val="bg1"/>
                </a:solidFill>
              </a:rPr>
              <a:t>Node</a:t>
            </a:r>
            <a:r>
              <a:rPr lang="zh-CN" altLang="en-US" dirty="0">
                <a:solidFill>
                  <a:schemeClr val="bg1"/>
                </a:solidFill>
              </a:rPr>
              <a:t>的出现，前端可以不用依赖后台人员，也不用学习新的后台语言，就可以轻松搞定后台的这部分事情。这样，面对一些小的系统，前端工程师就可以搞定整个系统。这部分体现了前端的全面性和全栈性。</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571750"/>
            <a:ext cx="6277929" cy="24482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1077218"/>
          </a:xfrm>
          <a:prstGeom prst="rect">
            <a:avLst/>
          </a:prstGeom>
          <a:noFill/>
        </p:spPr>
        <p:txBody>
          <a:bodyPr wrap="square" rtlCol="0">
            <a:spAutoFit/>
          </a:bodyPr>
          <a:lstStyle/>
          <a:p>
            <a:r>
              <a:rPr lang="en-US" altLang="zh-CN" sz="2400" b="1" dirty="0">
                <a:solidFill>
                  <a:schemeClr val="bg1"/>
                </a:solidFill>
                <a:latin typeface="+mn-ea"/>
              </a:rPr>
              <a:t>3</a:t>
            </a:r>
            <a:r>
              <a:rPr lang="zh-CN" altLang="en-US" sz="2400" b="1" dirty="0">
                <a:solidFill>
                  <a:schemeClr val="bg1"/>
                </a:solidFill>
                <a:latin typeface="+mn-ea"/>
              </a:rPr>
              <a:t>、</a:t>
            </a:r>
            <a:r>
              <a:rPr lang="zh-CN" altLang="en-US" sz="2400" dirty="0">
                <a:solidFill>
                  <a:schemeClr val="bg1"/>
                </a:solidFill>
                <a:latin typeface="+mn-ea"/>
              </a:rPr>
              <a:t>大前端 </a:t>
            </a:r>
            <a:r>
              <a:rPr lang="en-US" altLang="zh-CN" sz="2400" dirty="0">
                <a:solidFill>
                  <a:schemeClr val="bg1"/>
                </a:solidFill>
                <a:latin typeface="+mn-ea"/>
              </a:rPr>
              <a:t>- </a:t>
            </a:r>
            <a:r>
              <a:rPr lang="zh-CN" altLang="en-US" sz="2400" dirty="0">
                <a:solidFill>
                  <a:schemeClr val="bg1"/>
                </a:solidFill>
              </a:rPr>
              <a:t>应对各种端</a:t>
            </a:r>
          </a:p>
          <a:p>
            <a:endParaRPr lang="zh-CN" altLang="en-US" sz="2400" b="1"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1446550"/>
          </a:xfrm>
          <a:prstGeom prst="rect">
            <a:avLst/>
          </a:prstGeom>
          <a:noFill/>
        </p:spPr>
        <p:txBody>
          <a:bodyPr wrap="square" rtlCol="0">
            <a:spAutoFit/>
          </a:bodyPr>
          <a:lstStyle/>
          <a:p>
            <a:r>
              <a:rPr lang="zh-CN" altLang="en-US" dirty="0">
                <a:solidFill>
                  <a:schemeClr val="bg1"/>
                </a:solidFill>
              </a:rPr>
              <a:t>随着前后端职责和技术框架的分离发展，产品对前端的要求越来越高，用户对前端的期待越来越高，前端技术发展越来越快，导致前端这个岗位并没有像</a:t>
            </a:r>
            <a:r>
              <a:rPr lang="en-US" altLang="zh-CN" dirty="0">
                <a:solidFill>
                  <a:schemeClr val="bg1"/>
                </a:solidFill>
              </a:rPr>
              <a:t>JSP</a:t>
            </a:r>
            <a:r>
              <a:rPr lang="zh-CN" altLang="en-US" dirty="0">
                <a:solidFill>
                  <a:schemeClr val="bg1"/>
                </a:solidFill>
              </a:rPr>
              <a:t>时代那种画画页面就完事了。这部分体现的是前端的要求更高，责任越大了。</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520" y="483518"/>
            <a:ext cx="8025765" cy="1077218"/>
          </a:xfrm>
          <a:prstGeom prst="rect">
            <a:avLst/>
          </a:prstGeom>
          <a:noFill/>
        </p:spPr>
        <p:txBody>
          <a:bodyPr wrap="square" rtlCol="0">
            <a:spAutoFit/>
          </a:bodyPr>
          <a:lstStyle/>
          <a:p>
            <a:r>
              <a:rPr lang="en-US" altLang="zh-CN" sz="2400" b="1" dirty="0">
                <a:solidFill>
                  <a:schemeClr val="bg1"/>
                </a:solidFill>
                <a:latin typeface="+mn-ea"/>
              </a:rPr>
              <a:t>4</a:t>
            </a:r>
            <a:r>
              <a:rPr lang="zh-CN" altLang="en-US" sz="2400" b="1" dirty="0">
                <a:solidFill>
                  <a:schemeClr val="bg1"/>
                </a:solidFill>
                <a:latin typeface="+mn-ea"/>
              </a:rPr>
              <a:t>、</a:t>
            </a:r>
            <a:r>
              <a:rPr lang="zh-CN" altLang="en-US" sz="2400" dirty="0">
                <a:solidFill>
                  <a:schemeClr val="bg1"/>
                </a:solidFill>
                <a:latin typeface="微软雅黑" panose="020B0503020204020204" charset="-122"/>
                <a:ea typeface="微软雅黑" panose="020B0503020204020204" charset="-122"/>
              </a:rPr>
              <a:t>大前端 </a:t>
            </a:r>
            <a:r>
              <a:rPr lang="en-US" altLang="zh-CN" sz="2400" dirty="0">
                <a:solidFill>
                  <a:schemeClr val="bg1"/>
                </a:solidFill>
                <a:latin typeface="微软雅黑" panose="020B0503020204020204" charset="-122"/>
                <a:ea typeface="微软雅黑" panose="020B0503020204020204" charset="-122"/>
              </a:rPr>
              <a:t>- </a:t>
            </a:r>
            <a:r>
              <a:rPr lang="zh-CN" altLang="en-US" sz="2400" dirty="0">
                <a:solidFill>
                  <a:schemeClr val="bg1"/>
                </a:solidFill>
                <a:latin typeface="微软雅黑" panose="020B0503020204020204" charset="-122"/>
                <a:ea typeface="微软雅黑" panose="020B0503020204020204" charset="-122"/>
              </a:rPr>
              <a:t>微应用</a:t>
            </a:r>
          </a:p>
          <a:p>
            <a:endParaRPr lang="zh-CN" altLang="en-US" sz="2400" b="1"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sp>
        <p:nvSpPr>
          <p:cNvPr id="9" name="文本框 8"/>
          <p:cNvSpPr txBox="1"/>
          <p:nvPr/>
        </p:nvSpPr>
        <p:spPr>
          <a:xfrm>
            <a:off x="559117" y="1203598"/>
            <a:ext cx="8025765" cy="1446550"/>
          </a:xfrm>
          <a:prstGeom prst="rect">
            <a:avLst/>
          </a:prstGeom>
          <a:noFill/>
        </p:spPr>
        <p:txBody>
          <a:bodyPr wrap="square" rtlCol="0">
            <a:spAutoFit/>
          </a:bodyPr>
          <a:lstStyle/>
          <a:p>
            <a:r>
              <a:rPr lang="zh-CN" altLang="en-US" dirty="0">
                <a:solidFill>
                  <a:schemeClr val="bg1"/>
                </a:solidFill>
              </a:rPr>
              <a:t>随着前后端职责和技术框架的分离发展，产品对前端的要求越来越高，用户对前端的期待越来越高，前端技术发展越来越快，导致前端这个岗位并没有像</a:t>
            </a:r>
            <a:r>
              <a:rPr lang="en-US" altLang="zh-CN" dirty="0">
                <a:solidFill>
                  <a:schemeClr val="bg1"/>
                </a:solidFill>
              </a:rPr>
              <a:t>JSP</a:t>
            </a:r>
            <a:r>
              <a:rPr lang="zh-CN" altLang="en-US" dirty="0">
                <a:solidFill>
                  <a:schemeClr val="bg1"/>
                </a:solidFill>
              </a:rPr>
              <a:t>时代那种画画页面就完事了。这部分体现的是前端的要求更高，责任越大了。</a:t>
            </a:r>
          </a:p>
          <a:p>
            <a:endParaRPr lang="zh-CN" altLang="en-US" dirty="0">
              <a:solidFill>
                <a:schemeClr val="bg1"/>
              </a:solidFill>
              <a:latin typeface="+mn-ea"/>
            </a:endParaRPr>
          </a:p>
          <a:p>
            <a:endParaRPr lang="zh-CN" altLang="en-US" sz="1600" b="1" dirty="0">
              <a:solidFill>
                <a:schemeClr val="bg1"/>
              </a:solidFill>
              <a:latin typeface="楷体" panose="02010609060101010101" charset="-122"/>
              <a:ea typeface="楷体" panose="02010609060101010101" charset="-122"/>
              <a:sym typeface="+mn-ea"/>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355726"/>
            <a:ext cx="4704071" cy="2646040"/>
          </a:xfrm>
          <a:prstGeom prst="rect">
            <a:avLst/>
          </a:prstGeom>
        </p:spPr>
      </p:pic>
    </p:spTree>
  </p:cSld>
  <p:clrMapOvr>
    <a:masterClrMapping/>
  </p:clrMapOvr>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3516</Words>
  <Application>Microsoft Office PowerPoint</Application>
  <PresentationFormat>全屏显示(16:9)</PresentationFormat>
  <Paragraphs>438</Paragraphs>
  <Slides>59</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59</vt:i4>
      </vt:variant>
    </vt:vector>
  </HeadingPairs>
  <TitlesOfParts>
    <vt:vector size="66" baseType="lpstr">
      <vt:lpstr>楷体</vt:lpstr>
      <vt:lpstr>宋体</vt:lpstr>
      <vt:lpstr>微软雅黑</vt:lpstr>
      <vt:lpstr>Arial</vt:lpstr>
      <vt:lpstr>Calibri</vt:lpstr>
      <vt:lpstr>Wingdings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林 哲源</cp:lastModifiedBy>
  <cp:revision>134</cp:revision>
  <dcterms:created xsi:type="dcterms:W3CDTF">2015-04-30T08:31:00Z</dcterms:created>
  <dcterms:modified xsi:type="dcterms:W3CDTF">2018-10-18T07:47:55Z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