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99" r:id="rId3"/>
    <p:sldId id="335" r:id="rId4"/>
    <p:sldId id="336" r:id="rId5"/>
    <p:sldId id="300" r:id="rId6"/>
    <p:sldId id="298" r:id="rId7"/>
    <p:sldId id="337" r:id="rId8"/>
    <p:sldId id="341" r:id="rId9"/>
    <p:sldId id="342" r:id="rId10"/>
    <p:sldId id="343" r:id="rId11"/>
    <p:sldId id="345" r:id="rId12"/>
    <p:sldId id="346" r:id="rId13"/>
    <p:sldId id="344" r:id="rId14"/>
    <p:sldId id="340" r:id="rId15"/>
    <p:sldId id="334" r:id="rId16"/>
    <p:sldId id="287" r:id="rId1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2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194C6"/>
    <a:srgbClr val="03AE97"/>
    <a:srgbClr val="A5C067"/>
    <a:srgbClr val="F7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53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3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8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>
            <a:fillRect/>
          </a:stretch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73954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165"/>
            <a:r>
              <a:rPr lang="zh-CN" altLang="en-US" sz="3600" b="1" dirty="0">
                <a:solidFill>
                  <a:schemeClr val="bg1"/>
                </a:solidFill>
                <a:latin typeface="微软雅黑"/>
                <a:ea typeface="微软雅黑"/>
              </a:rPr>
              <a:t>大前端简介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、大前端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前后端分离</a:t>
            </a: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1B07A-5C9D-48FA-8093-5E837F027DB7}"/>
              </a:ext>
            </a:extLst>
          </p:cNvPr>
          <p:cNvSpPr txBox="1"/>
          <p:nvPr/>
        </p:nvSpPr>
        <p:spPr>
          <a:xfrm>
            <a:off x="559117" y="120359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随着前后端职责和技术框架的分离发展，产品对前端的要求越来越高，用户对前端的期待越来越高，前端技术发展越来越快，导致前端这个岗位并没有像</a:t>
            </a:r>
            <a:r>
              <a:rPr lang="en-US" altLang="zh-CN" dirty="0">
                <a:solidFill>
                  <a:schemeClr val="bg1"/>
                </a:solidFill>
              </a:rPr>
              <a:t>JSP</a:t>
            </a:r>
            <a:r>
              <a:rPr lang="zh-CN" altLang="en-US" dirty="0">
                <a:solidFill>
                  <a:schemeClr val="bg1"/>
                </a:solidFill>
              </a:rPr>
              <a:t>时代那种画画页面就完事了。这部分体现的是前端的要求更高，责任越大了。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03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前端：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09CD9D-9461-4B55-962D-F33C8F883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31590"/>
            <a:ext cx="6301759" cy="39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前端：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19BC06-CE28-4426-9037-A1FB0EFE32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8924"/>
            <a:ext cx="3278697" cy="49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前端：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94F2C-2CF9-4A55-9C6A-788B777C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1590"/>
            <a:ext cx="6477352" cy="37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大前端：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9117" y="1308125"/>
            <a:ext cx="80257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、大前端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前后端分离</a:t>
            </a: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0F960A-6E55-419B-B58E-760E8E08CB58}"/>
              </a:ext>
            </a:extLst>
          </p:cNvPr>
          <p:cNvSpPr txBox="1"/>
          <p:nvPr/>
        </p:nvSpPr>
        <p:spPr>
          <a:xfrm>
            <a:off x="559116" y="1864644"/>
            <a:ext cx="8025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、大前端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 Node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全栈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F44530-FA89-4C71-92F1-CA41719EE9A2}"/>
              </a:ext>
            </a:extLst>
          </p:cNvPr>
          <p:cNvSpPr txBox="1"/>
          <p:nvPr/>
        </p:nvSpPr>
        <p:spPr>
          <a:xfrm>
            <a:off x="559116" y="2525690"/>
            <a:ext cx="8025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、大前端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应对各种端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1B07A-5C9D-48FA-8093-5E837F027DB7}"/>
              </a:ext>
            </a:extLst>
          </p:cNvPr>
          <p:cNvSpPr txBox="1"/>
          <p:nvPr/>
        </p:nvSpPr>
        <p:spPr>
          <a:xfrm>
            <a:off x="559115" y="3130264"/>
            <a:ext cx="8025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、大前端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微应用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172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32779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365125"/>
            <a:ext cx="3203575" cy="140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快</a:t>
            </a: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990" y="1051560"/>
            <a:ext cx="4425315" cy="2030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kern="0" dirty="0">
                <a:solidFill>
                  <a:srgbClr val="FFFFFF"/>
                </a:solidFill>
                <a:ea typeface="微软雅黑"/>
                <a:sym typeface="+mn-ea"/>
              </a:rPr>
              <a:t>1.afka大量使用了磁盘作为传统意义的缓存</a:t>
            </a:r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/>
              <a:sym typeface="+mn-ea"/>
            </a:endParaRPr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/>
              <a:sym typeface="+mn-ea"/>
            </a:endParaRPr>
          </a:p>
          <a:p>
            <a:pPr algn="l"/>
            <a:r>
              <a:rPr lang="en-US" altLang="zh-CN" b="1" kern="0" dirty="0">
                <a:solidFill>
                  <a:srgbClr val="FFFFFF"/>
                </a:solidFill>
                <a:ea typeface="微软雅黑"/>
                <a:sym typeface="+mn-ea"/>
              </a:rPr>
              <a:t>2.zero copy</a:t>
            </a:r>
            <a:r>
              <a:rPr lang="zh-CN" altLang="en-US" b="1" kern="0" dirty="0">
                <a:solidFill>
                  <a:srgbClr val="FFFFFF"/>
                </a:solidFill>
                <a:ea typeface="微软雅黑"/>
                <a:sym typeface="+mn-ea"/>
              </a:rPr>
              <a:t>技术</a:t>
            </a:r>
          </a:p>
          <a:p>
            <a:pPr algn="l"/>
            <a:endParaRPr lang="zh-CN" altLang="en-US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/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09615" y="1148715"/>
          <a:ext cx="923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showAsIcon="1" r:id="rId4" imgW="923925" imgH="838200" progId="Package">
                  <p:embed/>
                </p:oleObj>
              </mc:Choice>
              <mc:Fallback>
                <p:oleObj showAsIcon="1" r:id="rId4" imgW="923925" imgH="8382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9615" y="1148715"/>
                        <a:ext cx="9239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165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7" y="1752679"/>
            <a:ext cx="1736015" cy="1235010"/>
            <a:chOff x="594854" y="1752679"/>
            <a:chExt cx="1736015" cy="1235010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08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Contents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目  录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55014" y="2636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34247" y="1559907"/>
              <a:ext cx="1340161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37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一、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  <a:hlinkClick r:id="rId2" action="ppaction://hlinksldjump"/>
                </a:rPr>
                <a:t>简介</a:t>
              </a: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51839" y="962492"/>
            <a:ext cx="5386388" cy="976333"/>
            <a:chOff x="3433449" y="2020888"/>
            <a:chExt cx="5386388" cy="976333"/>
          </a:xfrm>
        </p:grpSpPr>
        <p:sp>
          <p:nvSpPr>
            <p:cNvPr id="19" name="矩形 18"/>
            <p:cNvSpPr/>
            <p:nvPr/>
          </p:nvSpPr>
          <p:spPr>
            <a:xfrm>
              <a:off x="3433449" y="202088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9740" y="2209483"/>
              <a:ext cx="527431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二、前端发展史</a:t>
              </a: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55014" y="1661627"/>
            <a:ext cx="5386388" cy="905773"/>
            <a:chOff x="3437259" y="3699828"/>
            <a:chExt cx="5386388" cy="905773"/>
          </a:xfrm>
        </p:grpSpPr>
        <p:sp>
          <p:nvSpPr>
            <p:cNvPr id="23" name="矩形 22"/>
            <p:cNvSpPr/>
            <p:nvPr/>
          </p:nvSpPr>
          <p:spPr>
            <a:xfrm>
              <a:off x="3437259" y="369982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1" name="Copyright Notice"/>
            <p:cNvSpPr/>
            <p:nvPr/>
          </p:nvSpPr>
          <p:spPr bwMode="auto">
            <a:xfrm>
              <a:off x="3458101" y="3817863"/>
              <a:ext cx="1298484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三、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web</a:t>
              </a: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5736" y="2358857"/>
            <a:ext cx="6445666" cy="928623"/>
            <a:chOff x="2377981" y="3644583"/>
            <a:chExt cx="6445666" cy="928623"/>
          </a:xfrm>
        </p:grpSpPr>
        <p:sp>
          <p:nvSpPr>
            <p:cNvPr id="8" name="矩形 7"/>
            <p:cNvSpPr/>
            <p:nvPr/>
          </p:nvSpPr>
          <p:spPr>
            <a:xfrm>
              <a:off x="3437259" y="364458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Copyright Notice"/>
            <p:cNvSpPr/>
            <p:nvPr/>
          </p:nvSpPr>
          <p:spPr bwMode="auto">
            <a:xfrm>
              <a:off x="2377981" y="3785468"/>
              <a:ext cx="441317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四、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移动端网页</a:t>
              </a: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51839" y="3071962"/>
            <a:ext cx="5386388" cy="935598"/>
            <a:chOff x="3434084" y="3729038"/>
            <a:chExt cx="5386388" cy="935598"/>
          </a:xfrm>
        </p:grpSpPr>
        <p:sp>
          <p:nvSpPr>
            <p:cNvPr id="16" name="矩形 15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Copyright Notice"/>
            <p:cNvSpPr/>
            <p:nvPr/>
          </p:nvSpPr>
          <p:spPr bwMode="auto">
            <a:xfrm>
              <a:off x="3466347" y="3876898"/>
              <a:ext cx="1647938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五、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292F146-A298-4FA7-A42E-22B44B37B6FB}"/>
              </a:ext>
            </a:extLst>
          </p:cNvPr>
          <p:cNvGrpSpPr/>
          <p:nvPr/>
        </p:nvGrpSpPr>
        <p:grpSpPr>
          <a:xfrm>
            <a:off x="3251839" y="3772908"/>
            <a:ext cx="5386388" cy="935598"/>
            <a:chOff x="3434084" y="3729038"/>
            <a:chExt cx="5386388" cy="93559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274149F-0ECC-4171-B2D0-29E948064898}"/>
                </a:ext>
              </a:extLst>
            </p:cNvPr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3" name="Copyright Notice">
              <a:extLst>
                <a:ext uri="{FF2B5EF4-FFF2-40B4-BE49-F238E27FC236}">
                  <a16:creationId xmlns:a16="http://schemas.microsoft.com/office/drawing/2014/main" id="{DE0FF486-815C-45A7-BAE8-4B4AC4634E2C}"/>
                </a:ext>
              </a:extLst>
            </p:cNvPr>
            <p:cNvSpPr/>
            <p:nvPr/>
          </p:nvSpPr>
          <p:spPr bwMode="auto">
            <a:xfrm>
              <a:off x="3466346" y="3876898"/>
              <a:ext cx="1647939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六、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快应用</a:t>
              </a: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7" y="1752679"/>
            <a:ext cx="1736015" cy="1235010"/>
            <a:chOff x="594854" y="1752679"/>
            <a:chExt cx="1736015" cy="1235010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08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Contents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目  录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55014" y="263674"/>
            <a:ext cx="5386388" cy="976045"/>
            <a:chOff x="3434084" y="1371600"/>
            <a:chExt cx="5386388" cy="976045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34247" y="1559907"/>
              <a:ext cx="3416627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七、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chrome extension</a:t>
              </a:r>
            </a:p>
            <a:p>
              <a:pPr algn="l" defTabSz="913765">
                <a:defRPr/>
              </a:pP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51839" y="962492"/>
            <a:ext cx="5386388" cy="976333"/>
            <a:chOff x="3433449" y="2020888"/>
            <a:chExt cx="5386388" cy="976333"/>
          </a:xfrm>
        </p:grpSpPr>
        <p:sp>
          <p:nvSpPr>
            <p:cNvPr id="19" name="矩形 18"/>
            <p:cNvSpPr/>
            <p:nvPr/>
          </p:nvSpPr>
          <p:spPr>
            <a:xfrm>
              <a:off x="3433449" y="202088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9740" y="2209483"/>
              <a:ext cx="527431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八、桌面应用</a:t>
              </a: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55014" y="1661627"/>
            <a:ext cx="5386388" cy="905773"/>
            <a:chOff x="3437259" y="3699828"/>
            <a:chExt cx="5386388" cy="905773"/>
          </a:xfrm>
        </p:grpSpPr>
        <p:sp>
          <p:nvSpPr>
            <p:cNvPr id="23" name="矩形 22"/>
            <p:cNvSpPr/>
            <p:nvPr/>
          </p:nvSpPr>
          <p:spPr>
            <a:xfrm>
              <a:off x="3437259" y="369982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1" name="Copyright Notice"/>
            <p:cNvSpPr/>
            <p:nvPr/>
          </p:nvSpPr>
          <p:spPr bwMode="auto">
            <a:xfrm>
              <a:off x="3466346" y="3817863"/>
              <a:ext cx="1647939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九、物联网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51720" y="2358857"/>
            <a:ext cx="6589682" cy="928623"/>
            <a:chOff x="2233965" y="3644583"/>
            <a:chExt cx="6589682" cy="928623"/>
          </a:xfrm>
        </p:grpSpPr>
        <p:sp>
          <p:nvSpPr>
            <p:cNvPr id="8" name="矩形 7"/>
            <p:cNvSpPr/>
            <p:nvPr/>
          </p:nvSpPr>
          <p:spPr>
            <a:xfrm>
              <a:off x="3437259" y="364458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Copyright Notice"/>
            <p:cNvSpPr/>
            <p:nvPr/>
          </p:nvSpPr>
          <p:spPr bwMode="auto">
            <a:xfrm>
              <a:off x="2233965" y="3785468"/>
              <a:ext cx="441317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十、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二维动画</a:t>
              </a: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4613" y="3071962"/>
            <a:ext cx="5393614" cy="935598"/>
            <a:chOff x="3426858" y="3729038"/>
            <a:chExt cx="5393614" cy="935598"/>
          </a:xfrm>
        </p:grpSpPr>
        <p:sp>
          <p:nvSpPr>
            <p:cNvPr id="16" name="矩形 15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Copyright Notice"/>
            <p:cNvSpPr/>
            <p:nvPr/>
          </p:nvSpPr>
          <p:spPr bwMode="auto">
            <a:xfrm>
              <a:off x="3426858" y="3876898"/>
              <a:ext cx="2263491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十一、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三维动画</a:t>
              </a: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3B60158-347C-4980-A288-B1FBBC180928}"/>
              </a:ext>
            </a:extLst>
          </p:cNvPr>
          <p:cNvGrpSpPr/>
          <p:nvPr/>
        </p:nvGrpSpPr>
        <p:grpSpPr>
          <a:xfrm>
            <a:off x="3251839" y="3770929"/>
            <a:ext cx="5386388" cy="935598"/>
            <a:chOff x="3434084" y="3729038"/>
            <a:chExt cx="5386388" cy="93559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1922027-C3FE-4AA2-902F-16F95281585F}"/>
                </a:ext>
              </a:extLst>
            </p:cNvPr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3" name="Copyright Notice">
              <a:extLst>
                <a:ext uri="{FF2B5EF4-FFF2-40B4-BE49-F238E27FC236}">
                  <a16:creationId xmlns:a16="http://schemas.microsoft.com/office/drawing/2014/main" id="{1A9A9681-3D72-4334-824C-2EA1EC7A958D}"/>
                </a:ext>
              </a:extLst>
            </p:cNvPr>
            <p:cNvSpPr/>
            <p:nvPr/>
          </p:nvSpPr>
          <p:spPr bwMode="auto">
            <a:xfrm>
              <a:off x="3458101" y="3876898"/>
              <a:ext cx="2571267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十二、前端工程话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8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7" y="1752679"/>
            <a:ext cx="1736015" cy="1235010"/>
            <a:chOff x="594854" y="1752679"/>
            <a:chExt cx="1736015" cy="1235010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08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Contents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目  录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55014" y="263674"/>
            <a:ext cx="5386388" cy="976045"/>
            <a:chOff x="3434084" y="1371600"/>
            <a:chExt cx="5386388" cy="976045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34247" y="1559907"/>
              <a:ext cx="2263491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十三、操作系统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l" defTabSz="913765">
                <a:defRPr/>
              </a:pP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51839" y="962492"/>
            <a:ext cx="5386388" cy="976333"/>
            <a:chOff x="3433449" y="2020888"/>
            <a:chExt cx="5386388" cy="976333"/>
          </a:xfrm>
        </p:grpSpPr>
        <p:sp>
          <p:nvSpPr>
            <p:cNvPr id="19" name="矩形 18"/>
            <p:cNvSpPr/>
            <p:nvPr/>
          </p:nvSpPr>
          <p:spPr>
            <a:xfrm>
              <a:off x="3433449" y="202088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9740" y="2209483"/>
              <a:ext cx="5274310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十四、结语</a:t>
              </a: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16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165">
              <a:defRPr/>
            </a:pPr>
            <a:r>
              <a:rPr lang="zh-CN" altLang="en-US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简介</a:t>
            </a:r>
            <a:endParaRPr lang="en-US" altLang="zh-CN" sz="2800" b="1" kern="0" cap="small" dirty="0">
              <a:solidFill>
                <a:srgbClr val="F59F14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770" y="445135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前端：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9117" y="1308125"/>
            <a:ext cx="8025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从狭义上讲，前端工程师使用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Java </a:t>
            </a:r>
            <a:r>
              <a:rPr lang="zh-CN" altLang="en-US" dirty="0">
                <a:solidFill>
                  <a:schemeClr val="bg1"/>
                </a:solidFill>
              </a:rPr>
              <a:t>等专业技能和工具将产品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设计稿实现成网站产品，涵盖用户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端、移动端网页，处理视觉和交互问题。</a:t>
            </a: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0F960A-6E55-419B-B58E-760E8E08CB58}"/>
              </a:ext>
            </a:extLst>
          </p:cNvPr>
          <p:cNvSpPr txBox="1"/>
          <p:nvPr/>
        </p:nvSpPr>
        <p:spPr>
          <a:xfrm>
            <a:off x="611560" y="3003798"/>
            <a:ext cx="80257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从广义上来讲，所有用户终端产品与视觉和交互有关的部分，都是前端工程师的专业领域。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、大前端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前后端分离</a:t>
            </a: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1B07A-5C9D-48FA-8093-5E837F027DB7}"/>
              </a:ext>
            </a:extLst>
          </p:cNvPr>
          <p:cNvSpPr txBox="1"/>
          <p:nvPr/>
        </p:nvSpPr>
        <p:spPr>
          <a:xfrm>
            <a:off x="559117" y="120359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随着前后端职责和技术框架的分离发展，产品对前端的要求越来越高，用户对前端的期待越来越高，前端技术发展越来越快，导致前端这个岗位并没有像</a:t>
            </a:r>
            <a:r>
              <a:rPr lang="en-US" altLang="zh-CN" dirty="0">
                <a:solidFill>
                  <a:schemeClr val="bg1"/>
                </a:solidFill>
              </a:rPr>
              <a:t>JSP</a:t>
            </a:r>
            <a:r>
              <a:rPr lang="zh-CN" altLang="en-US" dirty="0">
                <a:solidFill>
                  <a:schemeClr val="bg1"/>
                </a:solidFill>
              </a:rPr>
              <a:t>时代那种画画页面就完事了。这部分体现的是前端的要求更高，责任越大了。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05194-68AA-4367-BDD3-55D31C83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9702"/>
            <a:ext cx="5076056" cy="28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3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大前端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- Node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全栈</a:t>
            </a:r>
          </a:p>
          <a:p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1B07A-5C9D-48FA-8093-5E837F027DB7}"/>
              </a:ext>
            </a:extLst>
          </p:cNvPr>
          <p:cNvSpPr txBox="1"/>
          <p:nvPr/>
        </p:nvSpPr>
        <p:spPr>
          <a:xfrm>
            <a:off x="559117" y="1203598"/>
            <a:ext cx="80257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前后端分离后，前端要独立完成一个事情是不行的，因为缺少后台的支持。但是随着</a:t>
            </a:r>
            <a:r>
              <a:rPr lang="en-US" altLang="zh-CN" dirty="0">
                <a:solidFill>
                  <a:schemeClr val="bg1"/>
                </a:solidFill>
              </a:rPr>
              <a:t>Node</a:t>
            </a:r>
            <a:r>
              <a:rPr lang="zh-CN" altLang="en-US" dirty="0">
                <a:solidFill>
                  <a:schemeClr val="bg1"/>
                </a:solidFill>
              </a:rPr>
              <a:t>的出现，前端可以不用依赖后台人员，也不用学习新的后台语言，就可以轻松搞定后台的这部分事情。这样，面对一些小的系统，前端工程师就可以搞定整个系统。这部分体现了前端的全面性和全栈性。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421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大前端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</a:rPr>
              <a:t>应对各种端</a:t>
            </a:r>
          </a:p>
          <a:p>
            <a:endParaRPr lang="zh-CN" altLang="en-US" sz="24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1B07A-5C9D-48FA-8093-5E837F027DB7}"/>
              </a:ext>
            </a:extLst>
          </p:cNvPr>
          <p:cNvSpPr txBox="1"/>
          <p:nvPr/>
        </p:nvSpPr>
        <p:spPr>
          <a:xfrm>
            <a:off x="559117" y="1203598"/>
            <a:ext cx="802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随着前后端职责和技术框架的分离发展，产品对前端的要求越来越高，用户对前端的期待越来越高，前端技术发展越来越快，导致前端这个岗位并没有像</a:t>
            </a:r>
            <a:r>
              <a:rPr lang="en-US" altLang="zh-CN" dirty="0">
                <a:solidFill>
                  <a:schemeClr val="bg1"/>
                </a:solidFill>
              </a:rPr>
              <a:t>JSP</a:t>
            </a:r>
            <a:r>
              <a:rPr lang="zh-CN" altLang="en-US" dirty="0">
                <a:solidFill>
                  <a:schemeClr val="bg1"/>
                </a:solidFill>
              </a:rPr>
              <a:t>时代那种画画页面就完事了。这部分体现的是前端的要求更高，责任越大了。</a:t>
            </a: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charset="0"/>
              <a:ea typeface="楷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354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Microsoft Office PowerPoint</Application>
  <PresentationFormat>全屏显示(16:9)</PresentationFormat>
  <Paragraphs>83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微软雅黑</vt:lpstr>
      <vt:lpstr>Arial</vt:lpstr>
      <vt:lpstr>Calibri</vt:lpstr>
      <vt:lpstr>第一PPT模板网-WWW.1PPT.COM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林 哲源</cp:lastModifiedBy>
  <cp:revision>107</cp:revision>
  <dcterms:created xsi:type="dcterms:W3CDTF">2015-04-30T08:31:00Z</dcterms:created>
  <dcterms:modified xsi:type="dcterms:W3CDTF">2018-10-16T07:53:53Z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