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58" r:id="rId5"/>
    <p:sldId id="262" r:id="rId6"/>
    <p:sldId id="259" r:id="rId7"/>
    <p:sldId id="261" r:id="rId8"/>
    <p:sldId id="263" r:id="rId9"/>
    <p:sldId id="264" r:id="rId10"/>
    <p:sldId id="267" r:id="rId11"/>
    <p:sldId id="268" r:id="rId12"/>
    <p:sldId id="271" r:id="rId13"/>
    <p:sldId id="270" r:id="rId14"/>
    <p:sldId id="274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3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0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3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9EF767-1C13-468D-B70C-64735BACE1F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599071-4304-45F1-AE0E-E9170CB71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9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one - Orientation</a:t>
            </a:r>
          </a:p>
        </p:txBody>
      </p:sp>
    </p:spTree>
    <p:extLst>
      <p:ext uri="{BB962C8B-B14F-4D97-AF65-F5344CB8AC3E}">
        <p14:creationId xmlns:p14="http://schemas.microsoft.com/office/powerpoint/2010/main" val="400851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858160" cy="43601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This phase carries 10% of the project’s total mark. 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b="1" dirty="0"/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Deliverables</a:t>
            </a:r>
            <a:r>
              <a:rPr lang="en-US" b="1" i="1" dirty="0"/>
              <a:t>:</a:t>
            </a:r>
            <a:r>
              <a:rPr lang="en-US" dirty="0"/>
              <a:t> You should have at least 3 pages of your site completed. The following items are to be submitted: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The source files of your web pages and images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A sketch of your page(s) that will utilize a table.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Site Map.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Wireframe (</a:t>
            </a:r>
            <a:r>
              <a:rPr lang="en-US" sz="2400">
                <a:solidFill>
                  <a:schemeClr val="tx1"/>
                </a:solidFill>
              </a:rPr>
              <a:t>After Feedback).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Clr>
                <a:schemeClr val="accent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Deadline</a:t>
            </a:r>
            <a:r>
              <a:rPr lang="en-US" sz="2400" b="1" i="1" dirty="0"/>
              <a:t>:</a:t>
            </a:r>
            <a:r>
              <a:rPr lang="en-US" sz="2400" dirty="0"/>
              <a:t> Week 8</a:t>
            </a: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Delivery &amp;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858160" cy="43601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This phase carries 35% of the project’s total mark. 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b="1" dirty="0"/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Deliverables</a:t>
            </a:r>
            <a:r>
              <a:rPr lang="en-US" b="1" i="1" dirty="0"/>
              <a:t>:</a:t>
            </a:r>
            <a:r>
              <a:rPr lang="en-US" dirty="0"/>
              <a:t> Finish publishing your project to your web site. You should have all the site pages finished and published. </a:t>
            </a:r>
          </a:p>
          <a:p>
            <a:pPr lvl="1">
              <a:buClr>
                <a:schemeClr val="accent2"/>
              </a:buClr>
            </a:pPr>
            <a:r>
              <a:rPr lang="en-US" sz="2400" b="1" dirty="0"/>
              <a:t>Not all the members of the group will get the same grade.</a:t>
            </a:r>
          </a:p>
          <a:p>
            <a:pPr lvl="1">
              <a:buClr>
                <a:schemeClr val="accent2"/>
              </a:buClr>
            </a:pPr>
            <a:r>
              <a:rPr lang="en-US" sz="2400" b="1" dirty="0"/>
              <a:t>Each student in the group should participate in the presentation. </a:t>
            </a:r>
          </a:p>
          <a:p>
            <a:pPr lvl="1">
              <a:buClr>
                <a:schemeClr val="accent2"/>
              </a:buClr>
            </a:pPr>
            <a:r>
              <a:rPr lang="en-US" sz="2400" b="1" dirty="0"/>
              <a:t>Each student will be evaluated based on how he/she performed in the presentation.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Deadline</a:t>
            </a:r>
            <a:r>
              <a:rPr lang="en-US" sz="2400" b="1" i="1" dirty="0"/>
              <a:t>:</a:t>
            </a:r>
            <a:r>
              <a:rPr lang="en-US" sz="2400" dirty="0"/>
              <a:t> Week 12</a:t>
            </a: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Deliverables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858160" cy="43601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0AA07-B7BC-4A6B-B1EA-0A599DB41E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3956" y="2217509"/>
            <a:ext cx="10145713" cy="3360736"/>
            <a:chOff x="506" y="1356"/>
            <a:chExt cx="6391" cy="211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4486524-07B4-4728-9F24-3FF2AC1823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82" y="1356"/>
              <a:ext cx="6115" cy="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430B2E2-7BFC-44F4-8498-F421924A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653"/>
              <a:ext cx="1003" cy="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6237ACF-74C1-40DB-8B23-6E83ABD1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458"/>
              <a:ext cx="1003" cy="19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F6A81B3-BAAE-470B-9F77-E978F982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469"/>
              <a:ext cx="4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AD7150-2128-41DA-AB4D-3417920BE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469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1D109879-DF3E-45EE-AFCA-EA27F4471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653"/>
              <a:ext cx="3981" cy="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A114CDF-694E-4CA1-9276-DC1111FB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458"/>
              <a:ext cx="3981" cy="19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6679876-5EA1-43B0-9D91-3076FB69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1469"/>
              <a:ext cx="9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Deliverable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1D94DB61-17FE-4260-A44B-7B10F8EF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469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64B5683-207E-4A11-8A81-D1AF09DC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1653"/>
              <a:ext cx="583" cy="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3A806B9-F6AF-4AD1-9BA2-F1507873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1458"/>
              <a:ext cx="583" cy="19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A61190D1-B351-4914-8A72-E9DE736A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" y="1469"/>
              <a:ext cx="53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Marks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3DF9A7C7-E169-42C2-8232-C9CA6F12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" y="1469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BC5417F7-DF8B-4951-83E3-4A35CA6A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A05D987A-A139-4367-B3FC-223CE4EED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17BB2DCE-B2D3-46A1-A32B-C78DA026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445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756CA6A7-1D30-46FF-B316-0FA93012D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7B67CE8C-02B2-4A57-A976-02D7D4D2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445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B9806F8E-B4D6-49D1-892F-83CDF6A6E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F09CC917-9357-422E-BF00-E52CFBA2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1445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5F6AD3CF-A6B6-4B01-9408-BB15FC01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E1DCBCC-FE04-417E-AC47-92947044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1445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CD6F300D-9B9F-4317-8959-CE153F9AB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458"/>
              <a:ext cx="13" cy="2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EEA8105D-9D17-4BBF-9762-CF1C827C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458"/>
              <a:ext cx="13" cy="2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E271EF4-719F-4C5A-A455-E2078B80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1458"/>
              <a:ext cx="13" cy="2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9F77BADE-7219-4DEC-9BE1-454DE673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1458"/>
              <a:ext cx="13" cy="2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6DDD97E4-9FEF-41DB-B6D9-CD0E2AC1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765"/>
              <a:ext cx="6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 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66168E68-CFB3-4585-954E-32543993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765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5FF23057-72AC-4B70-B984-FFAAD62B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1765"/>
              <a:ext cx="183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Web site topic Approval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F35B29BD-15D2-4564-AAD7-B2986FD4F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765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FF6C1B68-EA8C-4EB2-BFF7-133AB3CF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" y="1765"/>
              <a:ext cx="18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157F64A2-4579-4182-8659-8748F2B7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" y="1765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D8023010-FEC1-4094-B441-3922C164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75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2ABE42DE-1744-4B04-8175-D6E455E2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753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E72336D9-7486-42CD-8B85-64B9AAD2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75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A062C85D-C2FF-4621-9AAB-BC671ABB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753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E32933B5-456D-48F1-BFC0-FAC8DB0E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175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846F558B-6A86-4A4F-8205-3B2427BC9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1753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11E4B747-A588-4E0C-BD08-F154F240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175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9D7A3B9E-53CE-4040-BDF0-033AD18B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766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8FE7E05C-C408-4232-BF05-FC3D6A28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766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26F026BF-BCD5-4F46-8915-123A0604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1766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E1778033-748F-4CE2-BEA3-4A86D480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1766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03C37E24-CE62-4AB2-887A-648A8B44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062"/>
              <a:ext cx="6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 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A8EA3CB-0903-47BE-BEE8-2F36AE1E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62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2AA7D47B-3BC5-45E6-BC97-502BBE98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065"/>
              <a:ext cx="77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Planning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A8B30A95-9561-4FB1-BAFF-D31F83E5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065"/>
              <a:ext cx="118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Analysis Sheet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0F1DDA38-341D-4EF4-AEE1-A4725634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065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B47C0997-3C5B-4466-AF1A-07C00521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" y="2062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10%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549DAE06-6BB5-4428-80F7-75357FA2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2062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7823457D-FFD3-4D40-A9E2-A274ABFB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05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EB2C7880-2905-4822-85DF-E252B95A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051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6F0A7721-434A-44C8-AE81-C831BB52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05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88F98529-905A-4EA0-9D9B-6400E49E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051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397E95D5-DD27-4E0D-A4B9-69A5148C2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05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8EA75F0-1CDC-4B3C-827A-09FFCB2F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2051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1775FD87-C7FC-4714-A92B-A5DF90D1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051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56BF41E9-5E98-477D-B800-EE41FCB85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064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89D1B0D8-D22E-4545-A5B3-CCC18F96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064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40AFFE3-A1A1-44B1-8DE4-6844EC44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064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33E9B169-280C-45A2-A47A-1246E534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064"/>
              <a:ext cx="13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44EAFB39-4006-4AF3-A220-18EF102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363"/>
              <a:ext cx="6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 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582F30D-3528-4DA7-AF13-095B985E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363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229A1092-3E86-43A7-9ACB-EFB0DC213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363"/>
              <a:ext cx="13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Project Update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86FE0613-BECA-4772-A320-AFAA423D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363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62211CC4-1DA2-4062-940F-2FBB60BC4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" y="2363"/>
              <a:ext cx="4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20%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D98E65F2-132E-4035-B16C-F1ACCEA23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2363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5737B5D5-6CF6-4795-9289-370D7B1F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3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D5AC25FF-5C6E-4B2C-9E10-FEE543A3F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349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04396298-0C4C-4949-B77F-D2B63E98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3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FCC330D1-B79C-48EF-9B1C-18202C94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349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093BF367-3AFE-4ACF-9EC2-0FFF67BB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3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6DAA7F5E-8422-4639-8589-328AB8AD8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2349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19FA3508-9A68-4529-9E4B-537D4F9FA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349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837E7C89-E9CC-490D-9027-DE43107B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362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9C899602-0C54-4F8C-A4D3-87A98B3A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362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059A0398-F2C0-40DF-AAB9-2AD5EA027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362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850591AE-DCBC-4CFB-938F-B7BD89CB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362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5CC6F0D6-30CE-4AF4-9150-C3456300D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661"/>
              <a:ext cx="6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Week 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0B159A72-55A1-4F91-9189-486ED5B6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2661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BF5DA543-D5F4-4633-AE65-4760F915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661"/>
              <a:ext cx="21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Project Delivery &amp; Discussion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34BE132E-6D97-455E-AA5C-205ACD07B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661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A51BD65C-AF1A-43D9-B0D2-0EEE31EF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" y="2662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000000"/>
                  </a:solidFill>
                </a:rPr>
                <a:t>7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>
              <a:extLst>
                <a:ext uri="{FF2B5EF4-FFF2-40B4-BE49-F238E27FC236}">
                  <a16:creationId xmlns:a16="http://schemas.microsoft.com/office/drawing/2014/main" id="{9DBECC28-800F-46A9-B4F6-169625C1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2662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>
              <a:extLst>
                <a:ext uri="{FF2B5EF4-FFF2-40B4-BE49-F238E27FC236}">
                  <a16:creationId xmlns:a16="http://schemas.microsoft.com/office/drawing/2014/main" id="{29A3B0E4-5BF2-4A83-8D65-71FB150A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64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633F5F02-779D-4840-BBFD-6650B394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643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>
              <a:extLst>
                <a:ext uri="{FF2B5EF4-FFF2-40B4-BE49-F238E27FC236}">
                  <a16:creationId xmlns:a16="http://schemas.microsoft.com/office/drawing/2014/main" id="{BEB93BED-2974-4234-A157-C41A9D2DF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4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446C1C48-FE9C-4F94-B856-D66BBFB1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643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29D355BC-B852-4543-A99B-026F2EF9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64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>
              <a:extLst>
                <a:ext uri="{FF2B5EF4-FFF2-40B4-BE49-F238E27FC236}">
                  <a16:creationId xmlns:a16="http://schemas.microsoft.com/office/drawing/2014/main" id="{F308C477-A9F3-486A-B010-0E4E11DD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2643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>
              <a:extLst>
                <a:ext uri="{FF2B5EF4-FFF2-40B4-BE49-F238E27FC236}">
                  <a16:creationId xmlns:a16="http://schemas.microsoft.com/office/drawing/2014/main" id="{60E20DC8-2948-45F1-A3AF-6F7F053A4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64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0E7F3CFC-F56D-4C33-9949-99AAAD3E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656"/>
              <a:ext cx="13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>
              <a:extLst>
                <a:ext uri="{FF2B5EF4-FFF2-40B4-BE49-F238E27FC236}">
                  <a16:creationId xmlns:a16="http://schemas.microsoft.com/office/drawing/2014/main" id="{738FD5C9-0D49-4507-80AC-C2EB1992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56"/>
              <a:ext cx="13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7">
              <a:extLst>
                <a:ext uri="{FF2B5EF4-FFF2-40B4-BE49-F238E27FC236}">
                  <a16:creationId xmlns:a16="http://schemas.microsoft.com/office/drawing/2014/main" id="{84C0405D-EB2A-4757-AE09-ACFD1A3A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656"/>
              <a:ext cx="13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E3483245-0F7B-4DB3-9D8A-6BBC6A11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656"/>
              <a:ext cx="13" cy="2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>
              <a:extLst>
                <a:ext uri="{FF2B5EF4-FFF2-40B4-BE49-F238E27FC236}">
                  <a16:creationId xmlns:a16="http://schemas.microsoft.com/office/drawing/2014/main" id="{A5110A4C-FC85-4582-91B1-8BDF85470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54"/>
              <a:ext cx="58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FD7EEA2-5F20-455E-8E6E-8AE2393F6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950"/>
              <a:ext cx="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3BA905C7-2D79-4C00-9479-69D057F86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" y="2955"/>
              <a:ext cx="1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ED50F57A-341F-430A-BDAA-0FC00384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938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C0D107A1-5653-4E84-8054-A095AD70B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938"/>
              <a:ext cx="100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EF79EE52-0A2B-4737-9F8E-44E9F754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938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8">
              <a:extLst>
                <a:ext uri="{FF2B5EF4-FFF2-40B4-BE49-F238E27FC236}">
                  <a16:creationId xmlns:a16="http://schemas.microsoft.com/office/drawing/2014/main" id="{A76A5C1B-E623-47A8-8343-6F78D842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938"/>
              <a:ext cx="39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FEB6941A-8A02-44D3-97F8-ACF8B5ED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938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167C9011-3DF2-42D2-A785-8106957E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2938"/>
              <a:ext cx="58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1">
              <a:extLst>
                <a:ext uri="{FF2B5EF4-FFF2-40B4-BE49-F238E27FC236}">
                  <a16:creationId xmlns:a16="http://schemas.microsoft.com/office/drawing/2014/main" id="{CE5162FA-9D4C-437E-9613-355D6592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938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2">
              <a:extLst>
                <a:ext uri="{FF2B5EF4-FFF2-40B4-BE49-F238E27FC236}">
                  <a16:creationId xmlns:a16="http://schemas.microsoft.com/office/drawing/2014/main" id="{3CB8CDD4-394A-46D5-B91B-14BFEE3C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951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3">
              <a:extLst>
                <a:ext uri="{FF2B5EF4-FFF2-40B4-BE49-F238E27FC236}">
                  <a16:creationId xmlns:a16="http://schemas.microsoft.com/office/drawing/2014/main" id="{420C4496-7017-4A99-8B41-5B181C91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71BB421C-8BD7-46B0-8EAD-44EA5E13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5">
              <a:extLst>
                <a:ext uri="{FF2B5EF4-FFF2-40B4-BE49-F238E27FC236}">
                  <a16:creationId xmlns:a16="http://schemas.microsoft.com/office/drawing/2014/main" id="{95BC827A-7450-4614-8D56-F9D9993F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232"/>
              <a:ext cx="100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6">
              <a:extLst>
                <a:ext uri="{FF2B5EF4-FFF2-40B4-BE49-F238E27FC236}">
                  <a16:creationId xmlns:a16="http://schemas.microsoft.com/office/drawing/2014/main" id="{DFF25147-8619-427E-93E3-AE0EDAB63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951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9C53C74D-124A-4F4D-A448-90FA8083C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8">
              <a:extLst>
                <a:ext uri="{FF2B5EF4-FFF2-40B4-BE49-F238E27FC236}">
                  <a16:creationId xmlns:a16="http://schemas.microsoft.com/office/drawing/2014/main" id="{DD3A1DB1-8C35-48FF-AF56-4397AB3DE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3232"/>
              <a:ext cx="398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9">
              <a:extLst>
                <a:ext uri="{FF2B5EF4-FFF2-40B4-BE49-F238E27FC236}">
                  <a16:creationId xmlns:a16="http://schemas.microsoft.com/office/drawing/2014/main" id="{9F086459-3551-4D8E-A9A5-FE32D8F68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2951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128F2A2-E746-4438-BE57-796CD5A0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1">
              <a:extLst>
                <a:ext uri="{FF2B5EF4-FFF2-40B4-BE49-F238E27FC236}">
                  <a16:creationId xmlns:a16="http://schemas.microsoft.com/office/drawing/2014/main" id="{12DD7A6E-710F-420B-B7EF-2F0A8E97B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" y="3232"/>
              <a:ext cx="58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2">
              <a:extLst>
                <a:ext uri="{FF2B5EF4-FFF2-40B4-BE49-F238E27FC236}">
                  <a16:creationId xmlns:a16="http://schemas.microsoft.com/office/drawing/2014/main" id="{BA763D13-02F6-47F5-A519-3C6D8107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2951"/>
              <a:ext cx="13" cy="2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3CFC00B1-F04D-417F-83F4-5D1CC24FE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8A2B774B-D9D9-4825-8349-63AAAB246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" y="3232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5">
              <a:extLst>
                <a:ext uri="{FF2B5EF4-FFF2-40B4-BE49-F238E27FC236}">
                  <a16:creationId xmlns:a16="http://schemas.microsoft.com/office/drawing/2014/main" id="{B55D89A1-ADE6-4436-BE70-E09A6C59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3245"/>
              <a:ext cx="1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142391-3486-426D-AB4D-3484110A4988}"/>
              </a:ext>
            </a:extLst>
          </p:cNvPr>
          <p:cNvSpPr/>
          <p:nvPr/>
        </p:nvSpPr>
        <p:spPr>
          <a:xfrm>
            <a:off x="1356852" y="4754333"/>
            <a:ext cx="9615042" cy="882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058401" cy="43601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For each phase, </a:t>
            </a:r>
            <a:r>
              <a:rPr lang="en-US" b="1" dirty="0"/>
              <a:t>one report</a:t>
            </a:r>
            <a:r>
              <a:rPr lang="en-US" dirty="0"/>
              <a:t> per group should be submitted by the group leader via E-learning by the specified deadline for each report. </a:t>
            </a:r>
          </a:p>
          <a:p>
            <a:pPr lvl="1" algn="just"/>
            <a:r>
              <a:rPr lang="en-US" b="1" dirty="0"/>
              <a:t>Late reports </a:t>
            </a:r>
            <a:r>
              <a:rPr lang="en-US" dirty="0"/>
              <a:t>will not</a:t>
            </a:r>
            <a:r>
              <a:rPr lang="en-US" b="1" dirty="0"/>
              <a:t> </a:t>
            </a:r>
            <a:r>
              <a:rPr lang="en-US" dirty="0"/>
              <a:t>be accepted after the deadline.</a:t>
            </a:r>
            <a:r>
              <a:rPr lang="en-US" b="1" dirty="0"/>
              <a:t> </a:t>
            </a:r>
            <a:endParaRPr lang="en-US" dirty="0"/>
          </a:p>
          <a:p>
            <a:pPr lvl="1" algn="just"/>
            <a:r>
              <a:rPr lang="en-GB" b="1" dirty="0"/>
              <a:t>Extensions </a:t>
            </a:r>
            <a:r>
              <a:rPr lang="en-GB" dirty="0"/>
              <a:t>will be granted only on the basis of material evidence like</a:t>
            </a:r>
            <a:r>
              <a:rPr lang="en-GB" b="1" dirty="0"/>
              <a:t> </a:t>
            </a:r>
            <a:r>
              <a:rPr lang="en-GB" dirty="0"/>
              <a:t>medical certificates.</a:t>
            </a:r>
            <a:endParaRPr lang="en-US" dirty="0"/>
          </a:p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0500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/>
              <a:t>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Notepad++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Dreamweaver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Foundation 3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Cloud9 IDE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Brackets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Modernizr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Emmet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Microsoft </a:t>
            </a:r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WebMatrix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27273" y="2687781"/>
            <a:ext cx="332509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But, we’re going to use Brackets</a:t>
            </a:r>
          </a:p>
        </p:txBody>
      </p:sp>
    </p:spTree>
    <p:extLst>
      <p:ext uri="{BB962C8B-B14F-4D97-AF65-F5344CB8AC3E}">
        <p14:creationId xmlns:p14="http://schemas.microsoft.com/office/powerpoint/2010/main" val="35124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List of Must-Have Skills for Web Designers and Web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18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 1. HTML. </a:t>
            </a:r>
          </a:p>
          <a:p>
            <a:r>
              <a:rPr lang="en-US" sz="2600" dirty="0"/>
              <a:t>2. CSS. </a:t>
            </a:r>
          </a:p>
          <a:p>
            <a:r>
              <a:rPr lang="en-US" sz="2600" dirty="0"/>
              <a:t>3. JavaScript. </a:t>
            </a:r>
          </a:p>
          <a:p>
            <a:r>
              <a:rPr lang="en-US" sz="2600" dirty="0"/>
              <a:t>4. PHP, ASP, Java, C++.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56"/>
          <a:stretch/>
        </p:blipFill>
        <p:spPr>
          <a:xfrm>
            <a:off x="1704109" y="1427018"/>
            <a:ext cx="9771762" cy="4613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7636" y="1648691"/>
            <a:ext cx="10030691" cy="221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4"/>
            <a:ext cx="10058400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Lecture: Thursday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Module Leader: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Teaching Assistants: </a:t>
            </a:r>
          </a:p>
          <a:p>
            <a:pPr marL="384048" lvl="2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Aliaa Walid                          • Amira Gamal</a:t>
            </a:r>
          </a:p>
          <a:p>
            <a:pPr marL="384048" lvl="2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Sarah Amer                      • Sara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Text Book: Terry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-Morris - Basics of Web Design HTML5 &amp; CSS3-Pearson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Rules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The Student should be present in his/her lab time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based on the assigned group # in the SRS.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The student should be on time 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the maximum allowed delay is 15 minutes after the lab’s time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.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No food or drinks are allowed inside lab.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The materials that have been covered in the lectures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will be reviewed briefly in the labs,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</a:rPr>
              <a:t>so it is the student’s responsibility to study the materials that(s)he missed before their lab time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9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2"/>
              </a:buClr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design, develop, and publish a website using recommended design practices. 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 The Students are free to propose their own ideas and consult their TA. The topic of your website must be approved by your TA. 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The project must be your own design— the use of free or purchased website templates </a:t>
            </a:r>
            <a:r>
              <a:rPr lang="en-US" b="1" i="1" dirty="0">
                <a:solidFill>
                  <a:schemeClr val="tx1"/>
                </a:solidFill>
              </a:rPr>
              <a:t>are not permitted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504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518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The project weights 50% of the overall module</a:t>
            </a:r>
          </a:p>
          <a:p>
            <a:pPr lvl="4">
              <a:buClr>
                <a:schemeClr val="accent2"/>
              </a:buClr>
            </a:pPr>
            <a:r>
              <a:rPr lang="en-US" sz="2400" dirty="0"/>
              <a:t>It is a group project; each group consists of  </a:t>
            </a:r>
            <a:r>
              <a:rPr lang="en-US" sz="2400"/>
              <a:t>5 - 6 </a:t>
            </a:r>
            <a:r>
              <a:rPr lang="en-US" sz="2400" dirty="0"/>
              <a:t>students.</a:t>
            </a:r>
          </a:p>
          <a:p>
            <a:pPr lvl="4">
              <a:buClr>
                <a:schemeClr val="accent2"/>
              </a:buClr>
            </a:pPr>
            <a:r>
              <a:rPr lang="en-US" sz="2400" dirty="0"/>
              <a:t>Each group should freely formulate their group members by their choice, however if they didn’t, they will be added to a random group by the TA. </a:t>
            </a:r>
          </a:p>
          <a:p>
            <a:pPr lvl="4">
              <a:buClr>
                <a:schemeClr val="accent2"/>
              </a:buClr>
            </a:pPr>
            <a:r>
              <a:rPr lang="en-US" sz="2400" dirty="0"/>
              <a:t>The </a:t>
            </a:r>
            <a:r>
              <a:rPr lang="en-US" sz="2400" b="1" i="1" dirty="0"/>
              <a:t>project leader </a:t>
            </a:r>
            <a:r>
              <a:rPr lang="en-US" sz="2400" dirty="0"/>
              <a:t>must upload their submission within the assigned deadline.</a:t>
            </a:r>
          </a:p>
          <a:p>
            <a:pPr marL="384048" lvl="2" indent="0">
              <a:buClr>
                <a:schemeClr val="accent2"/>
              </a:buClr>
              <a:buNone/>
            </a:pPr>
            <a:endParaRPr lang="en-US" sz="2400" dirty="0"/>
          </a:p>
          <a:p>
            <a:pPr marL="715518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Two In-class tests weights 50% of the overall module (25% for each).</a:t>
            </a:r>
          </a:p>
          <a:p>
            <a:pPr lvl="1">
              <a:buClr>
                <a:schemeClr val="accent2"/>
              </a:buClr>
            </a:pP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31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Milestones (50%)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Topic Approval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Planning Analysis Sheet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Update 1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Project Delivery (Project published)</a:t>
            </a:r>
          </a:p>
        </p:txBody>
      </p:sp>
    </p:spTree>
    <p:extLst>
      <p:ext uri="{BB962C8B-B14F-4D97-AF65-F5344CB8AC3E}">
        <p14:creationId xmlns:p14="http://schemas.microsoft.com/office/powerpoint/2010/main" val="81937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058401" cy="41281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Each group chooses an idea and submit a proposal document that must be approved before you may begin to work on the next milestone.</a:t>
            </a:r>
          </a:p>
          <a:p>
            <a:pPr lvl="1" algn="just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Each group should submit the assignment through E-learning submission link.</a:t>
            </a:r>
          </a:p>
          <a:p>
            <a:pPr lvl="1" algn="just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Documents are submitted on </a:t>
            </a:r>
            <a:r>
              <a:rPr lang="en-US" b="1" dirty="0">
                <a:solidFill>
                  <a:schemeClr val="tx1"/>
                </a:solidFill>
              </a:rPr>
              <a:t>A4 pages using Arial font, size 12, justified, and 1.5 lines spacing</a:t>
            </a:r>
          </a:p>
          <a:p>
            <a:pPr marL="201168" lvl="1" indent="0" algn="just">
              <a:buClr>
                <a:schemeClr val="accent2"/>
              </a:buCl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01168" lvl="1" indent="0" algn="just">
              <a:buClr>
                <a:schemeClr val="accent2"/>
              </a:buCl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 algn="just">
              <a:buClr>
                <a:schemeClr val="accent2"/>
              </a:buClr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4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Approval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9848225" cy="436014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This phase is not graded. 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b="1" dirty="0"/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Deliverables</a:t>
            </a:r>
            <a:r>
              <a:rPr lang="en-US" b="1" i="1" dirty="0"/>
              <a:t>: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The project title, student names, IDs, and e-mails.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What is the purpose of the site?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What do you want the web site to accomplish?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Who is your intended audience?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What opportunity, problem, or issue is your site addressing?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What type of content might be included in your site?</a:t>
            </a:r>
          </a:p>
          <a:p>
            <a:pPr lvl="1">
              <a:buClr>
                <a:schemeClr val="accent2"/>
              </a:buClr>
            </a:pPr>
            <a:r>
              <a:rPr lang="en-US" sz="2600" dirty="0">
                <a:solidFill>
                  <a:schemeClr val="tx1"/>
                </a:solidFill>
              </a:rPr>
              <a:t>List at least two related or similar sites</a:t>
            </a:r>
          </a:p>
          <a:p>
            <a:pPr lvl="2">
              <a:buClr>
                <a:schemeClr val="accent2"/>
              </a:buClr>
            </a:pPr>
            <a:r>
              <a:rPr lang="en-US" dirty="0">
                <a:solidFill>
                  <a:schemeClr val="tx1"/>
                </a:solidFill>
              </a:rPr>
              <a:t> Explain why you chose them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dirty="0"/>
              <a:t> 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Deadline</a:t>
            </a:r>
            <a:r>
              <a:rPr lang="en-US" b="1" i="1" dirty="0"/>
              <a:t>:</a:t>
            </a:r>
            <a:r>
              <a:rPr lang="en-US" dirty="0"/>
              <a:t>  Week 3</a:t>
            </a: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Clr>
                <a:schemeClr val="accent2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384048" lvl="2" indent="0">
              <a:buClr>
                <a:schemeClr val="accent2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2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Analysis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2067951"/>
            <a:ext cx="10564837" cy="3801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19AB4-B69D-4878-B60B-C794228C7609}"/>
              </a:ext>
            </a:extLst>
          </p:cNvPr>
          <p:cNvSpPr txBox="1">
            <a:spLocks/>
          </p:cNvSpPr>
          <p:nvPr/>
        </p:nvSpPr>
        <p:spPr>
          <a:xfrm>
            <a:off x="1097279" y="1917825"/>
            <a:ext cx="10858160" cy="43601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This phase carries 5% of the project’s total mark. 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b="1" dirty="0"/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/>
              <a:t>Deliverables</a:t>
            </a:r>
            <a:r>
              <a:rPr lang="en-US" b="1" i="1" dirty="0"/>
              <a:t>: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Website Goal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What information do I need? 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How will your project use a form? 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Site Map</a:t>
            </a:r>
          </a:p>
          <a:p>
            <a:pPr lvl="1"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Wireframe</a:t>
            </a:r>
          </a:p>
          <a:p>
            <a:pPr lvl="1">
              <a:buClr>
                <a:schemeClr val="accent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Deadline</a:t>
            </a:r>
            <a:r>
              <a:rPr lang="en-US" sz="2400" b="1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Week 5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66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824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Web Programming</vt:lpstr>
      <vt:lpstr>Module Info</vt:lpstr>
      <vt:lpstr>Lab Rules</vt:lpstr>
      <vt:lpstr>Purpose of the Module</vt:lpstr>
      <vt:lpstr>Assessment Scheme</vt:lpstr>
      <vt:lpstr>Project Milestones (50%)</vt:lpstr>
      <vt:lpstr>Topic Approval</vt:lpstr>
      <vt:lpstr>Topic Approval cont.</vt:lpstr>
      <vt:lpstr>Planning Analysis Sheet</vt:lpstr>
      <vt:lpstr>Update one</vt:lpstr>
      <vt:lpstr>Project Delivery &amp; Discussion </vt:lpstr>
      <vt:lpstr>Deliverables due</vt:lpstr>
      <vt:lpstr>Submission</vt:lpstr>
      <vt:lpstr>Tools &amp; Technologies</vt:lpstr>
      <vt:lpstr>A List of Must-Have Skills for Web Designers and Web Developers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Salma Elabd</dc:creator>
  <cp:lastModifiedBy>aliaa.walid</cp:lastModifiedBy>
  <cp:revision>39</cp:revision>
  <dcterms:created xsi:type="dcterms:W3CDTF">2019-02-08T20:36:26Z</dcterms:created>
  <dcterms:modified xsi:type="dcterms:W3CDTF">2022-02-17T11:10:48Z</dcterms:modified>
</cp:coreProperties>
</file>