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8W5A2B4zGgs1qQUllmDFrY3+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F53C28-3726-4E01-8E2B-6A86BD239E5A}">
  <a:tblStyle styleId="{A9F53C28-3726-4E01-8E2B-6A86BD239E5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 the feature importance larger the feature has effect on the model </a:t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" id="88" name="Google Shape;88;p1"/>
          <p:cNvPicPr preferRelativeResize="0"/>
          <p:nvPr/>
        </p:nvPicPr>
        <p:blipFill rotWithShape="1">
          <a:blip r:embed="rId3">
            <a:alphaModFix amt="79000"/>
          </a:blip>
          <a:srcRect b="10274" l="-250" r="250" t="17610"/>
          <a:stretch/>
        </p:blipFill>
        <p:spPr>
          <a:xfrm>
            <a:off x="1" y="0"/>
            <a:ext cx="12191999" cy="6971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4732867"/>
            <a:ext cx="12192000" cy="8913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Narrow"/>
              <a:buNone/>
            </a:pPr>
            <a:r>
              <a:rPr i="1" lang="en-US" sz="6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</a:t>
            </a:r>
            <a:r>
              <a:rPr i="1" lang="en-US" sz="4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ONLINE NEWS POPULARITY </a:t>
            </a:r>
            <a:endParaRPr i="1" sz="60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38355" y="4409162"/>
            <a:ext cx="4182613" cy="1503123"/>
          </a:xfrm>
          <a:prstGeom prst="flowChartInputOutput">
            <a:avLst/>
          </a:prstGeom>
          <a:solidFill>
            <a:srgbClr val="C0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IDS575.38069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GROUP 8</a:t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67843"/>
          </a:schemeClr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sign&#10;&#10;Description automatically generated" id="95" name="Google Shape;95;p2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0" y="0"/>
            <a:ext cx="122085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wentieth Century"/>
              <a:buNone/>
            </a:pPr>
            <a:r>
              <a:rPr i="1" lang="en-US" sz="7200"/>
              <a:t>TOPICS</a:t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838200" y="1826156"/>
            <a:ext cx="10515600" cy="4350275"/>
            <a:chOff x="0" y="531"/>
            <a:chExt cx="10515600" cy="4350275"/>
          </a:xfrm>
        </p:grpSpPr>
        <p:cxnSp>
          <p:nvCxnSpPr>
            <p:cNvPr id="98" name="Google Shape;98;p2"/>
            <p:cNvCxnSpPr/>
            <p:nvPr/>
          </p:nvCxnSpPr>
          <p:spPr>
            <a:xfrm>
              <a:off x="0" y="531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9" name="Google Shape;99;p2"/>
            <p:cNvSpPr/>
            <p:nvPr/>
          </p:nvSpPr>
          <p:spPr>
            <a:xfrm>
              <a:off x="0" y="531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0" y="531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wentieth Century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Objective and about Mashable </a:t>
              </a:r>
              <a:endParaRPr/>
            </a:p>
          </p:txBody>
        </p:sp>
        <p:cxnSp>
          <p:nvCxnSpPr>
            <p:cNvPr id="101" name="Google Shape;101;p2"/>
            <p:cNvCxnSpPr/>
            <p:nvPr/>
          </p:nvCxnSpPr>
          <p:spPr>
            <a:xfrm>
              <a:off x="0" y="870586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2" name="Google Shape;102;p2"/>
            <p:cNvSpPr/>
            <p:nvPr/>
          </p:nvSpPr>
          <p:spPr>
            <a:xfrm>
              <a:off x="0" y="870586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870586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wentieth Century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 dataset </a:t>
              </a:r>
              <a:endParaRPr/>
            </a:p>
          </p:txBody>
        </p:sp>
        <p:cxnSp>
          <p:nvCxnSpPr>
            <p:cNvPr id="104" name="Google Shape;104;p2"/>
            <p:cNvCxnSpPr/>
            <p:nvPr/>
          </p:nvCxnSpPr>
          <p:spPr>
            <a:xfrm>
              <a:off x="0" y="1740641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5" name="Google Shape;105;p2"/>
            <p:cNvSpPr/>
            <p:nvPr/>
          </p:nvSpPr>
          <p:spPr>
            <a:xfrm>
              <a:off x="0" y="1740641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1740641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wentieth Century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Process and Models used </a:t>
              </a:r>
              <a:endParaRPr/>
            </a:p>
          </p:txBody>
        </p:sp>
        <p:cxnSp>
          <p:nvCxnSpPr>
            <p:cNvPr id="107" name="Google Shape;107;p2"/>
            <p:cNvCxnSpPr/>
            <p:nvPr/>
          </p:nvCxnSpPr>
          <p:spPr>
            <a:xfrm>
              <a:off x="0" y="2610696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8" name="Google Shape;108;p2"/>
            <p:cNvSpPr/>
            <p:nvPr/>
          </p:nvSpPr>
          <p:spPr>
            <a:xfrm>
              <a:off x="0" y="2610696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0" y="2610696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wentieth Century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Comparing Results: binary vs multiclass</a:t>
              </a:r>
              <a:endParaRPr/>
            </a:p>
          </p:txBody>
        </p:sp>
        <p:cxnSp>
          <p:nvCxnSpPr>
            <p:cNvPr id="110" name="Google Shape;110;p2"/>
            <p:cNvCxnSpPr/>
            <p:nvPr/>
          </p:nvCxnSpPr>
          <p:spPr>
            <a:xfrm>
              <a:off x="0" y="3480751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1" name="Google Shape;111;p2"/>
            <p:cNvSpPr/>
            <p:nvPr/>
          </p:nvSpPr>
          <p:spPr>
            <a:xfrm>
              <a:off x="0" y="3480751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0" y="3480751"/>
              <a:ext cx="10515600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wentieth Century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Explaining low accuracy 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Text&#10;&#10;Description automatically generated" id="118" name="Google Shape;118;p3"/>
          <p:cNvPicPr preferRelativeResize="0"/>
          <p:nvPr>
            <p:ph idx="1" type="body"/>
          </p:nvPr>
        </p:nvPicPr>
        <p:blipFill rotWithShape="1">
          <a:blip r:embed="rId3">
            <a:alphaModFix amt="27000"/>
          </a:blip>
          <a:srcRect b="18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>
            <p:ph type="title"/>
          </p:nvPr>
        </p:nvSpPr>
        <p:spPr>
          <a:xfrm>
            <a:off x="337160" y="467529"/>
            <a:ext cx="5700386" cy="5922941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i="1" lang="en-US" sz="7200"/>
              <a:t>OBJECTIVE: </a:t>
            </a:r>
            <a:br>
              <a:rPr i="1" lang="en-US" sz="7200"/>
            </a:br>
            <a:br>
              <a:rPr i="1" lang="en-US" sz="7200"/>
            </a:br>
            <a:r>
              <a:rPr lang="en-US" sz="3600"/>
              <a:t>Using machine learning techniques on statistics associated to articles posted on mashable.com to predict factors that make an article popular</a:t>
            </a:r>
            <a:br>
              <a:rPr lang="en-US" sz="3600"/>
            </a:br>
            <a:endParaRPr i="1" sz="7200"/>
          </a:p>
        </p:txBody>
      </p:sp>
      <p:sp>
        <p:nvSpPr>
          <p:cNvPr id="120" name="Google Shape;120;p3"/>
          <p:cNvSpPr txBox="1"/>
          <p:nvPr/>
        </p:nvSpPr>
        <p:spPr>
          <a:xfrm>
            <a:off x="6263818" y="467529"/>
            <a:ext cx="5700386" cy="5922941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br>
              <a:rPr b="0" i="1" lang="en-US" sz="7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1" lang="en-US" sz="20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MASHABLE: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br>
              <a:rPr b="0" i="1" lang="en-US" sz="9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9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EST. 2005</a:t>
            </a:r>
            <a:br>
              <a:rPr b="0" i="0" lang="en-US" sz="9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9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b="0" i="0" lang="en-US" sz="9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Founder Pete Cashmore </a:t>
            </a:r>
            <a:br>
              <a:rPr b="0" i="0" lang="en-US" sz="9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9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b="0" i="0" lang="en-US" sz="9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Multiplatform internet social media company </a:t>
            </a:r>
            <a:br>
              <a:rPr b="0" i="0" lang="en-US" sz="9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9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b="0" i="0" lang="en-US" sz="9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News and articles in entertainment, culture, tech, science, latest tech deals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t/>
            </a:r>
            <a:endParaRPr b="0" i="1" sz="7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26" name="Google Shape;126;p4"/>
          <p:cNvPicPr preferRelativeResize="0"/>
          <p:nvPr/>
        </p:nvPicPr>
        <p:blipFill rotWithShape="1">
          <a:blip r:embed="rId3">
            <a:alphaModFix amt="18000"/>
          </a:blip>
          <a:srcRect b="0" l="0" r="0" t="0"/>
          <a:stretch/>
        </p:blipFill>
        <p:spPr>
          <a:xfrm>
            <a:off x="0" y="0"/>
            <a:ext cx="12192000" cy="686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>
            <p:ph type="title"/>
          </p:nvPr>
        </p:nvSpPr>
        <p:spPr>
          <a:xfrm>
            <a:off x="367259" y="365125"/>
            <a:ext cx="11489961" cy="961505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i="1" lang="en-US"/>
              <a:t>DATASET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367259" y="1515649"/>
            <a:ext cx="11489961" cy="517325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39644 attributes, 61 instances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Target variable : “shares”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Median Shares: 1200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Popular publishing day : Saturday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Popular genre of articles : Social Media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Feature importance: Top articles are affected by the size and topic of the article </a:t>
            </a:r>
            <a:br>
              <a:rPr lang="en-US" sz="2400"/>
            </a:br>
            <a:r>
              <a:rPr lang="en-US" sz="2400"/>
              <a:t>                            1. kw_avg_avg = average keywords used in average shares </a:t>
            </a:r>
            <a:br>
              <a:rPr lang="en-US" sz="2400"/>
            </a:br>
            <a:r>
              <a:rPr lang="en-US" sz="2400"/>
              <a:t>                            2. kw_max_avg = average keywords used in max shares</a:t>
            </a:r>
            <a:br>
              <a:rPr lang="en-US" sz="2400"/>
            </a:br>
            <a:r>
              <a:rPr lang="en-US" sz="2400"/>
              <a:t>                            3. LDA_04 = closeness to LDA topic 4 </a:t>
            </a:r>
            <a:br>
              <a:rPr lang="en-US" sz="2400"/>
            </a:br>
            <a:r>
              <a:rPr lang="en-US" sz="2400"/>
              <a:t>                            4. LDA_02 = closeness to LDA topic 2</a:t>
            </a:r>
            <a:br>
              <a:rPr lang="en-US" sz="2400"/>
            </a:br>
            <a:r>
              <a:rPr lang="en-US" sz="2400"/>
              <a:t>                            5. LDA_01 = closeness to LDA topic 1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Data cleaning  :  1. attributes dropped : “URL”, “timedelta” </a:t>
            </a:r>
            <a:br>
              <a:rPr lang="en-US" sz="2400"/>
            </a:br>
            <a:r>
              <a:rPr lang="en-US" sz="2400"/>
              <a:t>                        2. row : if number of words in article is 0 : 813 (“n_tokens_content”)</a:t>
            </a:r>
            <a:br>
              <a:rPr lang="en-US" sz="2400"/>
            </a:br>
            <a:r>
              <a:rPr lang="en-US" sz="2400"/>
              <a:t>                        3. outliers dropped :  9274 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225468" y="365126"/>
            <a:ext cx="11686784" cy="887478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i="1" lang="en-US"/>
              <a:t>PROCESS AND ML METHODS USED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225468" y="1478071"/>
            <a:ext cx="11686784" cy="518577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Prep – Import libraries, import dataset, describe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Cleaning – Delete duplicates, drop unimportant variables, empty rows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visualization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Feature engineering – a. Create multiclass Y where,</a:t>
            </a:r>
            <a:br>
              <a:rPr lang="en-US"/>
            </a:br>
            <a:r>
              <a:rPr lang="en-US"/>
              <a:t>                                - bucket 1 : shares less than 1000, </a:t>
            </a:r>
            <a:br>
              <a:rPr lang="en-US"/>
            </a:br>
            <a:r>
              <a:rPr lang="en-US"/>
              <a:t>                                - bucket 2 : shares between 1000 and 2000,</a:t>
            </a:r>
            <a:br>
              <a:rPr lang="en-US"/>
            </a:br>
            <a:r>
              <a:rPr lang="en-US"/>
              <a:t>                                - bucket 3 : shares greater than 2000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                - b. Create binary Y where,</a:t>
            </a:r>
            <a:br>
              <a:rPr lang="en-US"/>
            </a:br>
            <a:r>
              <a:rPr lang="en-US"/>
              <a:t>                                 - 0 : shares less than 1200 </a:t>
            </a:r>
            <a:br>
              <a:rPr lang="en-US"/>
            </a:br>
            <a:r>
              <a:rPr lang="en-US"/>
              <a:t>                                 - 1 : shares more than 1200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Machine Learning Models - LogReg, DT Classifier, XGBoost,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                         Naïve Bayes, KNN, SVM, Random Forest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Compare accuracies, best model             </a:t>
            </a:r>
            <a:endParaRPr/>
          </a:p>
        </p:txBody>
      </p:sp>
      <p:pic>
        <p:nvPicPr>
          <p:cNvPr descr="Text&#10;&#10;Description automatically generated" id="135" name="Google Shape;135;p5"/>
          <p:cNvPicPr preferRelativeResize="0"/>
          <p:nvPr/>
        </p:nvPicPr>
        <p:blipFill rotWithShape="1">
          <a:blip r:embed="rId3">
            <a:alphaModFix amt="18000"/>
          </a:blip>
          <a:srcRect b="0" l="0" r="0" t="0"/>
          <a:stretch/>
        </p:blipFill>
        <p:spPr>
          <a:xfrm>
            <a:off x="0" y="-2120675"/>
            <a:ext cx="12192001" cy="686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25468" y="365126"/>
            <a:ext cx="11686784" cy="887478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i="1" lang="en-US"/>
              <a:t>COMPARING MODELS &amp; BEST MODEL </a:t>
            </a:r>
            <a:endParaRPr/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350729" y="15532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{A9F53C28-3726-4E01-8E2B-6A86BD239E5A}</a:tableStyleId>
              </a:tblPr>
              <a:tblGrid>
                <a:gridCol w="3853850"/>
                <a:gridCol w="3853850"/>
                <a:gridCol w="3853850"/>
              </a:tblGrid>
              <a:tr h="101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MODEL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BINARY Y ACCURACY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MULTICLASS Y ACCURACY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LOGISTIC REGRESSION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5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DT CLASSIFIER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5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5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NAÏVE BAYES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5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KNN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5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SVM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5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RANDOM FOREST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225468" y="365126"/>
            <a:ext cx="11686784" cy="887478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t/>
            </a:r>
            <a:endParaRPr i="1"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225468" y="1478071"/>
            <a:ext cx="11686784" cy="518577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48" name="Google Shape;148;p7"/>
          <p:cNvPicPr preferRelativeResize="0"/>
          <p:nvPr/>
        </p:nvPicPr>
        <p:blipFill rotWithShape="1">
          <a:blip r:embed="rId3">
            <a:alphaModFix amt="18000"/>
          </a:blip>
          <a:srcRect b="0" l="0" r="0" t="0"/>
          <a:stretch/>
        </p:blipFill>
        <p:spPr>
          <a:xfrm>
            <a:off x="0" y="0"/>
            <a:ext cx="12192000" cy="686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Person pointing at the stock market graph with virtual screen" id="154" name="Google Shape;154;p8"/>
          <p:cNvPicPr preferRelativeResize="0"/>
          <p:nvPr/>
        </p:nvPicPr>
        <p:blipFill rotWithShape="1">
          <a:blip r:embed="rId3">
            <a:alphaModFix amt="52999"/>
          </a:blip>
          <a:srcRect b="-1" l="31" r="5850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" name="Google Shape;156;p8"/>
          <p:cNvSpPr txBox="1"/>
          <p:nvPr>
            <p:ph type="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i="1" lang="en-US" sz="4000"/>
              <a:t>WHY ARE THE ACCURACIES LOW?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838200" y="2434201"/>
            <a:ext cx="3822189" cy="371607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Testing-Training Size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Not enough documentation : e.g. 1. What month were each article posted?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Wrong parameters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??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of raised hands at office training with speaker out of focus in background" id="162" name="Google Shape;162;p9"/>
          <p:cNvPicPr preferRelativeResize="0"/>
          <p:nvPr/>
        </p:nvPicPr>
        <p:blipFill rotWithShape="1">
          <a:blip r:embed="rId3">
            <a:alphaModFix amt="57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>
            <p:ph type="title"/>
          </p:nvPr>
        </p:nvSpPr>
        <p:spPr>
          <a:xfrm>
            <a:off x="225468" y="365125"/>
            <a:ext cx="11686784" cy="182692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i="1" lang="en-US" sz="6000"/>
              <a:t>THANK YOU!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225468" y="2981195"/>
            <a:ext cx="11686784" cy="31189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0"/>
              <a:buNone/>
            </a:pPr>
            <a:r>
              <a:rPr lang="en-US" sz="15300"/>
              <a:t>    </a:t>
            </a:r>
            <a:r>
              <a:rPr lang="en-US" sz="10700"/>
              <a:t>QUESTIONS?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</a:pPr>
            <a:r>
              <a:t/>
            </a:r>
            <a:endParaRPr sz="10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2022-04-24T20:12:34Z</dcterms:created>
  <dc:creator>Sharma, Sakshi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