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455" r:id="rId4"/>
    <p:sldId id="456" r:id="rId5"/>
    <p:sldId id="457" r:id="rId6"/>
    <p:sldId id="529" r:id="rId7"/>
    <p:sldId id="530" r:id="rId8"/>
    <p:sldId id="531" r:id="rId9"/>
    <p:sldId id="458" r:id="rId10"/>
    <p:sldId id="533" r:id="rId11"/>
    <p:sldId id="459" r:id="rId12"/>
    <p:sldId id="460" r:id="rId13"/>
    <p:sldId id="534" r:id="rId14"/>
    <p:sldId id="535" r:id="rId15"/>
    <p:sldId id="536" r:id="rId16"/>
    <p:sldId id="462" r:id="rId17"/>
    <p:sldId id="461" r:id="rId18"/>
    <p:sldId id="537" r:id="rId19"/>
    <p:sldId id="267" r:id="rId20"/>
    <p:sldId id="268" r:id="rId21"/>
    <p:sldId id="269" r:id="rId22"/>
    <p:sldId id="538" r:id="rId23"/>
    <p:sldId id="539" r:id="rId24"/>
    <p:sldId id="270" r:id="rId25"/>
    <p:sldId id="540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53" autoAdjust="0"/>
  </p:normalViewPr>
  <p:slideViewPr>
    <p:cSldViewPr snapToGrid="0">
      <p:cViewPr varScale="1">
        <p:scale>
          <a:sx n="53" d="100"/>
          <a:sy n="53" d="100"/>
        </p:scale>
        <p:origin x="1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BFD3E-D068-43F7-84B5-9D3A8F69FF8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9522F-31BE-4AC6-B439-F52F8CB2C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NameNode</a:t>
            </a:r>
            <a:r>
              <a:rPr lang="en-US" b="1" dirty="0"/>
              <a:t> only manages metadata</a:t>
            </a:r>
            <a:r>
              <a:rPr lang="en-US" dirty="0"/>
              <a:t>; it does not store actual data.</a:t>
            </a:r>
          </a:p>
          <a:p>
            <a:r>
              <a:rPr lang="en-US" b="1" dirty="0" err="1"/>
              <a:t>DataNodes</a:t>
            </a:r>
            <a:r>
              <a:rPr lang="en-US" b="1" dirty="0"/>
              <a:t> store file blocks</a:t>
            </a:r>
            <a:r>
              <a:rPr lang="en-US" dirty="0"/>
              <a:t> and replicate them for fault tolerance.</a:t>
            </a:r>
          </a:p>
          <a:p>
            <a:r>
              <a:rPr lang="en-US" dirty="0"/>
              <a:t>The </a:t>
            </a:r>
            <a:r>
              <a:rPr lang="en-US" b="1" dirty="0"/>
              <a:t>pipeline mechanism</a:t>
            </a:r>
            <a:r>
              <a:rPr lang="en-US" dirty="0"/>
              <a:t> ensures data is written efficiently across multiple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9522F-31BE-4AC6-B439-F52F8CB2C4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5865-7852-EFEF-4BB1-1D9948C1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244B3-D24F-A440-9F48-B8B565A3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BF33-4D52-84EC-CC2A-67ED46A9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4503-91F0-EFA8-CE7B-3C294580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FAAD-D9FF-91D1-8A95-2EB024AF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0A6F-85FE-B3B6-9E48-DDEE9C0D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90B7E-E89E-2395-FE0F-27C87450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0593-59E7-CF31-16FC-35722F7C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4707-1C40-70B9-7A8D-C8AFAF9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EB4E-4815-CF23-B4A0-4A19DD6D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36604-1B22-F69A-491C-E3DD297E6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FE574-21DB-8169-6A6F-E0E7F0FA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8CFB-F69C-7D19-7DDF-5BEE4724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E6AB-107D-EBDF-7EAE-6E7FAB66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3CF9-E8EA-2C7D-4722-0E36D871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4C73-21DF-E1F1-2C4E-023D18EC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3CD8-00DC-558D-A635-F0DE649A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8EC3-1C98-3EC1-17FE-16574354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224B-B68F-8DAB-F05E-8B87E31C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F3F2-DAA3-1470-D1E5-E238CC67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033C-D752-8D96-4986-73EF87E1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8341-B672-3724-DBFC-FB25CB08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10CE-A321-E544-5D20-562E9170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07F1-65F6-D6E4-92F2-7CE68D17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ED75-B33C-5B1E-F01B-07B842A5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B159-F76C-788D-EC43-7C36F18C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39F-3B07-7ECB-7408-EF9FB3CA8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3A9A9-C837-99B1-19C5-A630B3774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52DDC-47EE-653D-89EB-C694CD65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A308-BCE6-72AB-7872-2DFCA1AE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1C89-ED42-2C5B-2B83-09EC9338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F6AF-3808-6C89-1903-5D47F7D9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D3CA-10AF-4F87-589D-1C75A871E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7F8D-62BD-62BF-CCB6-1A1A825B3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6A77A-F6CB-B138-850C-D31635C6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835B-7D5B-8F12-AC9F-B951AB99A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BA9E7-828B-2F4F-9725-E4B7883C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301A1-14CE-188E-0743-F31BA5F3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6E8EA-FB27-1D6C-77DA-E7455297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2225-5780-2FFF-6581-363AE4E8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1D8A4-7DDB-B824-36A0-78EB2E71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04427-C02A-A091-CF2D-F877AEA3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7F887-E066-4CE6-429E-60E487DA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0EB99-7E26-9C9A-DDD4-3D0D6B5F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17767-C57C-004B-A0EA-F1C9B39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CAC8F-0386-19BB-8A63-2709C0E2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23F7-443D-0CCB-7B33-75D8B730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9FA0-0A3F-1A64-ED3E-6E83D597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BF693-8EE7-A1EF-BE17-E6333D40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1873-511D-3DF1-C2C9-408EA03A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B6F7A-026B-7A07-A06C-4003ADF9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A49FD-E871-5FE7-6321-C8C6B99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59BC-6125-1C0E-DADB-E68CB67A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B62A3-8B5F-2DBE-E29F-C6E4BBDAF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8F01A-8E32-1FD3-222A-F5C9F97EE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C55AD-8C6F-105A-F97F-24F08C69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D3E4-F165-862A-5017-30EDDD7E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1A9C-059B-1E2E-0AC7-69C47797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B4F2D-2B40-B319-AA18-B68184CC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FAED-6EB4-B8CC-6D6E-DED5E12B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8C00-3EC3-2174-C2F0-70174EB7F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92A66-9D84-4943-A4D1-767DD364B23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C36E-94B8-6E68-194F-18EDB1A3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EACF-EFA7-C974-D7A1-82DA2057F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4CFA1-7E79-49EF-A875-EFA45925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Nutch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745F4A-E886-FE13-EA43-C97BC4DAB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2276" y="2351356"/>
            <a:ext cx="6342063" cy="1369477"/>
          </a:xfrm>
        </p:spPr>
        <p:txBody>
          <a:bodyPr vert="horz" lIns="0" tIns="12065" rIns="0" bIns="0" rtlCol="0" anchor="ctr">
            <a:spAutoFit/>
          </a:bodyPr>
          <a:lstStyle/>
          <a:p>
            <a:pPr>
              <a:spcBef>
                <a:spcPts val="95"/>
              </a:spcBef>
              <a:defRPr/>
            </a:pPr>
            <a:r>
              <a:rPr sz="4900" spc="-10" dirty="0"/>
              <a:t>Introduction</a:t>
            </a:r>
            <a:r>
              <a:rPr sz="4900" spc="-20" dirty="0"/>
              <a:t> </a:t>
            </a:r>
            <a:r>
              <a:rPr sz="4900" spc="-5" dirty="0"/>
              <a:t>to</a:t>
            </a:r>
            <a:r>
              <a:rPr sz="4900" spc="-15" dirty="0"/>
              <a:t> </a:t>
            </a:r>
            <a:r>
              <a:rPr sz="4900" spc="-5" dirty="0"/>
              <a:t>Hadoop</a:t>
            </a:r>
            <a:br>
              <a:rPr sz="4900" dirty="0"/>
            </a:br>
            <a:r>
              <a:rPr sz="4900" spc="-5" dirty="0">
                <a:latin typeface="Times New Roman"/>
                <a:cs typeface="Times New Roman"/>
              </a:rPr>
              <a:t>(</a:t>
            </a:r>
            <a:r>
              <a:rPr lang="en-IN" sz="4900" spc="-5" dirty="0">
                <a:latin typeface="Times New Roman"/>
                <a:cs typeface="Times New Roman"/>
              </a:rPr>
              <a:t>DS3203</a:t>
            </a:r>
            <a:r>
              <a:rPr sz="4900" spc="-5" dirty="0">
                <a:latin typeface="Times New Roman"/>
                <a:cs typeface="Times New Roman"/>
              </a:rPr>
              <a:t>)</a:t>
            </a:r>
            <a:endParaRPr sz="4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err="1">
                <a:latin typeface="Cambria" pitchFamily="18" charset="0"/>
              </a:rPr>
              <a:t>Hadoop</a:t>
            </a:r>
            <a:r>
              <a:rPr lang="en-US">
                <a:latin typeface="Cambria" pitchFamily="18" charset="0"/>
              </a:rPr>
              <a:t> Framework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5562601"/>
            <a:ext cx="1752219" cy="1350669"/>
          </a:xfrm>
          <a:prstGeom prst="rect">
            <a:avLst/>
          </a:prstGeom>
        </p:spPr>
      </p:pic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1371600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65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C0E6CF-45C6-2879-F408-61B689AE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6" y="-72404"/>
            <a:ext cx="11288889" cy="59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DD9E4E-D8BF-F8D4-DB7E-6324F92641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605" y="315265"/>
            <a:ext cx="6104417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Hadoop</a:t>
            </a:r>
            <a:r>
              <a:rPr spc="-35" dirty="0"/>
              <a:t> </a:t>
            </a:r>
            <a:r>
              <a:rPr spc="-5" dirty="0"/>
              <a:t>Components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CCF8720-D804-8135-AA1B-2F6F82495A86}"/>
              </a:ext>
            </a:extLst>
          </p:cNvPr>
          <p:cNvSpPr txBox="1"/>
          <p:nvPr/>
        </p:nvSpPr>
        <p:spPr>
          <a:xfrm>
            <a:off x="361507" y="1535114"/>
            <a:ext cx="11132288" cy="3653564"/>
          </a:xfrm>
          <a:prstGeom prst="rect">
            <a:avLst/>
          </a:prstGeom>
        </p:spPr>
        <p:txBody>
          <a:bodyPr wrap="square" lIns="0" tIns="97790" rIns="0" bIns="0">
            <a:spAutoFit/>
          </a:bodyPr>
          <a:lstStyle/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b="1" spc="-5" dirty="0">
                <a:latin typeface="Times New Roman"/>
                <a:cs typeface="Times New Roman"/>
              </a:rPr>
              <a:t>HDFS: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Storage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across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several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nodes.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(c)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Natively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redundant.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b="1" spc="-5" dirty="0">
                <a:latin typeface="Times New Roman"/>
                <a:cs typeface="Times New Roman"/>
              </a:rPr>
              <a:t>MapReduce: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Computational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framework.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Performs distributed processing in parallel in a Hadoop cluster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CC7B-CFAA-33C1-226F-4290182C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F33C9A-CA63-8F80-55A6-0413205B3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2716" y="175687"/>
            <a:ext cx="6359599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Hadoop</a:t>
            </a:r>
            <a:r>
              <a:rPr spc="-35" dirty="0"/>
              <a:t> </a:t>
            </a:r>
            <a:r>
              <a:rPr spc="-5" dirty="0"/>
              <a:t>Components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3B4A89-E613-3B94-74A8-D2F578B6B503}"/>
              </a:ext>
            </a:extLst>
          </p:cNvPr>
          <p:cNvSpPr txBox="1"/>
          <p:nvPr/>
        </p:nvSpPr>
        <p:spPr>
          <a:xfrm>
            <a:off x="404038" y="909622"/>
            <a:ext cx="10951535" cy="5466881"/>
          </a:xfrm>
          <a:prstGeom prst="rect">
            <a:avLst/>
          </a:prstGeom>
        </p:spPr>
        <p:txBody>
          <a:bodyPr wrap="square" lIns="0" tIns="97790" rIns="0" bIns="0">
            <a:spAutoFit/>
          </a:bodyPr>
          <a:lstStyle/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b="1" spc="-5" dirty="0">
                <a:latin typeface="Times New Roman"/>
                <a:cs typeface="Times New Roman"/>
              </a:rPr>
              <a:t>Pig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High-level scripting platform for processing and analyzing large datasets.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Uses scripting language called Pig Latin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(c)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Used in log processing and data transformation in Hadoop-based systems.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b="1" spc="-5" dirty="0">
                <a:latin typeface="Times New Roman"/>
                <a:cs typeface="Times New Roman"/>
              </a:rPr>
              <a:t>Hive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SQL like query tool built on top of Hadoop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Used to run structured queries on large datasets using HiveQL language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dirty="0">
                <a:latin typeface="Times New Roman"/>
                <a:cs typeface="Times New Roman"/>
              </a:rPr>
              <a:t>(c) Used in data warehousing and business intelligence.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15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30FFF-EAEA-660B-EA4F-0FA0C1832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1BB43C-F4FD-939B-E51F-19B86E857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647" y="452134"/>
            <a:ext cx="6753003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Hadoop</a:t>
            </a:r>
            <a:r>
              <a:rPr spc="-35" dirty="0"/>
              <a:t> </a:t>
            </a:r>
            <a:r>
              <a:rPr spc="-5" dirty="0"/>
              <a:t>Components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C793E9-4689-68FE-DE06-86F1BC5107F8}"/>
              </a:ext>
            </a:extLst>
          </p:cNvPr>
          <p:cNvSpPr txBox="1"/>
          <p:nvPr/>
        </p:nvSpPr>
        <p:spPr>
          <a:xfrm>
            <a:off x="244549" y="1535114"/>
            <a:ext cx="11663916" cy="4515339"/>
          </a:xfrm>
          <a:prstGeom prst="rect">
            <a:avLst/>
          </a:prstGeom>
        </p:spPr>
        <p:txBody>
          <a:bodyPr wrap="square" lIns="0" tIns="97790" rIns="0" bIns="0">
            <a:spAutoFit/>
          </a:bodyPr>
          <a:lstStyle/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b="1" spc="-5" dirty="0">
                <a:latin typeface="Times New Roman"/>
                <a:cs typeface="Times New Roman"/>
              </a:rPr>
              <a:t>Mahout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Machine learning and data mining library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Provides ML algorithms for classification, clustering and recommendation systems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(c)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Works efficiently with HBase, HDFS and Hive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b="1" spc="-5" dirty="0">
                <a:latin typeface="Times New Roman"/>
                <a:cs typeface="Times New Roman"/>
              </a:rPr>
              <a:t>Oozie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Workflow scheduler for managing and automating Hadoop jobs.</a:t>
            </a:r>
            <a:endParaRPr sz="2800" spc="-5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Used in big data analytics workflows, ETL automation, and batch job scheduling in Hadoop environments.</a:t>
            </a:r>
            <a:endParaRPr sz="28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0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21D33-B9DA-640B-B4C5-BD9610E2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C2B351-5FFA-D74C-3994-75B846CCA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079" y="315265"/>
            <a:ext cx="7295264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Hadoop</a:t>
            </a:r>
            <a:r>
              <a:rPr spc="-35" dirty="0"/>
              <a:t> </a:t>
            </a:r>
            <a:r>
              <a:rPr spc="-5" dirty="0"/>
              <a:t>Components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CB488CE-8387-0F75-B69C-2644D993F6A3}"/>
              </a:ext>
            </a:extLst>
          </p:cNvPr>
          <p:cNvSpPr txBox="1"/>
          <p:nvPr/>
        </p:nvSpPr>
        <p:spPr>
          <a:xfrm>
            <a:off x="287079" y="1535114"/>
            <a:ext cx="11748977" cy="4515339"/>
          </a:xfrm>
          <a:prstGeom prst="rect">
            <a:avLst/>
          </a:prstGeom>
        </p:spPr>
        <p:txBody>
          <a:bodyPr wrap="square" lIns="0" tIns="97790" rIns="0" bIns="0">
            <a:spAutoFit/>
          </a:bodyPr>
          <a:lstStyle/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b="1" spc="-5" dirty="0">
                <a:latin typeface="Times New Roman"/>
                <a:cs typeface="Times New Roman"/>
              </a:rPr>
              <a:t>HBase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NoSQL, distributed, column-oriented database that runs on Hadoop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Provides real-time read/write access to large datasets stored in HDFS.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(c)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Works with MapReduce, Hive, and Pig for analytics.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lang="en-US" sz="2800" b="1" spc="-5" dirty="0">
                <a:latin typeface="Times New Roman"/>
                <a:cs typeface="Times New Roman"/>
              </a:rPr>
              <a:t>Flume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spc="-5" dirty="0">
                <a:latin typeface="Times New Roman"/>
                <a:cs typeface="Times New Roman"/>
              </a:rPr>
              <a:t>(a)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Distributed data ingestion tool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dirty="0">
                <a:latin typeface="Times New Roman"/>
                <a:cs typeface="Times New Roman"/>
              </a:rPr>
              <a:t>(b)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Used for collecting, aggregating, and transporting large volumes of streaming data into HDFS, HBase, or other Hadoop storage systems in real-time.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31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E51009-2A5D-D818-4DF7-E1C0F157F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2958" y="517885"/>
            <a:ext cx="6067943" cy="62158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10" dirty="0">
                <a:latin typeface="Trebuchet MS"/>
                <a:cs typeface="Trebuchet MS"/>
              </a:rPr>
              <a:t>Hadoop</a:t>
            </a:r>
            <a:r>
              <a:rPr spc="-4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Distributors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4" name="Picture 3" descr="A blue background with white circles with text&#10;&#10;Description automatically generated">
            <a:extLst>
              <a:ext uri="{FF2B5EF4-FFF2-40B4-BE49-F238E27FC236}">
                <a16:creationId xmlns:a16="http://schemas.microsoft.com/office/drawing/2014/main" id="{45953012-07FD-244C-E508-C103318C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35" y="2237344"/>
            <a:ext cx="6703495" cy="37707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05D7CF-486E-EA54-773D-B6B6B70ED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4763" y="511175"/>
            <a:ext cx="7105650" cy="6350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/>
              <a:t>H</a:t>
            </a:r>
            <a:r>
              <a:rPr lang="en-US" spc="-5"/>
              <a:t>DFS</a:t>
            </a:r>
            <a:r>
              <a:rPr spc="-15"/>
              <a:t> </a:t>
            </a:r>
            <a:r>
              <a:rPr dirty="0"/>
              <a:t>High</a:t>
            </a:r>
            <a:r>
              <a:rPr spc="-10" dirty="0"/>
              <a:t> </a:t>
            </a:r>
            <a:r>
              <a:rPr spc="-5" dirty="0"/>
              <a:t>Level</a:t>
            </a:r>
            <a:r>
              <a:rPr spc="-229" dirty="0"/>
              <a:t> </a:t>
            </a:r>
            <a:r>
              <a:rPr spc="-15" dirty="0"/>
              <a:t>Architecture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14487-A47E-6769-BA3B-08E18B98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72" y="1476375"/>
            <a:ext cx="7115608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3590-F44B-9A00-DBEB-EA31542F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6" y="23002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  HDFS (Hadoop Distributed File System)</a:t>
            </a:r>
          </a:p>
        </p:txBody>
      </p:sp>
    </p:spTree>
    <p:extLst>
      <p:ext uri="{BB962C8B-B14F-4D97-AF65-F5344CB8AC3E}">
        <p14:creationId xmlns:p14="http://schemas.microsoft.com/office/powerpoint/2010/main" val="40409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F7BFD9-0B37-7CD5-D9D9-32B80E112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1237" y="583843"/>
            <a:ext cx="10324214" cy="500778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4445">
              <a:lnSpc>
                <a:spcPts val="3835"/>
              </a:lnSpc>
              <a:spcBef>
                <a:spcPts val="105"/>
              </a:spcBef>
              <a:defRPr/>
            </a:pPr>
            <a:r>
              <a:rPr sz="3200" dirty="0">
                <a:latin typeface="Trebuchet MS"/>
                <a:cs typeface="Trebuchet MS"/>
              </a:rPr>
              <a:t>HDFS</a:t>
            </a:r>
            <a:r>
              <a:rPr lang="en-US"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(HADOOP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DISTRIBUTED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FILE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SYSTEM)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27331" name="object 3">
            <a:extLst>
              <a:ext uri="{FF2B5EF4-FFF2-40B4-BE49-F238E27FC236}">
                <a16:creationId xmlns:a16="http://schemas.microsoft.com/office/drawing/2014/main" id="{D51045FA-5557-F312-4F91-0663A4320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88" y="1385889"/>
            <a:ext cx="11887200" cy="452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9375" rIns="0" bIns="0">
            <a:spAutoFit/>
          </a:bodyPr>
          <a:lstStyle>
            <a:lvl1pPr marL="288925" indent="-2762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89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89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625"/>
              </a:spcBef>
              <a:buFontTx/>
              <a:buAutoNum type="arabicPeriod"/>
            </a:pPr>
            <a:r>
              <a:rPr lang="en-US" altLang="en-US" sz="2200" dirty="0"/>
              <a:t>Storage component of Hadoop.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200" dirty="0"/>
              <a:t>Distributed File System modeled after Google File System.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Distributed Storage System </a:t>
            </a:r>
            <a:r>
              <a:rPr lang="en-US" sz="2200" dirty="0"/>
              <a:t>- </a:t>
            </a:r>
            <a:r>
              <a:rPr lang="en-US" altLang="en-US" sz="2200" dirty="0"/>
              <a:t>Stores large datasets by splitting files into blocks and distributing them across multiple nodes in a Hadoop cluster.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Fault Tolerance </a:t>
            </a:r>
            <a:r>
              <a:rPr lang="en-US" sz="2200" dirty="0"/>
              <a:t>- Data blocks are replicated (default: 3 copies) across different nodes to ensure data availability even if a node fails.</a:t>
            </a:r>
            <a:endParaRPr lang="en-US" altLang="en-US" sz="2200" dirty="0"/>
          </a:p>
          <a:p>
            <a:pPr>
              <a:spcBef>
                <a:spcPts val="525"/>
              </a:spcBef>
              <a:buFontTx/>
              <a:buAutoNum type="arabicPeriod"/>
            </a:pPr>
            <a:r>
              <a:rPr lang="en-US" sz="2200" b="1" dirty="0"/>
              <a:t>Scalability</a:t>
            </a:r>
            <a:r>
              <a:rPr lang="en-US" sz="2200" dirty="0"/>
              <a:t> - HDFS supports horizontal scaling, meaning new nodes can be added seamlessly to handle growing data volumes.</a:t>
            </a:r>
            <a:endParaRPr lang="en-US" altLang="en-US" sz="2200" dirty="0"/>
          </a:p>
          <a:p>
            <a:pPr>
              <a:spcBef>
                <a:spcPts val="525"/>
              </a:spcBef>
              <a:buFontTx/>
              <a:buAutoNum type="arabicPeriod"/>
            </a:pPr>
            <a:r>
              <a:rPr lang="en-US" sz="2200" b="1" dirty="0"/>
              <a:t>Write-Once, Read-Many </a:t>
            </a:r>
            <a:r>
              <a:rPr lang="en-US" sz="2200" dirty="0"/>
              <a:t>– Files in HDFS are immutable, optimized for high-throughput read operations rather than frequent modifications.</a:t>
            </a:r>
          </a:p>
          <a:p>
            <a:pPr>
              <a:spcBef>
                <a:spcPts val="525"/>
              </a:spcBef>
              <a:buFontTx/>
              <a:buAutoNum type="arabicPeriod"/>
            </a:pPr>
            <a:r>
              <a:rPr lang="en-US" sz="2200" b="1" dirty="0"/>
              <a:t>Master-Slave Architecture </a:t>
            </a:r>
            <a:r>
              <a:rPr lang="en-US" sz="2200" dirty="0"/>
              <a:t>– HDFS consists of a </a:t>
            </a:r>
            <a:r>
              <a:rPr lang="en-US" sz="2200" dirty="0" err="1"/>
              <a:t>NameNode</a:t>
            </a:r>
            <a:r>
              <a:rPr lang="en-US" sz="2200" dirty="0"/>
              <a:t> (master) that manages metadata and </a:t>
            </a:r>
            <a:r>
              <a:rPr lang="en-US" sz="2200" dirty="0" err="1"/>
              <a:t>DataNodes</a:t>
            </a:r>
            <a:r>
              <a:rPr lang="en-US" sz="2200" dirty="0"/>
              <a:t> (slaves) that store actual data blocks.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8E90B8-3BBF-1886-2DDE-A59B87088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5481" y="255994"/>
            <a:ext cx="5761038" cy="6350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Hadoop</a:t>
            </a:r>
            <a:r>
              <a:rPr spc="-10" dirty="0"/>
              <a:t> </a:t>
            </a:r>
            <a:r>
              <a:rPr spc="-5" dirty="0"/>
              <a:t>–</a:t>
            </a:r>
            <a:r>
              <a:rPr spc="-235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spc="-10" dirty="0"/>
              <a:t>Introduction</a:t>
            </a:r>
            <a:endParaRPr dirty="0"/>
          </a:p>
        </p:txBody>
      </p:sp>
      <p:sp>
        <p:nvSpPr>
          <p:cNvPr id="217092" name="object 4">
            <a:extLst>
              <a:ext uri="{FF2B5EF4-FFF2-40B4-BE49-F238E27FC236}">
                <a16:creationId xmlns:a16="http://schemas.microsoft.com/office/drawing/2014/main" id="{FFF1BB50-8F35-76FC-1C4F-27F7F1BC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6" y="890994"/>
            <a:ext cx="6577272" cy="70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252729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988"/>
              </a:spcBef>
              <a:buFont typeface="Arial MT"/>
              <a:buChar char="•"/>
            </a:pPr>
            <a:r>
              <a:rPr lang="en-US" altLang="en-US" sz="2800" dirty="0"/>
              <a:t>An open-source framework designed to store and process massive datasets across a cluster of hardware.</a:t>
            </a:r>
          </a:p>
          <a:p>
            <a:pPr>
              <a:spcBef>
                <a:spcPts val="1988"/>
              </a:spcBef>
              <a:buFont typeface="Arial MT"/>
              <a:buChar char="•"/>
            </a:pPr>
            <a:r>
              <a:rPr lang="en-US" altLang="en-US" sz="2800" dirty="0"/>
              <a:t>The architecture has 4 components : </a:t>
            </a:r>
          </a:p>
          <a:p>
            <a:pPr lvl="1">
              <a:spcBef>
                <a:spcPts val="1988"/>
              </a:spcBef>
              <a:buFont typeface="Arial MT"/>
              <a:buChar char="•"/>
            </a:pPr>
            <a:r>
              <a:rPr lang="en-US" altLang="en-US" sz="2400" dirty="0"/>
              <a:t>HDFS(Hadoop Distributed File System)</a:t>
            </a:r>
          </a:p>
          <a:p>
            <a:pPr lvl="1">
              <a:spcBef>
                <a:spcPts val="1988"/>
              </a:spcBef>
              <a:buFont typeface="Arial MT"/>
              <a:buChar char="•"/>
            </a:pPr>
            <a:r>
              <a:rPr lang="en-US" sz="2400" dirty="0"/>
              <a:t>MapReduce</a:t>
            </a:r>
          </a:p>
          <a:p>
            <a:pPr lvl="1">
              <a:spcBef>
                <a:spcPts val="1988"/>
              </a:spcBef>
              <a:buFont typeface="Arial MT"/>
              <a:buChar char="•"/>
            </a:pPr>
            <a:r>
              <a:rPr lang="en-US" sz="2400" dirty="0"/>
              <a:t>YARN(Yet Another Resource Negotiator)</a:t>
            </a:r>
          </a:p>
          <a:p>
            <a:pPr lvl="1">
              <a:spcBef>
                <a:spcPts val="1988"/>
              </a:spcBef>
              <a:buFont typeface="Arial MT"/>
              <a:buChar char="•"/>
            </a:pPr>
            <a:r>
              <a:rPr lang="en-US" sz="2400" dirty="0"/>
              <a:t>Common Utilities or Hadoop Common</a:t>
            </a:r>
          </a:p>
          <a:p>
            <a:pPr>
              <a:spcBef>
                <a:spcPts val="1988"/>
              </a:spcBef>
              <a:buFont typeface="Arial MT"/>
              <a:buChar char="•"/>
            </a:pPr>
            <a:endParaRPr lang="en-US" altLang="en-US" sz="2800" dirty="0"/>
          </a:p>
          <a:p>
            <a:pPr>
              <a:spcBef>
                <a:spcPts val="1988"/>
              </a:spcBef>
              <a:buFont typeface="Arial MT"/>
              <a:buChar char="•"/>
            </a:pPr>
            <a:endParaRPr lang="en-US" altLang="en-US" sz="2800" dirty="0"/>
          </a:p>
          <a:p>
            <a:pPr>
              <a:spcBef>
                <a:spcPts val="1988"/>
              </a:spcBef>
              <a:buFont typeface="Arial MT"/>
              <a:buChar char="•"/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0E2A2-492D-4C55-E27B-49A74FD5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63" y="1850618"/>
            <a:ext cx="47529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A56022-72DA-1A06-B501-22CA3C49D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15" y="388339"/>
            <a:ext cx="6458911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HDFS</a:t>
            </a:r>
            <a:r>
              <a:rPr spc="-55" dirty="0"/>
              <a:t> </a:t>
            </a:r>
            <a:r>
              <a:rPr spc="-5" dirty="0"/>
              <a:t>Daemons</a:t>
            </a:r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2D6E284-0456-3727-0F36-7BD91150EF51}"/>
              </a:ext>
            </a:extLst>
          </p:cNvPr>
          <p:cNvSpPr txBox="1"/>
          <p:nvPr/>
        </p:nvSpPr>
        <p:spPr>
          <a:xfrm>
            <a:off x="180015" y="1533526"/>
            <a:ext cx="10941641" cy="4250523"/>
          </a:xfrm>
          <a:prstGeom prst="rect">
            <a:avLst/>
          </a:prstGeom>
        </p:spPr>
        <p:txBody>
          <a:bodyPr wrap="square" lIns="0" tIns="99695" rIns="0" bIns="0">
            <a:spAutoFit/>
          </a:bodyPr>
          <a:lstStyle/>
          <a:p>
            <a:pPr marL="355600" indent="-342900"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NameNode:</a:t>
            </a:r>
            <a:endParaRPr sz="2800" dirty="0">
              <a:latin typeface="Times New Roman"/>
              <a:cs typeface="Times New Roman"/>
            </a:endParaRPr>
          </a:p>
          <a:p>
            <a:pPr marL="697865" lvl="1" indent="-285115">
              <a:spcBef>
                <a:spcPts val="595"/>
              </a:spcBef>
              <a:buFont typeface="Arial MT"/>
              <a:buChar char="•"/>
              <a:tabLst>
                <a:tab pos="697865" algn="l"/>
                <a:tab pos="698500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NameNode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cluster.</a:t>
            </a:r>
            <a:endParaRPr sz="2400" dirty="0">
              <a:latin typeface="Times New Roman"/>
              <a:cs typeface="Times New Roman"/>
            </a:endParaRPr>
          </a:p>
          <a:p>
            <a:pPr marL="697865" lvl="1" indent="-285115">
              <a:spcBef>
                <a:spcPts val="575"/>
              </a:spcBef>
              <a:buFont typeface="Arial MT"/>
              <a:buChar char="•"/>
              <a:tabLst>
                <a:tab pos="697865" algn="l"/>
                <a:tab pos="698500" algn="l"/>
              </a:tabLst>
              <a:defRPr/>
            </a:pPr>
            <a:r>
              <a:rPr sz="2400" spc="-5" dirty="0">
                <a:latin typeface="Times New Roman"/>
                <a:cs typeface="Times New Roman"/>
              </a:rPr>
              <a:t>Keeps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metadata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</a:t>
            </a:r>
          </a:p>
          <a:p>
            <a:pPr marL="355600" indent="-342900">
              <a:spcBef>
                <a:spcPts val="65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DataNode:</a:t>
            </a:r>
            <a:endParaRPr sz="2800" dirty="0">
              <a:latin typeface="Times New Roman"/>
              <a:cs typeface="Times New Roman"/>
            </a:endParaRPr>
          </a:p>
          <a:p>
            <a:pPr marL="697865" lvl="1" indent="-285115">
              <a:spcBef>
                <a:spcPts val="595"/>
              </a:spcBef>
              <a:buFont typeface="Arial MT"/>
              <a:buChar char="•"/>
              <a:tabLst>
                <a:tab pos="697865" algn="l"/>
                <a:tab pos="698500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DataNode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endParaRPr lang="en-US" sz="2400" dirty="0">
              <a:latin typeface="Times New Roman"/>
              <a:cs typeface="Times New Roman"/>
            </a:endParaRPr>
          </a:p>
          <a:p>
            <a:pPr marL="697865" lvl="1" indent="-285115">
              <a:spcBef>
                <a:spcPts val="595"/>
              </a:spcBef>
              <a:buFont typeface="Arial MT"/>
              <a:buChar char="•"/>
              <a:tabLst>
                <a:tab pos="697865" algn="l"/>
                <a:tab pos="698500" algn="l"/>
              </a:tabLst>
              <a:defRPr/>
            </a:pPr>
            <a:r>
              <a:rPr lang="en-US" sz="2400" dirty="0">
                <a:latin typeface="Times New Roman"/>
                <a:cs typeface="Times New Roman"/>
              </a:rPr>
              <a:t>Stores file blocks</a:t>
            </a:r>
            <a:endParaRPr sz="2400" dirty="0">
              <a:latin typeface="Times New Roman"/>
              <a:cs typeface="Times New Roman"/>
            </a:endParaRPr>
          </a:p>
          <a:p>
            <a:pPr marL="697865" lvl="1" indent="-285115">
              <a:spcBef>
                <a:spcPts val="575"/>
              </a:spcBef>
              <a:buFont typeface="Arial MT"/>
              <a:buChar char="•"/>
              <a:tabLst>
                <a:tab pos="697865" algn="l"/>
                <a:tab pos="698500" algn="l"/>
              </a:tabLst>
              <a:defRPr/>
            </a:pPr>
            <a:r>
              <a:rPr sz="2400" spc="-15" dirty="0">
                <a:latin typeface="Times New Roman"/>
                <a:cs typeface="Times New Roman"/>
              </a:rPr>
              <a:t>Read/Write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</a:p>
          <a:p>
            <a:pPr marL="355600" indent="-342900"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SecondaryNameNode:</a:t>
            </a:r>
            <a:endParaRPr sz="2800" dirty="0">
              <a:latin typeface="Times New Roman"/>
              <a:cs typeface="Times New Roman"/>
            </a:endParaRPr>
          </a:p>
          <a:p>
            <a:pPr marL="697865" lvl="1" indent="-285115">
              <a:spcBef>
                <a:spcPts val="590"/>
              </a:spcBef>
              <a:buFont typeface="Arial MT"/>
              <a:buChar char="•"/>
              <a:tabLst>
                <a:tab pos="697865" algn="l"/>
                <a:tab pos="698500" algn="l"/>
              </a:tabLst>
              <a:defRPr/>
            </a:pPr>
            <a:r>
              <a:rPr sz="2400" dirty="0">
                <a:latin typeface="Times New Roman"/>
                <a:cs typeface="Times New Roman"/>
              </a:rPr>
              <a:t>Housekeeping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Daemon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BD1C1C-40FB-C4F4-F9B5-01414A1F0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8623" y="507999"/>
            <a:ext cx="4965405" cy="635000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Anatomy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File</a:t>
            </a:r>
            <a:r>
              <a:rPr spc="-10" dirty="0"/>
              <a:t> </a:t>
            </a:r>
            <a:r>
              <a:rPr spc="-5" dirty="0"/>
              <a:t>Read</a:t>
            </a:r>
            <a:endParaRPr dirty="0"/>
          </a:p>
        </p:txBody>
      </p:sp>
      <p:pic>
        <p:nvPicPr>
          <p:cNvPr id="229379" name="object 3">
            <a:extLst>
              <a:ext uri="{FF2B5EF4-FFF2-40B4-BE49-F238E27FC236}">
                <a16:creationId xmlns:a16="http://schemas.microsoft.com/office/drawing/2014/main" id="{A3F34F49-D7A1-400F-E287-0FBBAF90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1624014"/>
            <a:ext cx="7900987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CAFD-6A5F-5ACB-E1BC-7005AF76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7B0222-6C5C-2D3E-82BF-589B430A0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549" y="583843"/>
            <a:ext cx="10940902" cy="500778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4445">
              <a:lnSpc>
                <a:spcPts val="3835"/>
              </a:lnSpc>
              <a:spcBef>
                <a:spcPts val="105"/>
              </a:spcBef>
              <a:defRPr/>
            </a:pPr>
            <a:r>
              <a:rPr lang="en-US" sz="3200" dirty="0">
                <a:latin typeface="Trebuchet MS"/>
                <a:cs typeface="Trebuchet MS"/>
              </a:rPr>
              <a:t>Anatomy of File Read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27331" name="object 3">
            <a:extLst>
              <a:ext uri="{FF2B5EF4-FFF2-40B4-BE49-F238E27FC236}">
                <a16:creationId xmlns:a16="http://schemas.microsoft.com/office/drawing/2014/main" id="{9933E982-AA1E-D6D1-3DD3-D19691AA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88" y="1385889"/>
            <a:ext cx="11887200" cy="446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9375" rIns="0" bIns="0">
            <a:spAutoFit/>
          </a:bodyPr>
          <a:lstStyle>
            <a:lvl1pPr marL="288925" indent="-2762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89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89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625"/>
              </a:spcBef>
              <a:buFontTx/>
              <a:buAutoNum type="arabicPeriod"/>
            </a:pPr>
            <a:r>
              <a:rPr lang="en-US" altLang="en-US" sz="2200" b="1" dirty="0"/>
              <a:t>Client Requests to Open the File </a:t>
            </a:r>
            <a:r>
              <a:rPr lang="en-US" altLang="en-US" sz="2200" dirty="0"/>
              <a:t>- The HDFS client contacts the </a:t>
            </a:r>
            <a:r>
              <a:rPr lang="en-US" altLang="en-US" sz="2200" dirty="0" err="1"/>
              <a:t>NameNode</a:t>
            </a:r>
            <a:r>
              <a:rPr lang="en-US" altLang="en-US" sz="2200" dirty="0"/>
              <a:t> to request access to a file.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200" b="1" dirty="0" err="1"/>
              <a:t>NameNode</a:t>
            </a:r>
            <a:r>
              <a:rPr lang="en-US" altLang="en-US" sz="2200" b="1" dirty="0"/>
              <a:t> Provides Block Locations </a:t>
            </a:r>
            <a:r>
              <a:rPr lang="en-US" altLang="en-US" sz="2200" dirty="0"/>
              <a:t>- </a:t>
            </a:r>
            <a:r>
              <a:rPr lang="en-US" sz="2200" dirty="0"/>
              <a:t>The </a:t>
            </a:r>
            <a:r>
              <a:rPr lang="en-US" sz="2200" dirty="0" err="1"/>
              <a:t>NameNode</a:t>
            </a:r>
            <a:r>
              <a:rPr lang="en-US" sz="2200" dirty="0"/>
              <a:t> does not store actual data but tells the client where (which </a:t>
            </a:r>
            <a:r>
              <a:rPr lang="en-US" sz="2200" dirty="0" err="1"/>
              <a:t>DataNodes</a:t>
            </a:r>
            <a:r>
              <a:rPr lang="en-US" sz="2200" dirty="0"/>
              <a:t>) the file blocks are stored.</a:t>
            </a:r>
            <a:endParaRPr lang="en-US" altLang="en-US" sz="2200" dirty="0"/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200" b="1" dirty="0"/>
              <a:t>Client Reads from </a:t>
            </a:r>
            <a:r>
              <a:rPr lang="en-US" altLang="en-US" sz="2200" b="1" dirty="0" err="1"/>
              <a:t>DataNodes</a:t>
            </a:r>
            <a:r>
              <a:rPr lang="en-US" altLang="en-US" sz="2200" b="1" dirty="0"/>
              <a:t> - </a:t>
            </a:r>
            <a:r>
              <a:rPr lang="en-US" sz="2200" dirty="0"/>
              <a:t>The HDFS client contacts the first </a:t>
            </a:r>
            <a:r>
              <a:rPr lang="en-US" sz="2200" dirty="0" err="1"/>
              <a:t>DataNode</a:t>
            </a:r>
            <a:r>
              <a:rPr lang="en-US" sz="2200" dirty="0"/>
              <a:t> holding the required block and starts reading data.</a:t>
            </a:r>
            <a:endParaRPr lang="en-US" altLang="en-US" sz="2200" dirty="0"/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Reading Blocks from Multiple </a:t>
            </a:r>
            <a:r>
              <a:rPr lang="en-US" sz="2200" b="1" dirty="0" err="1"/>
              <a:t>DataNodes</a:t>
            </a:r>
            <a:r>
              <a:rPr lang="en-US" sz="2200" b="1" dirty="0"/>
              <a:t> </a:t>
            </a:r>
            <a:r>
              <a:rPr lang="en-US" sz="2200" dirty="0"/>
              <a:t>- If the file is large, it is split into multiple blocks across different </a:t>
            </a:r>
            <a:r>
              <a:rPr lang="en-US" sz="2200" dirty="0" err="1"/>
              <a:t>DataNodes</a:t>
            </a:r>
            <a:r>
              <a:rPr lang="en-US" sz="2200" dirty="0"/>
              <a:t>, and the client reads them sequentially.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Client Reads Remaining Blocks </a:t>
            </a:r>
            <a:r>
              <a:rPr lang="en-US" sz="2200" dirty="0"/>
              <a:t>- The client continues reading blocks from the assigned </a:t>
            </a:r>
            <a:r>
              <a:rPr lang="en-US" sz="2200" dirty="0" err="1"/>
              <a:t>DataNodes</a:t>
            </a:r>
            <a:r>
              <a:rPr lang="en-US" sz="2200" dirty="0"/>
              <a:t> until the entire file is retrieved.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Client Closes the Connection </a:t>
            </a:r>
            <a:r>
              <a:rPr lang="en-US" sz="2200" dirty="0"/>
              <a:t>– After reading, the client closes the connection, and the process is complete.</a:t>
            </a:r>
          </a:p>
        </p:txBody>
      </p:sp>
    </p:spTree>
    <p:extLst>
      <p:ext uri="{BB962C8B-B14F-4D97-AF65-F5344CB8AC3E}">
        <p14:creationId xmlns:p14="http://schemas.microsoft.com/office/powerpoint/2010/main" val="133728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411E-00B4-F4B6-7582-FCB28B26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0" y="199064"/>
            <a:ext cx="11589489" cy="963945"/>
          </a:xfrm>
        </p:spPr>
        <p:txBody>
          <a:bodyPr/>
          <a:lstStyle/>
          <a:p>
            <a:r>
              <a:rPr lang="en-US" dirty="0"/>
              <a:t>Role of </a:t>
            </a:r>
            <a:r>
              <a:rPr lang="en-US" dirty="0" err="1"/>
              <a:t>FSDataInputStream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9189-6DDE-64FA-02A3-41788634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0" y="1163008"/>
            <a:ext cx="11766700" cy="5495927"/>
          </a:xfrm>
        </p:spPr>
        <p:txBody>
          <a:bodyPr/>
          <a:lstStyle/>
          <a:p>
            <a:r>
              <a:rPr lang="en-US" dirty="0" err="1"/>
              <a:t>FSDataInputStream</a:t>
            </a:r>
            <a:r>
              <a:rPr lang="en-US" dirty="0"/>
              <a:t> is useful when reading large files in HDFS specially when seeking specific parts of the file without loading the entire content into memory.</a:t>
            </a:r>
          </a:p>
          <a:p>
            <a:r>
              <a:rPr lang="en-US" dirty="0"/>
              <a:t>Supports seek operations (random access to different positions in the file).</a:t>
            </a:r>
          </a:p>
          <a:p>
            <a:r>
              <a:rPr lang="en-US" dirty="0"/>
              <a:t>Optimized for handling large files in a distributed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0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object 2">
            <a:extLst>
              <a:ext uri="{FF2B5EF4-FFF2-40B4-BE49-F238E27FC236}">
                <a16:creationId xmlns:a16="http://schemas.microsoft.com/office/drawing/2014/main" id="{4C3310AC-68BA-B77C-A713-B161FAC9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68414"/>
            <a:ext cx="88201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8DACF58-6875-EC76-1AA8-61E8F6BC7B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4901" y="511175"/>
            <a:ext cx="4900613" cy="6350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Anatomy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File</a:t>
            </a:r>
            <a:r>
              <a:rPr spc="-85" dirty="0"/>
              <a:t> </a:t>
            </a:r>
            <a:r>
              <a:rPr spc="-20" dirty="0"/>
              <a:t>Write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2FC22-E527-2872-1807-E0DF4DC7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778CEE-88C4-58EF-D3D4-EA3046A1E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549" y="583843"/>
            <a:ext cx="10940902" cy="500778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4445">
              <a:lnSpc>
                <a:spcPts val="3835"/>
              </a:lnSpc>
              <a:spcBef>
                <a:spcPts val="105"/>
              </a:spcBef>
              <a:defRPr/>
            </a:pPr>
            <a:r>
              <a:rPr lang="en-US" sz="3200" dirty="0">
                <a:latin typeface="Trebuchet MS"/>
                <a:cs typeface="Trebuchet MS"/>
              </a:rPr>
              <a:t>Anatomy of File Write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27331" name="object 3">
            <a:extLst>
              <a:ext uri="{FF2B5EF4-FFF2-40B4-BE49-F238E27FC236}">
                <a16:creationId xmlns:a16="http://schemas.microsoft.com/office/drawing/2014/main" id="{817615EC-4B87-FAB8-4E0F-A8CE2876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88" y="1385889"/>
            <a:ext cx="11887200" cy="520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9375" rIns="0" bIns="0">
            <a:spAutoFit/>
          </a:bodyPr>
          <a:lstStyle>
            <a:lvl1pPr marL="288925" indent="-2762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892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89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89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89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625"/>
              </a:spcBef>
              <a:buFontTx/>
              <a:buAutoNum type="arabicPeriod"/>
            </a:pPr>
            <a:r>
              <a:rPr lang="en-US" altLang="en-US" sz="2200" b="1" dirty="0"/>
              <a:t>Client Requests to Create a File </a:t>
            </a:r>
            <a:r>
              <a:rPr lang="en-US" altLang="en-US" sz="2200" dirty="0"/>
              <a:t>- The HDFS client asks the </a:t>
            </a:r>
            <a:r>
              <a:rPr lang="en-US" altLang="en-US" sz="2200" dirty="0" err="1"/>
              <a:t>NameNode</a:t>
            </a:r>
            <a:r>
              <a:rPr lang="en-US" altLang="en-US" sz="2200" dirty="0"/>
              <a:t> to create a new file in HDFS.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 err="1"/>
              <a:t>NameNode</a:t>
            </a:r>
            <a:r>
              <a:rPr lang="en-US" sz="2200" b="1" dirty="0"/>
              <a:t> Confirms Creation</a:t>
            </a:r>
            <a:r>
              <a:rPr lang="en-US" altLang="en-US" sz="2200" b="1" dirty="0"/>
              <a:t> </a:t>
            </a:r>
            <a:r>
              <a:rPr lang="en-US" altLang="en-US" sz="2200" dirty="0"/>
              <a:t>- </a:t>
            </a:r>
            <a:r>
              <a:rPr lang="en-US" sz="2200" dirty="0"/>
              <a:t>The </a:t>
            </a:r>
            <a:r>
              <a:rPr lang="en-US" sz="2200" dirty="0" err="1"/>
              <a:t>NameNode</a:t>
            </a:r>
            <a:r>
              <a:rPr lang="en-US" sz="2200" dirty="0"/>
              <a:t> checks whether the file already exists and whether the client has the necessary permissions. If everything is valid, it reserves space for the file and responds to the client.</a:t>
            </a:r>
            <a:endParaRPr lang="en-US" altLang="en-US" sz="2200" dirty="0"/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2200" b="1" dirty="0"/>
              <a:t>Client Starts Writing Data - </a:t>
            </a:r>
            <a:r>
              <a:rPr lang="en-US" sz="2200" dirty="0"/>
              <a:t>The client writes data to </a:t>
            </a:r>
            <a:r>
              <a:rPr lang="en-US" sz="2200" dirty="0" err="1"/>
              <a:t>FSDataOutputStream</a:t>
            </a:r>
            <a:r>
              <a:rPr lang="en-US" sz="2200" dirty="0"/>
              <a:t>, which is responsible for sending data packets to </a:t>
            </a:r>
            <a:r>
              <a:rPr lang="en-US" sz="2200" dirty="0" err="1"/>
              <a:t>DataNodes</a:t>
            </a:r>
            <a:r>
              <a:rPr lang="en-US" sz="2200" dirty="0"/>
              <a:t>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Data is Sent to </a:t>
            </a:r>
            <a:r>
              <a:rPr lang="en-US" sz="2200" b="1" dirty="0" err="1"/>
              <a:t>DataNodes</a:t>
            </a:r>
            <a:r>
              <a:rPr lang="en-US" sz="2200" b="1" dirty="0"/>
              <a:t> in a Pipeline </a:t>
            </a:r>
            <a:r>
              <a:rPr lang="en-US" sz="2200" dirty="0"/>
              <a:t>- The data is broken into blocks and sent to the first </a:t>
            </a:r>
            <a:r>
              <a:rPr lang="en-US" sz="2200" dirty="0" err="1"/>
              <a:t>DataNode</a:t>
            </a:r>
            <a:r>
              <a:rPr lang="en-US" sz="2200" dirty="0"/>
              <a:t>. The first </a:t>
            </a:r>
            <a:r>
              <a:rPr lang="en-US" sz="2200" dirty="0" err="1"/>
              <a:t>DataNode</a:t>
            </a:r>
            <a:r>
              <a:rPr lang="en-US" sz="2200" dirty="0"/>
              <a:t> then forwards the data to the second </a:t>
            </a:r>
            <a:r>
              <a:rPr lang="en-US" sz="2200" dirty="0" err="1"/>
              <a:t>DataNode</a:t>
            </a:r>
            <a:r>
              <a:rPr lang="en-US" sz="2200" dirty="0"/>
              <a:t>, which further forwards it to the third </a:t>
            </a:r>
            <a:r>
              <a:rPr lang="en-US" sz="2200" dirty="0" err="1"/>
              <a:t>DataNode</a:t>
            </a:r>
            <a:r>
              <a:rPr lang="en-US" sz="2200" dirty="0"/>
              <a:t> (ensuring replication).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Acknowledgement (ACK) is Sent Back </a:t>
            </a:r>
            <a:r>
              <a:rPr lang="en-US" sz="2200" dirty="0"/>
              <a:t>- Each </a:t>
            </a:r>
            <a:r>
              <a:rPr lang="en-US" sz="2200" dirty="0" err="1"/>
              <a:t>DataNode</a:t>
            </a:r>
            <a:r>
              <a:rPr lang="en-US" sz="2200" dirty="0"/>
              <a:t> sends an acknowledgment (ACK) back to the client after successfully writing a block.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/>
              <a:t>Client Closes the File -</a:t>
            </a:r>
            <a:r>
              <a:rPr lang="en-US" sz="2200" dirty="0"/>
              <a:t> Once all the blocks are written and acknowledged, the client closes the file.</a:t>
            </a:r>
          </a:p>
          <a:p>
            <a:pPr>
              <a:spcBef>
                <a:spcPts val="525"/>
              </a:spcBef>
              <a:buFont typeface="Times New Roman" panose="02020603050405020304" pitchFamily="18" charset="0"/>
              <a:buAutoNum type="arabicPeriod"/>
            </a:pPr>
            <a:r>
              <a:rPr lang="en-US" sz="2200" b="1" dirty="0" err="1"/>
              <a:t>NameNode</a:t>
            </a:r>
            <a:r>
              <a:rPr lang="en-US" sz="2200" b="1" dirty="0"/>
              <a:t> Updates Metadata </a:t>
            </a:r>
            <a:r>
              <a:rPr lang="en-US" sz="2200" dirty="0"/>
              <a:t>- The </a:t>
            </a:r>
            <a:r>
              <a:rPr lang="en-US" sz="2200" dirty="0" err="1"/>
              <a:t>NameNode</a:t>
            </a:r>
            <a:r>
              <a:rPr lang="en-US" sz="2200" dirty="0"/>
              <a:t> updates the file metadata, marking the write process as complete.</a:t>
            </a:r>
          </a:p>
        </p:txBody>
      </p:sp>
    </p:spTree>
    <p:extLst>
      <p:ext uri="{BB962C8B-B14F-4D97-AF65-F5344CB8AC3E}">
        <p14:creationId xmlns:p14="http://schemas.microsoft.com/office/powerpoint/2010/main" val="81781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135464-EA19-D8AE-54CD-2DCC808E6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9253" y="515929"/>
            <a:ext cx="7858711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Replica</a:t>
            </a:r>
            <a:r>
              <a:rPr spc="-15" dirty="0"/>
              <a:t> </a:t>
            </a:r>
            <a:r>
              <a:rPr spc="-5" dirty="0"/>
              <a:t>Placement</a:t>
            </a:r>
            <a:r>
              <a:rPr spc="10" dirty="0"/>
              <a:t> </a:t>
            </a:r>
            <a:r>
              <a:rPr spc="-5" dirty="0"/>
              <a:t>Strategy</a:t>
            </a:r>
            <a:endParaRPr dirty="0"/>
          </a:p>
        </p:txBody>
      </p:sp>
      <p:sp>
        <p:nvSpPr>
          <p:cNvPr id="231427" name="object 3">
            <a:extLst>
              <a:ext uri="{FF2B5EF4-FFF2-40B4-BE49-F238E27FC236}">
                <a16:creationId xmlns:a16="http://schemas.microsoft.com/office/drawing/2014/main" id="{A6EA66C4-F53D-EA96-DDFB-9AE439F8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254" y="1522413"/>
            <a:ext cx="5066298" cy="430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ts val="100"/>
              </a:spcBef>
              <a:buFont typeface="Arial MT"/>
              <a:buChar char="•"/>
            </a:pPr>
            <a:r>
              <a:rPr lang="en-US" altLang="en-US" sz="2400" dirty="0"/>
              <a:t>As per the Hadoop Replica  Placement Strategy, first replica  is placed on the same node as the  client.</a:t>
            </a:r>
          </a:p>
          <a:p>
            <a:pPr algn="just">
              <a:spcBef>
                <a:spcPts val="575"/>
              </a:spcBef>
              <a:buFont typeface="Arial MT"/>
              <a:buChar char="•"/>
            </a:pPr>
            <a:r>
              <a:rPr lang="en-US" altLang="en-US" sz="2400" dirty="0"/>
              <a:t>Then it places second replica on  a node that is present on different  rack.</a:t>
            </a:r>
          </a:p>
          <a:p>
            <a:pPr algn="just">
              <a:spcBef>
                <a:spcPts val="575"/>
              </a:spcBef>
              <a:buFont typeface="Arial MT"/>
              <a:buChar char="•"/>
            </a:pPr>
            <a:r>
              <a:rPr lang="en-US" altLang="en-US" sz="2400" dirty="0"/>
              <a:t>It places the third replica on the  same rack as second, but on a  different node in the rack.</a:t>
            </a:r>
          </a:p>
          <a:p>
            <a:pPr algn="just">
              <a:spcBef>
                <a:spcPts val="575"/>
              </a:spcBef>
              <a:buFont typeface="Arial MT"/>
              <a:buChar char="•"/>
            </a:pPr>
            <a:r>
              <a:rPr lang="en-US" altLang="en-US" sz="2400" dirty="0"/>
              <a:t>Once replica locations have been  set, a pipeline is built. This  strategy provides good reliability.</a:t>
            </a:r>
          </a:p>
        </p:txBody>
      </p:sp>
      <p:pic>
        <p:nvPicPr>
          <p:cNvPr id="231428" name="object 4">
            <a:extLst>
              <a:ext uri="{FF2B5EF4-FFF2-40B4-BE49-F238E27FC236}">
                <a16:creationId xmlns:a16="http://schemas.microsoft.com/office/drawing/2014/main" id="{93669E06-10A7-CEB5-984A-AFDFA662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539876"/>
            <a:ext cx="3916362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13FB4C-10DD-2D7B-24CC-D72E01E4B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5238" y="511175"/>
            <a:ext cx="7124700" cy="6350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35" dirty="0"/>
              <a:t>Working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HDFS Commands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C171F2-D8DB-1932-3AAD-480EA4ED9E57}"/>
              </a:ext>
            </a:extLst>
          </p:cNvPr>
          <p:cNvSpPr txBox="1"/>
          <p:nvPr/>
        </p:nvSpPr>
        <p:spPr>
          <a:xfrm>
            <a:off x="878305" y="1449388"/>
            <a:ext cx="10034337" cy="4026102"/>
          </a:xfrm>
          <a:prstGeom prst="rect">
            <a:avLst/>
          </a:prstGeom>
        </p:spPr>
        <p:txBody>
          <a:bodyPr wrap="square" lIns="0" tIns="85725" rIns="0" bIns="0">
            <a:spAutoFit/>
          </a:bodyPr>
          <a:lstStyle/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dirty="0">
                <a:latin typeface="Times New Roman"/>
                <a:cs typeface="Times New Roman"/>
              </a:rPr>
              <a:t>Objective: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directory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(say,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HDFS.</a:t>
            </a:r>
            <a:endParaRPr sz="2400" dirty="0">
              <a:latin typeface="Times New Roman"/>
              <a:cs typeface="Times New Roman"/>
            </a:endParaRPr>
          </a:p>
          <a:p>
            <a:pPr marL="429895" indent="-417830">
              <a:spcBef>
                <a:spcPts val="575"/>
              </a:spcBef>
              <a:buFont typeface="Arial MT"/>
              <a:buChar char="•"/>
              <a:tabLst>
                <a:tab pos="429895" algn="l"/>
                <a:tab pos="430530" algn="l"/>
              </a:tabLst>
              <a:defRPr/>
            </a:pPr>
            <a:r>
              <a:rPr sz="2400" b="1" spc="-5" dirty="0">
                <a:latin typeface="Times New Roman"/>
                <a:cs typeface="Times New Roman"/>
              </a:rPr>
              <a:t>Act:</a:t>
            </a:r>
            <a:endParaRPr sz="2400" dirty="0">
              <a:latin typeface="Times New Roman"/>
              <a:cs typeface="Times New Roman"/>
            </a:endParaRPr>
          </a:p>
          <a:p>
            <a:pPr marL="429895" indent="-417830">
              <a:spcBef>
                <a:spcPts val="580"/>
              </a:spcBef>
              <a:buClr>
                <a:srgbClr val="000000"/>
              </a:buClr>
              <a:buFont typeface="Arial MT"/>
              <a:buChar char="•"/>
              <a:tabLst>
                <a:tab pos="429895" algn="l"/>
                <a:tab pos="430530" algn="l"/>
              </a:tabLst>
              <a:defRPr/>
            </a:pP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hadoop</a:t>
            </a:r>
            <a:r>
              <a:rPr sz="24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fs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-mkdir</a:t>
            </a:r>
            <a:r>
              <a:rPr sz="2400" b="1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/sample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dirty="0">
                <a:latin typeface="Times New Roman"/>
                <a:cs typeface="Times New Roman"/>
              </a:rPr>
              <a:t>Objective: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local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HDFS.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spc="-5" dirty="0">
                <a:latin typeface="Times New Roman"/>
                <a:cs typeface="Times New Roman"/>
              </a:rPr>
              <a:t>Act: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hadoop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fs</a:t>
            </a:r>
            <a:r>
              <a:rPr sz="2400" b="1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-put</a:t>
            </a:r>
            <a:r>
              <a:rPr sz="24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/root/sample/test.txt</a:t>
            </a:r>
            <a:r>
              <a:rPr sz="24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/sample/test.txt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dirty="0">
                <a:latin typeface="Times New Roman"/>
                <a:cs typeface="Times New Roman"/>
              </a:rPr>
              <a:t>Objective: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file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HDFS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spc="-5" dirty="0">
                <a:latin typeface="Times New Roman"/>
                <a:cs typeface="Times New Roman"/>
              </a:rPr>
              <a:t>Act: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hadoop</a:t>
            </a:r>
            <a:r>
              <a:rPr sz="24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fs</a:t>
            </a:r>
            <a:r>
              <a:rPr sz="2400" b="1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-get</a:t>
            </a:r>
            <a:r>
              <a:rPr sz="2400" b="1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/sample/test.txt</a:t>
            </a:r>
            <a:r>
              <a:rPr sz="24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/root/sample/testsample.txt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431A0F-8376-19DD-434D-61046369C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6151" y="515929"/>
            <a:ext cx="6689726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Special</a:t>
            </a:r>
            <a:r>
              <a:rPr spc="-20" dirty="0"/>
              <a:t> </a:t>
            </a:r>
            <a:r>
              <a:rPr spc="-10" dirty="0"/>
              <a:t>Features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HDFS</a:t>
            </a:r>
            <a:endParaRPr dirty="0"/>
          </a:p>
        </p:txBody>
      </p:sp>
      <p:sp>
        <p:nvSpPr>
          <p:cNvPr id="233475" name="object 3">
            <a:extLst>
              <a:ext uri="{FF2B5EF4-FFF2-40B4-BE49-F238E27FC236}">
                <a16:creationId xmlns:a16="http://schemas.microsoft.com/office/drawing/2014/main" id="{D5C09417-703A-7C14-C473-8B9CA20F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811" y="1533525"/>
            <a:ext cx="10599821" cy="402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969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6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88"/>
              </a:spcBef>
              <a:buFont typeface="Arial MT"/>
              <a:buChar char="•"/>
            </a:pPr>
            <a:r>
              <a:rPr lang="en-US" altLang="en-US" sz="2800" b="1" dirty="0">
                <a:solidFill>
                  <a:srgbClr val="C00000"/>
                </a:solidFill>
              </a:rPr>
              <a:t>Data Replication:</a:t>
            </a:r>
            <a:endParaRPr lang="en-US" altLang="en-US" sz="2800" dirty="0"/>
          </a:p>
          <a:p>
            <a:pPr lvl="1">
              <a:spcBef>
                <a:spcPts val="600"/>
              </a:spcBef>
              <a:buFont typeface="Arial MT"/>
              <a:buChar char="–"/>
            </a:pPr>
            <a:r>
              <a:rPr lang="en-US" altLang="en-US" sz="2400" dirty="0"/>
              <a:t>There is absolutely no	need for a client application to track all blocks.</a:t>
            </a:r>
          </a:p>
          <a:p>
            <a:pPr lvl="1">
              <a:spcBef>
                <a:spcPts val="575"/>
              </a:spcBef>
              <a:buFont typeface="Arial MT"/>
              <a:buChar char="–"/>
            </a:pPr>
            <a:r>
              <a:rPr lang="en-US" altLang="en-US" sz="2400" dirty="0"/>
              <a:t>It directs the client to the nearest replica to ensure high  performance.</a:t>
            </a:r>
          </a:p>
          <a:p>
            <a:pPr>
              <a:spcBef>
                <a:spcPts val="663"/>
              </a:spcBef>
              <a:buFont typeface="Arial MT"/>
              <a:buChar char="•"/>
            </a:pPr>
            <a:r>
              <a:rPr lang="en-US" altLang="en-US" sz="2800" b="1" dirty="0">
                <a:solidFill>
                  <a:srgbClr val="C00000"/>
                </a:solidFill>
              </a:rPr>
              <a:t>Data Pipeline:</a:t>
            </a:r>
            <a:endParaRPr lang="en-US" altLang="en-US" sz="2800" dirty="0"/>
          </a:p>
          <a:p>
            <a:pPr lvl="1">
              <a:spcBef>
                <a:spcPts val="588"/>
              </a:spcBef>
              <a:buFont typeface="Arial MT"/>
              <a:buChar char="–"/>
            </a:pPr>
            <a:r>
              <a:rPr lang="en-US" altLang="en-US" sz="2400" dirty="0"/>
              <a:t>A client application writes a block to the first </a:t>
            </a:r>
            <a:r>
              <a:rPr lang="en-US" altLang="en-US" sz="2400" dirty="0" err="1"/>
              <a:t>DataNode</a:t>
            </a:r>
            <a:r>
              <a:rPr lang="en-US" altLang="en-US" sz="2400" dirty="0"/>
              <a:t>  in the pipeline.</a:t>
            </a:r>
          </a:p>
          <a:p>
            <a:pPr lvl="1">
              <a:spcBef>
                <a:spcPts val="575"/>
              </a:spcBef>
              <a:buFont typeface="Arial MT"/>
              <a:buChar char="–"/>
            </a:pPr>
            <a:r>
              <a:rPr lang="en-US" altLang="en-US" sz="2400" dirty="0"/>
              <a:t>Then this </a:t>
            </a:r>
            <a:r>
              <a:rPr lang="en-US" altLang="en-US" sz="2400" dirty="0" err="1"/>
              <a:t>DataNode</a:t>
            </a:r>
            <a:r>
              <a:rPr lang="en-US" altLang="en-US" sz="2400" dirty="0"/>
              <a:t> takes over and forwards the data to the next node in the pipeline.</a:t>
            </a:r>
          </a:p>
          <a:p>
            <a:pPr lvl="1">
              <a:spcBef>
                <a:spcPts val="575"/>
              </a:spcBef>
              <a:buFont typeface="Arial MT"/>
              <a:buChar char="–"/>
            </a:pPr>
            <a:r>
              <a:rPr lang="en-US" altLang="en-US" sz="2400" dirty="0"/>
              <a:t>This process continues	for all the data	blocks,	and  subsequently all the replicas are written to the disk.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8555CD-CEBD-4AA1-F95C-AA1C4C11CB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325" y="511175"/>
            <a:ext cx="5722938" cy="63500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RDBMS</a:t>
            </a:r>
            <a:r>
              <a:rPr spc="-50" dirty="0"/>
              <a:t> </a:t>
            </a:r>
            <a:r>
              <a:rPr spc="-5" dirty="0"/>
              <a:t>versus</a:t>
            </a:r>
            <a:r>
              <a:rPr spc="-20" dirty="0"/>
              <a:t> </a:t>
            </a:r>
            <a:r>
              <a:rPr spc="-5" dirty="0"/>
              <a:t>HADOOP</a:t>
            </a:r>
            <a:endParaRPr/>
          </a:p>
        </p:txBody>
      </p:sp>
      <p:pic>
        <p:nvPicPr>
          <p:cNvPr id="218115" name="object 3">
            <a:extLst>
              <a:ext uri="{FF2B5EF4-FFF2-40B4-BE49-F238E27FC236}">
                <a16:creationId xmlns:a16="http://schemas.microsoft.com/office/drawing/2014/main" id="{457A3D6A-AB70-FDDC-5276-1807499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1412875"/>
            <a:ext cx="8334375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8AB5AF-ED9D-603A-CC4C-65ACB85AC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7805" y="515929"/>
            <a:ext cx="8585495" cy="625492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Distributed</a:t>
            </a:r>
            <a:r>
              <a:rPr spc="10" dirty="0"/>
              <a:t> </a:t>
            </a:r>
            <a:r>
              <a:rPr spc="-5" dirty="0"/>
              <a:t>Computing</a:t>
            </a:r>
            <a:r>
              <a:rPr spc="10" dirty="0"/>
              <a:t> </a:t>
            </a:r>
            <a:r>
              <a:rPr dirty="0"/>
              <a:t>Challenges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AA0287-70C6-3F79-8A18-13A04001A84C}"/>
              </a:ext>
            </a:extLst>
          </p:cNvPr>
          <p:cNvSpPr txBox="1"/>
          <p:nvPr/>
        </p:nvSpPr>
        <p:spPr>
          <a:xfrm>
            <a:off x="1400029" y="1586710"/>
            <a:ext cx="2913063" cy="4222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Hardware</a:t>
            </a:r>
            <a:r>
              <a:rPr sz="26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Failure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D7F61E9-E36F-29DF-53A8-DB5463293EED}"/>
              </a:ext>
            </a:extLst>
          </p:cNvPr>
          <p:cNvSpPr txBox="1"/>
          <p:nvPr/>
        </p:nvSpPr>
        <p:spPr>
          <a:xfrm>
            <a:off x="1400029" y="2887184"/>
            <a:ext cx="6632575" cy="4222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How</a:t>
            </a:r>
            <a:r>
              <a:rPr sz="26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Process</a:t>
            </a:r>
            <a:r>
              <a:rPr sz="260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This Gigantic</a:t>
            </a:r>
            <a:r>
              <a:rPr sz="2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Store</a:t>
            </a:r>
            <a:r>
              <a:rPr sz="26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6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Data?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82D319-9AEC-1E9C-506A-63CBA2BA2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6051" y="213186"/>
            <a:ext cx="4283075" cy="123097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>
                <a:latin typeface="Trebuchet MS"/>
                <a:cs typeface="Trebuchet MS"/>
              </a:rPr>
              <a:t>History</a:t>
            </a:r>
            <a:r>
              <a:rPr spc="-1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of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Hadoop</a:t>
            </a:r>
            <a:endParaRPr>
              <a:latin typeface="Trebuchet MS"/>
              <a:cs typeface="Trebuchet MS"/>
            </a:endParaRPr>
          </a:p>
        </p:txBody>
      </p:sp>
      <p:pic>
        <p:nvPicPr>
          <p:cNvPr id="220163" name="object 3">
            <a:extLst>
              <a:ext uri="{FF2B5EF4-FFF2-40B4-BE49-F238E27FC236}">
                <a16:creationId xmlns:a16="http://schemas.microsoft.com/office/drawing/2014/main" id="{2E5F6E94-C389-A32D-7FBA-B92BB32D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532063"/>
            <a:ext cx="8077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err="1">
                <a:latin typeface="Cambria" pitchFamily="18" charset="0"/>
              </a:rPr>
              <a:t>Hadoop’s</a:t>
            </a:r>
            <a:r>
              <a:rPr lang="en-US">
                <a:latin typeface="Cambria" pitchFamily="18" charset="0"/>
              </a:rPr>
              <a:t> Developers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5562601"/>
            <a:ext cx="1752219" cy="1350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2362201" y="1219201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62201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Doug Cutting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330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2005</a:t>
            </a:r>
            <a:r>
              <a:rPr lang="en-US"/>
              <a:t>: Doug Cutting and  Michael J. </a:t>
            </a:r>
            <a:r>
              <a:rPr lang="en-US" err="1"/>
              <a:t>Cafarella</a:t>
            </a:r>
            <a:r>
              <a:rPr lang="en-US"/>
              <a:t> developed </a:t>
            </a:r>
            <a:r>
              <a:rPr lang="en-US" err="1"/>
              <a:t>Hadoop</a:t>
            </a:r>
            <a:r>
              <a:rPr lang="en-US"/>
              <a:t> to support distribution for the </a:t>
            </a:r>
            <a:r>
              <a:rPr lang="en-US" err="1">
                <a:hlinkClick r:id="rId4" tooltip="Nutch"/>
              </a:rPr>
              <a:t>Nutch</a:t>
            </a:r>
            <a:r>
              <a:rPr lang="en-US"/>
              <a:t> search engine project.</a:t>
            </a:r>
          </a:p>
          <a:p>
            <a:endParaRPr lang="en-US"/>
          </a:p>
          <a:p>
            <a:r>
              <a:rPr lang="en-US"/>
              <a:t>The project was funded by Yahoo.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2006</a:t>
            </a:r>
            <a:r>
              <a:rPr lang="en-US"/>
              <a:t>: Yahoo gave the project to Apache </a:t>
            </a:r>
          </a:p>
          <a:p>
            <a:r>
              <a:rPr lang="en-US"/>
              <a:t>Software Foundation.</a:t>
            </a:r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44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0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 pitchFamily="18" charset="0"/>
              </a:rPr>
              <a:t>Google Origins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5562601"/>
            <a:ext cx="1752219" cy="13506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2971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2971800" y="2940473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05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2003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2004</a:t>
            </a: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90" y="1845091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7086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162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7824788" y="4235194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7197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04334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86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16278441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498" y="304800"/>
            <a:ext cx="8578702" cy="11430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Some Hadoop Milestones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1" y="5562601"/>
            <a:ext cx="1752219" cy="135066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86540" y="1600202"/>
            <a:ext cx="747646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/>
              <a:t>2008 - Hadoop Wins Terabyte Sort  Benchmark (</a:t>
            </a:r>
            <a:r>
              <a:rPr lang="en-US" sz="1600" dirty="0"/>
              <a:t>sorted 1 terabyte of data in 209 seconds, compared to previous record of 297 seconds)</a:t>
            </a:r>
          </a:p>
          <a:p>
            <a:endParaRPr lang="en-US" sz="1600" dirty="0"/>
          </a:p>
          <a:p>
            <a:r>
              <a:rPr lang="en-US" sz="1600" dirty="0"/>
              <a:t>2009 - Avro and </a:t>
            </a:r>
            <a:r>
              <a:rPr lang="en-US" sz="1600" dirty="0" err="1"/>
              <a:t>Chukwa</a:t>
            </a:r>
            <a:r>
              <a:rPr lang="en-US" sz="1600" dirty="0"/>
              <a:t> became new members of Hadoop Framework family</a:t>
            </a:r>
          </a:p>
          <a:p>
            <a:endParaRPr lang="en-US" sz="1600" dirty="0"/>
          </a:p>
          <a:p>
            <a:r>
              <a:rPr lang="en-US" sz="1600" dirty="0"/>
              <a:t>2010 - Hadoop's </a:t>
            </a:r>
            <a:r>
              <a:rPr lang="en-US" sz="1600" dirty="0" err="1"/>
              <a:t>Hbase</a:t>
            </a:r>
            <a:r>
              <a:rPr lang="en-US" sz="1600" dirty="0"/>
              <a:t>, Hive and Pig subprojects completed, adding more computational power to Hadoop framework</a:t>
            </a:r>
          </a:p>
          <a:p>
            <a:endParaRPr lang="en-US" sz="1600" dirty="0"/>
          </a:p>
          <a:p>
            <a:r>
              <a:rPr lang="en-US" sz="1600" b="1" dirty="0"/>
              <a:t>2011 - </a:t>
            </a:r>
            <a:r>
              <a:rPr lang="en-US" sz="1600" b="1" dirty="0" err="1"/>
              <a:t>ZooKeeper</a:t>
            </a:r>
            <a:r>
              <a:rPr lang="en-US" sz="1600" b="1" dirty="0"/>
              <a:t> Completed</a:t>
            </a:r>
          </a:p>
          <a:p>
            <a:endParaRPr lang="en-US" sz="1600" b="1" dirty="0"/>
          </a:p>
          <a:p>
            <a:r>
              <a:rPr lang="en-US" sz="1600" b="1" dirty="0"/>
              <a:t>2013 - Hadoop 1.1.2 and Hadoop 2.0.3 alpha. </a:t>
            </a:r>
          </a:p>
          <a:p>
            <a:pPr marL="0" indent="0">
              <a:buNone/>
            </a:pPr>
            <a:r>
              <a:rPr lang="en-US" sz="1600" b="1" dirty="0"/>
              <a:t>               - Ambari, Cassandra, Mahout have been added </a:t>
            </a:r>
          </a:p>
        </p:txBody>
      </p:sp>
    </p:spTree>
    <p:extLst>
      <p:ext uri="{BB962C8B-B14F-4D97-AF65-F5344CB8AC3E}">
        <p14:creationId xmlns:p14="http://schemas.microsoft.com/office/powerpoint/2010/main" val="27383430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704486-4A22-6C38-0B38-B1C35936A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800" y="211230"/>
            <a:ext cx="3963988" cy="1234890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5" dirty="0"/>
              <a:t>Hadoop</a:t>
            </a:r>
            <a:r>
              <a:rPr spc="-65" dirty="0"/>
              <a:t> </a:t>
            </a:r>
            <a:r>
              <a:rPr dirty="0"/>
              <a:t>Overview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530ACC-1E82-7CA2-71FD-6B162188482F}"/>
              </a:ext>
            </a:extLst>
          </p:cNvPr>
          <p:cNvSpPr txBox="1"/>
          <p:nvPr/>
        </p:nvSpPr>
        <p:spPr>
          <a:xfrm>
            <a:off x="1603376" y="1308101"/>
            <a:ext cx="3590925" cy="3921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2400" b="1" spc="-5" dirty="0">
                <a:latin typeface="Trebuchet MS"/>
                <a:cs typeface="Trebuchet MS"/>
              </a:rPr>
              <a:t>Ke</a:t>
            </a:r>
            <a:r>
              <a:rPr sz="2400" b="1" dirty="0">
                <a:latin typeface="Trebuchet MS"/>
                <a:cs typeface="Trebuchet MS"/>
              </a:rPr>
              <a:t>y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Aspect</a:t>
            </a:r>
            <a:r>
              <a:rPr sz="2400" b="1" dirty="0">
                <a:latin typeface="Trebuchet MS"/>
                <a:cs typeface="Trebuchet MS"/>
              </a:rPr>
              <a:t>s of H</a:t>
            </a:r>
            <a:r>
              <a:rPr sz="2400" b="1" spc="5" dirty="0">
                <a:latin typeface="Trebuchet MS"/>
                <a:cs typeface="Trebuchet MS"/>
              </a:rPr>
              <a:t>a</a:t>
            </a:r>
            <a:r>
              <a:rPr sz="2400" b="1" dirty="0">
                <a:latin typeface="Trebuchet MS"/>
                <a:cs typeface="Trebuchet MS"/>
              </a:rPr>
              <a:t>doop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21188" name="object 4">
            <a:extLst>
              <a:ext uri="{FF2B5EF4-FFF2-40B4-BE49-F238E27FC236}">
                <a16:creationId xmlns:a16="http://schemas.microsoft.com/office/drawing/2014/main" id="{542C4103-52DC-43C9-A610-3D2C0F2E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4" y="2003426"/>
            <a:ext cx="7666037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1375</Words>
  <Application>Microsoft Office PowerPoint</Application>
  <PresentationFormat>Widescreen</PresentationFormat>
  <Paragraphs>142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Arial MT</vt:lpstr>
      <vt:lpstr>Cambria</vt:lpstr>
      <vt:lpstr>Times New Roman</vt:lpstr>
      <vt:lpstr>Trebuchet MS</vt:lpstr>
      <vt:lpstr>Office Theme</vt:lpstr>
      <vt:lpstr>Introduction to Hadoop (DS3203)</vt:lpstr>
      <vt:lpstr>Hadoop – An Introduction</vt:lpstr>
      <vt:lpstr>RDBMS versus HADOOP</vt:lpstr>
      <vt:lpstr>Distributed Computing Challenges</vt:lpstr>
      <vt:lpstr>History of Hadoop</vt:lpstr>
      <vt:lpstr>Hadoop’s Developers</vt:lpstr>
      <vt:lpstr>Google Origins</vt:lpstr>
      <vt:lpstr>Some Hadoop Milestones </vt:lpstr>
      <vt:lpstr>Hadoop Overview</vt:lpstr>
      <vt:lpstr>Hadoop Framework Tools</vt:lpstr>
      <vt:lpstr>PowerPoint Presentation</vt:lpstr>
      <vt:lpstr>Hadoop Components</vt:lpstr>
      <vt:lpstr>Hadoop Components</vt:lpstr>
      <vt:lpstr>Hadoop Components</vt:lpstr>
      <vt:lpstr>Hadoop Components</vt:lpstr>
      <vt:lpstr>Hadoop Distributors</vt:lpstr>
      <vt:lpstr>HDFS High Level Architecture</vt:lpstr>
      <vt:lpstr>   HDFS (Hadoop Distributed File System)</vt:lpstr>
      <vt:lpstr>HDFS (HADOOP DISTRIBUTED FILE SYSTEM)</vt:lpstr>
      <vt:lpstr>HDFS Daemons</vt:lpstr>
      <vt:lpstr>Anatomy of File Read</vt:lpstr>
      <vt:lpstr>Anatomy of File Read</vt:lpstr>
      <vt:lpstr>Role of FSDataInputStream</vt:lpstr>
      <vt:lpstr>Anatomy of File Write</vt:lpstr>
      <vt:lpstr>Anatomy of File Write</vt:lpstr>
      <vt:lpstr>Replica Placement Strategy</vt:lpstr>
      <vt:lpstr>Working with HDFS Commands</vt:lpstr>
      <vt:lpstr>Special Features of HDFS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102</cp:revision>
  <dcterms:created xsi:type="dcterms:W3CDTF">2025-01-26T17:02:37Z</dcterms:created>
  <dcterms:modified xsi:type="dcterms:W3CDTF">2025-02-03T09:14:07Z</dcterms:modified>
</cp:coreProperties>
</file>