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463" r:id="rId5"/>
    <p:sldId id="275" r:id="rId6"/>
    <p:sldId id="464" r:id="rId7"/>
    <p:sldId id="465" r:id="rId8"/>
    <p:sldId id="466" r:id="rId9"/>
    <p:sldId id="467" r:id="rId10"/>
    <p:sldId id="468" r:id="rId11"/>
    <p:sldId id="293" r:id="rId12"/>
    <p:sldId id="278" r:id="rId13"/>
    <p:sldId id="4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9DAE-266A-5239-ADFD-8F32E8C55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C0E02-1A0C-BE09-BC66-61517897C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5BD4-F5F2-8F14-85F2-707D4F6B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2070-80A4-B7B6-FBB4-94B0D785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9C03-EDED-4709-16EF-D9691398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8FE-27DE-C1BF-252F-EBA02BD2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A9A69-8231-4AD0-1E39-1B538940A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C24E-904C-E2C4-8734-7636456B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F234-321D-F692-59A1-FA6D732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7426-D41A-9AD6-A99E-13039944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8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1CDF9-6207-8275-2E9D-B99AB1B32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2424C-0128-F885-C8BA-26F2F9E3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AAA-0AD4-4377-26E9-496CC95F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C780-B83C-1410-C26A-49B67398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3CD1-FDDF-D345-7104-675B40B8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568D-6BEF-7170-3F85-86BD7E83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B664-F4F9-FCB7-528B-EA759012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997B-E1FE-24A4-3242-A0CEDC57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E652-ADED-8E8A-513E-5D2DD66E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7A6C-06CE-CF30-0720-1E0CD28C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960C-F498-68C3-F733-292612B9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F3CC-9E68-AD14-4EC6-43A8B84F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8468-3254-B776-F3B2-1090A4CC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AB72-16BB-1EBE-81D6-F7279C4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9303-4FEA-32C8-FC1B-6F32B021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4980-D644-4666-EE95-5B143683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D204-3B48-3B24-972C-D9F52D62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1857-7D1F-C9CF-4C71-55936A60F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77DF-0674-F47B-B47C-8714326A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50F7-4594-3973-8E8D-220C4BE4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9ED5-6E91-914D-4C37-745836B0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9F28-906E-9D9E-19F5-6B85D63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E065-3316-8C41-0695-D7CE3CDD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90E0-5402-A6D9-CD1C-0ED8B0F6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DA376-BD5B-A189-B7CA-8AEE2D7B2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5A403-8AA1-1AE9-5B38-5BACEC85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B7E7C-4032-E552-D751-D9357463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01A81-16E4-8DF4-460C-5D4AC9DC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F9183-8321-D879-ADD1-3BEEE67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C6CA-3BDE-42B0-2290-625EDCAF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AD53-A71A-FE3E-9ACF-7A66AEB0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C3DC-4D93-95BE-D2FE-0887E79A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67E4-DBA0-1FBF-1F79-03670D1A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917AA-850E-11F4-B5E7-13CABBF5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2EF2B-661B-C3C1-B195-ACAA46B5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82C3A-B295-EDD1-D546-A4C6AE1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0F72-7325-38E1-86FD-41D507B1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268E-F1F2-02E6-140C-67ACCC22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91689-BF02-1E0F-9E8E-48121E62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3EBA-8AD2-329B-C2B9-0F94A83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D41AA-B5DE-DFB8-544D-D79A1A5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5A44-CFF5-3FC7-5AD2-B89A834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433E-C14B-2155-2F08-CFE7677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23C0A-9F85-6DF5-824D-7DF990AFE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5781-9A7F-F134-FECA-3CCEC51F5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BD66-C577-CCC6-6CAB-F811891F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A9DEA-D0BE-4AAF-4568-DA9FB39B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E034-0344-7168-900B-6CFA2C0C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2CA74-80B7-D1B8-531E-524753D7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F41E7-ACF1-4612-467B-45A5A51C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3D94-DA63-41A0-75F4-1FA1EB0E9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E49EE-D8A6-40A0-B9D5-58BAEFF7AEE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1E41-6EFE-4C43-8D6E-23F5EA72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BB74-543D-1126-74C4-4D8EBC16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D8443-0B19-4756-9070-30D508EF9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0CBA-6A99-5CF2-043D-7A74C7B98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2819D-CC14-2E37-344F-173EB141F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6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625AC-F9AD-25B0-F85A-AE0F8D3E0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9138-CC42-2460-6EEF-AD0A8980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287079"/>
            <a:ext cx="11568223" cy="1073890"/>
          </a:xfrm>
        </p:spPr>
        <p:txBody>
          <a:bodyPr>
            <a:normAutofit/>
          </a:bodyPr>
          <a:lstStyle/>
          <a:p>
            <a:r>
              <a:rPr lang="en-US" dirty="0"/>
              <a:t>MapReduce Word Count Example – Reduce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4795-AEE5-8953-B85C-813EBAD1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562988"/>
            <a:ext cx="11653283" cy="1270588"/>
          </a:xfrm>
        </p:spPr>
        <p:txBody>
          <a:bodyPr>
            <a:normAutofit/>
          </a:bodyPr>
          <a:lstStyle/>
          <a:p>
            <a:r>
              <a:rPr lang="en-US" dirty="0"/>
              <a:t>The Reducer </a:t>
            </a:r>
            <a:r>
              <a:rPr lang="en-US" b="1" dirty="0"/>
              <a:t>aggregates the counts</a:t>
            </a:r>
            <a:r>
              <a:rPr lang="en-US" dirty="0"/>
              <a:t> for each word.</a:t>
            </a:r>
          </a:p>
          <a:p>
            <a:r>
              <a:rPr lang="en-US" dirty="0"/>
              <a:t>The final output is a </a:t>
            </a:r>
            <a:r>
              <a:rPr lang="en-US" b="1" dirty="0"/>
              <a:t>word-frequency count</a:t>
            </a:r>
            <a:r>
              <a:rPr lang="en-US" dirty="0"/>
              <a:t> for the entire dataset.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CD104-502C-0D20-5402-ABF72378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3035595"/>
            <a:ext cx="6419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2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object 2">
            <a:extLst>
              <a:ext uri="{FF2B5EF4-FFF2-40B4-BE49-F238E27FC236}">
                <a16:creationId xmlns:a16="http://schemas.microsoft.com/office/drawing/2014/main" id="{6FCFDA24-E695-B181-D230-2AEB8B69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908051"/>
            <a:ext cx="88328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3234F9-6E6E-AD59-61DC-3A549E3EA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1075" y="574536"/>
            <a:ext cx="7691438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spc="-5" dirty="0"/>
              <a:t>Limitations</a:t>
            </a:r>
            <a:r>
              <a:rPr sz="3600" spc="-15" dirty="0"/>
              <a:t> </a:t>
            </a:r>
            <a:r>
              <a:rPr sz="3600" dirty="0"/>
              <a:t>of Hadoop</a:t>
            </a:r>
            <a:r>
              <a:rPr sz="3600" spc="5" dirty="0"/>
              <a:t> </a:t>
            </a:r>
            <a:r>
              <a:rPr sz="3600" spc="-5" dirty="0"/>
              <a:t>1.0</a:t>
            </a:r>
            <a:r>
              <a:rPr sz="3600" spc="-204" dirty="0"/>
              <a:t> </a:t>
            </a:r>
            <a:r>
              <a:rPr sz="3600" spc="-15" dirty="0"/>
              <a:t>Architecture</a:t>
            </a:r>
            <a:endParaRPr sz="3600"/>
          </a:p>
        </p:txBody>
      </p:sp>
      <p:sp>
        <p:nvSpPr>
          <p:cNvPr id="238595" name="object 3">
            <a:extLst>
              <a:ext uri="{FF2B5EF4-FFF2-40B4-BE49-F238E27FC236}">
                <a16:creationId xmlns:a16="http://schemas.microsoft.com/office/drawing/2014/main" id="{A3FB3C23-88F2-4976-1650-ACB87D08A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1581150"/>
            <a:ext cx="8202613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778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  <a:tab pos="1419225" algn="l"/>
                <a:tab pos="3143250" algn="l"/>
                <a:tab pos="3584575" algn="l"/>
                <a:tab pos="5308600" algn="l"/>
                <a:tab pos="5915025" algn="l"/>
                <a:tab pos="74374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ts val="2813"/>
              </a:lnSpc>
              <a:spcBef>
                <a:spcPts val="450"/>
              </a:spcBef>
              <a:buFontTx/>
              <a:buAutoNum type="arabicPeriod"/>
            </a:pPr>
            <a:r>
              <a:rPr lang="en-US" altLang="en-US" sz="2600"/>
              <a:t>Single	NameNode	is	responsible	for	managing	entire  namespace for Hadoop Cluster.</a:t>
            </a:r>
          </a:p>
          <a:p>
            <a:pPr>
              <a:lnSpc>
                <a:spcPts val="2813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600"/>
              <a:t>It has a restricted	processing	model which	is suitable for  batch-oriented MapReduce jobs.</a:t>
            </a:r>
          </a:p>
          <a:p>
            <a:pPr>
              <a:spcBef>
                <a:spcPts val="263"/>
              </a:spcBef>
              <a:buFontTx/>
              <a:buAutoNum type="arabicPeriod"/>
            </a:pPr>
            <a:r>
              <a:rPr lang="en-US" altLang="en-US" sz="2600"/>
              <a:t>Hadoop MapReduce is not suitable for interactive analysis.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CEF4085-539E-C65A-51D0-07F99C07D731}"/>
              </a:ext>
            </a:extLst>
          </p:cNvPr>
          <p:cNvSpPr txBox="1"/>
          <p:nvPr/>
        </p:nvSpPr>
        <p:spPr>
          <a:xfrm>
            <a:off x="2032000" y="3602038"/>
            <a:ext cx="5399088" cy="423862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tabLst>
                <a:tab pos="1703705" algn="l"/>
                <a:tab pos="2420620" algn="l"/>
                <a:tab pos="2943225" algn="l"/>
                <a:tab pos="3668395" algn="l"/>
                <a:tab pos="4999355" algn="l"/>
              </a:tabLst>
              <a:defRPr/>
            </a:pPr>
            <a:r>
              <a:rPr sz="2600" dirty="0">
                <a:latin typeface="Times New Roman"/>
                <a:cs typeface="Times New Roman"/>
              </a:rPr>
              <a:t>4.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-1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p	</a:t>
            </a:r>
            <a:r>
              <a:rPr sz="2600" spc="-10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dirty="0">
                <a:latin typeface="Times New Roman"/>
                <a:cs typeface="Times New Roman"/>
              </a:rPr>
              <a:t>0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not	sui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able	for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8597" name="object 5">
            <a:extLst>
              <a:ext uri="{FF2B5EF4-FFF2-40B4-BE49-F238E27FC236}">
                <a16:creationId xmlns:a16="http://schemas.microsoft.com/office/drawing/2014/main" id="{F3270D63-A770-128C-48D5-82F91262A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1" y="3602038"/>
            <a:ext cx="64754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7785" rIns="0" bIns="0">
            <a:spAutoFit/>
          </a:bodyPr>
          <a:lstStyle>
            <a:lvl1pPr marL="12700" indent="53324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92300" algn="l"/>
                <a:tab pos="3240088" algn="l"/>
                <a:tab pos="4102100" algn="l"/>
                <a:tab pos="51657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92300" algn="l"/>
                <a:tab pos="3240088" algn="l"/>
                <a:tab pos="4102100" algn="l"/>
                <a:tab pos="51657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92300" algn="l"/>
                <a:tab pos="3240088" algn="l"/>
                <a:tab pos="4102100" algn="l"/>
                <a:tab pos="5165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92300" algn="l"/>
                <a:tab pos="3240088" algn="l"/>
                <a:tab pos="4102100" algn="l"/>
                <a:tab pos="51657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92300" algn="l"/>
                <a:tab pos="3240088" algn="l"/>
                <a:tab pos="4102100" algn="l"/>
                <a:tab pos="51657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92300" algn="l"/>
                <a:tab pos="3240088" algn="l"/>
                <a:tab pos="4102100" algn="l"/>
                <a:tab pos="51657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92300" algn="l"/>
                <a:tab pos="3240088" algn="l"/>
                <a:tab pos="4102100" algn="l"/>
                <a:tab pos="51657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92300" algn="l"/>
                <a:tab pos="3240088" algn="l"/>
                <a:tab pos="4102100" algn="l"/>
                <a:tab pos="51657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92300" algn="l"/>
                <a:tab pos="3240088" algn="l"/>
                <a:tab pos="4102100" algn="l"/>
                <a:tab pos="51657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ts val="2813"/>
              </a:lnSpc>
              <a:spcBef>
                <a:spcPts val="450"/>
              </a:spcBef>
              <a:buNone/>
            </a:pPr>
            <a:r>
              <a:rPr lang="en-US" altLang="en-US" sz="2600" dirty="0"/>
              <a:t>machine  algorithms,	graphs,	and	other	memory</a:t>
            </a:r>
          </a:p>
        </p:txBody>
      </p:sp>
      <p:sp>
        <p:nvSpPr>
          <p:cNvPr id="238598" name="object 6">
            <a:extLst>
              <a:ext uri="{FF2B5EF4-FFF2-40B4-BE49-F238E27FC236}">
                <a16:creationId xmlns:a16="http://schemas.microsoft.com/office/drawing/2014/main" id="{6B46CCED-3361-CF0D-4987-CB3F136B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825" y="3602038"/>
            <a:ext cx="12192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7785" rIns="0" bIns="0">
            <a:spAutoFit/>
          </a:bodyPr>
          <a:lstStyle>
            <a:lvl1pPr marL="12700" indent="1143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ts val="2813"/>
              </a:lnSpc>
              <a:spcBef>
                <a:spcPts val="450"/>
              </a:spcBef>
              <a:buNone/>
            </a:pPr>
            <a:r>
              <a:rPr lang="en-US" altLang="en-US" sz="2600"/>
              <a:t>learning  intensive</a:t>
            </a:r>
          </a:p>
        </p:txBody>
      </p:sp>
      <p:sp>
        <p:nvSpPr>
          <p:cNvPr id="238599" name="object 7">
            <a:extLst>
              <a:ext uri="{FF2B5EF4-FFF2-40B4-BE49-F238E27FC236}">
                <a16:creationId xmlns:a16="http://schemas.microsoft.com/office/drawing/2014/main" id="{ED91E526-C83B-ED41-2FE0-26A3988F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4276726"/>
            <a:ext cx="8202613" cy="9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2069" rIns="0" bIns="0">
            <a:spAutoFit/>
          </a:bodyPr>
          <a:lstStyle>
            <a:lvl1pPr marL="355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13"/>
              </a:spcBef>
              <a:buNone/>
            </a:pPr>
            <a:r>
              <a:rPr lang="en-US" altLang="en-US" sz="2600" dirty="0"/>
              <a:t>algorithms.</a:t>
            </a:r>
          </a:p>
          <a:p>
            <a:pPr>
              <a:spcBef>
                <a:spcPts val="413"/>
              </a:spcBef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1B82B-7A3D-4907-0906-0C298170B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09A4DE-CD2A-42D8-DBA0-55AA9633F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0281" y="276825"/>
            <a:ext cx="7691438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en-US" sz="3600" spc="-5" dirty="0"/>
              <a:t>Difference between MRV1 and MRV2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7F671-2916-26FC-DE24-13A0FC5D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762125"/>
            <a:ext cx="10553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33499" y="5997823"/>
            <a:ext cx="2439027" cy="405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3101"/>
              </a:lnSpc>
            </a:pPr>
            <a:r>
              <a:rPr sz="3161" spc="-5">
                <a:latin typeface="Calibri"/>
                <a:cs typeface="Calibri"/>
              </a:rPr>
              <a:t>the</a:t>
            </a:r>
            <a:r>
              <a:rPr sz="3161" spc="-3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map</a:t>
            </a:r>
            <a:r>
              <a:rPr sz="3161" spc="-20">
                <a:latin typeface="Calibri"/>
                <a:cs typeface="Calibri"/>
              </a:rPr>
              <a:t> stage.</a:t>
            </a:r>
            <a:endParaRPr sz="3161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579" y="265119"/>
            <a:ext cx="6016978" cy="651017"/>
          </a:xfrm>
          <a:prstGeom prst="rect">
            <a:avLst/>
          </a:prstGeom>
        </p:spPr>
        <p:txBody>
          <a:bodyPr vert="horz" wrap="square" lIns="0" tIns="12543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9"/>
              </a:spcBef>
            </a:pPr>
            <a:r>
              <a:rPr sz="4148"/>
              <a:t>Hadoop</a:t>
            </a:r>
            <a:r>
              <a:rPr sz="4148" spc="-30"/>
              <a:t> </a:t>
            </a:r>
            <a:r>
              <a:rPr sz="4148" spc="-15"/>
              <a:t>MapReduce</a:t>
            </a:r>
            <a:r>
              <a:rPr sz="4148" spc="-30"/>
              <a:t> </a:t>
            </a:r>
            <a:r>
              <a:rPr sz="4148" spc="-5"/>
              <a:t>Model</a:t>
            </a:r>
            <a:endParaRPr sz="4148"/>
          </a:p>
        </p:txBody>
      </p:sp>
      <p:sp>
        <p:nvSpPr>
          <p:cNvPr id="3" name="object 3"/>
          <p:cNvSpPr txBox="1"/>
          <p:nvPr/>
        </p:nvSpPr>
        <p:spPr>
          <a:xfrm>
            <a:off x="526063" y="1176761"/>
            <a:ext cx="11064992" cy="3335513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338055" marR="5018" indent="-326139">
              <a:spcBef>
                <a:spcPts val="94"/>
              </a:spcBef>
              <a:buFont typeface="Arial"/>
              <a:buChar char="•"/>
              <a:tabLst>
                <a:tab pos="338055" algn="l"/>
                <a:tab pos="338682" algn="l"/>
                <a:tab pos="1125805" algn="l"/>
                <a:tab pos="3257622" algn="l"/>
                <a:tab pos="5530557" algn="l"/>
                <a:tab pos="6748559" algn="l"/>
                <a:tab pos="8325941" algn="l"/>
                <a:tab pos="8700373" algn="l"/>
                <a:tab pos="9582201" algn="l"/>
              </a:tabLst>
            </a:pPr>
            <a:r>
              <a:rPr sz="3161" spc="-10" dirty="0">
                <a:latin typeface="Calibri"/>
                <a:cs typeface="Calibri"/>
              </a:rPr>
              <a:t>T</a:t>
            </a:r>
            <a:r>
              <a:rPr sz="3161" dirty="0">
                <a:latin typeface="Calibri"/>
                <a:cs typeface="Calibri"/>
              </a:rPr>
              <a:t>h</a:t>
            </a:r>
            <a:r>
              <a:rPr sz="3161" spc="-5" dirty="0">
                <a:latin typeface="Calibri"/>
                <a:cs typeface="Calibri"/>
              </a:rPr>
              <a:t>e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5" dirty="0">
                <a:latin typeface="Calibri"/>
                <a:cs typeface="Calibri"/>
              </a:rPr>
              <a:t>Map</a:t>
            </a:r>
            <a:r>
              <a:rPr sz="3161" spc="-59" dirty="0">
                <a:latin typeface="Calibri"/>
                <a:cs typeface="Calibri"/>
              </a:rPr>
              <a:t>R</a:t>
            </a:r>
            <a:r>
              <a:rPr sz="3161" spc="-5" dirty="0">
                <a:latin typeface="Calibri"/>
                <a:cs typeface="Calibri"/>
              </a:rPr>
              <a:t>e</a:t>
            </a:r>
            <a:r>
              <a:rPr sz="3161" dirty="0">
                <a:latin typeface="Calibri"/>
                <a:cs typeface="Calibri"/>
              </a:rPr>
              <a:t>d</a:t>
            </a:r>
            <a:r>
              <a:rPr sz="3161" spc="-10" dirty="0">
                <a:latin typeface="Calibri"/>
                <a:cs typeface="Calibri"/>
              </a:rPr>
              <a:t>u</a:t>
            </a:r>
            <a:r>
              <a:rPr sz="3161" dirty="0">
                <a:latin typeface="Calibri"/>
                <a:cs typeface="Calibri"/>
              </a:rPr>
              <a:t>c</a:t>
            </a:r>
            <a:r>
              <a:rPr sz="3161" spc="-5" dirty="0">
                <a:latin typeface="Calibri"/>
                <a:cs typeface="Calibri"/>
              </a:rPr>
              <a:t>e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35" dirty="0">
                <a:latin typeface="Calibri"/>
                <a:cs typeface="Calibri"/>
              </a:rPr>
              <a:t>c</a:t>
            </a:r>
            <a:r>
              <a:rPr sz="3161" spc="-10" dirty="0">
                <a:latin typeface="Calibri"/>
                <a:cs typeface="Calibri"/>
              </a:rPr>
              <a:t>omp</a:t>
            </a:r>
            <a:r>
              <a:rPr sz="3161" spc="10" dirty="0">
                <a:latin typeface="Calibri"/>
                <a:cs typeface="Calibri"/>
              </a:rPr>
              <a:t>u</a:t>
            </a:r>
            <a:r>
              <a:rPr sz="3161" spc="-40" dirty="0">
                <a:latin typeface="Calibri"/>
                <a:cs typeface="Calibri"/>
              </a:rPr>
              <a:t>ta</a:t>
            </a:r>
            <a:r>
              <a:rPr sz="3161" spc="-5" dirty="0">
                <a:latin typeface="Calibri"/>
                <a:cs typeface="Calibri"/>
              </a:rPr>
              <a:t>ti</a:t>
            </a:r>
            <a:r>
              <a:rPr sz="3161" dirty="0">
                <a:latin typeface="Calibri"/>
                <a:cs typeface="Calibri"/>
              </a:rPr>
              <a:t>o</a:t>
            </a:r>
            <a:r>
              <a:rPr sz="3161" spc="-5" dirty="0">
                <a:latin typeface="Calibri"/>
                <a:cs typeface="Calibri"/>
              </a:rPr>
              <a:t>n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5" dirty="0">
                <a:latin typeface="Calibri"/>
                <a:cs typeface="Calibri"/>
              </a:rPr>
              <a:t>m</a:t>
            </a:r>
            <a:r>
              <a:rPr sz="3161" spc="5" dirty="0">
                <a:latin typeface="Calibri"/>
                <a:cs typeface="Calibri"/>
              </a:rPr>
              <a:t>o</a:t>
            </a:r>
            <a:r>
              <a:rPr sz="3161" spc="-10" dirty="0">
                <a:latin typeface="Calibri"/>
                <a:cs typeface="Calibri"/>
              </a:rPr>
              <a:t>de</a:t>
            </a:r>
            <a:r>
              <a:rPr sz="3161" spc="-5" dirty="0">
                <a:latin typeface="Calibri"/>
                <a:cs typeface="Calibri"/>
              </a:rPr>
              <a:t>l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10" dirty="0">
                <a:latin typeface="Calibri"/>
                <a:cs typeface="Calibri"/>
              </a:rPr>
              <a:t>p</a:t>
            </a:r>
            <a:r>
              <a:rPr sz="3161" spc="-64" dirty="0">
                <a:latin typeface="Calibri"/>
                <a:cs typeface="Calibri"/>
              </a:rPr>
              <a:t>r</a:t>
            </a:r>
            <a:r>
              <a:rPr sz="3161" spc="-10" dirty="0">
                <a:latin typeface="Calibri"/>
                <a:cs typeface="Calibri"/>
              </a:rPr>
              <a:t>ovide</a:t>
            </a:r>
            <a:r>
              <a:rPr sz="3161" spc="-5" dirty="0">
                <a:latin typeface="Calibri"/>
                <a:cs typeface="Calibri"/>
              </a:rPr>
              <a:t>s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5" dirty="0">
                <a:latin typeface="Calibri"/>
                <a:cs typeface="Calibri"/>
              </a:rPr>
              <a:t>a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35" dirty="0">
                <a:latin typeface="Calibri"/>
                <a:cs typeface="Calibri"/>
              </a:rPr>
              <a:t>v</a:t>
            </a:r>
            <a:r>
              <a:rPr sz="3161" spc="-5" dirty="0">
                <a:latin typeface="Calibri"/>
                <a:cs typeface="Calibri"/>
              </a:rPr>
              <a:t>e</a:t>
            </a:r>
            <a:r>
              <a:rPr sz="3161" spc="5" dirty="0">
                <a:latin typeface="Calibri"/>
                <a:cs typeface="Calibri"/>
              </a:rPr>
              <a:t>r</a:t>
            </a:r>
            <a:r>
              <a:rPr sz="3161" spc="-5" dirty="0">
                <a:latin typeface="Calibri"/>
                <a:cs typeface="Calibri"/>
              </a:rPr>
              <a:t>y</a:t>
            </a:r>
            <a:r>
              <a:rPr sz="3161" dirty="0">
                <a:latin typeface="Calibri"/>
                <a:cs typeface="Calibri"/>
              </a:rPr>
              <a:t>	</a:t>
            </a:r>
            <a:r>
              <a:rPr sz="3161" spc="-10" dirty="0">
                <a:latin typeface="Calibri"/>
                <a:cs typeface="Calibri"/>
              </a:rPr>
              <a:t>po</a:t>
            </a:r>
            <a:r>
              <a:rPr sz="3161" spc="-44" dirty="0">
                <a:latin typeface="Calibri"/>
                <a:cs typeface="Calibri"/>
              </a:rPr>
              <a:t>w</a:t>
            </a:r>
            <a:r>
              <a:rPr sz="3161" spc="-5" dirty="0">
                <a:latin typeface="Calibri"/>
                <a:cs typeface="Calibri"/>
              </a:rPr>
              <a:t>erful  </a:t>
            </a:r>
            <a:r>
              <a:rPr sz="3161" spc="-15" dirty="0">
                <a:latin typeface="Calibri"/>
                <a:cs typeface="Calibri"/>
              </a:rPr>
              <a:t>tool</a:t>
            </a:r>
            <a:r>
              <a:rPr sz="3161" dirty="0">
                <a:latin typeface="Calibri"/>
                <a:cs typeface="Calibri"/>
              </a:rPr>
              <a:t> </a:t>
            </a:r>
            <a:r>
              <a:rPr sz="3161" spc="-25" dirty="0">
                <a:latin typeface="Calibri"/>
                <a:cs typeface="Calibri"/>
              </a:rPr>
              <a:t>for</a:t>
            </a:r>
            <a:r>
              <a:rPr sz="3161" spc="-5" dirty="0">
                <a:latin typeface="Calibri"/>
                <a:cs typeface="Calibri"/>
              </a:rPr>
              <a:t> big</a:t>
            </a:r>
            <a:r>
              <a:rPr sz="3161" spc="20" dirty="0">
                <a:latin typeface="Calibri"/>
                <a:cs typeface="Calibri"/>
              </a:rPr>
              <a:t> </a:t>
            </a:r>
            <a:r>
              <a:rPr sz="3161" spc="-25" dirty="0">
                <a:latin typeface="Calibri"/>
                <a:cs typeface="Calibri"/>
              </a:rPr>
              <a:t>data</a:t>
            </a:r>
            <a:r>
              <a:rPr sz="3161" spc="25" dirty="0">
                <a:latin typeface="Calibri"/>
                <a:cs typeface="Calibri"/>
              </a:rPr>
              <a:t> </a:t>
            </a:r>
            <a:r>
              <a:rPr sz="3161" spc="-5" dirty="0">
                <a:latin typeface="Calibri"/>
                <a:cs typeface="Calibri"/>
              </a:rPr>
              <a:t>applications.</a:t>
            </a:r>
            <a:endParaRPr sz="3161" dirty="0">
              <a:latin typeface="Calibri"/>
              <a:cs typeface="Calibri"/>
            </a:endParaRPr>
          </a:p>
          <a:p>
            <a:pPr marL="338055" indent="-326139">
              <a:spcBef>
                <a:spcPts val="761"/>
              </a:spcBef>
              <a:buFont typeface="Arial"/>
              <a:buChar char="•"/>
              <a:tabLst>
                <a:tab pos="338055" algn="l"/>
                <a:tab pos="338682" algn="l"/>
              </a:tabLst>
            </a:pPr>
            <a:r>
              <a:rPr sz="3161" spc="-5" dirty="0">
                <a:latin typeface="Calibri"/>
                <a:cs typeface="Calibri"/>
              </a:rPr>
              <a:t>Its</a:t>
            </a:r>
            <a:r>
              <a:rPr sz="3161" spc="10" dirty="0">
                <a:latin typeface="Calibri"/>
                <a:cs typeface="Calibri"/>
              </a:rPr>
              <a:t> </a:t>
            </a:r>
            <a:r>
              <a:rPr sz="3161" spc="-10" dirty="0">
                <a:latin typeface="Calibri"/>
                <a:cs typeface="Calibri"/>
              </a:rPr>
              <a:t>underlying</a:t>
            </a:r>
            <a:r>
              <a:rPr sz="3161" spc="54" dirty="0">
                <a:latin typeface="Calibri"/>
                <a:cs typeface="Calibri"/>
              </a:rPr>
              <a:t> </a:t>
            </a:r>
            <a:r>
              <a:rPr sz="3161" spc="-5" dirty="0">
                <a:latin typeface="Calibri"/>
                <a:cs typeface="Calibri"/>
              </a:rPr>
              <a:t>idea</a:t>
            </a:r>
            <a:r>
              <a:rPr sz="3161" spc="15" dirty="0">
                <a:latin typeface="Calibri"/>
                <a:cs typeface="Calibri"/>
              </a:rPr>
              <a:t> </a:t>
            </a:r>
            <a:r>
              <a:rPr sz="3161" spc="-5" dirty="0">
                <a:latin typeface="Calibri"/>
                <a:cs typeface="Calibri"/>
              </a:rPr>
              <a:t>is</a:t>
            </a:r>
            <a:r>
              <a:rPr sz="3161" spc="10" dirty="0">
                <a:latin typeface="Calibri"/>
                <a:cs typeface="Calibri"/>
              </a:rPr>
              <a:t> </a:t>
            </a:r>
            <a:r>
              <a:rPr sz="3161" spc="-10" dirty="0">
                <a:latin typeface="Calibri"/>
                <a:cs typeface="Calibri"/>
              </a:rPr>
              <a:t>very</a:t>
            </a:r>
            <a:r>
              <a:rPr sz="3161" spc="5" dirty="0">
                <a:latin typeface="Calibri"/>
                <a:cs typeface="Calibri"/>
              </a:rPr>
              <a:t> </a:t>
            </a:r>
            <a:r>
              <a:rPr sz="3161" spc="-10" dirty="0">
                <a:latin typeface="Calibri"/>
                <a:cs typeface="Calibri"/>
              </a:rPr>
              <a:t>simple.</a:t>
            </a:r>
            <a:endParaRPr sz="3161" dirty="0">
              <a:latin typeface="Calibri"/>
              <a:cs typeface="Calibri"/>
            </a:endParaRPr>
          </a:p>
          <a:p>
            <a:pPr marL="338055" indent="-326139">
              <a:spcBef>
                <a:spcPts val="761"/>
              </a:spcBef>
              <a:buFont typeface="Arial"/>
              <a:buChar char="•"/>
              <a:tabLst>
                <a:tab pos="338055" algn="l"/>
                <a:tab pos="338682" algn="l"/>
              </a:tabLst>
            </a:pPr>
            <a:r>
              <a:rPr sz="3161" spc="-15" dirty="0">
                <a:latin typeface="Calibri"/>
                <a:cs typeface="Calibri"/>
              </a:rPr>
              <a:t>There</a:t>
            </a:r>
            <a:r>
              <a:rPr sz="3161" spc="-5" dirty="0">
                <a:latin typeface="Calibri"/>
                <a:cs typeface="Calibri"/>
              </a:rPr>
              <a:t> </a:t>
            </a:r>
            <a:r>
              <a:rPr sz="3161" spc="-15" dirty="0">
                <a:latin typeface="Calibri"/>
                <a:cs typeface="Calibri"/>
              </a:rPr>
              <a:t>are</a:t>
            </a:r>
            <a:r>
              <a:rPr sz="3161" dirty="0">
                <a:latin typeface="Calibri"/>
                <a:cs typeface="Calibri"/>
              </a:rPr>
              <a:t> </a:t>
            </a:r>
            <a:r>
              <a:rPr sz="3161" spc="-10" dirty="0">
                <a:latin typeface="Calibri"/>
                <a:cs typeface="Calibri"/>
              </a:rPr>
              <a:t>two</a:t>
            </a:r>
            <a:r>
              <a:rPr sz="3161" dirty="0">
                <a:latin typeface="Calibri"/>
                <a:cs typeface="Calibri"/>
              </a:rPr>
              <a:t> </a:t>
            </a:r>
            <a:r>
              <a:rPr sz="3161" spc="-20" dirty="0">
                <a:latin typeface="Calibri"/>
                <a:cs typeface="Calibri"/>
              </a:rPr>
              <a:t>stages:</a:t>
            </a:r>
            <a:r>
              <a:rPr sz="3161" spc="20" dirty="0">
                <a:latin typeface="Calibri"/>
                <a:cs typeface="Calibri"/>
              </a:rPr>
              <a:t> </a:t>
            </a:r>
            <a:r>
              <a:rPr sz="3161" dirty="0">
                <a:latin typeface="Calibri"/>
                <a:cs typeface="Calibri"/>
              </a:rPr>
              <a:t>a </a:t>
            </a:r>
            <a:r>
              <a:rPr sz="3161" b="1" spc="-5" dirty="0">
                <a:latin typeface="Calibri"/>
                <a:cs typeface="Calibri"/>
              </a:rPr>
              <a:t>mapping</a:t>
            </a:r>
            <a:r>
              <a:rPr sz="3161" b="1" spc="-10" dirty="0">
                <a:latin typeface="Calibri"/>
                <a:cs typeface="Calibri"/>
              </a:rPr>
              <a:t> </a:t>
            </a:r>
            <a:r>
              <a:rPr sz="3161" b="1" spc="-25" dirty="0">
                <a:latin typeface="Calibri"/>
                <a:cs typeface="Calibri"/>
              </a:rPr>
              <a:t>stage</a:t>
            </a:r>
            <a:r>
              <a:rPr sz="3161" b="1" spc="-15" dirty="0">
                <a:latin typeface="Calibri"/>
                <a:cs typeface="Calibri"/>
              </a:rPr>
              <a:t> </a:t>
            </a:r>
            <a:r>
              <a:rPr sz="3161" dirty="0">
                <a:latin typeface="Calibri"/>
                <a:cs typeface="Calibri"/>
              </a:rPr>
              <a:t>and</a:t>
            </a:r>
            <a:r>
              <a:rPr sz="3161" spc="15" dirty="0">
                <a:latin typeface="Calibri"/>
                <a:cs typeface="Calibri"/>
              </a:rPr>
              <a:t> </a:t>
            </a:r>
            <a:r>
              <a:rPr sz="3161" dirty="0">
                <a:latin typeface="Calibri"/>
                <a:cs typeface="Calibri"/>
              </a:rPr>
              <a:t>a</a:t>
            </a:r>
            <a:r>
              <a:rPr sz="3161" spc="5" dirty="0">
                <a:latin typeface="Calibri"/>
                <a:cs typeface="Calibri"/>
              </a:rPr>
              <a:t> </a:t>
            </a:r>
            <a:r>
              <a:rPr sz="3161" b="1" spc="-10" dirty="0">
                <a:latin typeface="Calibri"/>
                <a:cs typeface="Calibri"/>
              </a:rPr>
              <a:t>reducing </a:t>
            </a:r>
            <a:r>
              <a:rPr sz="3161" b="1" spc="-20" dirty="0">
                <a:latin typeface="Calibri"/>
                <a:cs typeface="Calibri"/>
              </a:rPr>
              <a:t>stage</a:t>
            </a:r>
            <a:r>
              <a:rPr sz="3161" spc="-20" dirty="0">
                <a:latin typeface="Calibri"/>
                <a:cs typeface="Calibri"/>
              </a:rPr>
              <a:t>.</a:t>
            </a:r>
            <a:endParaRPr lang="en-US" sz="3161" spc="-20" dirty="0">
              <a:latin typeface="Calibri"/>
              <a:cs typeface="Calibri"/>
            </a:endParaRPr>
          </a:p>
          <a:p>
            <a:pPr marL="338055" indent="-326139">
              <a:spcBef>
                <a:spcPts val="761"/>
              </a:spcBef>
              <a:buFont typeface="Arial"/>
              <a:buChar char="•"/>
              <a:tabLst>
                <a:tab pos="338055" algn="l"/>
                <a:tab pos="338682" algn="l"/>
              </a:tabLst>
            </a:pPr>
            <a:r>
              <a:rPr lang="en-US" sz="3161" dirty="0"/>
              <a:t>In the mapping stage, a mapping procedure is applied to input </a:t>
            </a:r>
          </a:p>
          <a:p>
            <a:pPr marL="338055" indent="-326139">
              <a:spcBef>
                <a:spcPts val="761"/>
              </a:spcBef>
              <a:buFont typeface="Arial"/>
              <a:buChar char="•"/>
              <a:tabLst>
                <a:tab pos="338055" algn="l"/>
                <a:tab pos="338682" algn="l"/>
              </a:tabLst>
            </a:pPr>
            <a:endParaRPr sz="316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960" y="3777670"/>
            <a:ext cx="10741378" cy="2156336"/>
          </a:xfrm>
          <a:prstGeom prst="rect">
            <a:avLst/>
          </a:prstGeom>
        </p:spPr>
        <p:txBody>
          <a:bodyPr vert="horz" wrap="square" lIns="0" tIns="108499" rIns="0" bIns="0" rtlCol="0">
            <a:spAutoFit/>
          </a:bodyPr>
          <a:lstStyle/>
          <a:p>
            <a:pPr marL="12544">
              <a:spcBef>
                <a:spcPts val="854"/>
              </a:spcBef>
            </a:pPr>
            <a:r>
              <a:rPr sz="3161" spc="-20">
                <a:latin typeface="Calibri"/>
                <a:cs typeface="Calibri"/>
              </a:rPr>
              <a:t>data.</a:t>
            </a:r>
            <a:endParaRPr sz="3161">
              <a:latin typeface="Calibri"/>
              <a:cs typeface="Calibri"/>
            </a:endParaRPr>
          </a:p>
          <a:p>
            <a:pPr marL="393875" marR="5018" indent="-272827" algn="just">
              <a:spcBef>
                <a:spcPts val="761"/>
              </a:spcBef>
            </a:pPr>
            <a:r>
              <a:rPr sz="3161" spc="-5">
                <a:latin typeface="Arial"/>
                <a:cs typeface="Arial"/>
              </a:rPr>
              <a:t>– </a:t>
            </a:r>
            <a:r>
              <a:rPr sz="3161" spc="-20">
                <a:latin typeface="Calibri"/>
                <a:cs typeface="Calibri"/>
              </a:rPr>
              <a:t>For </a:t>
            </a:r>
            <a:r>
              <a:rPr sz="3161" spc="-10">
                <a:latin typeface="Calibri"/>
                <a:cs typeface="Calibri"/>
              </a:rPr>
              <a:t>instance, </a:t>
            </a:r>
            <a:r>
              <a:rPr sz="3161" spc="-5">
                <a:latin typeface="Calibri"/>
                <a:cs typeface="Calibri"/>
              </a:rPr>
              <a:t>assume </a:t>
            </a:r>
            <a:r>
              <a:rPr sz="3161" spc="-20">
                <a:latin typeface="Calibri"/>
                <a:cs typeface="Calibri"/>
              </a:rPr>
              <a:t>you </a:t>
            </a:r>
            <a:r>
              <a:rPr sz="3161" spc="-5">
                <a:latin typeface="Calibri"/>
                <a:cs typeface="Calibri"/>
              </a:rPr>
              <a:t>need </a:t>
            </a:r>
            <a:r>
              <a:rPr sz="3161" spc="-20">
                <a:latin typeface="Calibri"/>
                <a:cs typeface="Calibri"/>
              </a:rPr>
              <a:t>to </a:t>
            </a:r>
            <a:r>
              <a:rPr sz="3161" spc="-15">
                <a:latin typeface="Calibri"/>
                <a:cs typeface="Calibri"/>
              </a:rPr>
              <a:t>count </a:t>
            </a:r>
            <a:r>
              <a:rPr sz="3161" spc="-5">
                <a:latin typeface="Calibri"/>
                <a:cs typeface="Calibri"/>
              </a:rPr>
              <a:t>how </a:t>
            </a:r>
            <a:r>
              <a:rPr sz="3161" spc="-15">
                <a:latin typeface="Calibri"/>
                <a:cs typeface="Calibri"/>
              </a:rPr>
              <a:t>many </a:t>
            </a:r>
            <a:r>
              <a:rPr sz="3161">
                <a:latin typeface="Calibri"/>
                <a:cs typeface="Calibri"/>
              </a:rPr>
              <a:t>times </a:t>
            </a:r>
            <a:r>
              <a:rPr sz="3161" spc="-5">
                <a:latin typeface="Calibri"/>
                <a:cs typeface="Calibri"/>
              </a:rPr>
              <a:t>each 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25">
                <a:latin typeface="Calibri"/>
                <a:cs typeface="Calibri"/>
              </a:rPr>
              <a:t>word </a:t>
            </a:r>
            <a:r>
              <a:rPr sz="3161" spc="-10">
                <a:latin typeface="Calibri"/>
                <a:cs typeface="Calibri"/>
              </a:rPr>
              <a:t>appears </a:t>
            </a:r>
            <a:r>
              <a:rPr sz="3161" spc="-5">
                <a:latin typeface="Calibri"/>
                <a:cs typeface="Calibri"/>
              </a:rPr>
              <a:t>in the </a:t>
            </a:r>
            <a:r>
              <a:rPr sz="3161" spc="-10">
                <a:latin typeface="Calibri"/>
                <a:cs typeface="Calibri"/>
              </a:rPr>
              <a:t>novel. </a:t>
            </a:r>
            <a:r>
              <a:rPr sz="3161" spc="-5">
                <a:latin typeface="Calibri"/>
                <a:cs typeface="Calibri"/>
              </a:rPr>
              <a:t>One solution is </a:t>
            </a:r>
            <a:r>
              <a:rPr sz="3161" spc="-20">
                <a:latin typeface="Calibri"/>
                <a:cs typeface="Calibri"/>
              </a:rPr>
              <a:t>to </a:t>
            </a:r>
            <a:r>
              <a:rPr sz="3161" spc="-15">
                <a:latin typeface="Calibri"/>
                <a:cs typeface="Calibri"/>
              </a:rPr>
              <a:t>gather </a:t>
            </a:r>
            <a:r>
              <a:rPr sz="3161" spc="-5">
                <a:latin typeface="Calibri"/>
                <a:cs typeface="Calibri"/>
              </a:rPr>
              <a:t>20 people </a:t>
            </a:r>
            <a:r>
              <a:rPr sz="3161">
                <a:latin typeface="Calibri"/>
                <a:cs typeface="Calibri"/>
              </a:rPr>
              <a:t> and</a:t>
            </a:r>
            <a:r>
              <a:rPr sz="3161" spc="49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give</a:t>
            </a:r>
            <a:r>
              <a:rPr sz="3161" spc="35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them</a:t>
            </a:r>
            <a:r>
              <a:rPr sz="3161" spc="35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each</a:t>
            </a:r>
            <a:r>
              <a:rPr sz="3161" spc="40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a</a:t>
            </a:r>
            <a:r>
              <a:rPr sz="3161" spc="4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section</a:t>
            </a:r>
            <a:r>
              <a:rPr sz="3161" spc="4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of</a:t>
            </a:r>
            <a:r>
              <a:rPr sz="3161" spc="35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the</a:t>
            </a:r>
            <a:r>
              <a:rPr sz="3161" spc="3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book</a:t>
            </a:r>
            <a:r>
              <a:rPr sz="3161" spc="40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to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search.</a:t>
            </a:r>
            <a:r>
              <a:rPr sz="3161" spc="40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This</a:t>
            </a:r>
            <a:r>
              <a:rPr sz="3161" spc="35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step</a:t>
            </a:r>
            <a:r>
              <a:rPr sz="3161" spc="44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is</a:t>
            </a:r>
            <a:endParaRPr sz="316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E312-F2B3-D185-EAE4-79E2A625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365126"/>
            <a:ext cx="10960395" cy="825722"/>
          </a:xfrm>
        </p:spPr>
        <p:txBody>
          <a:bodyPr/>
          <a:lstStyle/>
          <a:p>
            <a:r>
              <a:rPr lang="en-US" dirty="0"/>
              <a:t>Reduce Stage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CE34-AA41-DAC5-B82D-A75A9A3A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190848"/>
            <a:ext cx="11653283" cy="4986115"/>
          </a:xfrm>
        </p:spPr>
        <p:txBody>
          <a:bodyPr/>
          <a:lstStyle/>
          <a:p>
            <a:r>
              <a:rPr lang="en-US" dirty="0"/>
              <a:t>In the reducing stage, the results from the mapping stage are aggregated and combined.</a:t>
            </a:r>
          </a:p>
          <a:p>
            <a:r>
              <a:rPr lang="en-US" b="1" dirty="0"/>
              <a:t>Example:</a:t>
            </a:r>
            <a:r>
              <a:rPr lang="en-US" dirty="0"/>
              <a:t> After the 20 people count how many times each word appears in their assigned sections (the map stage), they now bring their results together.</a:t>
            </a:r>
          </a:p>
          <a:p>
            <a:r>
              <a:rPr lang="en-US" dirty="0"/>
              <a:t>The results from all sections are combined to produce a </a:t>
            </a:r>
            <a:r>
              <a:rPr lang="en-US" b="1" dirty="0"/>
              <a:t>final word count</a:t>
            </a:r>
            <a:r>
              <a:rPr lang="en-US" dirty="0"/>
              <a:t> for the entire novel.</a:t>
            </a:r>
          </a:p>
          <a:p>
            <a:r>
              <a:rPr lang="en-US" dirty="0"/>
              <a:t>This step ensures that the counts from different sections are summed up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CD9EDF-D673-964D-955C-86334A488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9001" y="511175"/>
            <a:ext cx="7872413" cy="6350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What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MapReduce</a:t>
            </a:r>
            <a:r>
              <a:rPr spc="15" dirty="0"/>
              <a:t> </a:t>
            </a:r>
            <a:r>
              <a:rPr spc="-10" dirty="0"/>
              <a:t>Programming?</a:t>
            </a:r>
            <a:endParaRPr/>
          </a:p>
        </p:txBody>
      </p:sp>
      <p:sp>
        <p:nvSpPr>
          <p:cNvPr id="234499" name="object 3">
            <a:extLst>
              <a:ext uri="{FF2B5EF4-FFF2-40B4-BE49-F238E27FC236}">
                <a16:creationId xmlns:a16="http://schemas.microsoft.com/office/drawing/2014/main" id="{75D30FFA-4C70-7AF5-2269-88C6B8C5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1535113"/>
            <a:ext cx="77422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90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sz="2800"/>
              <a:t>MapReduce Programming is a software framework.</a:t>
            </a:r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/>
              <a:t>It helps to process massive amounts of data in  parallel.</a:t>
            </a:r>
          </a:p>
        </p:txBody>
      </p:sp>
      <p:pic>
        <p:nvPicPr>
          <p:cNvPr id="234500" name="object 4">
            <a:extLst>
              <a:ext uri="{FF2B5EF4-FFF2-40B4-BE49-F238E27FC236}">
                <a16:creationId xmlns:a16="http://schemas.microsoft.com/office/drawing/2014/main" id="{ECA6A7C9-9FC6-1A95-C06D-0F7A314C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3343276"/>
            <a:ext cx="7975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74E362-AF26-F56D-B477-E492FE669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3775" y="574536"/>
            <a:ext cx="7666038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dirty="0"/>
              <a:t>How</a:t>
            </a:r>
            <a:r>
              <a:rPr sz="3600" spc="-35" dirty="0"/>
              <a:t> </a:t>
            </a:r>
            <a:r>
              <a:rPr sz="3600" dirty="0"/>
              <a:t>MapReduce</a:t>
            </a:r>
            <a:r>
              <a:rPr sz="3600" spc="-10" dirty="0"/>
              <a:t> Programming</a:t>
            </a:r>
            <a:r>
              <a:rPr sz="3600" spc="-75" dirty="0"/>
              <a:t> </a:t>
            </a:r>
            <a:r>
              <a:rPr sz="3600" spc="-45" dirty="0"/>
              <a:t>Works</a:t>
            </a:r>
            <a:endParaRPr sz="3600"/>
          </a:p>
        </p:txBody>
      </p:sp>
      <p:pic>
        <p:nvPicPr>
          <p:cNvPr id="235523" name="object 3">
            <a:extLst>
              <a:ext uri="{FF2B5EF4-FFF2-40B4-BE49-F238E27FC236}">
                <a16:creationId xmlns:a16="http://schemas.microsoft.com/office/drawing/2014/main" id="{AF0D1E1F-3017-BE75-F754-A6080E74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9" y="1616075"/>
            <a:ext cx="8594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3772C7-5929-EA22-A1A6-6B7053CFE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460" y="515929"/>
            <a:ext cx="9057353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MapReduce –</a:t>
            </a:r>
            <a:r>
              <a:rPr spc="-75" dirty="0"/>
              <a:t> </a:t>
            </a:r>
            <a:r>
              <a:rPr spc="-60" dirty="0"/>
              <a:t>Word</a:t>
            </a:r>
            <a:r>
              <a:rPr spc="-5" dirty="0"/>
              <a:t> Count</a:t>
            </a:r>
            <a:r>
              <a:rPr spc="20" dirty="0"/>
              <a:t> </a:t>
            </a:r>
            <a:r>
              <a:rPr spc="-5" dirty="0"/>
              <a:t>Example</a:t>
            </a:r>
            <a:endParaRPr dirty="0"/>
          </a:p>
        </p:txBody>
      </p:sp>
      <p:pic>
        <p:nvPicPr>
          <p:cNvPr id="236547" name="object 3">
            <a:extLst>
              <a:ext uri="{FF2B5EF4-FFF2-40B4-BE49-F238E27FC236}">
                <a16:creationId xmlns:a16="http://schemas.microsoft.com/office/drawing/2014/main" id="{BB930A65-0B43-2C0E-45AA-C13B3314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66889"/>
            <a:ext cx="875823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8CE7-4002-2954-28E2-19A4863FF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714F-30D0-48B1-51FB-D88D69F1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365126"/>
            <a:ext cx="10960395" cy="825722"/>
          </a:xfrm>
        </p:spPr>
        <p:txBody>
          <a:bodyPr/>
          <a:lstStyle/>
          <a:p>
            <a:r>
              <a:rPr lang="en-US" dirty="0"/>
              <a:t>MapReduce Word Count Example – Input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E0CE-0703-FBD8-B7E3-18CAA597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190848"/>
            <a:ext cx="11653283" cy="4986115"/>
          </a:xfrm>
        </p:spPr>
        <p:txBody>
          <a:bodyPr/>
          <a:lstStyle/>
          <a:p>
            <a:r>
              <a:rPr lang="en-US" dirty="0"/>
              <a:t>The input consists of multiple documents, such as :</a:t>
            </a:r>
          </a:p>
          <a:p>
            <a:pPr lvl="1"/>
            <a:r>
              <a:rPr lang="en-US" dirty="0"/>
              <a:t>“Hadoop Definitive Guide”</a:t>
            </a:r>
            <a:endParaRPr lang="en-US" b="1" dirty="0"/>
          </a:p>
          <a:p>
            <a:pPr lvl="1"/>
            <a:r>
              <a:rPr lang="en-US" dirty="0"/>
              <a:t>“Hadoop in Action”</a:t>
            </a:r>
            <a:endParaRPr lang="en-US" b="1" dirty="0"/>
          </a:p>
          <a:p>
            <a:pPr lvl="1"/>
            <a:r>
              <a:rPr lang="en-US" dirty="0"/>
              <a:t>“Map Reduce Design Patterns”</a:t>
            </a:r>
            <a:endParaRPr lang="en-US" b="1" dirty="0"/>
          </a:p>
          <a:p>
            <a:r>
              <a:rPr lang="en-US" dirty="0"/>
              <a:t>Each document is </a:t>
            </a:r>
            <a:r>
              <a:rPr lang="en-US" b="1" dirty="0"/>
              <a:t>split into words</a:t>
            </a:r>
            <a:r>
              <a:rPr lang="en-US" dirty="0"/>
              <a:t>, which will be processed individually.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C8F0A-54EE-5C98-7AF4-E66A91D56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346E-0EF7-CB7B-12A9-580C4D64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365126"/>
            <a:ext cx="10960395" cy="825722"/>
          </a:xfrm>
        </p:spPr>
        <p:txBody>
          <a:bodyPr/>
          <a:lstStyle/>
          <a:p>
            <a:r>
              <a:rPr lang="en-US" dirty="0"/>
              <a:t>MapReduce Word Count Example – Map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D40-B73E-8C86-8953-4B552633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190849"/>
            <a:ext cx="11653283" cy="1626780"/>
          </a:xfrm>
        </p:spPr>
        <p:txBody>
          <a:bodyPr/>
          <a:lstStyle/>
          <a:p>
            <a:r>
              <a:rPr lang="en-US" dirty="0"/>
              <a:t>Each document is processed by a </a:t>
            </a:r>
            <a:r>
              <a:rPr lang="en-US" b="1" dirty="0"/>
              <a:t>Mapper</a:t>
            </a:r>
            <a:r>
              <a:rPr lang="en-US" dirty="0"/>
              <a:t> function, which breaks sentences into words and assigns each word a count of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Example outputs from the Map function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7BCAF-1CD8-56E9-281B-C6CE9838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287897"/>
            <a:ext cx="8867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4B37-0126-0113-5F8C-AEF0EE407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3EEE-F29E-05FE-B440-02A7E06E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287079"/>
            <a:ext cx="11568223" cy="107389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Word Count Example – Shuffle and Sort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5787-EDFB-E342-D9D4-F593ECC8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780956"/>
            <a:ext cx="11653283" cy="1626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(word, count) pairs generated by the Mappers are collected, grouped, and sorted before passing them to the Reducer.</a:t>
            </a:r>
          </a:p>
          <a:p>
            <a:r>
              <a:rPr lang="en-US" dirty="0"/>
              <a:t>Words are </a:t>
            </a:r>
            <a:r>
              <a:rPr lang="en-US" b="1" dirty="0"/>
              <a:t>grouped together</a:t>
            </a:r>
            <a:r>
              <a:rPr lang="en-US" dirty="0"/>
              <a:t> based on their key (</a:t>
            </a:r>
            <a:r>
              <a:rPr lang="en-US" b="1" dirty="0"/>
              <a:t>word</a:t>
            </a:r>
            <a:r>
              <a:rPr lang="en-US" dirty="0"/>
              <a:t>), so all occurrences of the same word are brought together: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91B30-EB83-A8E2-CD05-E4EDA579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46" y="3503430"/>
            <a:ext cx="6172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MT</vt:lpstr>
      <vt:lpstr>Calibri</vt:lpstr>
      <vt:lpstr>Times New Roman</vt:lpstr>
      <vt:lpstr>Office Theme</vt:lpstr>
      <vt:lpstr>Map Reduce</vt:lpstr>
      <vt:lpstr>Hadoop MapReduce Model</vt:lpstr>
      <vt:lpstr>Reduce Stage Example</vt:lpstr>
      <vt:lpstr>What is MapReduce Programming?</vt:lpstr>
      <vt:lpstr>How MapReduce Programming Works</vt:lpstr>
      <vt:lpstr>MapReduce – Word Count Example</vt:lpstr>
      <vt:lpstr>MapReduce Word Count Example – Input Stage</vt:lpstr>
      <vt:lpstr>MapReduce Word Count Example – Map Stage</vt:lpstr>
      <vt:lpstr>MapReduce Word Count Example – Shuffle and Sort Stage</vt:lpstr>
      <vt:lpstr>MapReduce Word Count Example – Reduce Stage</vt:lpstr>
      <vt:lpstr>PowerPoint Presentation</vt:lpstr>
      <vt:lpstr>Limitations of Hadoop 1.0 Architecture</vt:lpstr>
      <vt:lpstr>Difference between MRV1 and MRV2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38</cp:revision>
  <dcterms:created xsi:type="dcterms:W3CDTF">2025-02-01T16:16:43Z</dcterms:created>
  <dcterms:modified xsi:type="dcterms:W3CDTF">2025-02-06T05:13:04Z</dcterms:modified>
</cp:coreProperties>
</file>