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492" r:id="rId6"/>
    <p:sldId id="493" r:id="rId7"/>
    <p:sldId id="283" r:id="rId8"/>
    <p:sldId id="284" r:id="rId9"/>
    <p:sldId id="285" r:id="rId10"/>
    <p:sldId id="281" r:id="rId11"/>
    <p:sldId id="286" r:id="rId12"/>
    <p:sldId id="287" r:id="rId13"/>
    <p:sldId id="288" r:id="rId14"/>
    <p:sldId id="465" r:id="rId15"/>
    <p:sldId id="466" r:id="rId16"/>
    <p:sldId id="467" r:id="rId17"/>
    <p:sldId id="468" r:id="rId18"/>
    <p:sldId id="469" r:id="rId19"/>
    <p:sldId id="289" r:id="rId20"/>
    <p:sldId id="470" r:id="rId21"/>
    <p:sldId id="290" r:id="rId22"/>
    <p:sldId id="291" r:id="rId23"/>
    <p:sldId id="292" r:id="rId24"/>
    <p:sldId id="474" r:id="rId25"/>
    <p:sldId id="475" r:id="rId26"/>
    <p:sldId id="476" r:id="rId27"/>
    <p:sldId id="477" r:id="rId28"/>
    <p:sldId id="478" r:id="rId29"/>
    <p:sldId id="479" r:id="rId30"/>
    <p:sldId id="480" r:id="rId31"/>
    <p:sldId id="481" r:id="rId32"/>
    <p:sldId id="482" r:id="rId33"/>
    <p:sldId id="483" r:id="rId34"/>
    <p:sldId id="484" r:id="rId35"/>
    <p:sldId id="485" r:id="rId36"/>
    <p:sldId id="486" r:id="rId37"/>
    <p:sldId id="487" r:id="rId38"/>
    <p:sldId id="488" r:id="rId39"/>
    <p:sldId id="489" r:id="rId40"/>
    <p:sldId id="490" r:id="rId41"/>
    <p:sldId id="4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738F-F35E-D8BD-F527-EA9F43094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75FC1-6484-6AA2-41A2-7AC745129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90A4-03D2-2A6E-9EDD-4240A949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30AF-E4F4-59E0-AD46-7620E016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A75E-7981-9217-2302-6AFEB472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C727-A617-36B6-D453-95D2A196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7478-C473-B63B-883F-5941A45C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42E7D-139A-4A6F-8A74-B2763931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BBDD-57C5-5EBA-FA8F-0387ECB8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F331-0343-0ECE-3462-907BBE14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DE0BB-9391-A081-CE24-64BD47453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40B86-670D-7093-F68D-1634923A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7DF90-CF54-17FE-CA34-195FCCAA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5821-A871-7086-B53E-E5D833CF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8446-0E34-14A2-FEC1-9260B72D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6013-72C4-A324-0B0B-BABA0BA6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9301-2488-0DE8-F734-EA2E79631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49724-8157-2703-CF7E-B515576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614D-BB4A-4327-B6E2-A46A05D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BB4E-3355-FBCB-4FBD-70F40502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4810-A866-7B56-547B-6CEE6041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447FA-864F-4392-C8C5-5A5E4E678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CFD-6F1A-6542-A292-DE5F564B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C416-4009-97B4-7614-AD80CD24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1B7E-7E0B-98E4-04FF-78C86E0D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2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9A57-B51E-3B65-C0AF-866D40E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8240-DA11-25AA-4F15-FFE1050C3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4E785-EFBC-C75B-0466-721E31B2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DF5F1-2D49-E7BC-90CC-80083F1A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4C7FF-27EF-104B-9D72-1B47F1E7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C9C8-6176-0373-0A4D-2BEB26F1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CF93-7C98-C5F6-51A8-D7EC3FB6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EDC0B-FD8A-3DAC-A125-7D94D75E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9A0AC-71B1-9FC4-C72A-600D9D8C4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F7BE5-0ED3-BF9C-FC01-B01F272C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17FD8-7F3A-D9A5-2B06-2C4D0D163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86CE-AA1F-9EB2-07FB-2DA9E4B1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330E1-82E8-D3CC-EBBA-03D042E4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51EF9-2709-0DFF-B531-C774DF2A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4355-7204-866C-797F-317DA4FE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4364E-577E-03C7-D739-DC9119D1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4C6A-4DE0-DE5B-A6BE-3912B25D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D902-F8E9-AB84-9852-3F3F100C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66F5E-E899-C235-ACDE-7BFDA0A3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E385D-C6CE-8242-2E48-9E0492B8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4E1B-AF63-92DC-0C65-B685A61E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3F2B-470B-C761-6AFB-231AF49C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9671-368B-815E-E7EC-92A0E974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220F9-B3F4-9F52-F5F0-7D0038D3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6652-8695-713F-5839-06F2B6B6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6E25E-05E9-8CF6-0CDD-BAB6C9F7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0C1-FE64-508E-8B21-B9E600E2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5C6E-00BF-5540-D377-FC538CCD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CB52E-6F85-B440-3571-CACD69181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860A6-2B43-9BBC-9FB0-F7A49192D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B7E8-9B84-245A-6F5A-D82C9660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FEA7-FC63-1CBF-41C9-960A3E5E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A1E7D-8A1C-78A6-383F-EAC2DF43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204DF-D613-4143-A58D-DDC31B1E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EB9F5-7722-FF28-0EE5-4841A30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9577-5095-DAC6-F71E-A7A7F35B1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C6CF8B-A2C1-4244-BDDD-D7CAF660393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6F2F-F0F1-2FC7-5603-042AF1B2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901E-BA19-FD75-70EC-64568F17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E6CCB-381A-43D7-B2C2-D8C5C0F7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5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B422-5D11-3008-DAEE-C5D9B4403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657D1-34CE-2FE7-8375-A0AED466B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Yet Another Resource Negotiator</a:t>
            </a:r>
          </a:p>
        </p:txBody>
      </p:sp>
    </p:spTree>
    <p:extLst>
      <p:ext uri="{BB962C8B-B14F-4D97-AF65-F5344CB8AC3E}">
        <p14:creationId xmlns:p14="http://schemas.microsoft.com/office/powerpoint/2010/main" val="327423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object 2">
            <a:extLst>
              <a:ext uri="{FF2B5EF4-FFF2-40B4-BE49-F238E27FC236}">
                <a16:creationId xmlns:a16="http://schemas.microsoft.com/office/drawing/2014/main" id="{9A0E2012-E024-5CC3-F35C-EAFDD70C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1196976"/>
            <a:ext cx="8351837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55A592D-7E4D-9324-2426-C9FB3A04A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1913" y="515657"/>
            <a:ext cx="445135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90" dirty="0">
                <a:latin typeface="Times New Roman"/>
                <a:cs typeface="Times New Roman"/>
              </a:rPr>
              <a:t>Y</a:t>
            </a:r>
            <a:r>
              <a:rPr dirty="0">
                <a:latin typeface="Times New Roman"/>
                <a:cs typeface="Times New Roman"/>
              </a:rPr>
              <a:t>ARN</a:t>
            </a:r>
            <a:r>
              <a:rPr spc="-2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Architect</a:t>
            </a:r>
            <a:r>
              <a:rPr spc="5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AD74-811D-ECBF-3553-D606C759A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39E8-A235-05F4-90DB-4921E4B6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5" y="246911"/>
            <a:ext cx="11440633" cy="868252"/>
          </a:xfrm>
        </p:spPr>
        <p:txBody>
          <a:bodyPr/>
          <a:lstStyle/>
          <a:p>
            <a:r>
              <a:rPr lang="en-US" dirty="0"/>
              <a:t>YARN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2D1C-5D2F-7E83-B9DA-BC6B0056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5" y="1242754"/>
            <a:ext cx="11724170" cy="5495926"/>
          </a:xfrm>
        </p:spPr>
        <p:txBody>
          <a:bodyPr/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The client submits a job (MapReduce, Spark, Tez, etc.) to the </a:t>
            </a:r>
            <a:r>
              <a:rPr lang="en-US" b="1" dirty="0"/>
              <a:t>Resource Manager</a:t>
            </a:r>
            <a:r>
              <a:rPr lang="en-US" dirty="0"/>
              <a:t>.</a:t>
            </a:r>
          </a:p>
          <a:p>
            <a:r>
              <a:rPr lang="en-US" dirty="0"/>
              <a:t>Resource Manager (RM)</a:t>
            </a:r>
          </a:p>
          <a:p>
            <a:pPr lvl="1"/>
            <a:r>
              <a:rPr lang="en-US" dirty="0"/>
              <a:t>Acts as the </a:t>
            </a:r>
            <a:r>
              <a:rPr lang="en-US" b="1" dirty="0"/>
              <a:t>central authority</a:t>
            </a:r>
            <a:r>
              <a:rPr lang="en-US" dirty="0"/>
              <a:t> that manages resource allocation across the cluster.</a:t>
            </a:r>
          </a:p>
          <a:p>
            <a:pPr lvl="1"/>
            <a:r>
              <a:rPr lang="en-US" dirty="0"/>
              <a:t>It does </a:t>
            </a:r>
            <a:r>
              <a:rPr lang="en-US" b="1" dirty="0"/>
              <a:t>not execute tasks directly</a:t>
            </a:r>
            <a:r>
              <a:rPr lang="en-US" dirty="0"/>
              <a:t> but assigns them to available nodes.</a:t>
            </a:r>
          </a:p>
          <a:p>
            <a:pPr lvl="1"/>
            <a:r>
              <a:rPr lang="en-US" dirty="0"/>
              <a:t>It receives </a:t>
            </a:r>
            <a:r>
              <a:rPr lang="en-US" b="1" dirty="0"/>
              <a:t>resource requests</a:t>
            </a:r>
            <a:r>
              <a:rPr lang="en-US" dirty="0"/>
              <a:t> from applications and allocates resources accordingly.</a:t>
            </a:r>
          </a:p>
          <a:p>
            <a:r>
              <a:rPr lang="en-US" dirty="0"/>
              <a:t>Node Manager (NM)</a:t>
            </a:r>
          </a:p>
          <a:p>
            <a:pPr lvl="1"/>
            <a:r>
              <a:rPr lang="en-US" dirty="0"/>
              <a:t>Runs on each </a:t>
            </a:r>
            <a:r>
              <a:rPr lang="en-US" b="1" dirty="0"/>
              <a:t>worker node</a:t>
            </a:r>
            <a:r>
              <a:rPr lang="en-US" dirty="0"/>
              <a:t> in the cluster.</a:t>
            </a:r>
          </a:p>
          <a:p>
            <a:pPr lvl="1"/>
            <a:r>
              <a:rPr lang="en-US" dirty="0"/>
              <a:t>Monitors resource usage (CPU, memory) and reports back to the </a:t>
            </a:r>
            <a:r>
              <a:rPr lang="en-US" b="1" dirty="0"/>
              <a:t>Resource Manager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launches and manages containers</a:t>
            </a:r>
            <a:r>
              <a:rPr lang="en-US" dirty="0"/>
              <a:t> where tasks execute.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7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CCF57-9A70-B75A-A707-359BB737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E363-20B0-C2F6-FEF3-39E76C54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5" y="246911"/>
            <a:ext cx="11440633" cy="868252"/>
          </a:xfrm>
        </p:spPr>
        <p:txBody>
          <a:bodyPr/>
          <a:lstStyle/>
          <a:p>
            <a:r>
              <a:rPr lang="en-US" dirty="0"/>
              <a:t>YARN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579CD-D2ED-FABA-28DD-FB165C26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5" y="1242754"/>
            <a:ext cx="11724170" cy="5495926"/>
          </a:xfrm>
        </p:spPr>
        <p:txBody>
          <a:bodyPr/>
          <a:lstStyle/>
          <a:p>
            <a:r>
              <a:rPr lang="en-US" dirty="0"/>
              <a:t>Application Master (AM)</a:t>
            </a:r>
          </a:p>
          <a:p>
            <a:pPr lvl="1"/>
            <a:r>
              <a:rPr lang="en-US" dirty="0"/>
              <a:t>The client submits a job (MapReduce, Spark, Tez, etc.) to the </a:t>
            </a:r>
            <a:r>
              <a:rPr lang="en-US" b="1" dirty="0"/>
              <a:t>Resource Manager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Responsible for </a:t>
            </a:r>
            <a:r>
              <a:rPr lang="en-US" b="1" dirty="0"/>
              <a:t>negotiating resources</a:t>
            </a:r>
            <a:r>
              <a:rPr lang="en-US" dirty="0"/>
              <a:t> with the </a:t>
            </a:r>
            <a:r>
              <a:rPr lang="en-US" b="1" dirty="0"/>
              <a:t>Resource Manager</a:t>
            </a:r>
            <a:r>
              <a:rPr lang="en-US" dirty="0"/>
              <a:t> and </a:t>
            </a:r>
            <a:r>
              <a:rPr lang="en-US" b="1" dirty="0"/>
              <a:t>monitoring task execution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job requires multiple tasks, the </a:t>
            </a:r>
            <a:r>
              <a:rPr lang="en-US" b="1" dirty="0"/>
              <a:t>Application Master</a:t>
            </a:r>
            <a:r>
              <a:rPr lang="en-US" dirty="0"/>
              <a:t> requests containers from Node Managers.</a:t>
            </a:r>
          </a:p>
          <a:p>
            <a:r>
              <a:rPr lang="en-US" dirty="0"/>
              <a:t>Containers</a:t>
            </a:r>
          </a:p>
          <a:p>
            <a:pPr lvl="1"/>
            <a:r>
              <a:rPr lang="en-US" dirty="0"/>
              <a:t>Containers are </a:t>
            </a:r>
            <a:r>
              <a:rPr lang="en-US" b="1" dirty="0"/>
              <a:t>resource units</a:t>
            </a:r>
            <a:r>
              <a:rPr lang="en-US" dirty="0"/>
              <a:t> (CPU &amp; memory) assigned to run tasks.</a:t>
            </a:r>
          </a:p>
          <a:p>
            <a:pPr lvl="1"/>
            <a:r>
              <a:rPr lang="en-US" dirty="0"/>
              <a:t>Tasks (e.g., </a:t>
            </a:r>
            <a:r>
              <a:rPr lang="en-US" b="1" dirty="0"/>
              <a:t>MapReduce jobs</a:t>
            </a:r>
            <a:r>
              <a:rPr lang="en-US" dirty="0"/>
              <a:t>) run inside these containers, and their status is reported back to the </a:t>
            </a:r>
            <a:r>
              <a:rPr lang="en-US" b="1" dirty="0"/>
              <a:t>Application Master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0AD2-5EFA-2CB8-261D-144C9291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0F1B-A2D1-9891-4900-BEB75F32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5" y="246911"/>
            <a:ext cx="11440633" cy="868252"/>
          </a:xfrm>
        </p:spPr>
        <p:txBody>
          <a:bodyPr/>
          <a:lstStyle/>
          <a:p>
            <a:r>
              <a:rPr lang="en-US" dirty="0"/>
              <a:t>Workflow in 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E975-709F-E44A-C0DB-E87C7917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5" y="1242754"/>
            <a:ext cx="11724170" cy="5495926"/>
          </a:xfrm>
        </p:spPr>
        <p:txBody>
          <a:bodyPr/>
          <a:lstStyle/>
          <a:p>
            <a:r>
              <a:rPr lang="en-US" b="1" dirty="0"/>
              <a:t>Job Submission </a:t>
            </a:r>
            <a:r>
              <a:rPr lang="en-US" dirty="0"/>
              <a:t>– The client submits a job to the </a:t>
            </a:r>
            <a:r>
              <a:rPr lang="en-US" b="1" dirty="0"/>
              <a:t>Resource Manager</a:t>
            </a:r>
            <a:r>
              <a:rPr lang="en-US" dirty="0"/>
              <a:t>.</a:t>
            </a:r>
          </a:p>
          <a:p>
            <a:r>
              <a:rPr lang="en-US" b="1" dirty="0"/>
              <a:t>Resource Allocation </a:t>
            </a:r>
            <a:r>
              <a:rPr lang="en-US" dirty="0"/>
              <a:t>– The </a:t>
            </a:r>
            <a:r>
              <a:rPr lang="en-US" b="1" dirty="0"/>
              <a:t>Application Master</a:t>
            </a:r>
            <a:r>
              <a:rPr lang="en-US" dirty="0"/>
              <a:t> requests resources (containers) from the </a:t>
            </a:r>
            <a:r>
              <a:rPr lang="en-US" b="1" dirty="0"/>
              <a:t>Resource Manager</a:t>
            </a:r>
            <a:r>
              <a:rPr lang="en-US" dirty="0"/>
              <a:t>.</a:t>
            </a:r>
          </a:p>
          <a:p>
            <a:r>
              <a:rPr lang="en-US" b="1" dirty="0"/>
              <a:t>Task Execution</a:t>
            </a:r>
            <a:r>
              <a:rPr lang="en-US" dirty="0"/>
              <a:t> – The </a:t>
            </a:r>
            <a:r>
              <a:rPr lang="en-US" b="1" dirty="0"/>
              <a:t>Node Managers</a:t>
            </a:r>
            <a:r>
              <a:rPr lang="en-US" dirty="0"/>
              <a:t> launch </a:t>
            </a:r>
            <a:r>
              <a:rPr lang="en-US" b="1" dirty="0"/>
              <a:t>containers</a:t>
            </a:r>
            <a:r>
              <a:rPr lang="en-US" dirty="0"/>
              <a:t>, which execute tasks and report their status.</a:t>
            </a:r>
          </a:p>
          <a:p>
            <a:r>
              <a:rPr lang="en-US" b="1"/>
              <a:t>Monitoring &amp; Completion</a:t>
            </a:r>
            <a:r>
              <a:rPr lang="en-US"/>
              <a:t> – The job status is continuously updated, and upon completion, the </a:t>
            </a:r>
            <a:r>
              <a:rPr lang="en-US" b="1"/>
              <a:t>Application Master</a:t>
            </a:r>
            <a:r>
              <a:rPr lang="en-US"/>
              <a:t> releases resources.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33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6" name="Picture 4">
            <a:extLst>
              <a:ext uri="{FF2B5EF4-FFF2-40B4-BE49-F238E27FC236}">
                <a16:creationId xmlns:a16="http://schemas.microsoft.com/office/drawing/2014/main" id="{64742E80-7933-AB76-91EF-EAD25E28C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91138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7C43E7-5C75-E55C-A25D-EF79B1580E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30639" y="513701"/>
            <a:ext cx="453548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0" dirty="0"/>
              <a:t>Resource</a:t>
            </a:r>
            <a:r>
              <a:rPr spc="-75" dirty="0"/>
              <a:t> </a:t>
            </a:r>
            <a:r>
              <a:rPr dirty="0"/>
              <a:t>Manager</a:t>
            </a:r>
          </a:p>
        </p:txBody>
      </p:sp>
      <p:sp>
        <p:nvSpPr>
          <p:cNvPr id="247811" name="object 3">
            <a:extLst>
              <a:ext uri="{FF2B5EF4-FFF2-40B4-BE49-F238E27FC236}">
                <a16:creationId xmlns:a16="http://schemas.microsoft.com/office/drawing/2014/main" id="{974347D4-85E1-4E29-F351-E87A40C70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80" y="1190625"/>
            <a:ext cx="11748976" cy="48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0490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875"/>
              </a:spcBef>
              <a:buFont typeface="Arial MT"/>
              <a:buChar char="•"/>
            </a:pPr>
            <a:r>
              <a:rPr lang="en-US" altLang="en-US" dirty="0"/>
              <a:t>Ultimate authority in resource allocation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spcBef>
                <a:spcPts val="763"/>
              </a:spcBef>
              <a:buFont typeface="Arial MT"/>
              <a:buChar char="•"/>
            </a:pPr>
            <a:r>
              <a:rPr lang="en-US" altLang="en-US" dirty="0"/>
              <a:t>On receiving the processing requests, it passes  parts of requests to corresponding node  managers accordingly, where the actual  processing takes place.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Optimizes the cluster utilization like keeping  all resources in use all the time against various  constraints such as capacity guarantees,  fairness, and SLAs.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 has two major components: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2400" dirty="0">
                <a:latin typeface="Arial MT"/>
              </a:rPr>
              <a:t>    (</a:t>
            </a:r>
            <a:r>
              <a:rPr lang="en-US" altLang="en-US" sz="2400" dirty="0"/>
              <a:t>a) Scheduler	 (b) Application Manager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object 2">
            <a:extLst>
              <a:ext uri="{FF2B5EF4-FFF2-40B4-BE49-F238E27FC236}">
                <a16:creationId xmlns:a16="http://schemas.microsoft.com/office/drawing/2014/main" id="{746EB992-0F46-2FA6-A592-847A4647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89" y="513701"/>
            <a:ext cx="235743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 i="1" dirty="0"/>
              <a:t>Scheduler</a:t>
            </a:r>
          </a:p>
        </p:txBody>
      </p:sp>
      <p:sp>
        <p:nvSpPr>
          <p:cNvPr id="248835" name="object 3">
            <a:extLst>
              <a:ext uri="{FF2B5EF4-FFF2-40B4-BE49-F238E27FC236}">
                <a16:creationId xmlns:a16="http://schemas.microsoft.com/office/drawing/2014/main" id="{F7A6E89A-D238-CC6B-E6A6-DAD977CD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53" y="1619250"/>
            <a:ext cx="11344939" cy="41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dirty="0"/>
              <a:t>The scheduler is responsible for allocating  resources to the various running applications  subject to constraints of capacities, queues etc.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 is called a pure scheduler in  </a:t>
            </a:r>
            <a:r>
              <a:rPr lang="en-US" altLang="en-US" dirty="0" err="1"/>
              <a:t>ResourceManager</a:t>
            </a:r>
            <a:r>
              <a:rPr lang="en-US" altLang="en-US" dirty="0"/>
              <a:t>, which means that it does  not perform any monitoring or tracking of  status for the applications.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If there is an application failure or hardware  failure, the Scheduler does not guarantee to  restart the failed tasks.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85BD4F-FD2F-A428-5D33-9BFF1F83C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9501" y="515657"/>
            <a:ext cx="4949825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i="1" dirty="0">
                <a:latin typeface="Times New Roman"/>
                <a:cs typeface="Times New Roman"/>
              </a:rPr>
              <a:t>Application</a:t>
            </a:r>
            <a:r>
              <a:rPr i="1" spc="-85" dirty="0">
                <a:latin typeface="Times New Roman"/>
                <a:cs typeface="Times New Roman"/>
              </a:rPr>
              <a:t> </a:t>
            </a:r>
            <a:r>
              <a:rPr i="1" dirty="0">
                <a:latin typeface="Times New Roman"/>
                <a:cs typeface="Times New Roman"/>
              </a:rPr>
              <a:t>Manager</a:t>
            </a:r>
          </a:p>
        </p:txBody>
      </p:sp>
      <p:sp>
        <p:nvSpPr>
          <p:cNvPr id="249859" name="object 3">
            <a:extLst>
              <a:ext uri="{FF2B5EF4-FFF2-40B4-BE49-F238E27FC236}">
                <a16:creationId xmlns:a16="http://schemas.microsoft.com/office/drawing/2014/main" id="{823449D1-4A93-7236-0168-9994C9349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98" y="1522413"/>
            <a:ext cx="11323674" cy="327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0985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ts val="863"/>
              </a:spcBef>
              <a:buFont typeface="Arial MT"/>
              <a:buChar char="•"/>
            </a:pPr>
            <a:r>
              <a:rPr lang="en-US" altLang="en-US" dirty="0"/>
              <a:t>It is responsible for accepting job submissions.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Negotiates the first container from the  Resource Manager for executing the  application specific Application Master.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Manages running the Application Masters in a  cluster and provides service for restarting the  Application Master container on failure.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3" name="Picture 4">
            <a:extLst>
              <a:ext uri="{FF2B5EF4-FFF2-40B4-BE49-F238E27FC236}">
                <a16:creationId xmlns:a16="http://schemas.microsoft.com/office/drawing/2014/main" id="{F74B9957-5E0D-1992-9F35-1F7D5919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88836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8EC50B-A3F5-604A-CBFF-7A8BB2AE1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5301" y="513701"/>
            <a:ext cx="3584575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Node</a:t>
            </a:r>
            <a:r>
              <a:rPr spc="-75" dirty="0"/>
              <a:t> </a:t>
            </a:r>
            <a:r>
              <a:rPr dirty="0"/>
              <a:t>Manager</a:t>
            </a:r>
          </a:p>
        </p:txBody>
      </p:sp>
      <p:sp>
        <p:nvSpPr>
          <p:cNvPr id="251907" name="object 3">
            <a:extLst>
              <a:ext uri="{FF2B5EF4-FFF2-40B4-BE49-F238E27FC236}">
                <a16:creationId xmlns:a16="http://schemas.microsoft.com/office/drawing/2014/main" id="{B60E697B-83B9-1957-D2C5-392605A6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26" y="1619250"/>
            <a:ext cx="11142921" cy="376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dirty="0"/>
              <a:t>It takes care of individual nodes in a Hadoop  cluster and manages user jobs and workflow on  the given node.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 registers with the Resource Manager and sends  heartbeats with the health status of the node.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Its primary goal is to manage application containers assigned to it by the resource manager.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 keeps up-to-date with the Resource Manager.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B54D-1902-C26E-2ED6-8AC3D2D0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2 Ecosystem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8D07A89-73C4-7820-6DBB-580CBE424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2" y="3115469"/>
            <a:ext cx="76866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29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30" name="Picture 4">
            <a:extLst>
              <a:ext uri="{FF2B5EF4-FFF2-40B4-BE49-F238E27FC236}">
                <a16:creationId xmlns:a16="http://schemas.microsoft.com/office/drawing/2014/main" id="{F65635D5-E911-ACAA-A985-3C278F4D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143000"/>
            <a:ext cx="90916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A91323-605B-A279-40FB-064A974EF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2375" y="513701"/>
            <a:ext cx="4667250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Application</a:t>
            </a:r>
            <a:r>
              <a:rPr spc="-90" dirty="0"/>
              <a:t> </a:t>
            </a:r>
            <a:r>
              <a:rPr dirty="0"/>
              <a:t>Master</a:t>
            </a:r>
          </a:p>
        </p:txBody>
      </p:sp>
      <p:sp>
        <p:nvSpPr>
          <p:cNvPr id="253955" name="object 3">
            <a:extLst>
              <a:ext uri="{FF2B5EF4-FFF2-40B4-BE49-F238E27FC236}">
                <a16:creationId xmlns:a16="http://schemas.microsoft.com/office/drawing/2014/main" id="{03240DCE-5095-B926-DF2A-3523EFB8F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098" y="1619250"/>
            <a:ext cx="11334307" cy="41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dirty="0"/>
              <a:t>An application is a single job submitted to the  framework. Each such application has a unique  Application Master associated with it which is a  framework specific entity.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 is the process that coordinates an application’s  execution in the cluster and also manages faults.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Its task is to negotiate resources from the  Resource Manager and work with the Node Manager to execute and monitor the component  tasks.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object 2">
            <a:extLst>
              <a:ext uri="{FF2B5EF4-FFF2-40B4-BE49-F238E27FC236}">
                <a16:creationId xmlns:a16="http://schemas.microsoft.com/office/drawing/2014/main" id="{77EB8C1F-76C2-D19D-156E-4A491F3C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38" y="513701"/>
            <a:ext cx="2449512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en-US"/>
              <a:t>Container</a:t>
            </a:r>
          </a:p>
        </p:txBody>
      </p:sp>
      <p:sp>
        <p:nvSpPr>
          <p:cNvPr id="254979" name="object 3">
            <a:extLst>
              <a:ext uri="{FF2B5EF4-FFF2-40B4-BE49-F238E27FC236}">
                <a16:creationId xmlns:a16="http://schemas.microsoft.com/office/drawing/2014/main" id="{A67BE5BF-65BA-E858-81F8-9DC9A2920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76" y="1619251"/>
            <a:ext cx="10356111" cy="208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dirty="0"/>
              <a:t>It is a collection of physical resources such as  RAM, CPU cores, and disks on a single node.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YARN containers are managed by a container  launch context which is container life-cycle(CLC).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92BA7B-1719-4873-39CB-D79BA29102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7888" y="515657"/>
            <a:ext cx="5359400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>
                <a:latin typeface="Times New Roman"/>
                <a:cs typeface="Times New Roman"/>
              </a:rPr>
              <a:t>Main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features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120" dirty="0">
                <a:latin typeface="Times New Roman"/>
                <a:cs typeface="Times New Roman"/>
              </a:rPr>
              <a:t>YARN</a:t>
            </a:r>
          </a:p>
        </p:txBody>
      </p:sp>
      <p:sp>
        <p:nvSpPr>
          <p:cNvPr id="256003" name="object 3">
            <a:extLst>
              <a:ext uri="{FF2B5EF4-FFF2-40B4-BE49-F238E27FC236}">
                <a16:creationId xmlns:a16="http://schemas.microsoft.com/office/drawing/2014/main" id="{34567750-6A78-F2CD-6813-B6D2806D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74" y="1503364"/>
            <a:ext cx="11653284" cy="461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ts val="100"/>
              </a:spcBef>
              <a:buFont typeface="Arial MT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Flexibility – </a:t>
            </a:r>
            <a:r>
              <a:rPr lang="en-US" altLang="en-US" dirty="0"/>
              <a:t>other applications can also be run  along with Map Reduce programs in Hadoop2.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Efficiency – </a:t>
            </a:r>
            <a:r>
              <a:rPr lang="en-US" altLang="en-US" dirty="0"/>
              <a:t>As many applications run on the same  cluster, Hence, efficiency of Hadoop increases  without much effect on quality of service.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b="1" dirty="0">
                <a:solidFill>
                  <a:srgbClr val="C00000"/>
                </a:solidFill>
              </a:rPr>
              <a:t>Shared – </a:t>
            </a:r>
            <a:r>
              <a:rPr lang="en-US" altLang="en-US" dirty="0"/>
              <a:t>Provides a stable, reliable, secure  foundation and shared operational services across  multiple workloads.</a:t>
            </a:r>
          </a:p>
          <a:p>
            <a:pPr algn="just">
              <a:spcBef>
                <a:spcPts val="675"/>
              </a:spcBef>
              <a:buNone/>
            </a:pPr>
            <a:r>
              <a:rPr lang="en-US" altLang="en-US" sz="2800" dirty="0">
                <a:latin typeface="Arial MT"/>
                <a:ea typeface="Arial MT"/>
                <a:cs typeface="Arial MT"/>
              </a:rPr>
              <a:t>– </a:t>
            </a:r>
            <a:r>
              <a:rPr lang="en-US" altLang="en-US" sz="2800" dirty="0"/>
              <a:t>Additional programming models such as graph  processing and iterative modeling are now possible for  data processing.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B3C147-BDC7-9A37-E8CD-CA0ACDCD4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1539" y="574536"/>
            <a:ext cx="7908925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spc="-5" dirty="0"/>
              <a:t>Application</a:t>
            </a:r>
            <a:r>
              <a:rPr sz="3600" spc="-75" dirty="0"/>
              <a:t> </a:t>
            </a:r>
            <a:r>
              <a:rPr sz="3600" spc="-30" dirty="0"/>
              <a:t>Workflow</a:t>
            </a:r>
            <a:r>
              <a:rPr sz="3600" spc="5" dirty="0"/>
              <a:t> </a:t>
            </a:r>
            <a:r>
              <a:rPr sz="3600" spc="-10" dirty="0"/>
              <a:t>in</a:t>
            </a:r>
            <a:r>
              <a:rPr sz="3600" dirty="0"/>
              <a:t> Hadoop</a:t>
            </a:r>
            <a:r>
              <a:rPr sz="3600" spc="-135" dirty="0"/>
              <a:t> </a:t>
            </a:r>
            <a:r>
              <a:rPr sz="3600" spc="-85" dirty="0"/>
              <a:t>YARN</a:t>
            </a:r>
            <a:endParaRPr sz="3600"/>
          </a:p>
        </p:txBody>
      </p:sp>
      <p:pic>
        <p:nvPicPr>
          <p:cNvPr id="264195" name="object 3">
            <a:extLst>
              <a:ext uri="{FF2B5EF4-FFF2-40B4-BE49-F238E27FC236}">
                <a16:creationId xmlns:a16="http://schemas.microsoft.com/office/drawing/2014/main" id="{DD5B9C22-057A-53F7-6DAF-F12DA3D08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4" y="1641476"/>
            <a:ext cx="7767637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6A6120-2C2D-5CD6-9D7F-CFCBD1286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1539" y="574536"/>
            <a:ext cx="7908925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spc="-5" dirty="0"/>
              <a:t>Application</a:t>
            </a:r>
            <a:r>
              <a:rPr sz="3600" spc="-75" dirty="0"/>
              <a:t> </a:t>
            </a:r>
            <a:r>
              <a:rPr sz="3600" spc="-30" dirty="0"/>
              <a:t>Workflow</a:t>
            </a:r>
            <a:r>
              <a:rPr sz="3600" spc="5" dirty="0"/>
              <a:t> </a:t>
            </a:r>
            <a:r>
              <a:rPr sz="3600" spc="-10" dirty="0"/>
              <a:t>in</a:t>
            </a:r>
            <a:r>
              <a:rPr sz="3600" dirty="0"/>
              <a:t> Hadoop</a:t>
            </a:r>
            <a:r>
              <a:rPr sz="3600" spc="-135" dirty="0"/>
              <a:t> </a:t>
            </a:r>
            <a:r>
              <a:rPr sz="3600" spc="-85" dirty="0"/>
              <a:t>YARN</a:t>
            </a:r>
            <a:endParaRPr sz="3600"/>
          </a:p>
        </p:txBody>
      </p:sp>
      <p:sp>
        <p:nvSpPr>
          <p:cNvPr id="265219" name="object 3">
            <a:extLst>
              <a:ext uri="{FF2B5EF4-FFF2-40B4-BE49-F238E27FC236}">
                <a16:creationId xmlns:a16="http://schemas.microsoft.com/office/drawing/2014/main" id="{49D46C8B-BAA9-94E4-878B-243A1B2E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226" y="1287463"/>
            <a:ext cx="7402513" cy="523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556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/>
              <a:t>Following steps are involved in application  submission of Hadoop YARN: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1) Submit the job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2) Get Application ID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3) Application Submission Context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4 a) Start Container Launch</a:t>
            </a:r>
          </a:p>
          <a:p>
            <a:pPr>
              <a:spcBef>
                <a:spcPts val="763"/>
              </a:spcBef>
              <a:buFont typeface="Arial MT"/>
              <a:buChar char="•"/>
            </a:pPr>
            <a:r>
              <a:rPr lang="en-US" altLang="en-US"/>
              <a:t>b) Launch Application Master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5) Allocate Resources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6 a) Container	b) Launch</a:t>
            </a:r>
          </a:p>
          <a:p>
            <a:pPr lvl="1">
              <a:spcBef>
                <a:spcPts val="675"/>
              </a:spcBef>
              <a:buFont typeface="Arial MT"/>
              <a:buChar char="–"/>
            </a:pPr>
            <a:r>
              <a:rPr lang="en-US" altLang="en-US"/>
              <a:t>7) Execute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236518-6558-C522-0067-CFC09C902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1539" y="574536"/>
            <a:ext cx="7908925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spc="-5" dirty="0"/>
              <a:t>Application</a:t>
            </a:r>
            <a:r>
              <a:rPr sz="3600" spc="-75" dirty="0"/>
              <a:t> </a:t>
            </a:r>
            <a:r>
              <a:rPr sz="3600" spc="-30" dirty="0"/>
              <a:t>Workflow</a:t>
            </a:r>
            <a:r>
              <a:rPr sz="3600" spc="5" dirty="0"/>
              <a:t> </a:t>
            </a:r>
            <a:r>
              <a:rPr sz="3600" spc="-10" dirty="0"/>
              <a:t>in</a:t>
            </a:r>
            <a:r>
              <a:rPr sz="3600" dirty="0"/>
              <a:t> Hadoop</a:t>
            </a:r>
            <a:r>
              <a:rPr sz="3600" spc="-135" dirty="0"/>
              <a:t> </a:t>
            </a:r>
            <a:r>
              <a:rPr sz="3600" spc="-85" dirty="0"/>
              <a:t>YARN</a:t>
            </a:r>
            <a:endParaRPr sz="3600"/>
          </a:p>
        </p:txBody>
      </p:sp>
      <p:pic>
        <p:nvPicPr>
          <p:cNvPr id="266243" name="object 3">
            <a:extLst>
              <a:ext uri="{FF2B5EF4-FFF2-40B4-BE49-F238E27FC236}">
                <a16:creationId xmlns:a16="http://schemas.microsoft.com/office/drawing/2014/main" id="{6B7EB253-47F1-9DDE-3EA5-1B7E785C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4" y="1773239"/>
            <a:ext cx="8478837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C75531-0B41-5117-556B-EBC8B7644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1539" y="574536"/>
            <a:ext cx="7908925" cy="514628"/>
          </a:xfrm>
        </p:spPr>
        <p:txBody>
          <a:bodyPr vert="horz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3600" spc="-5" dirty="0"/>
              <a:t>Application</a:t>
            </a:r>
            <a:r>
              <a:rPr sz="3600" spc="-75" dirty="0"/>
              <a:t> </a:t>
            </a:r>
            <a:r>
              <a:rPr sz="3600" spc="-30" dirty="0"/>
              <a:t>Workflow</a:t>
            </a:r>
            <a:r>
              <a:rPr sz="3600" spc="5" dirty="0"/>
              <a:t> </a:t>
            </a:r>
            <a:r>
              <a:rPr sz="3600" spc="-10" dirty="0"/>
              <a:t>in</a:t>
            </a:r>
            <a:r>
              <a:rPr sz="3600" dirty="0"/>
              <a:t> Hadoop</a:t>
            </a:r>
            <a:r>
              <a:rPr sz="3600" spc="-135" dirty="0"/>
              <a:t> </a:t>
            </a:r>
            <a:r>
              <a:rPr sz="3600" spc="-85" dirty="0"/>
              <a:t>YARN</a:t>
            </a:r>
            <a:endParaRPr sz="3600"/>
          </a:p>
        </p:txBody>
      </p:sp>
      <p:sp>
        <p:nvSpPr>
          <p:cNvPr id="267267" name="object 3">
            <a:extLst>
              <a:ext uri="{FF2B5EF4-FFF2-40B4-BE49-F238E27FC236}">
                <a16:creationId xmlns:a16="http://schemas.microsoft.com/office/drawing/2014/main" id="{0B4F1F10-0A9F-ACDD-9CBB-9E2568BA8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549400"/>
            <a:ext cx="7924800" cy="468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572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675"/>
              </a:spcBef>
              <a:buFont typeface="Arial MT"/>
              <a:buChar char="•"/>
            </a:pPr>
            <a:r>
              <a:rPr lang="en-US" altLang="en-US" sz="2400"/>
              <a:t>Client submits an application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Resource Manager allocates a container to start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Manager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Application Manager registers with Resource Manager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Application Manager asks containers from Resource Manager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Application Manager notifies Node Manager to launch  containers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Application code is executed in the container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Client contacts Resource Manager/Application Manager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monitor application’s status</a:t>
            </a:r>
          </a:p>
          <a:p>
            <a:pPr>
              <a:spcBef>
                <a:spcPts val="575"/>
              </a:spcBef>
              <a:buFont typeface="Arial MT"/>
              <a:buChar char="•"/>
            </a:pPr>
            <a:r>
              <a:rPr lang="en-US" altLang="en-US" sz="2400"/>
              <a:t>Application Manager unregisters with Resource Manager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290" name="Picture 2">
            <a:extLst>
              <a:ext uri="{FF2B5EF4-FFF2-40B4-BE49-F238E27FC236}">
                <a16:creationId xmlns:a16="http://schemas.microsoft.com/office/drawing/2014/main" id="{DB94C336-E2FC-C3B7-7699-785123038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833439"/>
            <a:ext cx="86010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4" name="Picture 2">
            <a:extLst>
              <a:ext uri="{FF2B5EF4-FFF2-40B4-BE49-F238E27FC236}">
                <a16:creationId xmlns:a16="http://schemas.microsoft.com/office/drawing/2014/main" id="{CFD0099D-7BF0-89C6-098D-A41E2EE6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785814"/>
            <a:ext cx="85915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E637-AB9D-CE0A-C6A5-35AECC6E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5" y="246911"/>
            <a:ext cx="11440633" cy="868252"/>
          </a:xfrm>
        </p:spPr>
        <p:txBody>
          <a:bodyPr/>
          <a:lstStyle/>
          <a:p>
            <a:r>
              <a:rPr lang="en-US" dirty="0"/>
              <a:t>Hadoop 2 Ecosystem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201A-0A4C-7924-6E36-33EB6E0C4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5" y="1242754"/>
            <a:ext cx="11724170" cy="5495926"/>
          </a:xfrm>
        </p:spPr>
        <p:txBody>
          <a:bodyPr/>
          <a:lstStyle/>
          <a:p>
            <a:r>
              <a:rPr lang="en-US" dirty="0"/>
              <a:t>HDFS 2 (Hadoop Distributed File System)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storage layer</a:t>
            </a:r>
            <a:r>
              <a:rPr lang="en-US" dirty="0"/>
              <a:t> that holds large-scale data across multiple distributed nodes.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fault tolerance and high availability</a:t>
            </a:r>
            <a:r>
              <a:rPr lang="en-US" dirty="0"/>
              <a:t>.</a:t>
            </a:r>
          </a:p>
          <a:p>
            <a:r>
              <a:rPr lang="en-US" dirty="0"/>
              <a:t>Cluster Resource Management</a:t>
            </a:r>
          </a:p>
          <a:p>
            <a:pPr lvl="1"/>
            <a:r>
              <a:rPr lang="en-US" dirty="0"/>
              <a:t>Manages computing resources across the cluster.</a:t>
            </a:r>
          </a:p>
          <a:p>
            <a:pPr lvl="1"/>
            <a:r>
              <a:rPr lang="en-US" dirty="0"/>
              <a:t>Includes </a:t>
            </a:r>
            <a:r>
              <a:rPr lang="en-US" b="1" dirty="0"/>
              <a:t>YARN (Yet Another Resource Negotiator)</a:t>
            </a:r>
            <a:r>
              <a:rPr lang="en-US" dirty="0"/>
              <a:t> to allocate CPU, memory, and storage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70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38" name="Picture 2">
            <a:extLst>
              <a:ext uri="{FF2B5EF4-FFF2-40B4-BE49-F238E27FC236}">
                <a16:creationId xmlns:a16="http://schemas.microsoft.com/office/drawing/2014/main" id="{4477F45C-1ED5-5293-1A1F-00EFA9C9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9" y="847725"/>
            <a:ext cx="858202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2" name="Picture 2">
            <a:extLst>
              <a:ext uri="{FF2B5EF4-FFF2-40B4-BE49-F238E27FC236}">
                <a16:creationId xmlns:a16="http://schemas.microsoft.com/office/drawing/2014/main" id="{57AC37C6-2663-AC96-24CF-15399C18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790575"/>
            <a:ext cx="85725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>
            <a:extLst>
              <a:ext uri="{FF2B5EF4-FFF2-40B4-BE49-F238E27FC236}">
                <a16:creationId xmlns:a16="http://schemas.microsoft.com/office/drawing/2014/main" id="{8C711109-874B-86CD-4149-153F046CF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700089"/>
            <a:ext cx="86106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10" name="Picture 2">
            <a:extLst>
              <a:ext uri="{FF2B5EF4-FFF2-40B4-BE49-F238E27FC236}">
                <a16:creationId xmlns:a16="http://schemas.microsoft.com/office/drawing/2014/main" id="{D4FB90C3-CB98-9077-2AB4-9AB32644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4" y="619125"/>
            <a:ext cx="86391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4" name="Picture 2">
            <a:extLst>
              <a:ext uri="{FF2B5EF4-FFF2-40B4-BE49-F238E27FC236}">
                <a16:creationId xmlns:a16="http://schemas.microsoft.com/office/drawing/2014/main" id="{24F24DCB-55B5-9E93-00EE-ACC3F99E9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862014"/>
            <a:ext cx="86201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8" name="Picture 2">
            <a:extLst>
              <a:ext uri="{FF2B5EF4-FFF2-40B4-BE49-F238E27FC236}">
                <a16:creationId xmlns:a16="http://schemas.microsoft.com/office/drawing/2014/main" id="{D8235646-92C3-CB3A-C914-304204290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862014"/>
            <a:ext cx="86201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82" name="Picture 2">
            <a:extLst>
              <a:ext uri="{FF2B5EF4-FFF2-40B4-BE49-F238E27FC236}">
                <a16:creationId xmlns:a16="http://schemas.microsoft.com/office/drawing/2014/main" id="{DE294133-F9B0-248C-0E83-AFC2EA31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642939"/>
            <a:ext cx="859155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>
            <a:extLst>
              <a:ext uri="{FF2B5EF4-FFF2-40B4-BE49-F238E27FC236}">
                <a16:creationId xmlns:a16="http://schemas.microsoft.com/office/drawing/2014/main" id="{27BCA02B-053A-949A-4AB0-12E57F049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609600"/>
            <a:ext cx="86487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>
            <a:extLst>
              <a:ext uri="{FF2B5EF4-FFF2-40B4-BE49-F238E27FC236}">
                <a16:creationId xmlns:a16="http://schemas.microsoft.com/office/drawing/2014/main" id="{3C11AE24-E856-A1E1-7B09-69DF88D1F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681039"/>
            <a:ext cx="8553450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554" name="Picture 2">
            <a:extLst>
              <a:ext uri="{FF2B5EF4-FFF2-40B4-BE49-F238E27FC236}">
                <a16:creationId xmlns:a16="http://schemas.microsoft.com/office/drawing/2014/main" id="{FE149117-51DD-AF7C-05C0-1ACA64A3D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4" y="581025"/>
            <a:ext cx="86010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32041-5483-932D-2FF2-B0A1190D3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17C2-4B17-D272-E434-F191FD1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5" y="246911"/>
            <a:ext cx="11440633" cy="868252"/>
          </a:xfrm>
        </p:spPr>
        <p:txBody>
          <a:bodyPr/>
          <a:lstStyle/>
          <a:p>
            <a:r>
              <a:rPr lang="en-US" dirty="0"/>
              <a:t>Hadoop 2 Ecosystem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BDB7-5BC6-7395-098D-BB82567B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5" y="1242754"/>
            <a:ext cx="11724170" cy="5495926"/>
          </a:xfrm>
        </p:spPr>
        <p:txBody>
          <a:bodyPr/>
          <a:lstStyle/>
          <a:p>
            <a:r>
              <a:rPr lang="en-US" dirty="0"/>
              <a:t>Various Processing Frameworks on Top of Hadoop</a:t>
            </a:r>
          </a:p>
          <a:p>
            <a:pPr lvl="1"/>
            <a:r>
              <a:rPr lang="en-US" b="1" dirty="0"/>
              <a:t>Batch Processing (MR - MapReduce)</a:t>
            </a:r>
            <a:r>
              <a:rPr lang="en-US" dirty="0"/>
              <a:t> → Handles large-scale batch jobs efficiently.</a:t>
            </a:r>
          </a:p>
          <a:p>
            <a:pPr lvl="1"/>
            <a:r>
              <a:rPr lang="en-US" b="1" dirty="0"/>
              <a:t>Interactive Processing (TEZ)</a:t>
            </a:r>
            <a:r>
              <a:rPr lang="en-US" dirty="0"/>
              <a:t> → Optimized for faster query execution (used by Hive and Pig).</a:t>
            </a:r>
          </a:p>
          <a:p>
            <a:pPr lvl="1"/>
            <a:r>
              <a:rPr lang="en-US" b="1" dirty="0"/>
              <a:t>Online Processing (HBase)</a:t>
            </a:r>
            <a:r>
              <a:rPr lang="en-US" dirty="0"/>
              <a:t> → Provides real-time read/write access for large datasets.</a:t>
            </a:r>
          </a:p>
          <a:p>
            <a:pPr lvl="1"/>
            <a:r>
              <a:rPr lang="en-US" b="1" dirty="0"/>
              <a:t>Streaming Processing (Storm)</a:t>
            </a:r>
            <a:r>
              <a:rPr lang="en-US" dirty="0"/>
              <a:t> → Processes real-time data streams (used for IoT, logs, and event-based analytics).</a:t>
            </a:r>
          </a:p>
          <a:p>
            <a:pPr lvl="1"/>
            <a:r>
              <a:rPr lang="en-US" b="1" dirty="0"/>
              <a:t>In-Memory Processing (Spark)</a:t>
            </a:r>
            <a:r>
              <a:rPr lang="en-US" dirty="0"/>
              <a:t> → Accelerates big data processing using </a:t>
            </a:r>
            <a:r>
              <a:rPr lang="en-US" b="1" dirty="0"/>
              <a:t>RAM</a:t>
            </a:r>
            <a:r>
              <a:rPr lang="en-US" dirty="0"/>
              <a:t>, reducing disk I/O.</a:t>
            </a:r>
          </a:p>
          <a:p>
            <a:pPr lvl="1"/>
            <a:r>
              <a:rPr lang="en-US" b="1" dirty="0"/>
              <a:t>Other Workloads (Graph, Search, etc.)</a:t>
            </a:r>
            <a:r>
              <a:rPr lang="en-US" dirty="0"/>
              <a:t> → Supports graph-based computations (e.g., Apache </a:t>
            </a:r>
            <a:r>
              <a:rPr lang="en-US" dirty="0" err="1"/>
              <a:t>Giraph</a:t>
            </a:r>
            <a:r>
              <a:rPr lang="en-US" dirty="0"/>
              <a:t>) and search indexing (e.g., Apache </a:t>
            </a:r>
            <a:r>
              <a:rPr lang="en-US" dirty="0" err="1"/>
              <a:t>Solr</a:t>
            </a:r>
            <a:r>
              <a:rPr lang="en-US" dirty="0"/>
              <a:t>, Elasticsearch).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2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8" name="Picture 2">
            <a:extLst>
              <a:ext uri="{FF2B5EF4-FFF2-40B4-BE49-F238E27FC236}">
                <a16:creationId xmlns:a16="http://schemas.microsoft.com/office/drawing/2014/main" id="{70472B8C-8BDC-12E5-42FB-4CB91FF1F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28814"/>
            <a:ext cx="86296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2">
            <a:extLst>
              <a:ext uri="{FF2B5EF4-FFF2-40B4-BE49-F238E27FC236}">
                <a16:creationId xmlns:a16="http://schemas.microsoft.com/office/drawing/2014/main" id="{06EABB4D-4D86-36A8-CFF2-7E8C94BC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943100"/>
            <a:ext cx="8610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8010-A2F1-1CB8-1C32-6B6E3D0F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167167"/>
            <a:ext cx="11865935" cy="1027740"/>
          </a:xfrm>
        </p:spPr>
        <p:txBody>
          <a:bodyPr/>
          <a:lstStyle/>
          <a:p>
            <a:r>
              <a:rPr lang="en-US" dirty="0"/>
              <a:t>Difference between YARN and MapReduce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6F3E17-43A7-77C1-E3FB-257C612BB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1648250"/>
            <a:ext cx="10572750" cy="3752850"/>
          </a:xfrm>
        </p:spPr>
      </p:pic>
    </p:spTree>
    <p:extLst>
      <p:ext uri="{BB962C8B-B14F-4D97-AF65-F5344CB8AC3E}">
        <p14:creationId xmlns:p14="http://schemas.microsoft.com/office/powerpoint/2010/main" val="7180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D710-DD99-96E0-B7E3-5F9A1DFB9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F543-C121-452A-4EB1-2C2D212D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167167"/>
            <a:ext cx="11865935" cy="1027740"/>
          </a:xfrm>
        </p:spPr>
        <p:txBody>
          <a:bodyPr/>
          <a:lstStyle/>
          <a:p>
            <a:r>
              <a:rPr lang="en-US" dirty="0"/>
              <a:t>Difference between YARN and MapReduce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3A2B0A-AA01-DBF5-5E36-F47E9C118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916" y="1585863"/>
            <a:ext cx="10515600" cy="4129113"/>
          </a:xfrm>
        </p:spPr>
      </p:pic>
    </p:spTree>
    <p:extLst>
      <p:ext uri="{BB962C8B-B14F-4D97-AF65-F5344CB8AC3E}">
        <p14:creationId xmlns:p14="http://schemas.microsoft.com/office/powerpoint/2010/main" val="177212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E52B91-4049-E93D-ED6E-D54F7FE69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22888" y="515657"/>
            <a:ext cx="1547812" cy="622863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90" dirty="0">
                <a:latin typeface="Times New Roman"/>
                <a:cs typeface="Times New Roman"/>
              </a:rPr>
              <a:t>Y</a:t>
            </a:r>
            <a:r>
              <a:rPr dirty="0">
                <a:latin typeface="Times New Roman"/>
                <a:cs typeface="Times New Roman"/>
              </a:rPr>
              <a:t>ARN</a:t>
            </a:r>
          </a:p>
        </p:txBody>
      </p:sp>
      <p:sp>
        <p:nvSpPr>
          <p:cNvPr id="243715" name="object 3">
            <a:extLst>
              <a:ext uri="{FF2B5EF4-FFF2-40B4-BE49-F238E27FC236}">
                <a16:creationId xmlns:a16="http://schemas.microsoft.com/office/drawing/2014/main" id="{B1294FCB-2480-E2B6-7A3A-A4A818CE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53" y="1619251"/>
            <a:ext cx="11834038" cy="208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ts val="100"/>
              </a:spcBef>
              <a:buFont typeface="Arial MT"/>
              <a:buChar char="•"/>
            </a:pPr>
            <a:r>
              <a:rPr lang="en-US" altLang="en-US" dirty="0"/>
              <a:t>YARN is called as the operating system of  Hadoop as it is responsible for managing and  monitoring workloads.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dirty="0"/>
              <a:t>It allows multiple data processing engines such as real-time streaming and batch processing to  handle data stored on a single platform.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821EB7-EA58-DC25-5400-E5C670555F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4" y="513701"/>
            <a:ext cx="532288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Components</a:t>
            </a:r>
            <a:r>
              <a:rPr spc="-75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100" dirty="0"/>
              <a:t>YARN</a:t>
            </a:r>
          </a:p>
        </p:txBody>
      </p:sp>
      <p:sp>
        <p:nvSpPr>
          <p:cNvPr id="244739" name="object 3">
            <a:extLst>
              <a:ext uri="{FF2B5EF4-FFF2-40B4-BE49-F238E27FC236}">
                <a16:creationId xmlns:a16="http://schemas.microsoft.com/office/drawing/2014/main" id="{53FAEF8F-5EBA-9665-F756-32139488E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488" y="1619251"/>
            <a:ext cx="11876568" cy="208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b="1" dirty="0"/>
              <a:t>Resource Manager: </a:t>
            </a:r>
            <a:r>
              <a:rPr lang="en-US" altLang="en-US" dirty="0"/>
              <a:t>Runs on a master  daemon and manages the resource allocation in  the cluster.</a:t>
            </a:r>
          </a:p>
          <a:p>
            <a:pPr>
              <a:spcBef>
                <a:spcPts val="775"/>
              </a:spcBef>
              <a:buFont typeface="Arial MT"/>
              <a:buChar char="•"/>
            </a:pPr>
            <a:r>
              <a:rPr lang="en-US" altLang="en-US" b="1" dirty="0"/>
              <a:t>Node Manager: </a:t>
            </a:r>
            <a:r>
              <a:rPr lang="en-US" altLang="en-US" dirty="0"/>
              <a:t>They run on the slave  daemons and are responsible for the execution  of a task on every single Data Node.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9629D9-5293-5CB3-479F-C8456980A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3764" y="513701"/>
            <a:ext cx="5322887" cy="626775"/>
          </a:xfrm>
        </p:spPr>
        <p:txBody>
          <a:bodyPr vert="horz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dirty="0"/>
              <a:t>Components</a:t>
            </a:r>
            <a:r>
              <a:rPr spc="-75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100" dirty="0"/>
              <a:t>YARN</a:t>
            </a:r>
          </a:p>
        </p:txBody>
      </p:sp>
      <p:sp>
        <p:nvSpPr>
          <p:cNvPr id="245763" name="object 3">
            <a:extLst>
              <a:ext uri="{FF2B5EF4-FFF2-40B4-BE49-F238E27FC236}">
                <a16:creationId xmlns:a16="http://schemas.microsoft.com/office/drawing/2014/main" id="{9CDD8781-856D-79E7-4361-225809651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53" y="1619250"/>
            <a:ext cx="11919098" cy="257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333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4013" algn="l"/>
                <a:tab pos="35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4013" algn="l"/>
                <a:tab pos="355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100"/>
              </a:spcBef>
              <a:buFont typeface="Arial MT"/>
              <a:buChar char="•"/>
            </a:pPr>
            <a:r>
              <a:rPr lang="en-US" altLang="en-US" b="1" dirty="0"/>
              <a:t>Application Master: </a:t>
            </a:r>
            <a:r>
              <a:rPr lang="en-US" altLang="en-US" dirty="0"/>
              <a:t>Manages the user job lifecycle and resource needs of individual  applications. It works along with the Node  Manager and monitors the execution of tasks.</a:t>
            </a:r>
          </a:p>
          <a:p>
            <a:pPr algn="just">
              <a:spcBef>
                <a:spcPts val="775"/>
              </a:spcBef>
              <a:buFont typeface="Arial MT"/>
              <a:buChar char="•"/>
            </a:pPr>
            <a:r>
              <a:rPr lang="en-US" altLang="en-US" b="1" dirty="0"/>
              <a:t>Container: </a:t>
            </a:r>
            <a:r>
              <a:rPr lang="en-US" altLang="en-US" dirty="0"/>
              <a:t>Package of resources including RAM, CPU, Network, HDD </a:t>
            </a:r>
            <a:r>
              <a:rPr lang="en-US" altLang="en-US" dirty="0" err="1"/>
              <a:t>etc</a:t>
            </a:r>
            <a:r>
              <a:rPr lang="en-US" altLang="en-US" dirty="0"/>
              <a:t> on a single  node.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1193</Words>
  <Application>Microsoft Office PowerPoint</Application>
  <PresentationFormat>Widescreen</PresentationFormat>
  <Paragraphs>108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Arial MT</vt:lpstr>
      <vt:lpstr>Times New Roman</vt:lpstr>
      <vt:lpstr>Office Theme</vt:lpstr>
      <vt:lpstr>YARN</vt:lpstr>
      <vt:lpstr>Hadoop 2 Ecosystem</vt:lpstr>
      <vt:lpstr>Hadoop 2 Ecosystem Components</vt:lpstr>
      <vt:lpstr>Hadoop 2 Ecosystem Components</vt:lpstr>
      <vt:lpstr>Difference between YARN and MapReduce</vt:lpstr>
      <vt:lpstr>Difference between YARN and MapReduce</vt:lpstr>
      <vt:lpstr>YARN</vt:lpstr>
      <vt:lpstr>Components of YARN</vt:lpstr>
      <vt:lpstr>Components of YARN</vt:lpstr>
      <vt:lpstr>YARN Architecture</vt:lpstr>
      <vt:lpstr>YARN architecture</vt:lpstr>
      <vt:lpstr>YARN architecture</vt:lpstr>
      <vt:lpstr>Workflow in YARN</vt:lpstr>
      <vt:lpstr>PowerPoint Presentation</vt:lpstr>
      <vt:lpstr>Resource Manager</vt:lpstr>
      <vt:lpstr>Scheduler</vt:lpstr>
      <vt:lpstr>Application Manager</vt:lpstr>
      <vt:lpstr>PowerPoint Presentation</vt:lpstr>
      <vt:lpstr>Node Manager</vt:lpstr>
      <vt:lpstr>PowerPoint Presentation</vt:lpstr>
      <vt:lpstr>Application Master</vt:lpstr>
      <vt:lpstr>Container</vt:lpstr>
      <vt:lpstr>Main features of YARN</vt:lpstr>
      <vt:lpstr>Application Workflow in Hadoop YARN</vt:lpstr>
      <vt:lpstr>Application Workflow in Hadoop YARN</vt:lpstr>
      <vt:lpstr>Application Workflow in Hadoop YARN</vt:lpstr>
      <vt:lpstr>Application Workflow in Hadoop YARN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Shatabdi Basu [MU - Jaipur]</dc:creator>
  <cp:lastModifiedBy>Shatabdi Basu [MU - Jaipur]</cp:lastModifiedBy>
  <cp:revision>67</cp:revision>
  <dcterms:created xsi:type="dcterms:W3CDTF">2025-02-01T16:52:12Z</dcterms:created>
  <dcterms:modified xsi:type="dcterms:W3CDTF">2025-02-10T04:40:16Z</dcterms:modified>
</cp:coreProperties>
</file>