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665" r:id="rId3"/>
    <p:sldId id="666" r:id="rId4"/>
    <p:sldId id="667" r:id="rId5"/>
    <p:sldId id="668" r:id="rId6"/>
    <p:sldId id="669" r:id="rId7"/>
    <p:sldId id="670" r:id="rId8"/>
    <p:sldId id="671" r:id="rId9"/>
    <p:sldId id="672" r:id="rId10"/>
    <p:sldId id="673" r:id="rId11"/>
    <p:sldId id="674" r:id="rId12"/>
    <p:sldId id="675" r:id="rId13"/>
    <p:sldId id="676" r:id="rId14"/>
    <p:sldId id="731" r:id="rId15"/>
    <p:sldId id="727" r:id="rId16"/>
    <p:sldId id="728" r:id="rId17"/>
    <p:sldId id="729" r:id="rId18"/>
    <p:sldId id="730" r:id="rId19"/>
    <p:sldId id="677" r:id="rId20"/>
    <p:sldId id="678" r:id="rId21"/>
    <p:sldId id="679" r:id="rId22"/>
    <p:sldId id="680" r:id="rId23"/>
    <p:sldId id="681" r:id="rId24"/>
    <p:sldId id="682" r:id="rId25"/>
    <p:sldId id="683" r:id="rId26"/>
    <p:sldId id="684" r:id="rId27"/>
    <p:sldId id="685" r:id="rId28"/>
    <p:sldId id="686" r:id="rId29"/>
    <p:sldId id="687" r:id="rId30"/>
    <p:sldId id="688" r:id="rId31"/>
    <p:sldId id="689" r:id="rId32"/>
    <p:sldId id="690" r:id="rId33"/>
    <p:sldId id="691" r:id="rId34"/>
    <p:sldId id="692" r:id="rId35"/>
    <p:sldId id="693" r:id="rId36"/>
    <p:sldId id="694" r:id="rId37"/>
    <p:sldId id="695" r:id="rId38"/>
    <p:sldId id="696" r:id="rId39"/>
    <p:sldId id="697" r:id="rId40"/>
    <p:sldId id="699" r:id="rId41"/>
    <p:sldId id="700" r:id="rId42"/>
    <p:sldId id="701" r:id="rId43"/>
    <p:sldId id="702" r:id="rId44"/>
    <p:sldId id="703" r:id="rId45"/>
    <p:sldId id="704" r:id="rId46"/>
    <p:sldId id="705" r:id="rId47"/>
    <p:sldId id="706" r:id="rId48"/>
    <p:sldId id="707" r:id="rId49"/>
    <p:sldId id="708" r:id="rId50"/>
    <p:sldId id="709" r:id="rId51"/>
    <p:sldId id="710" r:id="rId52"/>
    <p:sldId id="711" r:id="rId53"/>
    <p:sldId id="712" r:id="rId54"/>
    <p:sldId id="713" r:id="rId55"/>
    <p:sldId id="714" r:id="rId56"/>
    <p:sldId id="715" r:id="rId57"/>
    <p:sldId id="716" r:id="rId58"/>
    <p:sldId id="717" r:id="rId59"/>
    <p:sldId id="718" r:id="rId60"/>
    <p:sldId id="719" r:id="rId61"/>
    <p:sldId id="720" r:id="rId62"/>
    <p:sldId id="721" r:id="rId63"/>
    <p:sldId id="722" r:id="rId64"/>
    <p:sldId id="723" r:id="rId65"/>
    <p:sldId id="724" r:id="rId66"/>
    <p:sldId id="725" r:id="rId67"/>
    <p:sldId id="72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910" autoAdjust="0"/>
  </p:normalViewPr>
  <p:slideViewPr>
    <p:cSldViewPr snapToGrid="0">
      <p:cViewPr varScale="1">
        <p:scale>
          <a:sx n="49" d="100"/>
          <a:sy n="49" d="100"/>
        </p:scale>
        <p:origin x="13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1CB45-62F4-44C7-8A4D-1913E2E266D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DCD9DC7-BD72-4DCA-83DB-5588F9D5114B}">
      <dgm:prSet phldrT="[Text]"/>
      <dgm:spPr>
        <a:solidFill>
          <a:srgbClr val="002060"/>
        </a:solidFill>
      </dgm:spPr>
      <dgm:t>
        <a:bodyPr/>
        <a:lstStyle/>
        <a:p>
          <a:r>
            <a:rPr lang="en-US" dirty="0"/>
            <a:t>Key value data store</a:t>
          </a:r>
        </a:p>
      </dgm:t>
    </dgm:pt>
    <dgm:pt modelId="{903C68EA-84F8-4372-9A9F-5B19D9D1682D}" type="parTrans" cxnId="{B8B291C6-6550-424D-AD4F-812C3DB0D1C2}">
      <dgm:prSet/>
      <dgm:spPr/>
      <dgm:t>
        <a:bodyPr/>
        <a:lstStyle/>
        <a:p>
          <a:endParaRPr lang="en-US"/>
        </a:p>
      </dgm:t>
    </dgm:pt>
    <dgm:pt modelId="{C0C34BCD-2716-47DF-963A-880052CC3491}" type="sibTrans" cxnId="{B8B291C6-6550-424D-AD4F-812C3DB0D1C2}">
      <dgm:prSet/>
      <dgm:spPr/>
      <dgm:t>
        <a:bodyPr/>
        <a:lstStyle/>
        <a:p>
          <a:endParaRPr lang="en-US"/>
        </a:p>
      </dgm:t>
    </dgm:pt>
    <dgm:pt modelId="{2093A4E7-F45C-49DA-8E06-4D22E425AB27}">
      <dgm:prSet phldrT="[Text]"/>
      <dgm:spPr>
        <a:solidFill>
          <a:srgbClr val="002060"/>
        </a:solidFill>
      </dgm:spPr>
      <dgm:t>
        <a:bodyPr/>
        <a:lstStyle/>
        <a:p>
          <a:r>
            <a:rPr lang="en-US" dirty="0"/>
            <a:t> </a:t>
          </a:r>
          <a:r>
            <a:rPr lang="en-US" dirty="0" err="1"/>
            <a:t>Riak</a:t>
          </a:r>
          <a:endParaRPr lang="en-US" dirty="0"/>
        </a:p>
      </dgm:t>
    </dgm:pt>
    <dgm:pt modelId="{E1B057C3-C637-4F7E-B758-0291F001E7DD}" type="parTrans" cxnId="{296E436A-C2BB-44C8-9B70-9F603CD97FD8}">
      <dgm:prSet/>
      <dgm:spPr/>
      <dgm:t>
        <a:bodyPr/>
        <a:lstStyle/>
        <a:p>
          <a:endParaRPr lang="en-US"/>
        </a:p>
      </dgm:t>
    </dgm:pt>
    <dgm:pt modelId="{DAFFC954-FCCA-4F48-BA1C-526A85F5EC11}" type="sibTrans" cxnId="{296E436A-C2BB-44C8-9B70-9F603CD97FD8}">
      <dgm:prSet/>
      <dgm:spPr/>
      <dgm:t>
        <a:bodyPr/>
        <a:lstStyle/>
        <a:p>
          <a:endParaRPr lang="en-US"/>
        </a:p>
      </dgm:t>
    </dgm:pt>
    <dgm:pt modelId="{5991D449-7062-403D-9B3C-38A66CE0E1A7}">
      <dgm:prSet phldrT="[Text]"/>
      <dgm:spPr>
        <a:solidFill>
          <a:srgbClr val="002060"/>
        </a:solidFill>
      </dgm:spPr>
      <dgm:t>
        <a:bodyPr/>
        <a:lstStyle/>
        <a:p>
          <a:r>
            <a:rPr lang="en-US" sz="3100" dirty="0"/>
            <a:t>Column-oriented data store</a:t>
          </a:r>
        </a:p>
      </dgm:t>
    </dgm:pt>
    <dgm:pt modelId="{9F99ADCD-D70E-439E-AA91-59EAE046CBFB}" type="parTrans" cxnId="{2E024260-44AC-42CC-AB99-3A5125E09EB1}">
      <dgm:prSet/>
      <dgm:spPr/>
      <dgm:t>
        <a:bodyPr/>
        <a:lstStyle/>
        <a:p>
          <a:endParaRPr lang="en-US"/>
        </a:p>
      </dgm:t>
    </dgm:pt>
    <dgm:pt modelId="{99B70830-8B48-4DAA-91A7-DFE380FD5C01}" type="sibTrans" cxnId="{2E024260-44AC-42CC-AB99-3A5125E09EB1}">
      <dgm:prSet/>
      <dgm:spPr/>
      <dgm:t>
        <a:bodyPr/>
        <a:lstStyle/>
        <a:p>
          <a:endParaRPr lang="en-US"/>
        </a:p>
      </dgm:t>
    </dgm:pt>
    <dgm:pt modelId="{B8AD26C8-872C-4253-AB9E-64DA0B9593BD}">
      <dgm:prSet phldrT="[Text]"/>
      <dgm:spPr>
        <a:solidFill>
          <a:srgbClr val="002060"/>
        </a:solidFill>
      </dgm:spPr>
      <dgm:t>
        <a:bodyPr/>
        <a:lstStyle/>
        <a:p>
          <a:r>
            <a:rPr lang="en-US" sz="2400" dirty="0"/>
            <a:t> Cassandra</a:t>
          </a:r>
        </a:p>
      </dgm:t>
    </dgm:pt>
    <dgm:pt modelId="{4F1C2125-D56D-4A8E-839F-ECC31CB6984F}" type="parTrans" cxnId="{A625658D-F946-43D0-8D33-1EEA48878E7E}">
      <dgm:prSet/>
      <dgm:spPr/>
      <dgm:t>
        <a:bodyPr/>
        <a:lstStyle/>
        <a:p>
          <a:endParaRPr lang="en-US"/>
        </a:p>
      </dgm:t>
    </dgm:pt>
    <dgm:pt modelId="{638E6B5D-DB80-48FB-91D1-36C2816C930F}" type="sibTrans" cxnId="{A625658D-F946-43D0-8D33-1EEA48878E7E}">
      <dgm:prSet/>
      <dgm:spPr/>
      <dgm:t>
        <a:bodyPr/>
        <a:lstStyle/>
        <a:p>
          <a:endParaRPr lang="en-US"/>
        </a:p>
      </dgm:t>
    </dgm:pt>
    <dgm:pt modelId="{458FF8DA-4555-4829-AFE5-E2C88270B18A}">
      <dgm:prSet phldrT="[Text]"/>
      <dgm:spPr>
        <a:solidFill>
          <a:srgbClr val="002060"/>
        </a:solidFill>
      </dgm:spPr>
      <dgm:t>
        <a:bodyPr/>
        <a:lstStyle/>
        <a:p>
          <a:r>
            <a:rPr lang="en-US" dirty="0"/>
            <a:t>Document data store</a:t>
          </a:r>
        </a:p>
      </dgm:t>
    </dgm:pt>
    <dgm:pt modelId="{31739DA2-443D-422D-9F37-53497110B231}" type="parTrans" cxnId="{CA1D74B6-C579-4288-A1F8-7029ACFD6DA9}">
      <dgm:prSet/>
      <dgm:spPr/>
      <dgm:t>
        <a:bodyPr/>
        <a:lstStyle/>
        <a:p>
          <a:endParaRPr lang="en-US"/>
        </a:p>
      </dgm:t>
    </dgm:pt>
    <dgm:pt modelId="{5F5AE281-BCDB-4132-812D-22CB6CB76EE9}" type="sibTrans" cxnId="{CA1D74B6-C579-4288-A1F8-7029ACFD6DA9}">
      <dgm:prSet/>
      <dgm:spPr/>
      <dgm:t>
        <a:bodyPr/>
        <a:lstStyle/>
        <a:p>
          <a:endParaRPr lang="en-US"/>
        </a:p>
      </dgm:t>
    </dgm:pt>
    <dgm:pt modelId="{9EADE68B-EDF3-425F-B3A9-39279D4592D2}">
      <dgm:prSet phldrT="[Text]"/>
      <dgm:spPr>
        <a:solidFill>
          <a:srgbClr val="002060"/>
        </a:solidFill>
      </dgm:spPr>
      <dgm:t>
        <a:bodyPr/>
        <a:lstStyle/>
        <a:p>
          <a:r>
            <a:rPr lang="en-US" dirty="0"/>
            <a:t> </a:t>
          </a:r>
          <a:r>
            <a:rPr lang="en-US" dirty="0" err="1"/>
            <a:t>MongoDB</a:t>
          </a:r>
          <a:endParaRPr lang="en-US" dirty="0"/>
        </a:p>
      </dgm:t>
    </dgm:pt>
    <dgm:pt modelId="{9D302D2A-8CA4-4DFC-8EB1-3F57D6A613BB}" type="parTrans" cxnId="{56B5F426-C8C7-4962-BF2B-DB5D8F975B81}">
      <dgm:prSet/>
      <dgm:spPr/>
      <dgm:t>
        <a:bodyPr/>
        <a:lstStyle/>
        <a:p>
          <a:endParaRPr lang="en-US"/>
        </a:p>
      </dgm:t>
    </dgm:pt>
    <dgm:pt modelId="{EC96C682-74E3-4C8B-B162-3C84974A510F}" type="sibTrans" cxnId="{56B5F426-C8C7-4962-BF2B-DB5D8F975B81}">
      <dgm:prSet/>
      <dgm:spPr/>
      <dgm:t>
        <a:bodyPr/>
        <a:lstStyle/>
        <a:p>
          <a:endParaRPr lang="en-US"/>
        </a:p>
      </dgm:t>
    </dgm:pt>
    <dgm:pt modelId="{5A3246CC-8FD6-4D69-818A-7D098E9F7F3F}">
      <dgm:prSet phldrT="[Text]"/>
      <dgm:spPr>
        <a:solidFill>
          <a:srgbClr val="002060"/>
        </a:solidFill>
      </dgm:spPr>
      <dgm:t>
        <a:bodyPr/>
        <a:lstStyle/>
        <a:p>
          <a:r>
            <a:rPr lang="en-US" dirty="0"/>
            <a:t> </a:t>
          </a:r>
          <a:r>
            <a:rPr lang="en-US" dirty="0" err="1"/>
            <a:t>CouchDB</a:t>
          </a:r>
          <a:endParaRPr lang="en-US" dirty="0"/>
        </a:p>
      </dgm:t>
    </dgm:pt>
    <dgm:pt modelId="{445C1450-0AA4-4CBC-A15F-B7029B63E0FB}" type="parTrans" cxnId="{954B340F-03BA-427E-AE14-D93EFDF362A8}">
      <dgm:prSet/>
      <dgm:spPr/>
      <dgm:t>
        <a:bodyPr/>
        <a:lstStyle/>
        <a:p>
          <a:endParaRPr lang="en-US"/>
        </a:p>
      </dgm:t>
    </dgm:pt>
    <dgm:pt modelId="{C98AC054-A721-4A95-B95F-C2E58D020AA1}" type="sibTrans" cxnId="{954B340F-03BA-427E-AE14-D93EFDF362A8}">
      <dgm:prSet/>
      <dgm:spPr/>
      <dgm:t>
        <a:bodyPr/>
        <a:lstStyle/>
        <a:p>
          <a:endParaRPr lang="en-US"/>
        </a:p>
      </dgm:t>
    </dgm:pt>
    <dgm:pt modelId="{FDF72E4B-0465-40A9-A151-C89821182EF8}">
      <dgm:prSet phldrT="[Text]"/>
      <dgm:spPr>
        <a:solidFill>
          <a:srgbClr val="002060"/>
        </a:solidFill>
      </dgm:spPr>
      <dgm:t>
        <a:bodyPr/>
        <a:lstStyle/>
        <a:p>
          <a:r>
            <a:rPr lang="en-US" dirty="0"/>
            <a:t> </a:t>
          </a:r>
          <a:r>
            <a:rPr lang="en-US" dirty="0" err="1"/>
            <a:t>Redis</a:t>
          </a:r>
          <a:endParaRPr lang="en-US" dirty="0"/>
        </a:p>
      </dgm:t>
    </dgm:pt>
    <dgm:pt modelId="{1AB4162B-20E2-410D-BEAC-AA0AFF7D4FF9}" type="parTrans" cxnId="{6ECFB4D0-585B-4C13-8E85-3B260BDDFAA1}">
      <dgm:prSet/>
      <dgm:spPr/>
      <dgm:t>
        <a:bodyPr/>
        <a:lstStyle/>
        <a:p>
          <a:endParaRPr lang="en-US"/>
        </a:p>
      </dgm:t>
    </dgm:pt>
    <dgm:pt modelId="{F49A42C9-71CB-43C7-92A0-3978416EC351}" type="sibTrans" cxnId="{6ECFB4D0-585B-4C13-8E85-3B260BDDFAA1}">
      <dgm:prSet/>
      <dgm:spPr/>
      <dgm:t>
        <a:bodyPr/>
        <a:lstStyle/>
        <a:p>
          <a:endParaRPr lang="en-US"/>
        </a:p>
      </dgm:t>
    </dgm:pt>
    <dgm:pt modelId="{AF5DFBDB-8985-401E-A1C0-4C9E27197A3D}">
      <dgm:prSet phldrT="[Text]"/>
      <dgm:spPr>
        <a:solidFill>
          <a:srgbClr val="002060"/>
        </a:solidFill>
      </dgm:spPr>
      <dgm:t>
        <a:bodyPr/>
        <a:lstStyle/>
        <a:p>
          <a:r>
            <a:rPr lang="en-US" dirty="0"/>
            <a:t> </a:t>
          </a:r>
          <a:r>
            <a:rPr lang="en-US" dirty="0" err="1"/>
            <a:t>Membase</a:t>
          </a:r>
          <a:endParaRPr lang="en-US" dirty="0"/>
        </a:p>
      </dgm:t>
    </dgm:pt>
    <dgm:pt modelId="{94997904-EAF5-423D-AC80-51CF5A99A4EA}" type="parTrans" cxnId="{997B7792-D0C1-47CB-8609-AE5C9C09703B}">
      <dgm:prSet/>
      <dgm:spPr/>
      <dgm:t>
        <a:bodyPr/>
        <a:lstStyle/>
        <a:p>
          <a:endParaRPr lang="en-US"/>
        </a:p>
      </dgm:t>
    </dgm:pt>
    <dgm:pt modelId="{13DAA296-B49F-4C61-95D4-87EE3820EAB8}" type="sibTrans" cxnId="{997B7792-D0C1-47CB-8609-AE5C9C09703B}">
      <dgm:prSet/>
      <dgm:spPr/>
      <dgm:t>
        <a:bodyPr/>
        <a:lstStyle/>
        <a:p>
          <a:endParaRPr lang="en-US"/>
        </a:p>
      </dgm:t>
    </dgm:pt>
    <dgm:pt modelId="{CB54E2BD-A853-4A62-912B-9DDD8F248A10}">
      <dgm:prSet phldrT="[Text]"/>
      <dgm:spPr>
        <a:solidFill>
          <a:srgbClr val="002060"/>
        </a:solidFill>
      </dgm:spPr>
      <dgm:t>
        <a:bodyPr/>
        <a:lstStyle/>
        <a:p>
          <a:r>
            <a:rPr lang="en-US" sz="2400" dirty="0"/>
            <a:t> </a:t>
          </a:r>
          <a:r>
            <a:rPr lang="en-US" sz="2400" dirty="0" err="1"/>
            <a:t>HBase</a:t>
          </a:r>
          <a:endParaRPr lang="en-US" sz="2400" dirty="0"/>
        </a:p>
      </dgm:t>
    </dgm:pt>
    <dgm:pt modelId="{0E2E45C7-4106-465F-83C6-A2726ED1C9CF}" type="parTrans" cxnId="{F4059200-2CF9-4428-97C9-E60233D840CE}">
      <dgm:prSet/>
      <dgm:spPr/>
      <dgm:t>
        <a:bodyPr/>
        <a:lstStyle/>
        <a:p>
          <a:endParaRPr lang="en-US"/>
        </a:p>
      </dgm:t>
    </dgm:pt>
    <dgm:pt modelId="{6AC272B1-E54C-4E11-BE76-AE885DED2EDD}" type="sibTrans" cxnId="{F4059200-2CF9-4428-97C9-E60233D840CE}">
      <dgm:prSet/>
      <dgm:spPr/>
      <dgm:t>
        <a:bodyPr/>
        <a:lstStyle/>
        <a:p>
          <a:endParaRPr lang="en-US"/>
        </a:p>
      </dgm:t>
    </dgm:pt>
    <dgm:pt modelId="{21D17455-6A27-4416-97C8-64C66CBCEA19}">
      <dgm:prSet phldrT="[Text]" custT="1"/>
      <dgm:spPr>
        <a:solidFill>
          <a:srgbClr val="002060"/>
        </a:solidFill>
      </dgm:spPr>
      <dgm:t>
        <a:bodyPr/>
        <a:lstStyle/>
        <a:p>
          <a:r>
            <a:rPr lang="en-US" sz="2400" dirty="0"/>
            <a:t> </a:t>
          </a:r>
          <a:r>
            <a:rPr lang="en-US" sz="2000" dirty="0" err="1"/>
            <a:t>HyperTable</a:t>
          </a:r>
          <a:endParaRPr lang="en-US" sz="2000" dirty="0"/>
        </a:p>
      </dgm:t>
    </dgm:pt>
    <dgm:pt modelId="{C4048E7E-6022-4C6A-B046-BE78CC8DE61D}" type="parTrans" cxnId="{7285AA11-5A1E-489A-8219-A229622D7FBF}">
      <dgm:prSet/>
      <dgm:spPr/>
      <dgm:t>
        <a:bodyPr/>
        <a:lstStyle/>
        <a:p>
          <a:endParaRPr lang="en-US"/>
        </a:p>
      </dgm:t>
    </dgm:pt>
    <dgm:pt modelId="{ED853148-C1C7-4E31-A7CA-F45C907A3B58}" type="sibTrans" cxnId="{7285AA11-5A1E-489A-8219-A229622D7FBF}">
      <dgm:prSet/>
      <dgm:spPr/>
      <dgm:t>
        <a:bodyPr/>
        <a:lstStyle/>
        <a:p>
          <a:endParaRPr lang="en-US"/>
        </a:p>
      </dgm:t>
    </dgm:pt>
    <dgm:pt modelId="{2F9933F8-3F25-4C99-A3EE-01DC0C7E7B0D}">
      <dgm:prSet phldrT="[Text]"/>
      <dgm:spPr>
        <a:solidFill>
          <a:srgbClr val="002060"/>
        </a:solidFill>
      </dgm:spPr>
      <dgm:t>
        <a:bodyPr/>
        <a:lstStyle/>
        <a:p>
          <a:r>
            <a:rPr lang="en-US" dirty="0"/>
            <a:t> </a:t>
          </a:r>
          <a:r>
            <a:rPr lang="en-US" dirty="0" err="1"/>
            <a:t>RavenDB</a:t>
          </a:r>
          <a:endParaRPr lang="en-US" dirty="0"/>
        </a:p>
      </dgm:t>
    </dgm:pt>
    <dgm:pt modelId="{2AAA7BED-6B53-4671-927D-342E7A61B8C5}" type="parTrans" cxnId="{6DD62BE2-B032-4C78-8A73-378EBB4DC115}">
      <dgm:prSet/>
      <dgm:spPr/>
      <dgm:t>
        <a:bodyPr/>
        <a:lstStyle/>
        <a:p>
          <a:endParaRPr lang="en-US"/>
        </a:p>
      </dgm:t>
    </dgm:pt>
    <dgm:pt modelId="{499D0E07-1EF7-4291-94DB-7F513CD38598}" type="sibTrans" cxnId="{6DD62BE2-B032-4C78-8A73-378EBB4DC115}">
      <dgm:prSet/>
      <dgm:spPr/>
      <dgm:t>
        <a:bodyPr/>
        <a:lstStyle/>
        <a:p>
          <a:endParaRPr lang="en-US"/>
        </a:p>
      </dgm:t>
    </dgm:pt>
    <dgm:pt modelId="{B94DEE2E-A6B3-48C6-8A9B-4D0E6D6E5A8F}">
      <dgm:prSet phldrT="[Text]"/>
      <dgm:spPr>
        <a:solidFill>
          <a:srgbClr val="002060"/>
        </a:solidFill>
      </dgm:spPr>
      <dgm:t>
        <a:bodyPr/>
        <a:lstStyle/>
        <a:p>
          <a:r>
            <a:rPr lang="en-US" sz="2800" dirty="0"/>
            <a:t>Graph data store</a:t>
          </a:r>
        </a:p>
      </dgm:t>
    </dgm:pt>
    <dgm:pt modelId="{5BB94606-D5FD-4F5B-A5F3-E95030AD6189}" type="parTrans" cxnId="{19628C37-DB9F-48E0-B5E4-6A186DCFF928}">
      <dgm:prSet/>
      <dgm:spPr/>
      <dgm:t>
        <a:bodyPr/>
        <a:lstStyle/>
        <a:p>
          <a:endParaRPr lang="en-US"/>
        </a:p>
      </dgm:t>
    </dgm:pt>
    <dgm:pt modelId="{684AF158-3526-4EC3-BCB3-BB04915FDA1D}" type="sibTrans" cxnId="{19628C37-DB9F-48E0-B5E4-6A186DCFF928}">
      <dgm:prSet/>
      <dgm:spPr/>
      <dgm:t>
        <a:bodyPr/>
        <a:lstStyle/>
        <a:p>
          <a:endParaRPr lang="en-US"/>
        </a:p>
      </dgm:t>
    </dgm:pt>
    <dgm:pt modelId="{DAB38105-48DB-49CC-9748-ED52243E98B3}">
      <dgm:prSet phldrT="[Text]" custT="1"/>
      <dgm:spPr>
        <a:solidFill>
          <a:srgbClr val="002060"/>
        </a:solidFill>
      </dgm:spPr>
      <dgm:t>
        <a:bodyPr/>
        <a:lstStyle/>
        <a:p>
          <a:r>
            <a:rPr lang="en-US" sz="2400" dirty="0"/>
            <a:t> Infinite Graph</a:t>
          </a:r>
        </a:p>
      </dgm:t>
    </dgm:pt>
    <dgm:pt modelId="{059C8EAB-8F83-4D45-97F0-2AA2C17F0E86}" type="parTrans" cxnId="{08DF8F7C-4D5F-4C50-98ED-8E93D66E8AC3}">
      <dgm:prSet/>
      <dgm:spPr/>
      <dgm:t>
        <a:bodyPr/>
        <a:lstStyle/>
        <a:p>
          <a:endParaRPr lang="en-US"/>
        </a:p>
      </dgm:t>
    </dgm:pt>
    <dgm:pt modelId="{B872B5E0-27D4-4227-BE25-99614AB0417A}" type="sibTrans" cxnId="{08DF8F7C-4D5F-4C50-98ED-8E93D66E8AC3}">
      <dgm:prSet/>
      <dgm:spPr/>
      <dgm:t>
        <a:bodyPr/>
        <a:lstStyle/>
        <a:p>
          <a:endParaRPr lang="en-US"/>
        </a:p>
      </dgm:t>
    </dgm:pt>
    <dgm:pt modelId="{7CF777A8-BABF-4F28-B2E9-4B122CC79830}">
      <dgm:prSet phldrT="[Text]" custT="1"/>
      <dgm:spPr>
        <a:solidFill>
          <a:srgbClr val="002060"/>
        </a:solidFill>
      </dgm:spPr>
      <dgm:t>
        <a:bodyPr/>
        <a:lstStyle/>
        <a:p>
          <a:r>
            <a:rPr lang="en-US" sz="2400" dirty="0"/>
            <a:t> Neo4</a:t>
          </a:r>
        </a:p>
      </dgm:t>
    </dgm:pt>
    <dgm:pt modelId="{B9184CF3-0CB4-464D-86B1-68A4032E2F01}" type="parTrans" cxnId="{EF03142B-C308-484C-B580-4F4888A65470}">
      <dgm:prSet/>
      <dgm:spPr/>
      <dgm:t>
        <a:bodyPr/>
        <a:lstStyle/>
        <a:p>
          <a:endParaRPr lang="en-US"/>
        </a:p>
      </dgm:t>
    </dgm:pt>
    <dgm:pt modelId="{67348686-B2E0-4DB8-BFC1-A0E7451F72A8}" type="sibTrans" cxnId="{EF03142B-C308-484C-B580-4F4888A65470}">
      <dgm:prSet/>
      <dgm:spPr/>
      <dgm:t>
        <a:bodyPr/>
        <a:lstStyle/>
        <a:p>
          <a:endParaRPr lang="en-US"/>
        </a:p>
      </dgm:t>
    </dgm:pt>
    <dgm:pt modelId="{0A98BC27-7C32-46CC-811C-F26255200AA7}">
      <dgm:prSet phldrT="[Text]" custT="1"/>
      <dgm:spPr>
        <a:solidFill>
          <a:srgbClr val="002060"/>
        </a:solidFill>
      </dgm:spPr>
      <dgm:t>
        <a:bodyPr/>
        <a:lstStyle/>
        <a:p>
          <a:r>
            <a:rPr lang="en-US" sz="2400" dirty="0"/>
            <a:t> Allegro Graph</a:t>
          </a:r>
        </a:p>
      </dgm:t>
    </dgm:pt>
    <dgm:pt modelId="{BF0BF0E4-6E8F-4C77-A5BF-F89849AF7D08}" type="parTrans" cxnId="{07B75C4C-3888-493D-B582-8ADF15F598EF}">
      <dgm:prSet/>
      <dgm:spPr/>
      <dgm:t>
        <a:bodyPr/>
        <a:lstStyle/>
        <a:p>
          <a:endParaRPr lang="en-US"/>
        </a:p>
      </dgm:t>
    </dgm:pt>
    <dgm:pt modelId="{C5391969-40A4-48FB-869F-746B96BB92AB}" type="sibTrans" cxnId="{07B75C4C-3888-493D-B582-8ADF15F598EF}">
      <dgm:prSet/>
      <dgm:spPr/>
      <dgm:t>
        <a:bodyPr/>
        <a:lstStyle/>
        <a:p>
          <a:endParaRPr lang="en-US"/>
        </a:p>
      </dgm:t>
    </dgm:pt>
    <dgm:pt modelId="{CEF70C89-7DE4-4E81-9DD0-6726A69FE78B}">
      <dgm:prSet phldrT="[Text]"/>
      <dgm:spPr>
        <a:solidFill>
          <a:srgbClr val="002060"/>
        </a:solidFill>
      </dgm:spPr>
      <dgm:t>
        <a:bodyPr/>
        <a:lstStyle/>
        <a:p>
          <a:endParaRPr lang="en-US" sz="2200" dirty="0"/>
        </a:p>
      </dgm:t>
    </dgm:pt>
    <dgm:pt modelId="{23C58035-CA47-46CE-B294-B8497132C65B}" type="parTrans" cxnId="{5B189134-2E57-4829-B52A-7C735CA51B1B}">
      <dgm:prSet/>
      <dgm:spPr/>
      <dgm:t>
        <a:bodyPr/>
        <a:lstStyle/>
        <a:p>
          <a:endParaRPr lang="en-US"/>
        </a:p>
      </dgm:t>
    </dgm:pt>
    <dgm:pt modelId="{5C469531-8D54-464D-9716-2D6B518C8D8B}" type="sibTrans" cxnId="{5B189134-2E57-4829-B52A-7C735CA51B1B}">
      <dgm:prSet/>
      <dgm:spPr/>
      <dgm:t>
        <a:bodyPr/>
        <a:lstStyle/>
        <a:p>
          <a:endParaRPr lang="en-US"/>
        </a:p>
      </dgm:t>
    </dgm:pt>
    <dgm:pt modelId="{86B8BBAE-0FE0-4ED1-888B-23E3125878F9}" type="pres">
      <dgm:prSet presAssocID="{E951CB45-62F4-44C7-8A4D-1913E2E266DE}" presName="Name0" presStyleCnt="0">
        <dgm:presLayoutVars>
          <dgm:dir/>
          <dgm:resizeHandles val="exact"/>
        </dgm:presLayoutVars>
      </dgm:prSet>
      <dgm:spPr/>
    </dgm:pt>
    <dgm:pt modelId="{AAC72253-E74B-44DD-B07C-9B69050D04B1}" type="pres">
      <dgm:prSet presAssocID="{FDCD9DC7-BD72-4DCA-83DB-5588F9D5114B}" presName="node" presStyleLbl="node1" presStyleIdx="0" presStyleCnt="4">
        <dgm:presLayoutVars>
          <dgm:bulletEnabled val="1"/>
        </dgm:presLayoutVars>
      </dgm:prSet>
      <dgm:spPr/>
    </dgm:pt>
    <dgm:pt modelId="{29E8C41B-5670-442A-95C4-F0943AE80624}" type="pres">
      <dgm:prSet presAssocID="{C0C34BCD-2716-47DF-963A-880052CC3491}" presName="sibTrans" presStyleCnt="0"/>
      <dgm:spPr/>
    </dgm:pt>
    <dgm:pt modelId="{8114C7CD-25A7-4C86-B27B-C76C6948122F}" type="pres">
      <dgm:prSet presAssocID="{5991D449-7062-403D-9B3C-38A66CE0E1A7}" presName="node" presStyleLbl="node1" presStyleIdx="1" presStyleCnt="4">
        <dgm:presLayoutVars>
          <dgm:bulletEnabled val="1"/>
        </dgm:presLayoutVars>
      </dgm:prSet>
      <dgm:spPr/>
    </dgm:pt>
    <dgm:pt modelId="{EC241176-49AC-419F-9C48-14BE3914DC4C}" type="pres">
      <dgm:prSet presAssocID="{99B70830-8B48-4DAA-91A7-DFE380FD5C01}" presName="sibTrans" presStyleCnt="0"/>
      <dgm:spPr/>
    </dgm:pt>
    <dgm:pt modelId="{3B957401-5882-4379-8D45-F6D346C1B659}" type="pres">
      <dgm:prSet presAssocID="{458FF8DA-4555-4829-AFE5-E2C88270B18A}" presName="node" presStyleLbl="node1" presStyleIdx="2" presStyleCnt="4">
        <dgm:presLayoutVars>
          <dgm:bulletEnabled val="1"/>
        </dgm:presLayoutVars>
      </dgm:prSet>
      <dgm:spPr/>
    </dgm:pt>
    <dgm:pt modelId="{89BDA28C-C3CD-4EEA-998F-2A8A91E19649}" type="pres">
      <dgm:prSet presAssocID="{5F5AE281-BCDB-4132-812D-22CB6CB76EE9}" presName="sibTrans" presStyleCnt="0"/>
      <dgm:spPr/>
    </dgm:pt>
    <dgm:pt modelId="{3A062FC6-FD1D-4929-BAB3-E60D8744C8D7}" type="pres">
      <dgm:prSet presAssocID="{B94DEE2E-A6B3-48C6-8A9B-4D0E6D6E5A8F}" presName="node" presStyleLbl="node1" presStyleIdx="3" presStyleCnt="4">
        <dgm:presLayoutVars>
          <dgm:bulletEnabled val="1"/>
        </dgm:presLayoutVars>
      </dgm:prSet>
      <dgm:spPr/>
    </dgm:pt>
  </dgm:ptLst>
  <dgm:cxnLst>
    <dgm:cxn modelId="{F4059200-2CF9-4428-97C9-E60233D840CE}" srcId="{5991D449-7062-403D-9B3C-38A66CE0E1A7}" destId="{CB54E2BD-A853-4A62-912B-9DDD8F248A10}" srcOrd="1" destOrd="0" parTransId="{0E2E45C7-4106-465F-83C6-A2726ED1C9CF}" sibTransId="{6AC272B1-E54C-4E11-BE76-AE885DED2EDD}"/>
    <dgm:cxn modelId="{954B340F-03BA-427E-AE14-D93EFDF362A8}" srcId="{458FF8DA-4555-4829-AFE5-E2C88270B18A}" destId="{5A3246CC-8FD6-4D69-818A-7D098E9F7F3F}" srcOrd="1" destOrd="0" parTransId="{445C1450-0AA4-4CBC-A15F-B7029B63E0FB}" sibTransId="{C98AC054-A721-4A95-B95F-C2E58D020AA1}"/>
    <dgm:cxn modelId="{7285AA11-5A1E-489A-8219-A229622D7FBF}" srcId="{5991D449-7062-403D-9B3C-38A66CE0E1A7}" destId="{21D17455-6A27-4416-97C8-64C66CBCEA19}" srcOrd="2" destOrd="0" parTransId="{C4048E7E-6022-4C6A-B046-BE78CC8DE61D}" sibTransId="{ED853148-C1C7-4E31-A7CA-F45C907A3B58}"/>
    <dgm:cxn modelId="{64E3EA12-B6EE-467D-BFAC-907B99DFDB8C}" type="presOf" srcId="{FDCD9DC7-BD72-4DCA-83DB-5588F9D5114B}" destId="{AAC72253-E74B-44DD-B07C-9B69050D04B1}" srcOrd="0" destOrd="0" presId="urn:microsoft.com/office/officeart/2005/8/layout/hList6"/>
    <dgm:cxn modelId="{7FDE5B1E-D51D-4ACC-B958-333DC52726AF}" type="presOf" srcId="{CEF70C89-7DE4-4E81-9DD0-6726A69FE78B}" destId="{3A062FC6-FD1D-4929-BAB3-E60D8744C8D7}" srcOrd="0" destOrd="4" presId="urn:microsoft.com/office/officeart/2005/8/layout/hList6"/>
    <dgm:cxn modelId="{2C87C81F-58DA-4FA3-9DA6-148C54AA25F8}" type="presOf" srcId="{21D17455-6A27-4416-97C8-64C66CBCEA19}" destId="{8114C7CD-25A7-4C86-B27B-C76C6948122F}" srcOrd="0" destOrd="3" presId="urn:microsoft.com/office/officeart/2005/8/layout/hList6"/>
    <dgm:cxn modelId="{56B5F426-C8C7-4962-BF2B-DB5D8F975B81}" srcId="{458FF8DA-4555-4829-AFE5-E2C88270B18A}" destId="{9EADE68B-EDF3-425F-B3A9-39279D4592D2}" srcOrd="0" destOrd="0" parTransId="{9D302D2A-8CA4-4DFC-8EB1-3F57D6A613BB}" sibTransId="{EC96C682-74E3-4C8B-B162-3C84974A510F}"/>
    <dgm:cxn modelId="{EF03142B-C308-484C-B580-4F4888A65470}" srcId="{B94DEE2E-A6B3-48C6-8A9B-4D0E6D6E5A8F}" destId="{7CF777A8-BABF-4F28-B2E9-4B122CC79830}" srcOrd="1" destOrd="0" parTransId="{B9184CF3-0CB4-464D-86B1-68A4032E2F01}" sibTransId="{67348686-B2E0-4DB8-BFC1-A0E7451F72A8}"/>
    <dgm:cxn modelId="{03D68A32-5BD8-4112-9716-C16A814B4123}" type="presOf" srcId="{B94DEE2E-A6B3-48C6-8A9B-4D0E6D6E5A8F}" destId="{3A062FC6-FD1D-4929-BAB3-E60D8744C8D7}" srcOrd="0" destOrd="0" presId="urn:microsoft.com/office/officeart/2005/8/layout/hList6"/>
    <dgm:cxn modelId="{5B189134-2E57-4829-B52A-7C735CA51B1B}" srcId="{B94DEE2E-A6B3-48C6-8A9B-4D0E6D6E5A8F}" destId="{CEF70C89-7DE4-4E81-9DD0-6726A69FE78B}" srcOrd="3" destOrd="0" parTransId="{23C58035-CA47-46CE-B294-B8497132C65B}" sibTransId="{5C469531-8D54-464D-9716-2D6B518C8D8B}"/>
    <dgm:cxn modelId="{19628C37-DB9F-48E0-B5E4-6A186DCFF928}" srcId="{E951CB45-62F4-44C7-8A4D-1913E2E266DE}" destId="{B94DEE2E-A6B3-48C6-8A9B-4D0E6D6E5A8F}" srcOrd="3" destOrd="0" parTransId="{5BB94606-D5FD-4F5B-A5F3-E95030AD6189}" sibTransId="{684AF158-3526-4EC3-BCB3-BB04915FDA1D}"/>
    <dgm:cxn modelId="{C6A3B337-B732-4651-9E83-1F257AD22ECD}" type="presOf" srcId="{CB54E2BD-A853-4A62-912B-9DDD8F248A10}" destId="{8114C7CD-25A7-4C86-B27B-C76C6948122F}" srcOrd="0" destOrd="2" presId="urn:microsoft.com/office/officeart/2005/8/layout/hList6"/>
    <dgm:cxn modelId="{2E024260-44AC-42CC-AB99-3A5125E09EB1}" srcId="{E951CB45-62F4-44C7-8A4D-1913E2E266DE}" destId="{5991D449-7062-403D-9B3C-38A66CE0E1A7}" srcOrd="1" destOrd="0" parTransId="{9F99ADCD-D70E-439E-AA91-59EAE046CBFB}" sibTransId="{99B70830-8B48-4DAA-91A7-DFE380FD5C01}"/>
    <dgm:cxn modelId="{8E7A5847-5B52-490B-9B9B-C3D70787CE68}" type="presOf" srcId="{2F9933F8-3F25-4C99-A3EE-01DC0C7E7B0D}" destId="{3B957401-5882-4379-8D45-F6D346C1B659}" srcOrd="0" destOrd="3" presId="urn:microsoft.com/office/officeart/2005/8/layout/hList6"/>
    <dgm:cxn modelId="{296E436A-C2BB-44C8-9B70-9F603CD97FD8}" srcId="{FDCD9DC7-BD72-4DCA-83DB-5588F9D5114B}" destId="{2093A4E7-F45C-49DA-8E06-4D22E425AB27}" srcOrd="0" destOrd="0" parTransId="{E1B057C3-C637-4F7E-B758-0291F001E7DD}" sibTransId="{DAFFC954-FCCA-4F48-BA1C-526A85F5EC11}"/>
    <dgm:cxn modelId="{07B75C4C-3888-493D-B582-8ADF15F598EF}" srcId="{B94DEE2E-A6B3-48C6-8A9B-4D0E6D6E5A8F}" destId="{0A98BC27-7C32-46CC-811C-F26255200AA7}" srcOrd="2" destOrd="0" parTransId="{BF0BF0E4-6E8F-4C77-A5BF-F89849AF7D08}" sibTransId="{C5391969-40A4-48FB-869F-746B96BB92AB}"/>
    <dgm:cxn modelId="{27A10653-7062-4E7F-9DF4-2241A8DF5F2B}" type="presOf" srcId="{5A3246CC-8FD6-4D69-818A-7D098E9F7F3F}" destId="{3B957401-5882-4379-8D45-F6D346C1B659}" srcOrd="0" destOrd="2" presId="urn:microsoft.com/office/officeart/2005/8/layout/hList6"/>
    <dgm:cxn modelId="{08DF8F7C-4D5F-4C50-98ED-8E93D66E8AC3}" srcId="{B94DEE2E-A6B3-48C6-8A9B-4D0E6D6E5A8F}" destId="{DAB38105-48DB-49CC-9748-ED52243E98B3}" srcOrd="0" destOrd="0" parTransId="{059C8EAB-8F83-4D45-97F0-2AA2C17F0E86}" sibTransId="{B872B5E0-27D4-4227-BE25-99614AB0417A}"/>
    <dgm:cxn modelId="{15E1EF87-9402-4B31-B061-5FF7179FC79C}" type="presOf" srcId="{7CF777A8-BABF-4F28-B2E9-4B122CC79830}" destId="{3A062FC6-FD1D-4929-BAB3-E60D8744C8D7}" srcOrd="0" destOrd="2" presId="urn:microsoft.com/office/officeart/2005/8/layout/hList6"/>
    <dgm:cxn modelId="{A625658D-F946-43D0-8D33-1EEA48878E7E}" srcId="{5991D449-7062-403D-9B3C-38A66CE0E1A7}" destId="{B8AD26C8-872C-4253-AB9E-64DA0B9593BD}" srcOrd="0" destOrd="0" parTransId="{4F1C2125-D56D-4A8E-839F-ECC31CB6984F}" sibTransId="{638E6B5D-DB80-48FB-91D1-36C2816C930F}"/>
    <dgm:cxn modelId="{997B7792-D0C1-47CB-8609-AE5C9C09703B}" srcId="{FDCD9DC7-BD72-4DCA-83DB-5588F9D5114B}" destId="{AF5DFBDB-8985-401E-A1C0-4C9E27197A3D}" srcOrd="2" destOrd="0" parTransId="{94997904-EAF5-423D-AC80-51CF5A99A4EA}" sibTransId="{13DAA296-B49F-4C61-95D4-87EE3820EAB8}"/>
    <dgm:cxn modelId="{02700699-3633-4BC2-878C-914D97B42CCD}" type="presOf" srcId="{0A98BC27-7C32-46CC-811C-F26255200AA7}" destId="{3A062FC6-FD1D-4929-BAB3-E60D8744C8D7}" srcOrd="0" destOrd="3" presId="urn:microsoft.com/office/officeart/2005/8/layout/hList6"/>
    <dgm:cxn modelId="{FFEBC399-602C-4928-AD95-6D441C58E7D0}" type="presOf" srcId="{9EADE68B-EDF3-425F-B3A9-39279D4592D2}" destId="{3B957401-5882-4379-8D45-F6D346C1B659}" srcOrd="0" destOrd="1" presId="urn:microsoft.com/office/officeart/2005/8/layout/hList6"/>
    <dgm:cxn modelId="{C41B62A5-EBB1-4316-AF37-BA5814B6F6E4}" type="presOf" srcId="{2093A4E7-F45C-49DA-8E06-4D22E425AB27}" destId="{AAC72253-E74B-44DD-B07C-9B69050D04B1}" srcOrd="0" destOrd="1" presId="urn:microsoft.com/office/officeart/2005/8/layout/hList6"/>
    <dgm:cxn modelId="{5B5005B0-496E-49D6-B5AF-84DBCADC97E3}" type="presOf" srcId="{AF5DFBDB-8985-401E-A1C0-4C9E27197A3D}" destId="{AAC72253-E74B-44DD-B07C-9B69050D04B1}" srcOrd="0" destOrd="3" presId="urn:microsoft.com/office/officeart/2005/8/layout/hList6"/>
    <dgm:cxn modelId="{CA1D74B6-C579-4288-A1F8-7029ACFD6DA9}" srcId="{E951CB45-62F4-44C7-8A4D-1913E2E266DE}" destId="{458FF8DA-4555-4829-AFE5-E2C88270B18A}" srcOrd="2" destOrd="0" parTransId="{31739DA2-443D-422D-9F37-53497110B231}" sibTransId="{5F5AE281-BCDB-4132-812D-22CB6CB76EE9}"/>
    <dgm:cxn modelId="{E42116B8-7054-4507-80D9-12D15F234D2D}" type="presOf" srcId="{DAB38105-48DB-49CC-9748-ED52243E98B3}" destId="{3A062FC6-FD1D-4929-BAB3-E60D8744C8D7}" srcOrd="0" destOrd="1" presId="urn:microsoft.com/office/officeart/2005/8/layout/hList6"/>
    <dgm:cxn modelId="{D67C88C3-854E-4919-9EBF-AC23112939E1}" type="presOf" srcId="{B8AD26C8-872C-4253-AB9E-64DA0B9593BD}" destId="{8114C7CD-25A7-4C86-B27B-C76C6948122F}" srcOrd="0" destOrd="1" presId="urn:microsoft.com/office/officeart/2005/8/layout/hList6"/>
    <dgm:cxn modelId="{B8B291C6-6550-424D-AD4F-812C3DB0D1C2}" srcId="{E951CB45-62F4-44C7-8A4D-1913E2E266DE}" destId="{FDCD9DC7-BD72-4DCA-83DB-5588F9D5114B}" srcOrd="0" destOrd="0" parTransId="{903C68EA-84F8-4372-9A9F-5B19D9D1682D}" sibTransId="{C0C34BCD-2716-47DF-963A-880052CC3491}"/>
    <dgm:cxn modelId="{6ECFB4D0-585B-4C13-8E85-3B260BDDFAA1}" srcId="{FDCD9DC7-BD72-4DCA-83DB-5588F9D5114B}" destId="{FDF72E4B-0465-40A9-A151-C89821182EF8}" srcOrd="1" destOrd="0" parTransId="{1AB4162B-20E2-410D-BEAC-AA0AFF7D4FF9}" sibTransId="{F49A42C9-71CB-43C7-92A0-3978416EC351}"/>
    <dgm:cxn modelId="{C91AB9DF-4FC6-4EF2-8BEA-090D74D320A4}" type="presOf" srcId="{FDF72E4B-0465-40A9-A151-C89821182EF8}" destId="{AAC72253-E74B-44DD-B07C-9B69050D04B1}" srcOrd="0" destOrd="2" presId="urn:microsoft.com/office/officeart/2005/8/layout/hList6"/>
    <dgm:cxn modelId="{6DD62BE2-B032-4C78-8A73-378EBB4DC115}" srcId="{458FF8DA-4555-4829-AFE5-E2C88270B18A}" destId="{2F9933F8-3F25-4C99-A3EE-01DC0C7E7B0D}" srcOrd="2" destOrd="0" parTransId="{2AAA7BED-6B53-4671-927D-342E7A61B8C5}" sibTransId="{499D0E07-1EF7-4291-94DB-7F513CD38598}"/>
    <dgm:cxn modelId="{F8C86FE5-EE5F-4EEF-A444-219F580F913C}" type="presOf" srcId="{458FF8DA-4555-4829-AFE5-E2C88270B18A}" destId="{3B957401-5882-4379-8D45-F6D346C1B659}" srcOrd="0" destOrd="0" presId="urn:microsoft.com/office/officeart/2005/8/layout/hList6"/>
    <dgm:cxn modelId="{64B2B7E7-A978-4D9E-BF9A-CE1D1DB6C20F}" type="presOf" srcId="{E951CB45-62F4-44C7-8A4D-1913E2E266DE}" destId="{86B8BBAE-0FE0-4ED1-888B-23E3125878F9}" srcOrd="0" destOrd="0" presId="urn:microsoft.com/office/officeart/2005/8/layout/hList6"/>
    <dgm:cxn modelId="{8C7C30E8-3C6E-4929-B576-A719CAB886ED}" type="presOf" srcId="{5991D449-7062-403D-9B3C-38A66CE0E1A7}" destId="{8114C7CD-25A7-4C86-B27B-C76C6948122F}" srcOrd="0" destOrd="0" presId="urn:microsoft.com/office/officeart/2005/8/layout/hList6"/>
    <dgm:cxn modelId="{90DE7349-CBDB-4756-BC36-F9B3D1E3316F}" type="presParOf" srcId="{86B8BBAE-0FE0-4ED1-888B-23E3125878F9}" destId="{AAC72253-E74B-44DD-B07C-9B69050D04B1}" srcOrd="0" destOrd="0" presId="urn:microsoft.com/office/officeart/2005/8/layout/hList6"/>
    <dgm:cxn modelId="{8B347DB4-CBA9-43A4-8EC2-550A3F0EDFA4}" type="presParOf" srcId="{86B8BBAE-0FE0-4ED1-888B-23E3125878F9}" destId="{29E8C41B-5670-442A-95C4-F0943AE80624}" srcOrd="1" destOrd="0" presId="urn:microsoft.com/office/officeart/2005/8/layout/hList6"/>
    <dgm:cxn modelId="{FEB3EB5D-137B-4A7B-865C-EA0960E25E2B}" type="presParOf" srcId="{86B8BBAE-0FE0-4ED1-888B-23E3125878F9}" destId="{8114C7CD-25A7-4C86-B27B-C76C6948122F}" srcOrd="2" destOrd="0" presId="urn:microsoft.com/office/officeart/2005/8/layout/hList6"/>
    <dgm:cxn modelId="{17DE99B2-4F11-4F5B-AF53-C2E14A7FACF0}" type="presParOf" srcId="{86B8BBAE-0FE0-4ED1-888B-23E3125878F9}" destId="{EC241176-49AC-419F-9C48-14BE3914DC4C}" srcOrd="3" destOrd="0" presId="urn:microsoft.com/office/officeart/2005/8/layout/hList6"/>
    <dgm:cxn modelId="{92E4EC11-C568-45E3-A98B-FAADFC9C924B}" type="presParOf" srcId="{86B8BBAE-0FE0-4ED1-888B-23E3125878F9}" destId="{3B957401-5882-4379-8D45-F6D346C1B659}" srcOrd="4" destOrd="0" presId="urn:microsoft.com/office/officeart/2005/8/layout/hList6"/>
    <dgm:cxn modelId="{C786D64E-1963-4394-AED4-757BC515B43A}" type="presParOf" srcId="{86B8BBAE-0FE0-4ED1-888B-23E3125878F9}" destId="{89BDA28C-C3CD-4EEA-998F-2A8A91E19649}" srcOrd="5" destOrd="0" presId="urn:microsoft.com/office/officeart/2005/8/layout/hList6"/>
    <dgm:cxn modelId="{AB6D1E91-A309-4F0C-9BAB-78F7A3C211CE}" type="presParOf" srcId="{86B8BBAE-0FE0-4ED1-888B-23E3125878F9}" destId="{3A062FC6-FD1D-4929-BAB3-E60D8744C8D7}" srcOrd="6" destOrd="0" presId="urn:microsoft.com/office/officeart/2005/8/layout/hList6"/>
  </dgm:cxnLst>
  <dgm:bg>
    <a:effectLst>
      <a:outerShdw blurRad="50800" dist="50800" dir="5400000" algn="ctr" rotWithShape="0">
        <a:srgbClr val="0070C0"/>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72253-E74B-44DD-B07C-9B69050D04B1}">
      <dsp:nvSpPr>
        <dsp:cNvPr id="0" name=""/>
        <dsp:cNvSpPr/>
      </dsp:nvSpPr>
      <dsp:spPr>
        <a:xfrm rot="16200000">
          <a:off x="-1395875" y="1397976"/>
          <a:ext cx="4857784" cy="2061830"/>
        </a:xfrm>
        <a:prstGeom prst="flowChartManualOperation">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3299" bIns="0" numCol="1" spcCol="1270" anchor="t" anchorCtr="0">
          <a:noAutofit/>
        </a:bodyPr>
        <a:lstStyle/>
        <a:p>
          <a:pPr marL="0" lvl="0" indent="0" algn="l" defTabSz="1289050">
            <a:lnSpc>
              <a:spcPct val="90000"/>
            </a:lnSpc>
            <a:spcBef>
              <a:spcPct val="0"/>
            </a:spcBef>
            <a:spcAft>
              <a:spcPct val="35000"/>
            </a:spcAft>
            <a:buNone/>
          </a:pPr>
          <a:r>
            <a:rPr lang="en-US" sz="2900" kern="1200" dirty="0"/>
            <a:t>Key value data store</a:t>
          </a:r>
        </a:p>
        <a:p>
          <a:pPr marL="228600" lvl="1" indent="-228600" algn="l" defTabSz="1022350">
            <a:lnSpc>
              <a:spcPct val="90000"/>
            </a:lnSpc>
            <a:spcBef>
              <a:spcPct val="0"/>
            </a:spcBef>
            <a:spcAft>
              <a:spcPct val="15000"/>
            </a:spcAft>
            <a:buChar char="•"/>
          </a:pPr>
          <a:r>
            <a:rPr lang="en-US" sz="2300" kern="1200" dirty="0"/>
            <a:t> </a:t>
          </a:r>
          <a:r>
            <a:rPr lang="en-US" sz="2300" kern="1200" dirty="0" err="1"/>
            <a:t>Riak</a:t>
          </a:r>
          <a:endParaRPr lang="en-US" sz="2300" kern="1200" dirty="0"/>
        </a:p>
        <a:p>
          <a:pPr marL="228600" lvl="1" indent="-228600" algn="l" defTabSz="1022350">
            <a:lnSpc>
              <a:spcPct val="90000"/>
            </a:lnSpc>
            <a:spcBef>
              <a:spcPct val="0"/>
            </a:spcBef>
            <a:spcAft>
              <a:spcPct val="15000"/>
            </a:spcAft>
            <a:buChar char="•"/>
          </a:pPr>
          <a:r>
            <a:rPr lang="en-US" sz="2300" kern="1200" dirty="0"/>
            <a:t> </a:t>
          </a:r>
          <a:r>
            <a:rPr lang="en-US" sz="2300" kern="1200" dirty="0" err="1"/>
            <a:t>Redis</a:t>
          </a:r>
          <a:endParaRPr lang="en-US" sz="2300" kern="1200" dirty="0"/>
        </a:p>
        <a:p>
          <a:pPr marL="228600" lvl="1" indent="-228600" algn="l" defTabSz="1022350">
            <a:lnSpc>
              <a:spcPct val="90000"/>
            </a:lnSpc>
            <a:spcBef>
              <a:spcPct val="0"/>
            </a:spcBef>
            <a:spcAft>
              <a:spcPct val="15000"/>
            </a:spcAft>
            <a:buChar char="•"/>
          </a:pPr>
          <a:r>
            <a:rPr lang="en-US" sz="2300" kern="1200" dirty="0"/>
            <a:t> </a:t>
          </a:r>
          <a:r>
            <a:rPr lang="en-US" sz="2300" kern="1200" dirty="0" err="1"/>
            <a:t>Membase</a:t>
          </a:r>
          <a:endParaRPr lang="en-US" sz="2300" kern="1200" dirty="0"/>
        </a:p>
      </dsp:txBody>
      <dsp:txXfrm rot="5400000">
        <a:off x="2102" y="971556"/>
        <a:ext cx="2061830" cy="2914670"/>
      </dsp:txXfrm>
    </dsp:sp>
    <dsp:sp modelId="{8114C7CD-25A7-4C86-B27B-C76C6948122F}">
      <dsp:nvSpPr>
        <dsp:cNvPr id="0" name=""/>
        <dsp:cNvSpPr/>
      </dsp:nvSpPr>
      <dsp:spPr>
        <a:xfrm rot="16200000">
          <a:off x="820592" y="1397976"/>
          <a:ext cx="4857784" cy="2061830"/>
        </a:xfrm>
        <a:prstGeom prst="flowChartManualOperation">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377950">
            <a:lnSpc>
              <a:spcPct val="90000"/>
            </a:lnSpc>
            <a:spcBef>
              <a:spcPct val="0"/>
            </a:spcBef>
            <a:spcAft>
              <a:spcPct val="35000"/>
            </a:spcAft>
            <a:buNone/>
          </a:pPr>
          <a:r>
            <a:rPr lang="en-US" sz="3100" kern="1200" dirty="0"/>
            <a:t>Column-oriented data store</a:t>
          </a:r>
        </a:p>
        <a:p>
          <a:pPr marL="228600" lvl="1" indent="-228600" algn="l" defTabSz="1066800">
            <a:lnSpc>
              <a:spcPct val="90000"/>
            </a:lnSpc>
            <a:spcBef>
              <a:spcPct val="0"/>
            </a:spcBef>
            <a:spcAft>
              <a:spcPct val="15000"/>
            </a:spcAft>
            <a:buChar char="•"/>
          </a:pPr>
          <a:r>
            <a:rPr lang="en-US" sz="2400" kern="1200" dirty="0"/>
            <a:t> Cassandra</a:t>
          </a:r>
        </a:p>
        <a:p>
          <a:pPr marL="228600" lvl="1" indent="-228600" algn="l" defTabSz="1066800">
            <a:lnSpc>
              <a:spcPct val="90000"/>
            </a:lnSpc>
            <a:spcBef>
              <a:spcPct val="0"/>
            </a:spcBef>
            <a:spcAft>
              <a:spcPct val="15000"/>
            </a:spcAft>
            <a:buChar char="•"/>
          </a:pPr>
          <a:r>
            <a:rPr lang="en-US" sz="2400" kern="1200" dirty="0"/>
            <a:t> </a:t>
          </a:r>
          <a:r>
            <a:rPr lang="en-US" sz="2400" kern="1200" dirty="0" err="1"/>
            <a:t>HBase</a:t>
          </a:r>
          <a:endParaRPr lang="en-US" sz="2400" kern="1200" dirty="0"/>
        </a:p>
        <a:p>
          <a:pPr marL="228600" lvl="1" indent="-228600" algn="l" defTabSz="1066800">
            <a:lnSpc>
              <a:spcPct val="90000"/>
            </a:lnSpc>
            <a:spcBef>
              <a:spcPct val="0"/>
            </a:spcBef>
            <a:spcAft>
              <a:spcPct val="15000"/>
            </a:spcAft>
            <a:buChar char="•"/>
          </a:pPr>
          <a:r>
            <a:rPr lang="en-US" sz="2400" kern="1200" dirty="0"/>
            <a:t> </a:t>
          </a:r>
          <a:r>
            <a:rPr lang="en-US" sz="2000" kern="1200" dirty="0" err="1"/>
            <a:t>HyperTable</a:t>
          </a:r>
          <a:endParaRPr lang="en-US" sz="2000" kern="1200" dirty="0"/>
        </a:p>
      </dsp:txBody>
      <dsp:txXfrm rot="5400000">
        <a:off x="2218569" y="971556"/>
        <a:ext cx="2061830" cy="2914670"/>
      </dsp:txXfrm>
    </dsp:sp>
    <dsp:sp modelId="{3B957401-5882-4379-8D45-F6D346C1B659}">
      <dsp:nvSpPr>
        <dsp:cNvPr id="0" name=""/>
        <dsp:cNvSpPr/>
      </dsp:nvSpPr>
      <dsp:spPr>
        <a:xfrm rot="16200000">
          <a:off x="3037059" y="1397976"/>
          <a:ext cx="4857784" cy="2061830"/>
        </a:xfrm>
        <a:prstGeom prst="flowChartManualOperation">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0" tIns="0" rIns="183299" bIns="0" numCol="1" spcCol="1270" anchor="t" anchorCtr="0">
          <a:noAutofit/>
        </a:bodyPr>
        <a:lstStyle/>
        <a:p>
          <a:pPr marL="0" lvl="0" indent="0" algn="l" defTabSz="1289050">
            <a:lnSpc>
              <a:spcPct val="90000"/>
            </a:lnSpc>
            <a:spcBef>
              <a:spcPct val="0"/>
            </a:spcBef>
            <a:spcAft>
              <a:spcPct val="35000"/>
            </a:spcAft>
            <a:buNone/>
          </a:pPr>
          <a:r>
            <a:rPr lang="en-US" sz="2900" kern="1200" dirty="0"/>
            <a:t>Document data store</a:t>
          </a:r>
        </a:p>
        <a:p>
          <a:pPr marL="228600" lvl="1" indent="-228600" algn="l" defTabSz="1022350">
            <a:lnSpc>
              <a:spcPct val="90000"/>
            </a:lnSpc>
            <a:spcBef>
              <a:spcPct val="0"/>
            </a:spcBef>
            <a:spcAft>
              <a:spcPct val="15000"/>
            </a:spcAft>
            <a:buChar char="•"/>
          </a:pPr>
          <a:r>
            <a:rPr lang="en-US" sz="2300" kern="1200" dirty="0"/>
            <a:t> </a:t>
          </a:r>
          <a:r>
            <a:rPr lang="en-US" sz="2300" kern="1200" dirty="0" err="1"/>
            <a:t>MongoDB</a:t>
          </a:r>
          <a:endParaRPr lang="en-US" sz="2300" kern="1200" dirty="0"/>
        </a:p>
        <a:p>
          <a:pPr marL="228600" lvl="1" indent="-228600" algn="l" defTabSz="1022350">
            <a:lnSpc>
              <a:spcPct val="90000"/>
            </a:lnSpc>
            <a:spcBef>
              <a:spcPct val="0"/>
            </a:spcBef>
            <a:spcAft>
              <a:spcPct val="15000"/>
            </a:spcAft>
            <a:buChar char="•"/>
          </a:pPr>
          <a:r>
            <a:rPr lang="en-US" sz="2300" kern="1200" dirty="0"/>
            <a:t> </a:t>
          </a:r>
          <a:r>
            <a:rPr lang="en-US" sz="2300" kern="1200" dirty="0" err="1"/>
            <a:t>CouchDB</a:t>
          </a:r>
          <a:endParaRPr lang="en-US" sz="2300" kern="1200" dirty="0"/>
        </a:p>
        <a:p>
          <a:pPr marL="228600" lvl="1" indent="-228600" algn="l" defTabSz="1022350">
            <a:lnSpc>
              <a:spcPct val="90000"/>
            </a:lnSpc>
            <a:spcBef>
              <a:spcPct val="0"/>
            </a:spcBef>
            <a:spcAft>
              <a:spcPct val="15000"/>
            </a:spcAft>
            <a:buChar char="•"/>
          </a:pPr>
          <a:r>
            <a:rPr lang="en-US" sz="2300" kern="1200" dirty="0"/>
            <a:t> </a:t>
          </a:r>
          <a:r>
            <a:rPr lang="en-US" sz="2300" kern="1200" dirty="0" err="1"/>
            <a:t>RavenDB</a:t>
          </a:r>
          <a:endParaRPr lang="en-US" sz="2300" kern="1200" dirty="0"/>
        </a:p>
      </dsp:txBody>
      <dsp:txXfrm rot="5400000">
        <a:off x="4435036" y="971556"/>
        <a:ext cx="2061830" cy="2914670"/>
      </dsp:txXfrm>
    </dsp:sp>
    <dsp:sp modelId="{3A062FC6-FD1D-4929-BAB3-E60D8744C8D7}">
      <dsp:nvSpPr>
        <dsp:cNvPr id="0" name=""/>
        <dsp:cNvSpPr/>
      </dsp:nvSpPr>
      <dsp:spPr>
        <a:xfrm rot="16200000">
          <a:off x="5253527" y="1397976"/>
          <a:ext cx="4857784" cy="2061830"/>
        </a:xfrm>
        <a:prstGeom prst="flowChartManualOperation">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244600">
            <a:lnSpc>
              <a:spcPct val="90000"/>
            </a:lnSpc>
            <a:spcBef>
              <a:spcPct val="0"/>
            </a:spcBef>
            <a:spcAft>
              <a:spcPct val="35000"/>
            </a:spcAft>
            <a:buNone/>
          </a:pPr>
          <a:r>
            <a:rPr lang="en-US" sz="2800" kern="1200" dirty="0"/>
            <a:t>Graph data store</a:t>
          </a:r>
        </a:p>
        <a:p>
          <a:pPr marL="228600" lvl="1" indent="-228600" algn="l" defTabSz="1066800">
            <a:lnSpc>
              <a:spcPct val="90000"/>
            </a:lnSpc>
            <a:spcBef>
              <a:spcPct val="0"/>
            </a:spcBef>
            <a:spcAft>
              <a:spcPct val="15000"/>
            </a:spcAft>
            <a:buChar char="•"/>
          </a:pPr>
          <a:r>
            <a:rPr lang="en-US" sz="2400" kern="1200" dirty="0"/>
            <a:t> Infinite Graph</a:t>
          </a:r>
        </a:p>
        <a:p>
          <a:pPr marL="228600" lvl="1" indent="-228600" algn="l" defTabSz="1066800">
            <a:lnSpc>
              <a:spcPct val="90000"/>
            </a:lnSpc>
            <a:spcBef>
              <a:spcPct val="0"/>
            </a:spcBef>
            <a:spcAft>
              <a:spcPct val="15000"/>
            </a:spcAft>
            <a:buChar char="•"/>
          </a:pPr>
          <a:r>
            <a:rPr lang="en-US" sz="2400" kern="1200" dirty="0"/>
            <a:t> Neo4</a:t>
          </a:r>
        </a:p>
        <a:p>
          <a:pPr marL="228600" lvl="1" indent="-228600" algn="l" defTabSz="1066800">
            <a:lnSpc>
              <a:spcPct val="90000"/>
            </a:lnSpc>
            <a:spcBef>
              <a:spcPct val="0"/>
            </a:spcBef>
            <a:spcAft>
              <a:spcPct val="15000"/>
            </a:spcAft>
            <a:buChar char="•"/>
          </a:pPr>
          <a:r>
            <a:rPr lang="en-US" sz="2400" kern="1200" dirty="0"/>
            <a:t> Allegro Graph</a:t>
          </a:r>
        </a:p>
        <a:p>
          <a:pPr marL="228600" lvl="1" indent="-228600" algn="l" defTabSz="977900">
            <a:lnSpc>
              <a:spcPct val="90000"/>
            </a:lnSpc>
            <a:spcBef>
              <a:spcPct val="0"/>
            </a:spcBef>
            <a:spcAft>
              <a:spcPct val="15000"/>
            </a:spcAft>
            <a:buChar char="•"/>
          </a:pPr>
          <a:endParaRPr lang="en-US" sz="2200" kern="1200" dirty="0"/>
        </a:p>
      </dsp:txBody>
      <dsp:txXfrm rot="5400000">
        <a:off x="6651504" y="971556"/>
        <a:ext cx="2061830" cy="291467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CCCEA-C61E-4044-AACA-22DC85660C9E}" type="datetimeFigureOut">
              <a:rPr lang="en-US" smtClean="0"/>
              <a:t>2/12/2025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7AA6C-DFCB-4026-8BA2-8A55D8254125}" type="slidenum">
              <a:rPr lang="en-US" smtClean="0"/>
              <a:t>‹#›</a:t>
            </a:fld>
            <a:endParaRPr lang="en-US"/>
          </a:p>
        </p:txBody>
      </p:sp>
    </p:spTree>
    <p:extLst>
      <p:ext uri="{BB962C8B-B14F-4D97-AF65-F5344CB8AC3E}">
        <p14:creationId xmlns:p14="http://schemas.microsoft.com/office/powerpoint/2010/main" val="400331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Atomicity</a:t>
            </a:r>
            <a:r>
              <a:rPr lang="en-US" dirty="0"/>
              <a:t> - </a:t>
            </a:r>
            <a:r>
              <a:rPr lang="en-US" b="1" dirty="0"/>
              <a:t>Step 1:</a:t>
            </a:r>
            <a:r>
              <a:rPr lang="en-US" dirty="0"/>
              <a:t> Deduct $100 from Account A. </a:t>
            </a:r>
            <a:r>
              <a:rPr lang="en-US" b="1" dirty="0"/>
              <a:t>Step 2:</a:t>
            </a:r>
            <a:r>
              <a:rPr lang="en-US" dirty="0"/>
              <a:t> Add $100 to Account B. </a:t>
            </a:r>
            <a:r>
              <a:rPr lang="en-US" b="1" dirty="0"/>
              <a:t>Atomicity ensures</a:t>
            </a:r>
            <a:r>
              <a:rPr lang="en-US" dirty="0"/>
              <a:t> that </a:t>
            </a:r>
            <a:r>
              <a:rPr lang="en-US" b="1" dirty="0"/>
              <a:t>both steps happen together</a:t>
            </a:r>
            <a:r>
              <a:rPr lang="en-US" dirty="0"/>
              <a:t>. If a system crash occurs after Step 1 but before Step 2, the </a:t>
            </a:r>
            <a:r>
              <a:rPr lang="en-US" b="1" dirty="0"/>
              <a:t>entire transaction is rolled back</a:t>
            </a:r>
            <a:r>
              <a:rPr lang="en-US" dirty="0"/>
              <a:t>, and </a:t>
            </a:r>
            <a:r>
              <a:rPr lang="en-US" b="1" dirty="0"/>
              <a:t>no money is deducted from Account A</a:t>
            </a:r>
            <a:r>
              <a:rPr lang="en-US" dirty="0"/>
              <a:t>.</a:t>
            </a:r>
          </a:p>
          <a:p>
            <a:endParaRPr lang="en-US" dirty="0"/>
          </a:p>
          <a:p>
            <a:pPr>
              <a:buFont typeface="Arial" panose="020B0604020202020204" pitchFamily="34" charset="0"/>
              <a:buChar char="•"/>
            </a:pPr>
            <a:r>
              <a:rPr lang="en-US" b="1" dirty="0"/>
              <a:t>Consistency</a:t>
            </a:r>
            <a:r>
              <a:rPr lang="en-US" dirty="0"/>
              <a:t> - Before and after the transaction, the </a:t>
            </a:r>
            <a:r>
              <a:rPr lang="en-US" b="1" dirty="0"/>
              <a:t>total balance</a:t>
            </a:r>
            <a:r>
              <a:rPr lang="en-US" dirty="0"/>
              <a:t> in both accounts should remain the same. </a:t>
            </a:r>
            <a:r>
              <a:rPr lang="en-US" b="1" dirty="0"/>
              <a:t>Initial Total:</a:t>
            </a:r>
            <a:r>
              <a:rPr lang="en-US" dirty="0"/>
              <a:t> Account A ($1000) + Account B ($500) = </a:t>
            </a:r>
            <a:r>
              <a:rPr lang="en-US" b="1" dirty="0"/>
              <a:t>$1500</a:t>
            </a:r>
            <a:endParaRPr lang="en-US" dirty="0"/>
          </a:p>
          <a:p>
            <a:pPr>
              <a:buFont typeface="Arial" panose="020B0604020202020204" pitchFamily="34" charset="0"/>
              <a:buChar char="•"/>
            </a:pPr>
            <a:r>
              <a:rPr lang="en-US" b="1" dirty="0"/>
              <a:t>After Transfer:</a:t>
            </a:r>
            <a:r>
              <a:rPr lang="en-US" dirty="0"/>
              <a:t> Account A ($900) + Account B ($600) = </a:t>
            </a:r>
            <a:r>
              <a:rPr lang="en-US" b="1" dirty="0"/>
              <a:t>$1500</a:t>
            </a:r>
          </a:p>
          <a:p>
            <a:pPr>
              <a:buFont typeface="Arial" panose="020B0604020202020204" pitchFamily="34" charset="0"/>
              <a:buChar char="•"/>
            </a:pPr>
            <a:endParaRPr lang="en-US" b="1" dirty="0"/>
          </a:p>
          <a:p>
            <a:pPr>
              <a:buFont typeface="Arial" panose="020B0604020202020204" pitchFamily="34" charset="0"/>
              <a:buChar char="•"/>
            </a:pPr>
            <a:r>
              <a:rPr lang="en-US" b="1" dirty="0"/>
              <a:t>Isolation - Transaction 1:</a:t>
            </a:r>
            <a:r>
              <a:rPr lang="en-US" dirty="0"/>
              <a:t> You transfer </a:t>
            </a:r>
            <a:r>
              <a:rPr lang="en-US" b="1" dirty="0"/>
              <a:t>$100</a:t>
            </a:r>
            <a:r>
              <a:rPr lang="en-US" dirty="0"/>
              <a:t> from </a:t>
            </a:r>
            <a:r>
              <a:rPr lang="en-US" b="1" dirty="0"/>
              <a:t>Account A</a:t>
            </a:r>
            <a:r>
              <a:rPr lang="en-US" dirty="0"/>
              <a:t> to </a:t>
            </a:r>
            <a:r>
              <a:rPr lang="en-US" b="1" dirty="0"/>
              <a:t>Account B</a:t>
            </a:r>
            <a:r>
              <a:rPr lang="en-US" dirty="0"/>
              <a:t>. </a:t>
            </a:r>
            <a:r>
              <a:rPr lang="en-US" b="1" dirty="0"/>
              <a:t>Transaction 2:</a:t>
            </a:r>
            <a:r>
              <a:rPr lang="en-US" dirty="0"/>
              <a:t> At the same time, someone checks the </a:t>
            </a:r>
            <a:r>
              <a:rPr lang="en-US" b="1" dirty="0"/>
              <a:t>balance</a:t>
            </a:r>
            <a:r>
              <a:rPr lang="en-US" dirty="0"/>
              <a:t> of </a:t>
            </a:r>
            <a:r>
              <a:rPr lang="en-US" b="1" dirty="0"/>
              <a:t>Account A</a:t>
            </a:r>
            <a:r>
              <a:rPr lang="en-US" dirty="0"/>
              <a:t>. </a:t>
            </a:r>
            <a:r>
              <a:rPr lang="en-US" b="1" dirty="0"/>
              <a:t>Isolation ensures</a:t>
            </a:r>
            <a:r>
              <a:rPr lang="en-US" dirty="0"/>
              <a:t> that Transaction 2 doesn’t see the </a:t>
            </a:r>
            <a:r>
              <a:rPr lang="en-US" b="1" dirty="0"/>
              <a:t>intermediate state</a:t>
            </a:r>
            <a:r>
              <a:rPr lang="en-US" dirty="0"/>
              <a:t> where $100 has been deducted from Account A but not yet added to Account B. It will </a:t>
            </a:r>
            <a:r>
              <a:rPr lang="en-US" b="1" dirty="0"/>
              <a:t>only see the balance before or after</a:t>
            </a:r>
            <a:r>
              <a:rPr lang="en-US" dirty="0"/>
              <a:t> the transfer, never in between.</a:t>
            </a: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Durability</a:t>
            </a:r>
            <a:r>
              <a:rPr lang="en-US" dirty="0"/>
              <a:t> - </a:t>
            </a:r>
          </a:p>
          <a:p>
            <a:pPr marL="742950" lvl="1" indent="-285750">
              <a:buFont typeface="Arial" panose="020B0604020202020204" pitchFamily="34" charset="0"/>
              <a:buChar char="•"/>
            </a:pPr>
            <a:r>
              <a:rPr lang="en-US" dirty="0"/>
              <a:t>After transferring </a:t>
            </a:r>
            <a:r>
              <a:rPr lang="en-US" b="1" dirty="0"/>
              <a:t>$100</a:t>
            </a:r>
            <a:r>
              <a:rPr lang="en-US" dirty="0"/>
              <a:t> from </a:t>
            </a:r>
            <a:r>
              <a:rPr lang="en-US" b="1" dirty="0"/>
              <a:t>Account A</a:t>
            </a:r>
            <a:r>
              <a:rPr lang="en-US" dirty="0"/>
              <a:t> to </a:t>
            </a:r>
            <a:r>
              <a:rPr lang="en-US" b="1" dirty="0"/>
              <a:t>Account B</a:t>
            </a:r>
            <a:r>
              <a:rPr lang="en-US" dirty="0"/>
              <a:t>, the system crashes.</a:t>
            </a:r>
          </a:p>
          <a:p>
            <a:pPr marL="742950" lvl="1" indent="-285750">
              <a:buFont typeface="Arial" panose="020B0604020202020204" pitchFamily="34" charset="0"/>
              <a:buChar char="•"/>
            </a:pPr>
            <a:r>
              <a:rPr lang="en-US" b="1" dirty="0"/>
              <a:t>Durability ensures</a:t>
            </a:r>
            <a:r>
              <a:rPr lang="en-US" dirty="0"/>
              <a:t> that when the system is back online, the </a:t>
            </a:r>
            <a:r>
              <a:rPr lang="en-US" b="1" dirty="0"/>
              <a:t>transfer is still reflected</a:t>
            </a:r>
            <a:r>
              <a:rPr lang="en-US" dirty="0"/>
              <a:t> in the account balances. The transaction is </a:t>
            </a:r>
            <a:r>
              <a:rPr lang="en-US" b="1" dirty="0"/>
              <a:t>safely stored in the database</a:t>
            </a:r>
            <a:r>
              <a:rPr lang="en-US" dirty="0"/>
              <a:t>.</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3B07AA6C-DFCB-4026-8BA2-8A55D8254125}" type="slidenum">
              <a:rPr lang="en-US" smtClean="0"/>
              <a:t>6</a:t>
            </a:fld>
            <a:endParaRPr lang="en-US"/>
          </a:p>
        </p:txBody>
      </p:sp>
    </p:spTree>
    <p:extLst>
      <p:ext uri="{BB962C8B-B14F-4D97-AF65-F5344CB8AC3E}">
        <p14:creationId xmlns:p14="http://schemas.microsoft.com/office/powerpoint/2010/main" val="234163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Key-value pairs : These databases store data as key-value pairs.</a:t>
            </a:r>
          </a:p>
          <a:p>
            <a:r>
              <a:rPr lang="en-US" dirty="0"/>
              <a:t>Document databases : These databases store data as semi-structured documents, such as JSON or XML.</a:t>
            </a:r>
          </a:p>
          <a:p>
            <a:r>
              <a:rPr lang="en-US" dirty="0"/>
              <a:t>Column oriented data stores : These databases store data as column families, which are sets of columns that are treated as a single entity.</a:t>
            </a:r>
          </a:p>
          <a:p>
            <a:r>
              <a:rPr lang="en-US" dirty="0"/>
              <a:t>Graph-based databases : These databases store data as nodes and edges, and are designed to handle complex relationships between data.</a:t>
            </a:r>
          </a:p>
          <a:p>
            <a:endParaRPr lang="en-US" dirty="0"/>
          </a:p>
        </p:txBody>
      </p:sp>
      <p:sp>
        <p:nvSpPr>
          <p:cNvPr id="4" name="Slide Number Placeholder 3"/>
          <p:cNvSpPr>
            <a:spLocks noGrp="1"/>
          </p:cNvSpPr>
          <p:nvPr>
            <p:ph type="sldNum" sz="quarter" idx="5"/>
          </p:nvPr>
        </p:nvSpPr>
        <p:spPr/>
        <p:txBody>
          <a:bodyPr/>
          <a:lstStyle/>
          <a:p>
            <a:fld id="{3B07AA6C-DFCB-4026-8BA2-8A55D8254125}" type="slidenum">
              <a:rPr lang="en-US" smtClean="0"/>
              <a:t>9</a:t>
            </a:fld>
            <a:endParaRPr lang="en-US"/>
          </a:p>
        </p:txBody>
      </p:sp>
    </p:spTree>
    <p:extLst>
      <p:ext uri="{BB962C8B-B14F-4D97-AF65-F5344CB8AC3E}">
        <p14:creationId xmlns:p14="http://schemas.microsoft.com/office/powerpoint/2010/main" val="319205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user’s shopping cart is key-value pair. The </a:t>
            </a:r>
            <a:r>
              <a:rPr lang="en-US" b="1" dirty="0"/>
              <a:t>user ID</a:t>
            </a:r>
            <a:r>
              <a:rPr lang="en-US" dirty="0"/>
              <a:t> is the key, and the </a:t>
            </a:r>
            <a:r>
              <a:rPr lang="en-US" b="1" dirty="0"/>
              <a:t>cart contents</a:t>
            </a:r>
            <a:r>
              <a:rPr lang="en-US" dirty="0"/>
              <a:t> are the value. This makes it easy to quickly retrieve and update cart information </a:t>
            </a:r>
            <a:r>
              <a:rPr lang="en-US" b="1" dirty="0"/>
              <a:t>regardless of where the user logs in from</a:t>
            </a:r>
            <a:r>
              <a:rPr lang="en-US" dirty="0"/>
              <a:t>.</a:t>
            </a:r>
          </a:p>
        </p:txBody>
      </p:sp>
      <p:sp>
        <p:nvSpPr>
          <p:cNvPr id="4" name="Slide Number Placeholder 3"/>
          <p:cNvSpPr>
            <a:spLocks noGrp="1"/>
          </p:cNvSpPr>
          <p:nvPr>
            <p:ph type="sldNum" sz="quarter" idx="5"/>
          </p:nvPr>
        </p:nvSpPr>
        <p:spPr/>
        <p:txBody>
          <a:bodyPr/>
          <a:lstStyle/>
          <a:p>
            <a:fld id="{3B07AA6C-DFCB-4026-8BA2-8A55D8254125}" type="slidenum">
              <a:rPr lang="en-US" smtClean="0"/>
              <a:t>22</a:t>
            </a:fld>
            <a:endParaRPr lang="en-US"/>
          </a:p>
        </p:txBody>
      </p:sp>
    </p:spTree>
    <p:extLst>
      <p:ext uri="{BB962C8B-B14F-4D97-AF65-F5344CB8AC3E}">
        <p14:creationId xmlns:p14="http://schemas.microsoft.com/office/powerpoint/2010/main" val="360211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114F-49B1-A24A-3CF9-C342198CE2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9EF63B-007E-AEDD-A7FE-9843C0BE7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75A8B4-0C4E-94A5-8212-996D4FACCBA9}"/>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C73F1CE9-A625-9207-C601-1CCDB5556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62A31-1A1B-9CB3-A883-188646AFCB82}"/>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94723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761D-5793-FDD9-02E9-C8CD9EAB34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568EA-898D-4D29-A41D-2DCE8F7597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E8873-4AE7-3B64-A5B2-AEB3A69CA327}"/>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F7A910B8-3BBC-EA75-FC01-D8D8A81B3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3DB08-1589-0450-67C8-8C1C20865845}"/>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153126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7DEC39-78C3-117C-A1E2-8A0F46FAD1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842606-51A9-61B0-ACCE-59D7E4BAD0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DBD3F-50D2-0B1B-A44D-C87CE062446B}"/>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31A2CE73-870D-E37D-8F15-37EAB00DB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B2705-88DC-8AF6-B6F2-A651D5920F99}"/>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240231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2EE4-20A8-CE4A-FCE1-6E2CF8858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5F917-12D4-1555-EE6A-50041549C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A879E-9DF2-970B-A88B-0C376A42A6A4}"/>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5660A653-5B27-5AB2-ADE9-BA3A5C942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AF6101-09B2-B7F0-E5F9-3F3F3FF32D4D}"/>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187581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986D-0E57-2BC3-E97B-BE43BE814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E546C1-6C41-5D9B-B97F-222FEDE6A4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B9ADA-63F6-19E0-F33B-0950FC0ADF88}"/>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1A5D36EA-F942-56EA-D692-860D448DB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2CD5F-BFDD-CC58-3872-141F2DF6084A}"/>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3875027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F71C-97C8-5C72-8E76-800F71FFB2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BC96F4-AED2-864C-D2C1-E0C6EEC18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C64CC4-5082-DAB8-C143-C6AD4AC6D2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62F20-1B01-4D01-BF9D-501D36A4053F}"/>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6" name="Footer Placeholder 5">
            <a:extLst>
              <a:ext uri="{FF2B5EF4-FFF2-40B4-BE49-F238E27FC236}">
                <a16:creationId xmlns:a16="http://schemas.microsoft.com/office/drawing/2014/main" id="{6CFF1404-8A07-2578-9FBE-5CFFDB595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9B37A-2C27-57EC-3183-DAD3C1589080}"/>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77210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6C1E-2EE8-2634-4FFC-625273A9C8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798549-0B94-20C8-B207-175B8B5B34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E15C2C-1F69-2441-2D83-12C843BD8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4F0FE-7571-B6AE-FA34-F3667EEA19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BBAD76-5CCA-C95B-606B-B2A20B0EA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A0D9F8-A25B-56C4-E927-229054C9DFCC}"/>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8" name="Footer Placeholder 7">
            <a:extLst>
              <a:ext uri="{FF2B5EF4-FFF2-40B4-BE49-F238E27FC236}">
                <a16:creationId xmlns:a16="http://schemas.microsoft.com/office/drawing/2014/main" id="{8C900E9F-B519-32AF-8E91-E84EE4AEE2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FD112E-AB53-DA8A-82FE-AF823CB270B1}"/>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3840578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9CDE-69C1-4DE7-515C-5BD7518B8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76DAC-BBF8-3495-ABA7-0F63C3F9EED7}"/>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4" name="Footer Placeholder 3">
            <a:extLst>
              <a:ext uri="{FF2B5EF4-FFF2-40B4-BE49-F238E27FC236}">
                <a16:creationId xmlns:a16="http://schemas.microsoft.com/office/drawing/2014/main" id="{10ABF1DF-8BA6-F2A0-FE5E-D8E8892D35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A88998-EE7B-5D10-DD60-679A32028E1C}"/>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337925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C7B49-8A36-E64B-5DD6-E1822BED1C66}"/>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3" name="Footer Placeholder 2">
            <a:extLst>
              <a:ext uri="{FF2B5EF4-FFF2-40B4-BE49-F238E27FC236}">
                <a16:creationId xmlns:a16="http://schemas.microsoft.com/office/drawing/2014/main" id="{29ED03E9-905F-43DE-0FBE-3F9EB3DAC2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B3D337-074E-B2B9-B918-7F868EC059AB}"/>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4759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521B-5BAC-78C5-0848-16EDBB6FB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B8B44-3655-C03A-08AC-633EEE8FA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12265-3B7A-A084-C2D3-A15663D49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FF869-997D-8EB3-696B-9CD304A771F3}"/>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6" name="Footer Placeholder 5">
            <a:extLst>
              <a:ext uri="{FF2B5EF4-FFF2-40B4-BE49-F238E27FC236}">
                <a16:creationId xmlns:a16="http://schemas.microsoft.com/office/drawing/2014/main" id="{1E5A3631-3CFF-268F-E6C6-06C33308D5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64AA5-E024-36C3-75DD-A2A8C9682687}"/>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415991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2BE3-5741-8B29-942F-504105314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51FFFF-48E1-BF1B-37FC-2F43BC56A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6A3636-F55F-A482-F87B-95C47DB9C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1CFE5-D5F8-B238-7D3F-FF38AD0D2151}"/>
              </a:ext>
            </a:extLst>
          </p:cNvPr>
          <p:cNvSpPr>
            <a:spLocks noGrp="1"/>
          </p:cNvSpPr>
          <p:nvPr>
            <p:ph type="dt" sz="half" idx="10"/>
          </p:nvPr>
        </p:nvSpPr>
        <p:spPr/>
        <p:txBody>
          <a:bodyPr/>
          <a:lstStyle/>
          <a:p>
            <a:fld id="{5B4518E6-47AC-4537-A998-C41DBD84DE2D}" type="datetimeFigureOut">
              <a:rPr lang="en-US" smtClean="0"/>
              <a:t>2/12/2025</a:t>
            </a:fld>
            <a:endParaRPr lang="en-US"/>
          </a:p>
        </p:txBody>
      </p:sp>
      <p:sp>
        <p:nvSpPr>
          <p:cNvPr id="6" name="Footer Placeholder 5">
            <a:extLst>
              <a:ext uri="{FF2B5EF4-FFF2-40B4-BE49-F238E27FC236}">
                <a16:creationId xmlns:a16="http://schemas.microsoft.com/office/drawing/2014/main" id="{DD8793B4-18F4-75B3-8765-DDB1D4FA3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77194-2806-8C00-3AF0-8097590834C2}"/>
              </a:ext>
            </a:extLst>
          </p:cNvPr>
          <p:cNvSpPr>
            <a:spLocks noGrp="1"/>
          </p:cNvSpPr>
          <p:nvPr>
            <p:ph type="sldNum" sz="quarter" idx="12"/>
          </p:nvPr>
        </p:nvSpPr>
        <p:spPr/>
        <p:txBody>
          <a:bodyPr/>
          <a:lstStyle/>
          <a:p>
            <a:fld id="{836D0AF0-EB3A-41DD-BD5E-21EF19394E13}" type="slidenum">
              <a:rPr lang="en-US" smtClean="0"/>
              <a:t>‹#›</a:t>
            </a:fld>
            <a:endParaRPr lang="en-US"/>
          </a:p>
        </p:txBody>
      </p:sp>
    </p:spTree>
    <p:extLst>
      <p:ext uri="{BB962C8B-B14F-4D97-AF65-F5344CB8AC3E}">
        <p14:creationId xmlns:p14="http://schemas.microsoft.com/office/powerpoint/2010/main" val="250550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0FA1D-3D9B-15D7-89E0-5D016F5F41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B9C4F1-00CD-F929-F6F1-5D50DD7D6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35A9C8-3187-9348-71A8-9C5111613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4518E6-47AC-4537-A998-C41DBD84DE2D}" type="datetimeFigureOut">
              <a:rPr lang="en-US" smtClean="0"/>
              <a:t>2/12/2025</a:t>
            </a:fld>
            <a:endParaRPr lang="en-US"/>
          </a:p>
        </p:txBody>
      </p:sp>
      <p:sp>
        <p:nvSpPr>
          <p:cNvPr id="5" name="Footer Placeholder 4">
            <a:extLst>
              <a:ext uri="{FF2B5EF4-FFF2-40B4-BE49-F238E27FC236}">
                <a16:creationId xmlns:a16="http://schemas.microsoft.com/office/drawing/2014/main" id="{513EA197-8976-997E-245A-0AA018E33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62C968-0661-5EC2-B1EC-B713B198C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6D0AF0-EB3A-41DD-BD5E-21EF19394E13}" type="slidenum">
              <a:rPr lang="en-US" smtClean="0"/>
              <a:t>‹#›</a:t>
            </a:fld>
            <a:endParaRPr lang="en-US"/>
          </a:p>
        </p:txBody>
      </p:sp>
    </p:spTree>
    <p:extLst>
      <p:ext uri="{BB962C8B-B14F-4D97-AF65-F5344CB8AC3E}">
        <p14:creationId xmlns:p14="http://schemas.microsoft.com/office/powerpoint/2010/main" val="1958527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atabase.guide/what-is-an-mpp-databas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CB6E-79DA-2B78-7D94-E25F6E9CFE21}"/>
              </a:ext>
            </a:extLst>
          </p:cNvPr>
          <p:cNvSpPr>
            <a:spLocks noGrp="1"/>
          </p:cNvSpPr>
          <p:nvPr>
            <p:ph type="ctrTitle"/>
          </p:nvPr>
        </p:nvSpPr>
        <p:spPr/>
        <p:txBody>
          <a:bodyPr/>
          <a:lstStyle/>
          <a:p>
            <a:r>
              <a:rPr lang="en-US" dirty="0"/>
              <a:t>NOSQL</a:t>
            </a:r>
          </a:p>
        </p:txBody>
      </p:sp>
    </p:spTree>
    <p:extLst>
      <p:ext uri="{BB962C8B-B14F-4D97-AF65-F5344CB8AC3E}">
        <p14:creationId xmlns:p14="http://schemas.microsoft.com/office/powerpoint/2010/main" val="221286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itle 1">
            <a:extLst>
              <a:ext uri="{FF2B5EF4-FFF2-40B4-BE49-F238E27FC236}">
                <a16:creationId xmlns:a16="http://schemas.microsoft.com/office/drawing/2014/main" id="{DBE73045-5474-2071-0C92-DF6BC678F615}"/>
              </a:ext>
            </a:extLst>
          </p:cNvPr>
          <p:cNvSpPr>
            <a:spLocks noGrp="1"/>
          </p:cNvSpPr>
          <p:nvPr>
            <p:ph type="title"/>
          </p:nvPr>
        </p:nvSpPr>
        <p:spPr/>
        <p:txBody>
          <a:bodyPr/>
          <a:lstStyle/>
          <a:p>
            <a:r>
              <a:rPr lang="en-US" altLang="en-US" u="sng"/>
              <a:t>Features of NoSQL</a:t>
            </a:r>
            <a:endParaRPr lang="en-US" altLang="en-US"/>
          </a:p>
        </p:txBody>
      </p:sp>
      <p:sp>
        <p:nvSpPr>
          <p:cNvPr id="20483" name="Content Placeholder 2">
            <a:extLst>
              <a:ext uri="{FF2B5EF4-FFF2-40B4-BE49-F238E27FC236}">
                <a16:creationId xmlns:a16="http://schemas.microsoft.com/office/drawing/2014/main" id="{D6C3FA38-AC6D-7FD5-FEB8-E75C05BEABBA}"/>
              </a:ext>
            </a:extLst>
          </p:cNvPr>
          <p:cNvSpPr>
            <a:spLocks noGrp="1"/>
          </p:cNvSpPr>
          <p:nvPr>
            <p:ph idx="1"/>
          </p:nvPr>
        </p:nvSpPr>
        <p:spPr/>
        <p:txBody>
          <a:bodyPr>
            <a:normAutofit/>
          </a:bodyPr>
          <a:lstStyle/>
          <a:p>
            <a:pPr marL="514350" indent="-514350" algn="just">
              <a:buFont typeface="Tw Cen MT" pitchFamily="34" charset="0"/>
              <a:buAutoNum type="arabicPeriod" startAt="3"/>
              <a:defRPr/>
            </a:pPr>
            <a:r>
              <a:rPr lang="en-US" b="1" dirty="0"/>
              <a:t>No support for ACID properties (Atomicity, Consistency, Isolation, and Durability): </a:t>
            </a:r>
          </a:p>
          <a:p>
            <a:pPr marL="914400" lvl="1" indent="-514350" algn="just">
              <a:defRPr/>
            </a:pPr>
            <a:r>
              <a:rPr lang="en-US" dirty="0">
                <a:solidFill>
                  <a:srgbClr val="002060"/>
                </a:solidFill>
              </a:rPr>
              <a:t>do not offer support for ACID properties of transactions. </a:t>
            </a:r>
          </a:p>
          <a:p>
            <a:pPr marL="914400" lvl="1" indent="-514350" algn="just">
              <a:defRPr/>
            </a:pPr>
            <a:r>
              <a:rPr lang="en-US" dirty="0">
                <a:solidFill>
                  <a:srgbClr val="002060"/>
                </a:solidFill>
              </a:rPr>
              <a:t>On the contrary, they have adherence to Brewer’s CAP (Consistency, Availability, and Partition tolerance) theorem </a:t>
            </a:r>
          </a:p>
          <a:p>
            <a:pPr marL="914400" lvl="1" indent="-514350" algn="just">
              <a:defRPr/>
            </a:pPr>
            <a:r>
              <a:rPr lang="en-US" dirty="0">
                <a:solidFill>
                  <a:srgbClr val="002060"/>
                </a:solidFill>
              </a:rPr>
              <a:t>and are often seen compromising on consistency in favor of availability and partition tolerance.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itle 1">
            <a:extLst>
              <a:ext uri="{FF2B5EF4-FFF2-40B4-BE49-F238E27FC236}">
                <a16:creationId xmlns:a16="http://schemas.microsoft.com/office/drawing/2014/main" id="{15D07EF3-1C85-C78B-F87E-0C745BF6F4EA}"/>
              </a:ext>
            </a:extLst>
          </p:cNvPr>
          <p:cNvSpPr>
            <a:spLocks noGrp="1"/>
          </p:cNvSpPr>
          <p:nvPr>
            <p:ph type="title"/>
          </p:nvPr>
        </p:nvSpPr>
        <p:spPr/>
        <p:txBody>
          <a:bodyPr/>
          <a:lstStyle/>
          <a:p>
            <a:r>
              <a:rPr lang="en-US" altLang="en-US" u="sng"/>
              <a:t>Features of NoSQL</a:t>
            </a:r>
            <a:endParaRPr lang="en-US" altLang="en-US"/>
          </a:p>
        </p:txBody>
      </p:sp>
      <p:sp>
        <p:nvSpPr>
          <p:cNvPr id="334851" name="Content Placeholder 2">
            <a:extLst>
              <a:ext uri="{FF2B5EF4-FFF2-40B4-BE49-F238E27FC236}">
                <a16:creationId xmlns:a16="http://schemas.microsoft.com/office/drawing/2014/main" id="{522A6019-C3C5-79B2-DDB8-6A08324E6BD5}"/>
              </a:ext>
            </a:extLst>
          </p:cNvPr>
          <p:cNvSpPr>
            <a:spLocks noGrp="1"/>
          </p:cNvSpPr>
          <p:nvPr>
            <p:ph idx="1"/>
          </p:nvPr>
        </p:nvSpPr>
        <p:spPr/>
        <p:txBody>
          <a:bodyPr/>
          <a:lstStyle/>
          <a:p>
            <a:pPr marL="514350" indent="-514350" algn="just">
              <a:buFont typeface="Tw Cen MT" panose="020B0602020104020603" pitchFamily="34" charset="0"/>
              <a:buAutoNum type="arabicPeriod" startAt="4"/>
            </a:pPr>
            <a:r>
              <a:rPr lang="en-US" altLang="en-US" b="1"/>
              <a:t>No fixed table schema: </a:t>
            </a:r>
          </a:p>
          <a:p>
            <a:pPr marL="914400" lvl="1" indent="-514350" algn="just"/>
            <a:r>
              <a:rPr lang="en-US" altLang="en-US">
                <a:solidFill>
                  <a:srgbClr val="0070C0"/>
                </a:solidFill>
              </a:rPr>
              <a:t>NoSQL databases are becoming increasing popular owing to their support for flexibility to the schema. </a:t>
            </a:r>
          </a:p>
          <a:p>
            <a:pPr marL="914400" lvl="1" indent="-514350" algn="just"/>
            <a:r>
              <a:rPr lang="en-US" altLang="en-US">
                <a:solidFill>
                  <a:srgbClr val="0070C0"/>
                </a:solidFill>
              </a:rPr>
              <a:t>They do not mandate for the data to strictly adhere to any schema structure at the time of 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itle 1">
            <a:extLst>
              <a:ext uri="{FF2B5EF4-FFF2-40B4-BE49-F238E27FC236}">
                <a16:creationId xmlns:a16="http://schemas.microsoft.com/office/drawing/2014/main" id="{6F9A5C9D-D693-26B9-E26D-B01821C1F78D}"/>
              </a:ext>
            </a:extLst>
          </p:cNvPr>
          <p:cNvSpPr>
            <a:spLocks noGrp="1"/>
          </p:cNvSpPr>
          <p:nvPr>
            <p:ph type="title"/>
          </p:nvPr>
        </p:nvSpPr>
        <p:spPr/>
        <p:txBody>
          <a:bodyPr/>
          <a:lstStyle/>
          <a:p>
            <a:r>
              <a:rPr lang="en-IN" altLang="en-US"/>
              <a:t>What is NoSQL?</a:t>
            </a:r>
          </a:p>
        </p:txBody>
      </p:sp>
      <p:graphicFrame>
        <p:nvGraphicFramePr>
          <p:cNvPr id="335875" name="Object 6">
            <a:extLst>
              <a:ext uri="{FF2B5EF4-FFF2-40B4-BE49-F238E27FC236}">
                <a16:creationId xmlns:a16="http://schemas.microsoft.com/office/drawing/2014/main" id="{F74122FC-4EAE-F3C1-D175-E4CC33EDC353}"/>
              </a:ext>
            </a:extLst>
          </p:cNvPr>
          <p:cNvGraphicFramePr>
            <a:graphicFrameLocks noChangeAspect="1"/>
          </p:cNvGraphicFramePr>
          <p:nvPr/>
        </p:nvGraphicFramePr>
        <p:xfrm>
          <a:off x="2381250" y="1500188"/>
          <a:ext cx="7048500" cy="4940300"/>
        </p:xfrm>
        <a:graphic>
          <a:graphicData uri="http://schemas.openxmlformats.org/presentationml/2006/ole">
            <mc:AlternateContent xmlns:mc="http://schemas.openxmlformats.org/markup-compatibility/2006">
              <mc:Choice xmlns:v="urn:schemas-microsoft-com:vml" Requires="v">
                <p:oleObj name="Visio" r:id="rId2" imgW="4606796" imgH="3234987" progId="">
                  <p:embed/>
                </p:oleObj>
              </mc:Choice>
              <mc:Fallback>
                <p:oleObj name="Visio" r:id="rId2" imgW="4606796" imgH="3234987" progId="">
                  <p:embed/>
                  <p:pic>
                    <p:nvPicPr>
                      <p:cNvPr id="335875" name="Object 6">
                        <a:extLst>
                          <a:ext uri="{FF2B5EF4-FFF2-40B4-BE49-F238E27FC236}">
                            <a16:creationId xmlns:a16="http://schemas.microsoft.com/office/drawing/2014/main" id="{F74122FC-4EAE-F3C1-D175-E4CC33EDC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1500188"/>
                        <a:ext cx="70485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itle 1">
            <a:extLst>
              <a:ext uri="{FF2B5EF4-FFF2-40B4-BE49-F238E27FC236}">
                <a16:creationId xmlns:a16="http://schemas.microsoft.com/office/drawing/2014/main" id="{6ADA65E7-1B78-220A-110D-AB11016EB8D9}"/>
              </a:ext>
            </a:extLst>
          </p:cNvPr>
          <p:cNvSpPr>
            <a:spLocks noGrp="1"/>
          </p:cNvSpPr>
          <p:nvPr>
            <p:ph type="title"/>
          </p:nvPr>
        </p:nvSpPr>
        <p:spPr/>
        <p:txBody>
          <a:bodyPr/>
          <a:lstStyle/>
          <a:p>
            <a:r>
              <a:rPr lang="en-IN" altLang="en-US"/>
              <a:t>Types of NoSQL</a:t>
            </a:r>
          </a:p>
        </p:txBody>
      </p:sp>
      <p:graphicFrame>
        <p:nvGraphicFramePr>
          <p:cNvPr id="5" name="Diagram 4">
            <a:extLst>
              <a:ext uri="{FF2B5EF4-FFF2-40B4-BE49-F238E27FC236}">
                <a16:creationId xmlns:a16="http://schemas.microsoft.com/office/drawing/2014/main" id="{4C743FD6-B1F5-75D8-7053-78F722A9EE13}"/>
              </a:ext>
            </a:extLst>
          </p:cNvPr>
          <p:cNvGraphicFramePr/>
          <p:nvPr/>
        </p:nvGraphicFramePr>
        <p:xfrm>
          <a:off x="1809720" y="1643050"/>
          <a:ext cx="8715436" cy="4857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AFA1-DF0B-95F1-83F1-629657C7D729}"/>
              </a:ext>
            </a:extLst>
          </p:cNvPr>
          <p:cNvSpPr>
            <a:spLocks noGrp="1"/>
          </p:cNvSpPr>
          <p:nvPr>
            <p:ph type="title"/>
          </p:nvPr>
        </p:nvSpPr>
        <p:spPr/>
        <p:txBody>
          <a:bodyPr/>
          <a:lstStyle/>
          <a:p>
            <a:r>
              <a:rPr lang="en-US" dirty="0"/>
              <a:t>Types of NoSQL</a:t>
            </a:r>
          </a:p>
        </p:txBody>
      </p:sp>
      <p:pic>
        <p:nvPicPr>
          <p:cNvPr id="5" name="Content Placeholder 4">
            <a:extLst>
              <a:ext uri="{FF2B5EF4-FFF2-40B4-BE49-F238E27FC236}">
                <a16:creationId xmlns:a16="http://schemas.microsoft.com/office/drawing/2014/main" id="{DC947EE8-458D-97C0-A8BA-4837C03D46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48" y="1596886"/>
            <a:ext cx="5102088" cy="5102088"/>
          </a:xfrm>
        </p:spPr>
      </p:pic>
    </p:spTree>
    <p:extLst>
      <p:ext uri="{BB962C8B-B14F-4D97-AF65-F5344CB8AC3E}">
        <p14:creationId xmlns:p14="http://schemas.microsoft.com/office/powerpoint/2010/main" val="4099082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AE23-CE90-05DD-0CDA-76CF7DEFFA7B}"/>
              </a:ext>
            </a:extLst>
          </p:cNvPr>
          <p:cNvSpPr>
            <a:spLocks noGrp="1"/>
          </p:cNvSpPr>
          <p:nvPr>
            <p:ph type="title"/>
          </p:nvPr>
        </p:nvSpPr>
        <p:spPr/>
        <p:txBody>
          <a:bodyPr/>
          <a:lstStyle/>
          <a:p>
            <a:r>
              <a:rPr lang="en-US" dirty="0"/>
              <a:t>Key-Value Store</a:t>
            </a:r>
          </a:p>
        </p:txBody>
      </p:sp>
      <p:pic>
        <p:nvPicPr>
          <p:cNvPr id="9" name="Picture 8">
            <a:extLst>
              <a:ext uri="{FF2B5EF4-FFF2-40B4-BE49-F238E27FC236}">
                <a16:creationId xmlns:a16="http://schemas.microsoft.com/office/drawing/2014/main" id="{4BDFB3C9-472C-8029-1EFC-1332F45FE025}"/>
              </a:ext>
            </a:extLst>
          </p:cNvPr>
          <p:cNvPicPr>
            <a:picLocks noChangeAspect="1"/>
          </p:cNvPicPr>
          <p:nvPr/>
        </p:nvPicPr>
        <p:blipFill>
          <a:blip r:embed="rId2"/>
          <a:stretch>
            <a:fillRect/>
          </a:stretch>
        </p:blipFill>
        <p:spPr>
          <a:xfrm>
            <a:off x="2844454" y="1978716"/>
            <a:ext cx="5495925" cy="3695700"/>
          </a:xfrm>
          <a:prstGeom prst="rect">
            <a:avLst/>
          </a:prstGeom>
        </p:spPr>
      </p:pic>
    </p:spTree>
    <p:extLst>
      <p:ext uri="{BB962C8B-B14F-4D97-AF65-F5344CB8AC3E}">
        <p14:creationId xmlns:p14="http://schemas.microsoft.com/office/powerpoint/2010/main" val="348237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98BB-97F7-B9FC-5FF0-1DD1CFA6A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6D3CF-8465-6360-CF8C-FF459750E9C0}"/>
              </a:ext>
            </a:extLst>
          </p:cNvPr>
          <p:cNvSpPr>
            <a:spLocks noGrp="1"/>
          </p:cNvSpPr>
          <p:nvPr>
            <p:ph type="title"/>
          </p:nvPr>
        </p:nvSpPr>
        <p:spPr/>
        <p:txBody>
          <a:bodyPr/>
          <a:lstStyle/>
          <a:p>
            <a:r>
              <a:rPr lang="en-US" dirty="0"/>
              <a:t>Column Oriented Data Store</a:t>
            </a:r>
          </a:p>
        </p:txBody>
      </p:sp>
      <p:pic>
        <p:nvPicPr>
          <p:cNvPr id="4" name="Picture 3" descr="A table of data with numbers and a row of columns&#10;&#10;Description automatically generated with medium confidence">
            <a:extLst>
              <a:ext uri="{FF2B5EF4-FFF2-40B4-BE49-F238E27FC236}">
                <a16:creationId xmlns:a16="http://schemas.microsoft.com/office/drawing/2014/main" id="{7CAE14E2-009D-85F1-B9A2-713AB45E4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587" y="1928812"/>
            <a:ext cx="5076825" cy="3000375"/>
          </a:xfrm>
          <a:prstGeom prst="rect">
            <a:avLst/>
          </a:prstGeom>
        </p:spPr>
      </p:pic>
    </p:spTree>
    <p:extLst>
      <p:ext uri="{BB962C8B-B14F-4D97-AF65-F5344CB8AC3E}">
        <p14:creationId xmlns:p14="http://schemas.microsoft.com/office/powerpoint/2010/main" val="330484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C0386-7EA7-A11E-010C-0E5A50936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0A4C4-E652-5798-FE43-21A1C67D7680}"/>
              </a:ext>
            </a:extLst>
          </p:cNvPr>
          <p:cNvSpPr>
            <a:spLocks noGrp="1"/>
          </p:cNvSpPr>
          <p:nvPr>
            <p:ph type="title"/>
          </p:nvPr>
        </p:nvSpPr>
        <p:spPr/>
        <p:txBody>
          <a:bodyPr/>
          <a:lstStyle/>
          <a:p>
            <a:r>
              <a:rPr lang="en-US" dirty="0"/>
              <a:t>Document Data Store</a:t>
            </a:r>
          </a:p>
        </p:txBody>
      </p:sp>
      <p:pic>
        <p:nvPicPr>
          <p:cNvPr id="5" name="Picture 4">
            <a:extLst>
              <a:ext uri="{FF2B5EF4-FFF2-40B4-BE49-F238E27FC236}">
                <a16:creationId xmlns:a16="http://schemas.microsoft.com/office/drawing/2014/main" id="{E59EB442-5F68-D253-BD02-6614A3B5D0A5}"/>
              </a:ext>
            </a:extLst>
          </p:cNvPr>
          <p:cNvPicPr>
            <a:picLocks noChangeAspect="1"/>
          </p:cNvPicPr>
          <p:nvPr/>
        </p:nvPicPr>
        <p:blipFill>
          <a:blip r:embed="rId2"/>
          <a:stretch>
            <a:fillRect/>
          </a:stretch>
        </p:blipFill>
        <p:spPr>
          <a:xfrm>
            <a:off x="1000953" y="1690688"/>
            <a:ext cx="10534650" cy="4781550"/>
          </a:xfrm>
          <a:prstGeom prst="rect">
            <a:avLst/>
          </a:prstGeom>
        </p:spPr>
      </p:pic>
    </p:spTree>
    <p:extLst>
      <p:ext uri="{BB962C8B-B14F-4D97-AF65-F5344CB8AC3E}">
        <p14:creationId xmlns:p14="http://schemas.microsoft.com/office/powerpoint/2010/main" val="2458179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D0BAF-A4FE-500C-E2D4-EDE46E6C4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34CEB-C32C-56B4-2641-E71B4BDF7E64}"/>
              </a:ext>
            </a:extLst>
          </p:cNvPr>
          <p:cNvSpPr>
            <a:spLocks noGrp="1"/>
          </p:cNvSpPr>
          <p:nvPr>
            <p:ph type="title"/>
          </p:nvPr>
        </p:nvSpPr>
        <p:spPr/>
        <p:txBody>
          <a:bodyPr/>
          <a:lstStyle/>
          <a:p>
            <a:r>
              <a:rPr lang="en-US" dirty="0"/>
              <a:t>Graph Data Store</a:t>
            </a:r>
          </a:p>
        </p:txBody>
      </p:sp>
      <p:pic>
        <p:nvPicPr>
          <p:cNvPr id="4" name="Picture 3">
            <a:extLst>
              <a:ext uri="{FF2B5EF4-FFF2-40B4-BE49-F238E27FC236}">
                <a16:creationId xmlns:a16="http://schemas.microsoft.com/office/drawing/2014/main" id="{4A5A0EB7-B538-A00F-57AE-8271E677E2CA}"/>
              </a:ext>
            </a:extLst>
          </p:cNvPr>
          <p:cNvPicPr>
            <a:picLocks noChangeAspect="1"/>
          </p:cNvPicPr>
          <p:nvPr/>
        </p:nvPicPr>
        <p:blipFill>
          <a:blip r:embed="rId2"/>
          <a:stretch>
            <a:fillRect/>
          </a:stretch>
        </p:blipFill>
        <p:spPr>
          <a:xfrm>
            <a:off x="2949023" y="1882775"/>
            <a:ext cx="5657850" cy="4610100"/>
          </a:xfrm>
          <a:prstGeom prst="rect">
            <a:avLst/>
          </a:prstGeom>
        </p:spPr>
      </p:pic>
    </p:spTree>
    <p:extLst>
      <p:ext uri="{BB962C8B-B14F-4D97-AF65-F5344CB8AC3E}">
        <p14:creationId xmlns:p14="http://schemas.microsoft.com/office/powerpoint/2010/main" val="365735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itle 1">
            <a:extLst>
              <a:ext uri="{FF2B5EF4-FFF2-40B4-BE49-F238E27FC236}">
                <a16:creationId xmlns:a16="http://schemas.microsoft.com/office/drawing/2014/main" id="{4662B7C6-99D0-6D30-7164-CFE414432BFF}"/>
              </a:ext>
            </a:extLst>
          </p:cNvPr>
          <p:cNvSpPr>
            <a:spLocks noGrp="1"/>
          </p:cNvSpPr>
          <p:nvPr>
            <p:ph type="title"/>
          </p:nvPr>
        </p:nvSpPr>
        <p:spPr/>
        <p:txBody>
          <a:bodyPr/>
          <a:lstStyle/>
          <a:p>
            <a:r>
              <a:rPr lang="en-US" altLang="en-US"/>
              <a:t>Key Value Databases</a:t>
            </a:r>
          </a:p>
        </p:txBody>
      </p:sp>
      <p:sp>
        <p:nvSpPr>
          <p:cNvPr id="3" name="Content Placeholder 2">
            <a:extLst>
              <a:ext uri="{FF2B5EF4-FFF2-40B4-BE49-F238E27FC236}">
                <a16:creationId xmlns:a16="http://schemas.microsoft.com/office/drawing/2014/main" id="{A9C5ADAB-1868-AD08-B157-09CB6E52FC89}"/>
              </a:ext>
            </a:extLst>
          </p:cNvPr>
          <p:cNvSpPr>
            <a:spLocks noGrp="1"/>
          </p:cNvSpPr>
          <p:nvPr>
            <p:ph idx="1"/>
          </p:nvPr>
        </p:nvSpPr>
        <p:spPr/>
        <p:txBody>
          <a:bodyPr/>
          <a:lstStyle/>
          <a:p>
            <a:pPr algn="just"/>
            <a:r>
              <a:rPr lang="en-US" altLang="en-US" dirty="0"/>
              <a:t>These DMS store items as alpha-numeric identifiers that refer to the keys. Each key has associated values. </a:t>
            </a:r>
          </a:p>
          <a:p>
            <a:pPr algn="just"/>
            <a:r>
              <a:rPr lang="en-US" altLang="en-US" dirty="0"/>
              <a:t>The values could be simple text strings or more complex lists and sets. </a:t>
            </a:r>
          </a:p>
          <a:p>
            <a:pPr algn="just"/>
            <a:r>
              <a:rPr lang="en-US" altLang="en-US" dirty="0"/>
              <a:t>Search only performed against keys and limited to exact matches. </a:t>
            </a:r>
          </a:p>
          <a:p>
            <a:pPr algn="just"/>
            <a:r>
              <a:rPr lang="en-US" altLang="en-US" dirty="0"/>
              <a:t>Search cannot be performed against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itle 1">
            <a:extLst>
              <a:ext uri="{FF2B5EF4-FFF2-40B4-BE49-F238E27FC236}">
                <a16:creationId xmlns:a16="http://schemas.microsoft.com/office/drawing/2014/main" id="{B95FF6CC-3E4B-39B8-AAF9-5E7B8980C83C}"/>
              </a:ext>
            </a:extLst>
          </p:cNvPr>
          <p:cNvSpPr>
            <a:spLocks noGrp="1"/>
          </p:cNvSpPr>
          <p:nvPr>
            <p:ph type="title"/>
          </p:nvPr>
        </p:nvSpPr>
        <p:spPr/>
        <p:txBody>
          <a:bodyPr/>
          <a:lstStyle/>
          <a:p>
            <a:r>
              <a:rPr lang="en-US" altLang="en-US" sz="3600"/>
              <a:t>The Big Data Technology Landscape</a:t>
            </a:r>
          </a:p>
        </p:txBody>
      </p:sp>
      <p:sp>
        <p:nvSpPr>
          <p:cNvPr id="325635" name="Content Placeholder 2">
            <a:extLst>
              <a:ext uri="{FF2B5EF4-FFF2-40B4-BE49-F238E27FC236}">
                <a16:creationId xmlns:a16="http://schemas.microsoft.com/office/drawing/2014/main" id="{BFFE21FC-D8CA-C82D-2282-931FF86DA5DB}"/>
              </a:ext>
            </a:extLst>
          </p:cNvPr>
          <p:cNvSpPr>
            <a:spLocks noGrp="1"/>
          </p:cNvSpPr>
          <p:nvPr>
            <p:ph idx="1"/>
          </p:nvPr>
        </p:nvSpPr>
        <p:spPr/>
        <p:txBody>
          <a:bodyPr/>
          <a:lstStyle/>
          <a:p>
            <a:pPr algn="just"/>
            <a:r>
              <a:rPr lang="en-US" altLang="en-US"/>
              <a:t>The big data technology landscape can be majorly studied under two important technologies:</a:t>
            </a:r>
          </a:p>
          <a:p>
            <a:pPr lvl="1" algn="just"/>
            <a:r>
              <a:rPr lang="en-US" altLang="en-US">
                <a:solidFill>
                  <a:srgbClr val="C00000"/>
                </a:solidFill>
              </a:rPr>
              <a:t>NoSQL</a:t>
            </a:r>
          </a:p>
          <a:p>
            <a:pPr lvl="1" algn="just"/>
            <a:r>
              <a:rPr lang="en-US" altLang="en-US">
                <a:solidFill>
                  <a:srgbClr val="C00000"/>
                </a:solidFill>
              </a:rPr>
              <a:t>Hadoop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itle 1">
            <a:extLst>
              <a:ext uri="{FF2B5EF4-FFF2-40B4-BE49-F238E27FC236}">
                <a16:creationId xmlns:a16="http://schemas.microsoft.com/office/drawing/2014/main" id="{87B4B559-42CE-14E8-E9B6-C106F46A2E6A}"/>
              </a:ext>
            </a:extLst>
          </p:cNvPr>
          <p:cNvSpPr>
            <a:spLocks noGrp="1"/>
          </p:cNvSpPr>
          <p:nvPr>
            <p:ph type="title"/>
          </p:nvPr>
        </p:nvSpPr>
        <p:spPr/>
        <p:txBody>
          <a:bodyPr/>
          <a:lstStyle/>
          <a:p>
            <a:r>
              <a:rPr lang="en-IN" altLang="en-US"/>
              <a:t>Types of NoSQL</a:t>
            </a:r>
            <a:endParaRPr lang="en-US" altLang="en-US"/>
          </a:p>
        </p:txBody>
      </p:sp>
      <p:sp>
        <p:nvSpPr>
          <p:cNvPr id="3" name="Content Placeholder 2">
            <a:extLst>
              <a:ext uri="{FF2B5EF4-FFF2-40B4-BE49-F238E27FC236}">
                <a16:creationId xmlns:a16="http://schemas.microsoft.com/office/drawing/2014/main" id="{5E3C7BEC-D52E-9DAE-5826-9C07207E7461}"/>
              </a:ext>
            </a:extLst>
          </p:cNvPr>
          <p:cNvSpPr>
            <a:spLocks noGrp="1"/>
          </p:cNvSpPr>
          <p:nvPr>
            <p:ph idx="1"/>
          </p:nvPr>
        </p:nvSpPr>
        <p:spPr/>
        <p:txBody>
          <a:bodyPr/>
          <a:lstStyle/>
          <a:p>
            <a:pPr marL="514350" indent="-514350" algn="just">
              <a:buFont typeface="+mj-lt"/>
              <a:buAutoNum type="arabicPeriod"/>
              <a:defRPr/>
            </a:pPr>
            <a:r>
              <a:rPr lang="en-US" b="1" dirty="0"/>
              <a:t>Key-value: </a:t>
            </a:r>
            <a:r>
              <a:rPr lang="en-US" dirty="0">
                <a:solidFill>
                  <a:srgbClr val="002060"/>
                </a:solidFill>
              </a:rPr>
              <a:t>It maintains a big hash table of keys and values. For example, Dynamo, </a:t>
            </a:r>
            <a:r>
              <a:rPr lang="en-US" dirty="0" err="1">
                <a:solidFill>
                  <a:srgbClr val="002060"/>
                </a:solidFill>
              </a:rPr>
              <a:t>Redis</a:t>
            </a:r>
            <a:r>
              <a:rPr lang="en-US" dirty="0">
                <a:solidFill>
                  <a:srgbClr val="002060"/>
                </a:solidFill>
              </a:rPr>
              <a:t>, </a:t>
            </a:r>
            <a:r>
              <a:rPr lang="en-US" dirty="0" err="1">
                <a:solidFill>
                  <a:srgbClr val="002060"/>
                </a:solidFill>
              </a:rPr>
              <a:t>Riak</a:t>
            </a:r>
            <a:r>
              <a:rPr lang="en-US" dirty="0">
                <a:solidFill>
                  <a:srgbClr val="002060"/>
                </a:solidFill>
              </a:rPr>
              <a:t>, etc. </a:t>
            </a:r>
          </a:p>
          <a:p>
            <a:pPr marL="514350" indent="-514350" algn="just">
              <a:buNone/>
              <a:defRPr/>
            </a:pPr>
            <a:r>
              <a:rPr lang="en-US" dirty="0"/>
              <a:t>	</a:t>
            </a:r>
            <a:r>
              <a:rPr lang="en-US" dirty="0">
                <a:solidFill>
                  <a:srgbClr val="7030A0"/>
                </a:solidFill>
              </a:rPr>
              <a:t>Sample Key- Value Pair in Key- Value Database</a:t>
            </a:r>
          </a:p>
          <a:p>
            <a:pPr algn="just">
              <a:buFont typeface="Wingdings" pitchFamily="2" charset="2"/>
              <a:buNone/>
              <a:defRPr/>
            </a:pPr>
            <a:r>
              <a:rPr lang="en-US" b="1" dirty="0"/>
              <a:t>		Key			Value</a:t>
            </a:r>
          </a:p>
          <a:p>
            <a:pPr algn="just">
              <a:buFont typeface="Wingdings" pitchFamily="2" charset="2"/>
              <a:buNone/>
              <a:defRPr/>
            </a:pPr>
            <a:r>
              <a:rPr lang="en-US" dirty="0"/>
              <a:t>		First Name		</a:t>
            </a:r>
            <a:r>
              <a:rPr lang="en-US" dirty="0" err="1"/>
              <a:t>Simmonds</a:t>
            </a:r>
            <a:endParaRPr lang="en-US" dirty="0"/>
          </a:p>
          <a:p>
            <a:pPr algn="just">
              <a:buFont typeface="Wingdings" pitchFamily="2" charset="2"/>
              <a:buNone/>
              <a:defRPr/>
            </a:pPr>
            <a:r>
              <a:rPr lang="en-US" dirty="0"/>
              <a:t>		Last Name		David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itle 1">
            <a:extLst>
              <a:ext uri="{FF2B5EF4-FFF2-40B4-BE49-F238E27FC236}">
                <a16:creationId xmlns:a16="http://schemas.microsoft.com/office/drawing/2014/main" id="{73178D86-0C29-00EB-68C4-1F85D2F5F303}"/>
              </a:ext>
            </a:extLst>
          </p:cNvPr>
          <p:cNvSpPr>
            <a:spLocks noGrp="1"/>
          </p:cNvSpPr>
          <p:nvPr>
            <p:ph type="title"/>
          </p:nvPr>
        </p:nvSpPr>
        <p:spPr/>
        <p:txBody>
          <a:bodyPr/>
          <a:lstStyle/>
          <a:p>
            <a:r>
              <a:rPr lang="en-US" altLang="en-US"/>
              <a:t>What is key-value pair?</a:t>
            </a:r>
          </a:p>
        </p:txBody>
      </p:sp>
      <p:sp>
        <p:nvSpPr>
          <p:cNvPr id="339971" name="Content Placeholder 2">
            <a:extLst>
              <a:ext uri="{FF2B5EF4-FFF2-40B4-BE49-F238E27FC236}">
                <a16:creationId xmlns:a16="http://schemas.microsoft.com/office/drawing/2014/main" id="{C44D35BB-218C-8FDA-A2A0-3F15E6186B49}"/>
              </a:ext>
            </a:extLst>
          </p:cNvPr>
          <p:cNvSpPr>
            <a:spLocks noGrp="1"/>
          </p:cNvSpPr>
          <p:nvPr>
            <p:ph idx="1"/>
          </p:nvPr>
        </p:nvSpPr>
        <p:spPr/>
        <p:txBody>
          <a:bodyPr/>
          <a:lstStyle/>
          <a:p>
            <a:r>
              <a:rPr lang="en-US" altLang="en-US"/>
              <a:t>A key-value pair (KVP) is a set of two linked data items: </a:t>
            </a:r>
          </a:p>
          <a:p>
            <a:pPr lvl="1"/>
            <a:r>
              <a:rPr lang="en-US" altLang="en-US">
                <a:solidFill>
                  <a:srgbClr val="C00000"/>
                </a:solidFill>
              </a:rPr>
              <a:t>a key, </a:t>
            </a:r>
            <a:r>
              <a:rPr lang="en-US" altLang="en-US"/>
              <a:t>which is a unique identifier for some item of data, and </a:t>
            </a:r>
          </a:p>
          <a:p>
            <a:pPr lvl="1"/>
            <a:r>
              <a:rPr lang="en-US" altLang="en-US">
                <a:solidFill>
                  <a:srgbClr val="C00000"/>
                </a:solidFill>
              </a:rPr>
              <a:t>the value, </a:t>
            </a:r>
            <a:r>
              <a:rPr lang="en-US" altLang="en-US"/>
              <a:t>which is either the data that is identified or a pointer to the location of that data. </a:t>
            </a:r>
          </a:p>
          <a:p>
            <a:r>
              <a:rPr lang="en-US" altLang="en-US"/>
              <a:t>Key-value pairs are frequently used in </a:t>
            </a:r>
            <a:r>
              <a:rPr lang="en-US" altLang="en-US">
                <a:solidFill>
                  <a:srgbClr val="C00000"/>
                </a:solidFill>
              </a:rPr>
              <a:t>lookup tables, hash tables and configuration files</a:t>
            </a:r>
            <a:r>
              <a:rPr lang="en-US" altLang="en-US"/>
              <a:t>.</a:t>
            </a: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itle 1">
            <a:extLst>
              <a:ext uri="{FF2B5EF4-FFF2-40B4-BE49-F238E27FC236}">
                <a16:creationId xmlns:a16="http://schemas.microsoft.com/office/drawing/2014/main" id="{C1CD5241-6AFE-D83A-7C60-C61709153704}"/>
              </a:ext>
            </a:extLst>
          </p:cNvPr>
          <p:cNvSpPr>
            <a:spLocks noGrp="1"/>
          </p:cNvSpPr>
          <p:nvPr>
            <p:ph type="title"/>
          </p:nvPr>
        </p:nvSpPr>
        <p:spPr/>
        <p:txBody>
          <a:bodyPr/>
          <a:lstStyle/>
          <a:p>
            <a:r>
              <a:rPr lang="en-US" altLang="en-US"/>
              <a:t>Key Value Databases Characteristics </a:t>
            </a:r>
          </a:p>
        </p:txBody>
      </p:sp>
      <p:sp>
        <p:nvSpPr>
          <p:cNvPr id="3" name="Content Placeholder 2">
            <a:extLst>
              <a:ext uri="{FF2B5EF4-FFF2-40B4-BE49-F238E27FC236}">
                <a16:creationId xmlns:a16="http://schemas.microsoft.com/office/drawing/2014/main" id="{B5D71D7B-BC51-8DD5-3434-1F3DF8F9DB8F}"/>
              </a:ext>
            </a:extLst>
          </p:cNvPr>
          <p:cNvSpPr>
            <a:spLocks noGrp="1"/>
          </p:cNvSpPr>
          <p:nvPr>
            <p:ph idx="1"/>
          </p:nvPr>
        </p:nvSpPr>
        <p:spPr/>
        <p:txBody>
          <a:bodyPr>
            <a:normAutofit/>
          </a:bodyPr>
          <a:lstStyle/>
          <a:p>
            <a:pPr>
              <a:defRPr/>
            </a:pPr>
            <a:r>
              <a:rPr lang="en-US" dirty="0"/>
              <a:t>The simplicity of Key-Value Store makes them very quick and light. </a:t>
            </a:r>
          </a:p>
          <a:p>
            <a:pPr>
              <a:defRPr/>
            </a:pPr>
            <a:r>
              <a:rPr lang="en-US" dirty="0"/>
              <a:t>Highly scalable retrieval of the values needed for application tasks such as retrieving product names. </a:t>
            </a:r>
          </a:p>
          <a:p>
            <a:pPr>
              <a:defRPr/>
            </a:pPr>
            <a:r>
              <a:rPr lang="en-US" dirty="0"/>
              <a:t>This is why Amazon use K-V system, Dynamo, in its shopping cart. Dynamo is a highly available key-value storage system. </a:t>
            </a:r>
          </a:p>
          <a:p>
            <a:pPr>
              <a:defRPr/>
            </a:pPr>
            <a:r>
              <a:rPr lang="en-US" dirty="0">
                <a:solidFill>
                  <a:srgbClr val="C00000"/>
                </a:solidFill>
              </a:rPr>
              <a:t>Example: Dynamo (Amazon), </a:t>
            </a:r>
            <a:r>
              <a:rPr lang="en-US" dirty="0" err="1">
                <a:solidFill>
                  <a:srgbClr val="C00000"/>
                </a:solidFill>
              </a:rPr>
              <a:t>Voldemort</a:t>
            </a:r>
            <a:r>
              <a:rPr lang="en-US" dirty="0">
                <a:solidFill>
                  <a:srgbClr val="C00000"/>
                </a:solidFill>
              </a:rPr>
              <a:t> (LinkedIn) </a:t>
            </a:r>
            <a:r>
              <a:rPr lang="en-US" dirty="0" err="1">
                <a:solidFill>
                  <a:srgbClr val="C00000"/>
                </a:solidFill>
              </a:rPr>
              <a:t>Redis</a:t>
            </a:r>
            <a:r>
              <a:rPr lang="en-US" dirty="0">
                <a:solidFill>
                  <a:srgbClr val="C00000"/>
                </a:solidFill>
              </a:rPr>
              <a:t>, </a:t>
            </a:r>
            <a:r>
              <a:rPr lang="en-US" dirty="0" err="1">
                <a:solidFill>
                  <a:srgbClr val="C00000"/>
                </a:solidFill>
              </a:rPr>
              <a:t>BerkeleyDB</a:t>
            </a:r>
            <a:r>
              <a:rPr lang="en-US" dirty="0">
                <a:solidFill>
                  <a:srgbClr val="C00000"/>
                </a:solidFill>
              </a:rPr>
              <a:t>, </a:t>
            </a:r>
            <a:r>
              <a:rPr lang="en-US" dirty="0" err="1">
                <a:solidFill>
                  <a:srgbClr val="C00000"/>
                </a:solidFill>
              </a:rPr>
              <a:t>Riak</a:t>
            </a:r>
            <a:endParaRPr lang="en-US"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itle 1">
            <a:extLst>
              <a:ext uri="{FF2B5EF4-FFF2-40B4-BE49-F238E27FC236}">
                <a16:creationId xmlns:a16="http://schemas.microsoft.com/office/drawing/2014/main" id="{64DA9CCA-BC0A-0CC1-BA2E-093AF6EC64F7}"/>
              </a:ext>
            </a:extLst>
          </p:cNvPr>
          <p:cNvSpPr>
            <a:spLocks noGrp="1"/>
          </p:cNvSpPr>
          <p:nvPr>
            <p:ph type="title"/>
          </p:nvPr>
        </p:nvSpPr>
        <p:spPr/>
        <p:txBody>
          <a:bodyPr/>
          <a:lstStyle/>
          <a:p>
            <a:r>
              <a:rPr lang="en-US" altLang="en-US"/>
              <a:t>Key Value Databases</a:t>
            </a:r>
          </a:p>
        </p:txBody>
      </p:sp>
      <p:pic>
        <p:nvPicPr>
          <p:cNvPr id="342020" name="Picture 2">
            <a:extLst>
              <a:ext uri="{FF2B5EF4-FFF2-40B4-BE49-F238E27FC236}">
                <a16:creationId xmlns:a16="http://schemas.microsoft.com/office/drawing/2014/main" id="{D1AE665A-AB90-0485-C53E-BF7231C18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4" y="1484314"/>
            <a:ext cx="6408737"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42" name="Picture 2" descr="key-value pairs         A key is a field name,         an attribute, an         identifier. The content         of that fi...">
            <a:extLst>
              <a:ext uri="{FF2B5EF4-FFF2-40B4-BE49-F238E27FC236}">
                <a16:creationId xmlns:a16="http://schemas.microsoft.com/office/drawing/2014/main" id="{7ADD5DAE-5FA6-47D0-4EA0-C465EF3CD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714375"/>
            <a:ext cx="7358063"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4066" name="Picture 2" descr="key-value pairs          A field name,          together with the          data entered into          that field, is a    ...">
            <a:extLst>
              <a:ext uri="{FF2B5EF4-FFF2-40B4-BE49-F238E27FC236}">
                <a16:creationId xmlns:a16="http://schemas.microsoft.com/office/drawing/2014/main" id="{43DA7820-511A-AE1B-9756-26AC72AA7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428625"/>
            <a:ext cx="8001000" cy="60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090" name="Picture 2" descr="a unique identifier       A key is a unique identifier,       and a value is the actual       data that is being identified. ">
            <a:extLst>
              <a:ext uri="{FF2B5EF4-FFF2-40B4-BE49-F238E27FC236}">
                <a16:creationId xmlns:a16="http://schemas.microsoft.com/office/drawing/2014/main" id="{9078A499-FB8C-4AC4-6EE7-8345B4088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214313"/>
            <a:ext cx="7858125"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6114" name="Picture 2" descr="show me an example         For instance, in a         Contacts database         (i.e., an address         book), each reco...">
            <a:extLst>
              <a:ext uri="{FF2B5EF4-FFF2-40B4-BE49-F238E27FC236}">
                <a16:creationId xmlns:a16="http://schemas.microsoft.com/office/drawing/2014/main" id="{07E1C0E8-A0BE-BB67-5B67-B921EDD19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3" y="214313"/>
            <a:ext cx="7897812"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38" name="Picture 2" descr="city: “Buffalo”        Every record contains        the key &quot;city&quot;, and        in one particular        record its value  ...">
            <a:extLst>
              <a:ext uri="{FF2B5EF4-FFF2-40B4-BE49-F238E27FC236}">
                <a16:creationId xmlns:a16="http://schemas.microsoft.com/office/drawing/2014/main" id="{0AFE905B-6523-58A0-2DAE-EA1F8A915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1" y="642938"/>
            <a:ext cx="7358063"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62" name="Picture 2" descr="city: “Toronto”In another record in the same Contactsdatabase, the city might be &quot;Toronto”.Same key, different value. ">
            <a:extLst>
              <a:ext uri="{FF2B5EF4-FFF2-40B4-BE49-F238E27FC236}">
                <a16:creationId xmlns:a16="http://schemas.microsoft.com/office/drawing/2014/main" id="{C1417B77-59C3-B508-4DC4-B873881E2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6" y="285751"/>
            <a:ext cx="7929563"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itle 1">
            <a:extLst>
              <a:ext uri="{FF2B5EF4-FFF2-40B4-BE49-F238E27FC236}">
                <a16:creationId xmlns:a16="http://schemas.microsoft.com/office/drawing/2014/main" id="{7AA54CF3-7917-076F-596B-BD8BA5932EF8}"/>
              </a:ext>
            </a:extLst>
          </p:cNvPr>
          <p:cNvSpPr>
            <a:spLocks noGrp="1"/>
          </p:cNvSpPr>
          <p:nvPr>
            <p:ph type="title"/>
          </p:nvPr>
        </p:nvSpPr>
        <p:spPr/>
        <p:txBody>
          <a:bodyPr/>
          <a:lstStyle/>
          <a:p>
            <a:pPr eaLnBrk="1" hangingPunct="1"/>
            <a:r>
              <a:rPr lang="en-US" altLang="en-US" b="1"/>
              <a:t>Objective vs. Outcomes</a:t>
            </a:r>
          </a:p>
        </p:txBody>
      </p:sp>
      <p:graphicFrame>
        <p:nvGraphicFramePr>
          <p:cNvPr id="5" name="Content Placeholder 3">
            <a:extLst>
              <a:ext uri="{FF2B5EF4-FFF2-40B4-BE49-F238E27FC236}">
                <a16:creationId xmlns:a16="http://schemas.microsoft.com/office/drawing/2014/main" id="{EDC14439-8EDF-3642-B603-2ED26D9C14D8}"/>
              </a:ext>
            </a:extLst>
          </p:cNvPr>
          <p:cNvGraphicFramePr>
            <a:graphicFrameLocks/>
          </p:cNvGraphicFramePr>
          <p:nvPr/>
        </p:nvGraphicFramePr>
        <p:xfrm>
          <a:off x="2166939" y="1571625"/>
          <a:ext cx="8072437" cy="4929188"/>
        </p:xfrm>
        <a:graphic>
          <a:graphicData uri="http://schemas.openxmlformats.org/drawingml/2006/table">
            <a:tbl>
              <a:tblPr firstRow="1" bandRow="1">
                <a:tableStyleId>{5C22544A-7EE6-4342-B048-85BDC9FD1C3A}</a:tableStyleId>
              </a:tblPr>
              <a:tblGrid>
                <a:gridCol w="4140213">
                  <a:extLst>
                    <a:ext uri="{9D8B030D-6E8A-4147-A177-3AD203B41FA5}">
                      <a16:colId xmlns:a16="http://schemas.microsoft.com/office/drawing/2014/main" val="20000"/>
                    </a:ext>
                  </a:extLst>
                </a:gridCol>
                <a:gridCol w="3932224">
                  <a:extLst>
                    <a:ext uri="{9D8B030D-6E8A-4147-A177-3AD203B41FA5}">
                      <a16:colId xmlns:a16="http://schemas.microsoft.com/office/drawing/2014/main" val="20001"/>
                    </a:ext>
                  </a:extLst>
                </a:gridCol>
              </a:tblGrid>
              <a:tr h="616409">
                <a:tc>
                  <a:txBody>
                    <a:bodyPr/>
                    <a:lstStyle/>
                    <a:p>
                      <a:pPr algn="l"/>
                      <a:r>
                        <a:rPr lang="en-US" sz="1800" dirty="0">
                          <a:latin typeface="Trebuchet MS" panose="020B0603020202020204" pitchFamily="34" charset="0"/>
                        </a:rPr>
                        <a:t>Learning Objectives</a:t>
                      </a:r>
                    </a:p>
                  </a:txBody>
                  <a:tcPr marL="91439" marR="91439"/>
                </a:tc>
                <a:tc>
                  <a:txBody>
                    <a:bodyPr/>
                    <a:lstStyle/>
                    <a:p>
                      <a:pPr algn="l"/>
                      <a:r>
                        <a:rPr lang="en-US" sz="1800" dirty="0">
                          <a:latin typeface="Trebuchet MS" panose="020B0603020202020204" pitchFamily="34" charset="0"/>
                        </a:rPr>
                        <a:t>Learning Outcomes</a:t>
                      </a:r>
                    </a:p>
                  </a:txBody>
                  <a:tcPr marL="91439" marR="91439"/>
                </a:tc>
                <a:extLst>
                  <a:ext uri="{0D108BD9-81ED-4DB2-BD59-A6C34878D82A}">
                    <a16:rowId xmlns:a16="http://schemas.microsoft.com/office/drawing/2014/main" val="10000"/>
                  </a:ext>
                </a:extLst>
              </a:tr>
              <a:tr h="4312779">
                <a:tc>
                  <a:txBody>
                    <a:bodyPr/>
                    <a:lstStyle/>
                    <a:p>
                      <a:pPr algn="l"/>
                      <a:r>
                        <a:rPr lang="en-US" sz="1800" b="1" dirty="0">
                          <a:latin typeface="Trebuchet MS" panose="020B0603020202020204" pitchFamily="34" charset="0"/>
                        </a:rPr>
                        <a:t>The big data technology landscape</a:t>
                      </a:r>
                      <a:endParaRPr lang="en-US" sz="1800" b="1" baseline="0" dirty="0">
                        <a:latin typeface="Trebuchet MS" panose="020B0603020202020204" pitchFamily="34" charset="0"/>
                      </a:endParaRPr>
                    </a:p>
                    <a:p>
                      <a:pPr algn="l"/>
                      <a:endParaRPr lang="en-US" sz="1800" baseline="0" dirty="0">
                        <a:latin typeface="Trebuchet MS" panose="020B0603020202020204" pitchFamily="34" charset="0"/>
                      </a:endParaRPr>
                    </a:p>
                    <a:p>
                      <a:pPr marL="342900" lvl="0" indent="-342900" algn="l">
                        <a:buFont typeface="+mj-lt"/>
                        <a:buAutoNum type="arabicPeriod"/>
                      </a:pPr>
                      <a:r>
                        <a:rPr lang="en-US" sz="1800" dirty="0">
                          <a:latin typeface="Trebuchet MS" panose="020B0603020202020204" pitchFamily="34" charset="0"/>
                        </a:rPr>
                        <a:t>What is NoSQL databases</a:t>
                      </a:r>
                      <a:r>
                        <a:rPr lang="en-US" sz="1800" baseline="0" dirty="0">
                          <a:latin typeface="Trebuchet MS" panose="020B0603020202020204" pitchFamily="34" charset="0"/>
                        </a:rPr>
                        <a:t>?</a:t>
                      </a:r>
                      <a:endParaRPr lang="en-US" sz="1800" dirty="0">
                        <a:latin typeface="Trebuchet MS" panose="020B0603020202020204" pitchFamily="34" charset="0"/>
                      </a:endParaRPr>
                    </a:p>
                    <a:p>
                      <a:pPr marL="342900" lvl="0" indent="-342900" algn="l">
                        <a:buFont typeface="+mj-lt"/>
                        <a:buAutoNum type="arabicPeriod"/>
                      </a:pPr>
                      <a:endParaRPr lang="en-US" sz="1800" dirty="0">
                        <a:latin typeface="Trebuchet MS" panose="020B0603020202020204" pitchFamily="34" charset="0"/>
                      </a:endParaRPr>
                    </a:p>
                    <a:p>
                      <a:pPr marL="342900" indent="-342900" algn="l">
                        <a:buFont typeface="+mj-lt"/>
                        <a:buAutoNum type="arabicPeriod"/>
                      </a:pPr>
                      <a:r>
                        <a:rPr lang="en-US" sz="1800" dirty="0">
                          <a:latin typeface="Trebuchet MS" panose="020B0603020202020204" pitchFamily="34" charset="0"/>
                        </a:rPr>
                        <a:t>Why NoSQL?</a:t>
                      </a:r>
                    </a:p>
                    <a:p>
                      <a:pPr marL="342900" indent="-342900" algn="l">
                        <a:buFont typeface="+mj-lt"/>
                        <a:buAutoNum type="arabicPeriod"/>
                      </a:pPr>
                      <a:endParaRPr lang="en-US" sz="1800" baseline="0" dirty="0">
                        <a:latin typeface="Trebuchet MS" panose="020B0603020202020204" pitchFamily="34" charset="0"/>
                      </a:endParaRPr>
                    </a:p>
                    <a:p>
                      <a:pPr marL="342900" indent="-342900" algn="l">
                        <a:buFont typeface="+mj-lt"/>
                        <a:buAutoNum type="arabicPeriod"/>
                      </a:pPr>
                      <a:r>
                        <a:rPr lang="en-US" sz="1800" baseline="0" dirty="0">
                          <a:latin typeface="Trebuchet MS" panose="020B0603020202020204" pitchFamily="34" charset="0"/>
                        </a:rPr>
                        <a:t>Key advantages of NoSQL.</a:t>
                      </a:r>
                    </a:p>
                    <a:p>
                      <a:pPr marL="342900" indent="-342900" algn="l">
                        <a:buFont typeface="+mj-lt"/>
                        <a:buAutoNum type="arabicPeriod"/>
                      </a:pPr>
                      <a:endParaRPr lang="en-US" sz="1800" baseline="0" dirty="0">
                        <a:latin typeface="Trebuchet MS" panose="020B0603020202020204" pitchFamily="34" charset="0"/>
                      </a:endParaRPr>
                    </a:p>
                    <a:p>
                      <a:pPr marL="342900" indent="-342900" algn="l">
                        <a:buFont typeface="+mj-lt"/>
                        <a:buAutoNum type="arabicPeriod"/>
                      </a:pPr>
                      <a:r>
                        <a:rPr lang="en-US" sz="1800" baseline="0" dirty="0">
                          <a:latin typeface="Trebuchet MS" panose="020B0603020202020204" pitchFamily="34" charset="0"/>
                        </a:rPr>
                        <a:t>What is </a:t>
                      </a:r>
                      <a:r>
                        <a:rPr lang="en-US" sz="1800" baseline="0" dirty="0" err="1">
                          <a:latin typeface="Trebuchet MS" panose="020B0603020202020204" pitchFamily="34" charset="0"/>
                        </a:rPr>
                        <a:t>NewSQL</a:t>
                      </a:r>
                      <a:r>
                        <a:rPr lang="en-US" sz="1800" baseline="0" dirty="0">
                          <a:latin typeface="Trebuchet MS" panose="020B0603020202020204" pitchFamily="34" charset="0"/>
                        </a:rPr>
                        <a:t>?</a:t>
                      </a:r>
                    </a:p>
                    <a:p>
                      <a:pPr marL="342900" indent="-342900" algn="l">
                        <a:buFont typeface="+mj-lt"/>
                        <a:buAutoNum type="arabicPeriod"/>
                      </a:pPr>
                      <a:endParaRPr lang="en-US" sz="1800" baseline="0" dirty="0">
                        <a:latin typeface="Trebuchet MS" panose="020B0603020202020204" pitchFamily="34" charset="0"/>
                      </a:endParaRPr>
                    </a:p>
                    <a:p>
                      <a:pPr marL="342900" indent="-342900" algn="l">
                        <a:buFont typeface="+mj-lt"/>
                        <a:buAutoNum type="arabicPeriod"/>
                      </a:pPr>
                      <a:r>
                        <a:rPr lang="en-US" sz="1800" baseline="0" dirty="0">
                          <a:latin typeface="Trebuchet MS" panose="020B0603020202020204" pitchFamily="34" charset="0"/>
                        </a:rPr>
                        <a:t>SQL vs. NoSQL.</a:t>
                      </a:r>
                    </a:p>
                    <a:p>
                      <a:pPr marL="342900" indent="-342900" algn="l">
                        <a:buFont typeface="+mj-lt"/>
                        <a:buAutoNum type="arabicPeriod"/>
                      </a:pPr>
                      <a:endParaRPr lang="en-US" sz="1800" baseline="0" dirty="0">
                        <a:latin typeface="Trebuchet MS" panose="020B0603020202020204" pitchFamily="34" charset="0"/>
                      </a:endParaRPr>
                    </a:p>
                    <a:p>
                      <a:pPr marL="342900" lvl="0" indent="-342900" algn="l">
                        <a:buFont typeface="+mj-lt"/>
                        <a:buAutoNum type="arabicPeriod"/>
                      </a:pPr>
                      <a:r>
                        <a:rPr lang="en-US" sz="1800" baseline="0" dirty="0">
                          <a:latin typeface="Trebuchet MS" panose="020B0603020202020204" pitchFamily="34" charset="0"/>
                        </a:rPr>
                        <a:t>Getting familiar with Hadoop.</a:t>
                      </a:r>
                    </a:p>
                  </a:txBody>
                  <a:tcPr marL="91439" marR="91439"/>
                </a:tc>
                <a:tc>
                  <a:txBody>
                    <a:bodyPr/>
                    <a:lstStyle/>
                    <a:p>
                      <a:pPr marL="342900" indent="-342900" algn="l">
                        <a:buFontTx/>
                        <a:buAutoNum type="alphaLcParenR"/>
                      </a:pPr>
                      <a:endParaRPr lang="en-US" sz="1800" dirty="0">
                        <a:latin typeface="Trebuchet MS" panose="020B0603020202020204" pitchFamily="34" charset="0"/>
                      </a:endParaRPr>
                    </a:p>
                    <a:p>
                      <a:pPr marL="342900" indent="-342900" algn="l">
                        <a:buFontTx/>
                        <a:buAutoNum type="alphaLcParenR"/>
                      </a:pPr>
                      <a:endParaRPr lang="en-US" sz="1800" dirty="0">
                        <a:latin typeface="Trebuchet MS" panose="020B0603020202020204" pitchFamily="34" charset="0"/>
                      </a:endParaRPr>
                    </a:p>
                    <a:p>
                      <a:pPr marL="342900" indent="-342900" algn="l">
                        <a:buFontTx/>
                        <a:buAutoNum type="alphaLcParenR"/>
                      </a:pPr>
                      <a:r>
                        <a:rPr lang="en-US" sz="1800" dirty="0">
                          <a:latin typeface="Trebuchet MS" panose="020B0603020202020204" pitchFamily="34" charset="0"/>
                        </a:rPr>
                        <a:t>Able</a:t>
                      </a:r>
                      <a:r>
                        <a:rPr lang="en-US" sz="1800" baseline="0" dirty="0">
                          <a:latin typeface="Trebuchet MS" panose="020B0603020202020204" pitchFamily="34" charset="0"/>
                        </a:rPr>
                        <a:t> to</a:t>
                      </a:r>
                      <a:r>
                        <a:rPr lang="en-US" sz="1800" dirty="0">
                          <a:latin typeface="Trebuchet MS" panose="020B0603020202020204" pitchFamily="34" charset="0"/>
                        </a:rPr>
                        <a:t> understand</a:t>
                      </a:r>
                      <a:r>
                        <a:rPr lang="en-US" sz="1800" baseline="0" dirty="0">
                          <a:latin typeface="Trebuchet MS" panose="020B0603020202020204" pitchFamily="34" charset="0"/>
                        </a:rPr>
                        <a:t> the significance of NoSQL databases.</a:t>
                      </a:r>
                      <a:endParaRPr lang="en-US" sz="1800" dirty="0">
                        <a:latin typeface="Trebuchet MS" panose="020B0603020202020204" pitchFamily="34" charset="0"/>
                      </a:endParaRPr>
                    </a:p>
                    <a:p>
                      <a:pPr marL="342900" indent="-342900" algn="l">
                        <a:buFontTx/>
                        <a:buAutoNum type="alphaLcParenR"/>
                      </a:pPr>
                      <a:endParaRPr lang="en-US" sz="1800" dirty="0">
                        <a:latin typeface="Trebuchet MS" panose="020B0603020202020204" pitchFamily="34" charset="0"/>
                      </a:endParaRPr>
                    </a:p>
                    <a:p>
                      <a:pPr marL="342900" indent="-342900" algn="l">
                        <a:buFontTx/>
                        <a:buAutoNum type="alphaLcParenR"/>
                      </a:pPr>
                      <a:r>
                        <a:rPr lang="en-US" sz="1800" dirty="0">
                          <a:latin typeface="Trebuchet MS" panose="020B0603020202020204" pitchFamily="34" charset="0"/>
                        </a:rPr>
                        <a:t>Able</a:t>
                      </a:r>
                      <a:r>
                        <a:rPr lang="en-US" sz="1800" baseline="0" dirty="0">
                          <a:latin typeface="Trebuchet MS" panose="020B0603020202020204" pitchFamily="34" charset="0"/>
                        </a:rPr>
                        <a:t> to</a:t>
                      </a:r>
                      <a:r>
                        <a:rPr lang="en-US" sz="1800" dirty="0">
                          <a:latin typeface="Trebuchet MS" panose="020B0603020202020204" pitchFamily="34" charset="0"/>
                        </a:rPr>
                        <a:t> understand the need for</a:t>
                      </a:r>
                      <a:r>
                        <a:rPr lang="en-US" sz="1800" baseline="0" dirty="0">
                          <a:latin typeface="Trebuchet MS" panose="020B0603020202020204" pitchFamily="34" charset="0"/>
                        </a:rPr>
                        <a:t> </a:t>
                      </a:r>
                      <a:r>
                        <a:rPr lang="en-US" sz="1800" dirty="0" err="1">
                          <a:latin typeface="Trebuchet MS" panose="020B0603020202020204" pitchFamily="34" charset="0"/>
                        </a:rPr>
                        <a:t>NewSQL</a:t>
                      </a:r>
                      <a:r>
                        <a:rPr lang="en-US" sz="1800" dirty="0">
                          <a:latin typeface="Trebuchet MS" panose="020B0603020202020204" pitchFamily="34" charset="0"/>
                        </a:rPr>
                        <a:t>.</a:t>
                      </a:r>
                      <a:endParaRPr lang="en-US" sz="1800" baseline="0" dirty="0">
                        <a:latin typeface="Trebuchet MS" panose="020B0603020202020204" pitchFamily="34" charset="0"/>
                      </a:endParaRPr>
                    </a:p>
                    <a:p>
                      <a:pPr marL="342900" indent="-342900" algn="l">
                        <a:buFontTx/>
                        <a:buAutoNum type="alphaLcParenR"/>
                      </a:pPr>
                      <a:endParaRPr lang="en-US" sz="1800" baseline="0" dirty="0">
                        <a:latin typeface="Trebuchet MS" panose="020B0603020202020204" pitchFamily="34" charset="0"/>
                      </a:endParaRPr>
                    </a:p>
                    <a:p>
                      <a:pPr marL="342900" indent="-342900" algn="l">
                        <a:buFontTx/>
                        <a:buAutoNum type="alphaLcParenR"/>
                      </a:pPr>
                      <a:r>
                        <a:rPr lang="en-US" sz="1800" dirty="0">
                          <a:latin typeface="Trebuchet MS" panose="020B0603020202020204" pitchFamily="34" charset="0"/>
                        </a:rPr>
                        <a:t>Able</a:t>
                      </a:r>
                      <a:r>
                        <a:rPr lang="en-US" sz="1800" baseline="0" dirty="0">
                          <a:latin typeface="Trebuchet MS" panose="020B0603020202020204" pitchFamily="34" charset="0"/>
                        </a:rPr>
                        <a:t> to understand the Hadoop platform and be able to appreciate the difference between Hadoop 1.0 and Hadoop 2.0.</a:t>
                      </a:r>
                    </a:p>
                  </a:txBody>
                  <a:tcPr marL="91439" marR="91439"/>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186" name="Picture 2" descr="age 19: “yes”       Now the pair above is       not well designed. The       key itself holds some       data, which is a ...">
            <a:extLst>
              <a:ext uri="{FF2B5EF4-FFF2-40B4-BE49-F238E27FC236}">
                <a16:creationId xmlns:a16="http://schemas.microsoft.com/office/drawing/2014/main" id="{48489D0A-D4CC-9EE7-3030-902720C66B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6" y="571500"/>
            <a:ext cx="7231063"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descr="age 19: “yes”       And what if:       age 19 = &quot;no” … ?       How old is the person       then? ">
            <a:extLst>
              <a:ext uri="{FF2B5EF4-FFF2-40B4-BE49-F238E27FC236}">
                <a16:creationId xmlns:a16="http://schemas.microsoft.com/office/drawing/2014/main" id="{7F0C8750-C043-6CB3-10D4-C31592B7B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1000126"/>
            <a:ext cx="70008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itle 1">
            <a:extLst>
              <a:ext uri="{FF2B5EF4-FFF2-40B4-BE49-F238E27FC236}">
                <a16:creationId xmlns:a16="http://schemas.microsoft.com/office/drawing/2014/main" id="{8CBB93AF-E3E7-E896-661E-A096AEF799D5}"/>
              </a:ext>
            </a:extLst>
          </p:cNvPr>
          <p:cNvSpPr>
            <a:spLocks noGrp="1"/>
          </p:cNvSpPr>
          <p:nvPr>
            <p:ph type="title"/>
          </p:nvPr>
        </p:nvSpPr>
        <p:spPr/>
        <p:txBody>
          <a:bodyPr/>
          <a:lstStyle/>
          <a:p>
            <a:r>
              <a:rPr lang="en-IN" altLang="en-US"/>
              <a:t>Types of NoSQL</a:t>
            </a:r>
            <a:endParaRPr lang="en-US" altLang="en-US"/>
          </a:p>
        </p:txBody>
      </p:sp>
      <p:sp>
        <p:nvSpPr>
          <p:cNvPr id="23555" name="Content Placeholder 2">
            <a:extLst>
              <a:ext uri="{FF2B5EF4-FFF2-40B4-BE49-F238E27FC236}">
                <a16:creationId xmlns:a16="http://schemas.microsoft.com/office/drawing/2014/main" id="{4BADF377-90A2-1B5F-0760-1CE6C6D0D348}"/>
              </a:ext>
            </a:extLst>
          </p:cNvPr>
          <p:cNvSpPr>
            <a:spLocks noGrp="1"/>
          </p:cNvSpPr>
          <p:nvPr>
            <p:ph idx="1"/>
          </p:nvPr>
        </p:nvSpPr>
        <p:spPr/>
        <p:txBody>
          <a:bodyPr>
            <a:normAutofit/>
          </a:bodyPr>
          <a:lstStyle/>
          <a:p>
            <a:pPr marL="514350" indent="-514350" algn="just">
              <a:buFont typeface="Tw Cen MT" pitchFamily="34" charset="0"/>
              <a:buAutoNum type="arabicPeriod" startAt="2"/>
              <a:defRPr/>
            </a:pPr>
            <a:r>
              <a:rPr lang="en-US" b="1" dirty="0"/>
              <a:t>Schema-less</a:t>
            </a:r>
          </a:p>
          <a:p>
            <a:pPr marL="835025" lvl="1" indent="-514350" algn="just">
              <a:buFont typeface="+mj-lt"/>
              <a:buAutoNum type="alphaUcPeriod"/>
              <a:defRPr/>
            </a:pPr>
            <a:r>
              <a:rPr lang="en-US" b="1" dirty="0"/>
              <a:t>Document: </a:t>
            </a:r>
            <a:r>
              <a:rPr lang="en-US" dirty="0">
                <a:solidFill>
                  <a:srgbClr val="7030A0"/>
                </a:solidFill>
              </a:rPr>
              <a:t>It maintains data in collections constituted of documents. For example, </a:t>
            </a:r>
            <a:r>
              <a:rPr lang="en-US" dirty="0" err="1">
                <a:solidFill>
                  <a:srgbClr val="7030A0"/>
                </a:solidFill>
              </a:rPr>
              <a:t>MongoDB</a:t>
            </a:r>
            <a:r>
              <a:rPr lang="en-US" dirty="0">
                <a:solidFill>
                  <a:srgbClr val="7030A0"/>
                </a:solidFill>
              </a:rPr>
              <a:t>, Apache </a:t>
            </a:r>
            <a:r>
              <a:rPr lang="en-US" dirty="0" err="1">
                <a:solidFill>
                  <a:srgbClr val="7030A0"/>
                </a:solidFill>
              </a:rPr>
              <a:t>CouchDB</a:t>
            </a:r>
            <a:r>
              <a:rPr lang="en-US" dirty="0">
                <a:solidFill>
                  <a:srgbClr val="7030A0"/>
                </a:solidFill>
              </a:rPr>
              <a:t>, </a:t>
            </a:r>
            <a:r>
              <a:rPr lang="en-US" dirty="0" err="1">
                <a:solidFill>
                  <a:srgbClr val="7030A0"/>
                </a:solidFill>
              </a:rPr>
              <a:t>Couchbase</a:t>
            </a:r>
            <a:r>
              <a:rPr lang="en-US" dirty="0">
                <a:solidFill>
                  <a:srgbClr val="7030A0"/>
                </a:solidFill>
              </a:rPr>
              <a:t>, </a:t>
            </a:r>
            <a:r>
              <a:rPr lang="en-US" dirty="0" err="1">
                <a:solidFill>
                  <a:srgbClr val="7030A0"/>
                </a:solidFill>
              </a:rPr>
              <a:t>MarkLogic</a:t>
            </a:r>
            <a:r>
              <a:rPr lang="en-US" dirty="0">
                <a:solidFill>
                  <a:srgbClr val="7030A0"/>
                </a:solidFill>
              </a:rPr>
              <a:t>, etc.</a:t>
            </a:r>
          </a:p>
          <a:p>
            <a:pPr marL="514350" indent="-514350" algn="just">
              <a:buNone/>
              <a:defRPr/>
            </a:pPr>
            <a:r>
              <a:rPr lang="en-US" dirty="0"/>
              <a:t>		</a:t>
            </a:r>
            <a:r>
              <a:rPr lang="en-US" dirty="0">
                <a:solidFill>
                  <a:srgbClr val="FF0000"/>
                </a:solidFill>
              </a:rPr>
              <a:t>Sample Document in Document Database</a:t>
            </a:r>
          </a:p>
          <a:p>
            <a:pPr marL="881063" lvl="1" indent="-514350" algn="just">
              <a:buNone/>
              <a:defRPr/>
            </a:pPr>
            <a:r>
              <a:rPr lang="en-US" dirty="0">
                <a:solidFill>
                  <a:srgbClr val="FF0000"/>
                </a:solidFill>
              </a:rPr>
              <a:t>	{	</a:t>
            </a:r>
          </a:p>
          <a:p>
            <a:pPr marL="881063" lvl="1" indent="-514350" algn="just">
              <a:buNone/>
              <a:defRPr/>
            </a:pPr>
            <a:r>
              <a:rPr lang="en-US" dirty="0">
                <a:solidFill>
                  <a:srgbClr val="FF0000"/>
                </a:solidFill>
              </a:rPr>
              <a:t>		“Book Name”:“Fundamentals of Business Analytics”,</a:t>
            </a:r>
          </a:p>
          <a:p>
            <a:pPr marL="881063" lvl="1" indent="-514350" algn="just">
              <a:buNone/>
              <a:defRPr/>
            </a:pPr>
            <a:r>
              <a:rPr lang="en-US" dirty="0">
                <a:solidFill>
                  <a:srgbClr val="FF0000"/>
                </a:solidFill>
              </a:rPr>
              <a:t>	“Publisher”:“Wiley India”,</a:t>
            </a:r>
          </a:p>
          <a:p>
            <a:pPr marL="881063" lvl="1" indent="-514350" algn="just">
              <a:buNone/>
              <a:defRPr/>
            </a:pPr>
            <a:r>
              <a:rPr lang="en-US" dirty="0">
                <a:solidFill>
                  <a:srgbClr val="FF0000"/>
                </a:solidFill>
              </a:rPr>
              <a:t>	“Year of Publication”:“2011”</a:t>
            </a:r>
          </a:p>
          <a:p>
            <a:pPr marL="881063" lvl="1" indent="-514350" algn="just">
              <a:buNone/>
              <a:defRPr/>
            </a:pPr>
            <a:r>
              <a:rPr lang="en-US" dirty="0">
                <a:solidFill>
                  <a:srgbClr val="FF0000"/>
                </a:solidFill>
              </a:rPr>
              <a:t>	</a:t>
            </a:r>
            <a:r>
              <a:rPr lang="en-US" sz="2200" dirty="0">
                <a:solidFill>
                  <a:srgbClr val="FF0000"/>
                </a:solidFill>
              </a:rPr>
              <a:t>}</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itle 1">
            <a:extLst>
              <a:ext uri="{FF2B5EF4-FFF2-40B4-BE49-F238E27FC236}">
                <a16:creationId xmlns:a16="http://schemas.microsoft.com/office/drawing/2014/main" id="{77CF6530-E708-4CEB-7847-57A5B71421DE}"/>
              </a:ext>
            </a:extLst>
          </p:cNvPr>
          <p:cNvSpPr>
            <a:spLocks noGrp="1"/>
          </p:cNvSpPr>
          <p:nvPr>
            <p:ph type="title"/>
          </p:nvPr>
        </p:nvSpPr>
        <p:spPr/>
        <p:txBody>
          <a:bodyPr/>
          <a:lstStyle/>
          <a:p>
            <a:r>
              <a:rPr lang="en-US" altLang="en-US"/>
              <a:t>Document Databases</a:t>
            </a:r>
          </a:p>
        </p:txBody>
      </p:sp>
      <p:sp>
        <p:nvSpPr>
          <p:cNvPr id="3" name="Content Placeholder 2">
            <a:extLst>
              <a:ext uri="{FF2B5EF4-FFF2-40B4-BE49-F238E27FC236}">
                <a16:creationId xmlns:a16="http://schemas.microsoft.com/office/drawing/2014/main" id="{4303470A-DC0F-B52A-1E6F-DE70AE8F7784}"/>
              </a:ext>
            </a:extLst>
          </p:cNvPr>
          <p:cNvSpPr>
            <a:spLocks noGrp="1"/>
          </p:cNvSpPr>
          <p:nvPr>
            <p:ph idx="1"/>
          </p:nvPr>
        </p:nvSpPr>
        <p:spPr/>
        <p:txBody>
          <a:bodyPr>
            <a:normAutofit/>
          </a:bodyPr>
          <a:lstStyle/>
          <a:p>
            <a:pPr>
              <a:defRPr/>
            </a:pPr>
            <a:r>
              <a:rPr lang="en-US" dirty="0"/>
              <a:t>Designed to manage and store documents. </a:t>
            </a:r>
          </a:p>
          <a:p>
            <a:pPr>
              <a:defRPr/>
            </a:pPr>
            <a:r>
              <a:rPr lang="en-US" dirty="0"/>
              <a:t>These documents are encoded in a standard data exchange format such as XML, JSON (</a:t>
            </a:r>
            <a:r>
              <a:rPr lang="en-US" dirty="0" err="1"/>
              <a:t>Javascript</a:t>
            </a:r>
            <a:r>
              <a:rPr lang="en-US" dirty="0"/>
              <a:t> Option Notation) or BSON (Binary JSON).</a:t>
            </a:r>
          </a:p>
          <a:p>
            <a:pPr>
              <a:defRPr/>
            </a:pPr>
            <a:r>
              <a:rPr lang="en-US" dirty="0"/>
              <a:t>Document databases are good for storing and managing Big Data-size collections of literal documents such as text documents, email messages.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itle 1">
            <a:extLst>
              <a:ext uri="{FF2B5EF4-FFF2-40B4-BE49-F238E27FC236}">
                <a16:creationId xmlns:a16="http://schemas.microsoft.com/office/drawing/2014/main" id="{C5605442-8E1B-9172-74E0-7D5CA625DA8B}"/>
              </a:ext>
            </a:extLst>
          </p:cNvPr>
          <p:cNvSpPr>
            <a:spLocks noGrp="1"/>
          </p:cNvSpPr>
          <p:nvPr>
            <p:ph type="title"/>
          </p:nvPr>
        </p:nvSpPr>
        <p:spPr/>
        <p:txBody>
          <a:bodyPr/>
          <a:lstStyle/>
          <a:p>
            <a:r>
              <a:rPr lang="en-US" altLang="en-US"/>
              <a:t>Document Databases</a:t>
            </a:r>
          </a:p>
        </p:txBody>
      </p:sp>
      <p:pic>
        <p:nvPicPr>
          <p:cNvPr id="353284" name="Picture 2">
            <a:extLst>
              <a:ext uri="{FF2B5EF4-FFF2-40B4-BE49-F238E27FC236}">
                <a16:creationId xmlns:a16="http://schemas.microsoft.com/office/drawing/2014/main" id="{276861FD-9DAF-ACCD-340A-458F87AD8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6" y="1628775"/>
            <a:ext cx="3527425"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itle 1">
            <a:extLst>
              <a:ext uri="{FF2B5EF4-FFF2-40B4-BE49-F238E27FC236}">
                <a16:creationId xmlns:a16="http://schemas.microsoft.com/office/drawing/2014/main" id="{F6FB83E6-7CA6-BBFD-4E63-29E9E592D1DB}"/>
              </a:ext>
            </a:extLst>
          </p:cNvPr>
          <p:cNvSpPr>
            <a:spLocks noGrp="1"/>
          </p:cNvSpPr>
          <p:nvPr>
            <p:ph type="title"/>
          </p:nvPr>
        </p:nvSpPr>
        <p:spPr/>
        <p:txBody>
          <a:bodyPr/>
          <a:lstStyle/>
          <a:p>
            <a:r>
              <a:rPr lang="en-IN" altLang="en-US"/>
              <a:t>Types of NoSQL</a:t>
            </a:r>
            <a:endParaRPr lang="en-US" altLang="en-US"/>
          </a:p>
        </p:txBody>
      </p:sp>
      <p:sp>
        <p:nvSpPr>
          <p:cNvPr id="354307" name="Content Placeholder 2">
            <a:extLst>
              <a:ext uri="{FF2B5EF4-FFF2-40B4-BE49-F238E27FC236}">
                <a16:creationId xmlns:a16="http://schemas.microsoft.com/office/drawing/2014/main" id="{E110518C-922E-8A32-FF35-4ED8ABD5D16B}"/>
              </a:ext>
            </a:extLst>
          </p:cNvPr>
          <p:cNvSpPr>
            <a:spLocks noGrp="1"/>
          </p:cNvSpPr>
          <p:nvPr>
            <p:ph idx="1"/>
          </p:nvPr>
        </p:nvSpPr>
        <p:spPr/>
        <p:txBody>
          <a:bodyPr/>
          <a:lstStyle/>
          <a:p>
            <a:pPr marL="835025" lvl="1" indent="-514350" algn="just">
              <a:buFont typeface="Tw Cen MT" panose="020B0602020104020603" pitchFamily="34" charset="0"/>
              <a:buAutoNum type="alphaUcPeriod" startAt="2"/>
            </a:pPr>
            <a:r>
              <a:rPr lang="en-US" altLang="en-US" b="1"/>
              <a:t>Column: </a:t>
            </a:r>
            <a:r>
              <a:rPr lang="en-US" altLang="en-US">
                <a:solidFill>
                  <a:srgbClr val="FF0000"/>
                </a:solidFill>
              </a:rPr>
              <a:t>Each storage block has data from only one column. For example: Cassandra, HBase, etc.</a:t>
            </a:r>
          </a:p>
          <a:p>
            <a:pPr marL="835025" lvl="1" indent="-514350" algn="just">
              <a:buFont typeface="Tw Cen MT" panose="020B0602020104020603" pitchFamily="34" charset="0"/>
              <a:buAutoNum type="alphaUcPeriod" startAt="2"/>
            </a:pPr>
            <a:endParaRPr lang="en-US" altLang="en-US" b="1"/>
          </a:p>
          <a:p>
            <a:pPr marL="514350" indent="-514350" algn="just">
              <a:buFont typeface="Tw Cen MT" panose="020B0602020104020603" pitchFamily="34" charset="0"/>
              <a:buAutoNum type="arabicPeriod" startAt="4"/>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itle 1">
            <a:extLst>
              <a:ext uri="{FF2B5EF4-FFF2-40B4-BE49-F238E27FC236}">
                <a16:creationId xmlns:a16="http://schemas.microsoft.com/office/drawing/2014/main" id="{D7B967C3-1198-9C6B-181C-168676811C69}"/>
              </a:ext>
            </a:extLst>
          </p:cNvPr>
          <p:cNvSpPr>
            <a:spLocks noGrp="1"/>
          </p:cNvSpPr>
          <p:nvPr>
            <p:ph type="title"/>
          </p:nvPr>
        </p:nvSpPr>
        <p:spPr/>
        <p:txBody>
          <a:bodyPr/>
          <a:lstStyle/>
          <a:p>
            <a:r>
              <a:rPr lang="en-US" altLang="en-US"/>
              <a:t>Column Family Databases</a:t>
            </a:r>
          </a:p>
        </p:txBody>
      </p:sp>
      <p:sp>
        <p:nvSpPr>
          <p:cNvPr id="355331" name="Content Placeholder 2">
            <a:extLst>
              <a:ext uri="{FF2B5EF4-FFF2-40B4-BE49-F238E27FC236}">
                <a16:creationId xmlns:a16="http://schemas.microsoft.com/office/drawing/2014/main" id="{6E697F7A-6417-DBE0-6903-B0B35EE37266}"/>
              </a:ext>
            </a:extLst>
          </p:cNvPr>
          <p:cNvSpPr>
            <a:spLocks noGrp="1"/>
          </p:cNvSpPr>
          <p:nvPr>
            <p:ph idx="1"/>
          </p:nvPr>
        </p:nvSpPr>
        <p:spPr/>
        <p:txBody>
          <a:bodyPr/>
          <a:lstStyle/>
          <a:p>
            <a:r>
              <a:rPr lang="en-US" altLang="en-US"/>
              <a:t>It consists of a Key-Value pair where the value consists of set of columns. </a:t>
            </a:r>
          </a:p>
          <a:p>
            <a:r>
              <a:rPr lang="en-US" altLang="en-US"/>
              <a:t>The column family databases are represented in tables, each key-value pair being a row. </a:t>
            </a:r>
          </a:p>
          <a:p>
            <a:r>
              <a:rPr lang="en-US" altLang="en-US"/>
              <a:t>All the related data can be grouped as one family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itle 1">
            <a:extLst>
              <a:ext uri="{FF2B5EF4-FFF2-40B4-BE49-F238E27FC236}">
                <a16:creationId xmlns:a16="http://schemas.microsoft.com/office/drawing/2014/main" id="{58882E89-A8CC-DF5F-8692-743613821DC3}"/>
              </a:ext>
            </a:extLst>
          </p:cNvPr>
          <p:cNvSpPr>
            <a:spLocks noGrp="1"/>
          </p:cNvSpPr>
          <p:nvPr>
            <p:ph type="title"/>
          </p:nvPr>
        </p:nvSpPr>
        <p:spPr/>
        <p:txBody>
          <a:bodyPr/>
          <a:lstStyle/>
          <a:p>
            <a:r>
              <a:rPr lang="en-US" altLang="en-US" b="1"/>
              <a:t>Column Store NoSQL Database</a:t>
            </a:r>
            <a:endParaRPr lang="en-US" altLang="en-US"/>
          </a:p>
        </p:txBody>
      </p:sp>
      <p:sp>
        <p:nvSpPr>
          <p:cNvPr id="356355" name="Content Placeholder 2">
            <a:extLst>
              <a:ext uri="{FF2B5EF4-FFF2-40B4-BE49-F238E27FC236}">
                <a16:creationId xmlns:a16="http://schemas.microsoft.com/office/drawing/2014/main" id="{846912F4-AB52-DCEA-ABDE-F2BE54406B9F}"/>
              </a:ext>
            </a:extLst>
          </p:cNvPr>
          <p:cNvSpPr>
            <a:spLocks noGrp="1"/>
          </p:cNvSpPr>
          <p:nvPr>
            <p:ph idx="1"/>
          </p:nvPr>
        </p:nvSpPr>
        <p:spPr/>
        <p:txBody>
          <a:bodyPr/>
          <a:lstStyle/>
          <a:p>
            <a:r>
              <a:rPr lang="en-US" altLang="en-US" sz="2400" b="1"/>
              <a:t>Data Model</a:t>
            </a:r>
            <a:endParaRPr lang="en-US" altLang="en-US" sz="2400"/>
          </a:p>
          <a:p>
            <a:pPr lvl="1"/>
            <a:r>
              <a:rPr lang="en-US" altLang="en-US" sz="2000" b="1"/>
              <a:t>ColumnFamily</a:t>
            </a:r>
            <a:r>
              <a:rPr lang="en-US" altLang="en-US" sz="2000"/>
              <a:t>:  ColumnFamily is a single structure that can group Columns and SuperColumns with ease.</a:t>
            </a:r>
          </a:p>
          <a:p>
            <a:pPr lvl="1"/>
            <a:r>
              <a:rPr lang="en-US" altLang="en-US" sz="2000" b="1"/>
              <a:t>Key</a:t>
            </a:r>
            <a:r>
              <a:rPr lang="en-US" altLang="en-US" sz="2000"/>
              <a:t>: the permanent name of the record. Keys have different numbers of columns, so the database can scale in an irregular way.</a:t>
            </a:r>
          </a:p>
          <a:p>
            <a:pPr lvl="1"/>
            <a:r>
              <a:rPr lang="en-US" altLang="en-US" sz="2000" b="1"/>
              <a:t>Keyspace</a:t>
            </a:r>
            <a:r>
              <a:rPr lang="en-US" altLang="en-US" sz="2000"/>
              <a:t>:  This defines the outermost level of an organization, typically the name of the application. For example, ‘3PillarDataBase’ (database name).</a:t>
            </a:r>
          </a:p>
          <a:p>
            <a:pPr lvl="1"/>
            <a:r>
              <a:rPr lang="en-US" altLang="en-US" sz="2000" b="1"/>
              <a:t>Column</a:t>
            </a:r>
            <a:r>
              <a:rPr lang="en-US" altLang="en-US" sz="2000"/>
              <a:t>:  It has an ordered list of elements aka tuple with a name and a value defined.</a:t>
            </a:r>
          </a:p>
          <a:p>
            <a:r>
              <a:rPr lang="en-US" altLang="en-US" sz="2400"/>
              <a:t>The best known examples are Google’s BigTable and HBase &amp; Cassandra that were inspired from BigTable.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itle 1">
            <a:extLst>
              <a:ext uri="{FF2B5EF4-FFF2-40B4-BE49-F238E27FC236}">
                <a16:creationId xmlns:a16="http://schemas.microsoft.com/office/drawing/2014/main" id="{E3411092-AD9A-D252-F8A7-9EB90BB8C164}"/>
              </a:ext>
            </a:extLst>
          </p:cNvPr>
          <p:cNvSpPr>
            <a:spLocks noGrp="1"/>
          </p:cNvSpPr>
          <p:nvPr>
            <p:ph type="title"/>
          </p:nvPr>
        </p:nvSpPr>
        <p:spPr/>
        <p:txBody>
          <a:bodyPr/>
          <a:lstStyle/>
          <a:p>
            <a:r>
              <a:rPr lang="en-US" altLang="en-US" b="1"/>
              <a:t>Column Store NoSQL Database</a:t>
            </a:r>
            <a:endParaRPr lang="en-US" altLang="en-US"/>
          </a:p>
        </p:txBody>
      </p:sp>
      <p:sp>
        <p:nvSpPr>
          <p:cNvPr id="357379" name="Content Placeholder 2">
            <a:extLst>
              <a:ext uri="{FF2B5EF4-FFF2-40B4-BE49-F238E27FC236}">
                <a16:creationId xmlns:a16="http://schemas.microsoft.com/office/drawing/2014/main" id="{91A559D6-0125-28C4-C59E-0DCA3C1C2469}"/>
              </a:ext>
            </a:extLst>
          </p:cNvPr>
          <p:cNvSpPr>
            <a:spLocks noGrp="1"/>
          </p:cNvSpPr>
          <p:nvPr>
            <p:ph idx="1"/>
          </p:nvPr>
        </p:nvSpPr>
        <p:spPr/>
        <p:txBody>
          <a:bodyPr/>
          <a:lstStyle/>
          <a:p>
            <a:r>
              <a:rPr lang="en-US" altLang="en-US" sz="2400"/>
              <a:t>BigTable, for instance is a high performance, compressed and proprietary data storage system owned by Google. It has the following attributes:</a:t>
            </a:r>
          </a:p>
          <a:p>
            <a:pPr lvl="1"/>
            <a:r>
              <a:rPr lang="en-US" altLang="en-US" sz="2100" b="1"/>
              <a:t>Sparse </a:t>
            </a:r>
            <a:r>
              <a:rPr lang="en-US" altLang="en-US" sz="2100"/>
              <a:t>– some cells can be empty</a:t>
            </a:r>
          </a:p>
          <a:p>
            <a:pPr lvl="1"/>
            <a:r>
              <a:rPr lang="en-US" altLang="en-US" sz="2100" b="1"/>
              <a:t>Distributed </a:t>
            </a:r>
            <a:r>
              <a:rPr lang="en-US" altLang="en-US" sz="2100"/>
              <a:t>– data is partitioned across many hosts</a:t>
            </a:r>
          </a:p>
          <a:p>
            <a:pPr lvl="1"/>
            <a:r>
              <a:rPr lang="en-US" altLang="en-US" sz="2100" b="1"/>
              <a:t>Persistent </a:t>
            </a:r>
            <a:r>
              <a:rPr lang="en-US" altLang="en-US" sz="2100"/>
              <a:t>– stored to disk</a:t>
            </a:r>
          </a:p>
          <a:p>
            <a:pPr lvl="1"/>
            <a:r>
              <a:rPr lang="en-US" altLang="en-US" sz="2100" b="1"/>
              <a:t>Multidimensional </a:t>
            </a:r>
            <a:r>
              <a:rPr lang="en-US" altLang="en-US" sz="2100"/>
              <a:t>– more than 1 dimension</a:t>
            </a:r>
          </a:p>
          <a:p>
            <a:pPr lvl="1"/>
            <a:r>
              <a:rPr lang="en-US" altLang="en-US" sz="2100" b="1"/>
              <a:t>Map </a:t>
            </a:r>
            <a:r>
              <a:rPr lang="en-US" altLang="en-US" sz="2100"/>
              <a:t>– key and value</a:t>
            </a:r>
          </a:p>
          <a:p>
            <a:pPr lvl="1"/>
            <a:r>
              <a:rPr lang="en-US" altLang="en-US" sz="2100" b="1"/>
              <a:t>Sorted </a:t>
            </a:r>
            <a:r>
              <a:rPr lang="en-US" altLang="en-US" sz="2100"/>
              <a:t>– maps are generally not sorted but this one is</a:t>
            </a:r>
          </a:p>
          <a:p>
            <a:r>
              <a:rPr lang="en-US" altLang="en-US" sz="2400"/>
              <a:t>The best known examples are Google’s BigTable and HBase &amp; Cassandra that were inspired from BigTable.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itle 1">
            <a:extLst>
              <a:ext uri="{FF2B5EF4-FFF2-40B4-BE49-F238E27FC236}">
                <a16:creationId xmlns:a16="http://schemas.microsoft.com/office/drawing/2014/main" id="{3C199B2E-C88A-BC24-EFC6-8FC9D91CBDD9}"/>
              </a:ext>
            </a:extLst>
          </p:cNvPr>
          <p:cNvSpPr>
            <a:spLocks noGrp="1"/>
          </p:cNvSpPr>
          <p:nvPr>
            <p:ph type="title"/>
          </p:nvPr>
        </p:nvSpPr>
        <p:spPr/>
        <p:txBody>
          <a:bodyPr/>
          <a:lstStyle/>
          <a:p>
            <a:r>
              <a:rPr lang="en-US" altLang="en-US" b="1"/>
              <a:t>Column Store NoSQL Database</a:t>
            </a:r>
            <a:endParaRPr lang="en-US" altLang="en-US"/>
          </a:p>
        </p:txBody>
      </p:sp>
      <p:pic>
        <p:nvPicPr>
          <p:cNvPr id="358404" name="Picture 2" descr="Diagram of a keyspace containing column families.">
            <a:extLst>
              <a:ext uri="{FF2B5EF4-FFF2-40B4-BE49-F238E27FC236}">
                <a16:creationId xmlns:a16="http://schemas.microsoft.com/office/drawing/2014/main" id="{6EC980A4-7864-8C11-9A2D-240D9A3AE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6" y="1533526"/>
            <a:ext cx="469106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itle 1">
            <a:extLst>
              <a:ext uri="{FF2B5EF4-FFF2-40B4-BE49-F238E27FC236}">
                <a16:creationId xmlns:a16="http://schemas.microsoft.com/office/drawing/2014/main" id="{C7062464-75B4-1B4B-073C-F4D8C86503CF}"/>
              </a:ext>
            </a:extLst>
          </p:cNvPr>
          <p:cNvSpPr>
            <a:spLocks noGrp="1"/>
          </p:cNvSpPr>
          <p:nvPr>
            <p:ph type="title"/>
          </p:nvPr>
        </p:nvSpPr>
        <p:spPr/>
        <p:txBody>
          <a:bodyPr/>
          <a:lstStyle/>
          <a:p>
            <a:pPr eaLnBrk="1" hangingPunct="1"/>
            <a:r>
              <a:rPr lang="en-US" altLang="en-US" b="1"/>
              <a:t>Agenda</a:t>
            </a:r>
            <a:endParaRPr lang="en-IN" altLang="en-US" b="1"/>
          </a:p>
        </p:txBody>
      </p:sp>
      <p:sp>
        <p:nvSpPr>
          <p:cNvPr id="17411" name="Content Placeholder 2">
            <a:extLst>
              <a:ext uri="{FF2B5EF4-FFF2-40B4-BE49-F238E27FC236}">
                <a16:creationId xmlns:a16="http://schemas.microsoft.com/office/drawing/2014/main" id="{C7D4A14A-03B0-A22C-32C6-08C7480B7232}"/>
              </a:ext>
            </a:extLst>
          </p:cNvPr>
          <p:cNvSpPr>
            <a:spLocks noGrp="1"/>
          </p:cNvSpPr>
          <p:nvPr>
            <p:ph idx="1"/>
          </p:nvPr>
        </p:nvSpPr>
        <p:spPr/>
        <p:txBody>
          <a:bodyPr>
            <a:normAutofit lnSpcReduction="10000"/>
          </a:bodyPr>
          <a:lstStyle/>
          <a:p>
            <a:pPr>
              <a:defRPr/>
            </a:pPr>
            <a:r>
              <a:rPr lang="en-US"/>
              <a:t>NoSQL</a:t>
            </a:r>
          </a:p>
          <a:p>
            <a:pPr lvl="1">
              <a:buFont typeface="Wingdings" pitchFamily="2" charset="2"/>
              <a:buChar char="v"/>
              <a:defRPr/>
            </a:pPr>
            <a:r>
              <a:rPr lang="en-US" sz="1800"/>
              <a:t>What is it?</a:t>
            </a:r>
          </a:p>
          <a:p>
            <a:pPr lvl="1">
              <a:buFont typeface="Wingdings" pitchFamily="2" charset="2"/>
              <a:buChar char="v"/>
              <a:defRPr/>
            </a:pPr>
            <a:r>
              <a:rPr lang="en-US" sz="1800"/>
              <a:t>Types of NoSQL Databases</a:t>
            </a:r>
          </a:p>
          <a:p>
            <a:pPr lvl="1">
              <a:buFont typeface="Wingdings" pitchFamily="2" charset="2"/>
              <a:buChar char="v"/>
              <a:defRPr/>
            </a:pPr>
            <a:r>
              <a:rPr lang="en-US" sz="1800"/>
              <a:t>Why NoSQL?</a:t>
            </a:r>
          </a:p>
          <a:p>
            <a:pPr lvl="1">
              <a:buFont typeface="Wingdings" pitchFamily="2" charset="2"/>
              <a:buChar char="v"/>
              <a:defRPr/>
            </a:pPr>
            <a:r>
              <a:rPr lang="en-US" sz="1800"/>
              <a:t>Advantages of NoSQL</a:t>
            </a:r>
          </a:p>
          <a:p>
            <a:pPr lvl="1">
              <a:buFont typeface="Wingdings" pitchFamily="2" charset="2"/>
              <a:buChar char="v"/>
              <a:defRPr/>
            </a:pPr>
            <a:r>
              <a:rPr lang="en-US" sz="1800"/>
              <a:t>NoSQL Vendors</a:t>
            </a:r>
          </a:p>
          <a:p>
            <a:pPr lvl="1">
              <a:buFont typeface="Wingdings" pitchFamily="2" charset="2"/>
              <a:buChar char="v"/>
              <a:defRPr/>
            </a:pPr>
            <a:r>
              <a:rPr lang="en-US" sz="1800"/>
              <a:t>SQL versus NoSQL </a:t>
            </a:r>
          </a:p>
          <a:p>
            <a:pPr lvl="1">
              <a:buFont typeface="Wingdings" pitchFamily="2" charset="2"/>
              <a:buChar char="v"/>
              <a:defRPr/>
            </a:pPr>
            <a:r>
              <a:rPr lang="en-US" sz="1800"/>
              <a:t>NewSQL</a:t>
            </a:r>
          </a:p>
          <a:p>
            <a:pPr lvl="1">
              <a:buFont typeface="Wingdings" pitchFamily="2" charset="2"/>
              <a:buChar char="v"/>
              <a:defRPr/>
            </a:pPr>
            <a:r>
              <a:rPr lang="en-US" sz="1800"/>
              <a:t>Comparison of SQL, NoSQL and NewSQL</a:t>
            </a:r>
          </a:p>
          <a:p>
            <a:pPr>
              <a:defRPr/>
            </a:pPr>
            <a:r>
              <a:rPr lang="en-US"/>
              <a:t>Hadoop</a:t>
            </a:r>
          </a:p>
          <a:p>
            <a:pPr lvl="1">
              <a:defRPr/>
            </a:pPr>
            <a:r>
              <a:rPr lang="en-US" sz="1800"/>
              <a:t>Features of Hadoop</a:t>
            </a:r>
          </a:p>
          <a:p>
            <a:pPr lvl="1">
              <a:defRPr/>
            </a:pPr>
            <a:r>
              <a:rPr lang="en-US" sz="1800"/>
              <a:t>Key Advantages of Hadoop</a:t>
            </a:r>
          </a:p>
          <a:p>
            <a:pPr lvl="1">
              <a:defRPr/>
            </a:pPr>
            <a:r>
              <a:rPr lang="en-US" sz="1800"/>
              <a:t>Versions of Hadoop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itle 1">
            <a:extLst>
              <a:ext uri="{FF2B5EF4-FFF2-40B4-BE49-F238E27FC236}">
                <a16:creationId xmlns:a16="http://schemas.microsoft.com/office/drawing/2014/main" id="{D679B548-1D01-A21E-A7CF-AC9F1A21094D}"/>
              </a:ext>
            </a:extLst>
          </p:cNvPr>
          <p:cNvSpPr>
            <a:spLocks noGrp="1"/>
          </p:cNvSpPr>
          <p:nvPr>
            <p:ph type="title"/>
          </p:nvPr>
        </p:nvSpPr>
        <p:spPr/>
        <p:txBody>
          <a:bodyPr/>
          <a:lstStyle/>
          <a:p>
            <a:r>
              <a:rPr lang="en-US" altLang="en-US" b="1"/>
              <a:t>Column Store NoSQL Database</a:t>
            </a:r>
            <a:endParaRPr lang="en-US" altLang="en-US"/>
          </a:p>
        </p:txBody>
      </p:sp>
      <p:sp>
        <p:nvSpPr>
          <p:cNvPr id="360451" name="Content Placeholder 2">
            <a:extLst>
              <a:ext uri="{FF2B5EF4-FFF2-40B4-BE49-F238E27FC236}">
                <a16:creationId xmlns:a16="http://schemas.microsoft.com/office/drawing/2014/main" id="{70BEBE28-480A-809E-C4B3-689E74C46F11}"/>
              </a:ext>
            </a:extLst>
          </p:cNvPr>
          <p:cNvSpPr>
            <a:spLocks noGrp="1"/>
          </p:cNvSpPr>
          <p:nvPr>
            <p:ph idx="1"/>
          </p:nvPr>
        </p:nvSpPr>
        <p:spPr/>
        <p:txBody>
          <a:bodyPr/>
          <a:lstStyle/>
          <a:p>
            <a:r>
              <a:rPr lang="en-US" altLang="en-US" sz="2400"/>
              <a:t>A 2-dimensional table comprising of rows and columns is part of the relational database system.</a:t>
            </a:r>
          </a:p>
        </p:txBody>
      </p:sp>
      <p:pic>
        <p:nvPicPr>
          <p:cNvPr id="360452" name="Picture 3">
            <a:extLst>
              <a:ext uri="{FF2B5EF4-FFF2-40B4-BE49-F238E27FC236}">
                <a16:creationId xmlns:a16="http://schemas.microsoft.com/office/drawing/2014/main" id="{1BDB8233-E3D5-59C6-BFEA-3CCF70E9D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9" y="2500313"/>
            <a:ext cx="7215187"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CBF16-D258-1254-9AE4-61094B9331CB}"/>
              </a:ext>
            </a:extLst>
          </p:cNvPr>
          <p:cNvSpPr>
            <a:spLocks noGrp="1"/>
          </p:cNvSpPr>
          <p:nvPr>
            <p:ph type="title"/>
          </p:nvPr>
        </p:nvSpPr>
        <p:spPr>
          <a:xfrm>
            <a:off x="3738563" y="228600"/>
            <a:ext cx="6551612" cy="990600"/>
          </a:xfrm>
        </p:spPr>
        <p:txBody>
          <a:bodyPr>
            <a:normAutofit fontScale="90000"/>
          </a:bodyPr>
          <a:lstStyle/>
          <a:p>
            <a:pPr>
              <a:defRPr/>
            </a:pPr>
            <a:r>
              <a:rPr lang="en-US" b="1" dirty="0"/>
              <a:t>Column Store </a:t>
            </a:r>
            <a:r>
              <a:rPr lang="en-US" b="1" dirty="0" err="1"/>
              <a:t>NoSQL</a:t>
            </a:r>
            <a:r>
              <a:rPr lang="en-US" b="1" dirty="0"/>
              <a:t> Database</a:t>
            </a:r>
            <a:endParaRPr lang="en-US" dirty="0"/>
          </a:p>
        </p:txBody>
      </p:sp>
      <p:sp>
        <p:nvSpPr>
          <p:cNvPr id="361475" name="Content Placeholder 2">
            <a:extLst>
              <a:ext uri="{FF2B5EF4-FFF2-40B4-BE49-F238E27FC236}">
                <a16:creationId xmlns:a16="http://schemas.microsoft.com/office/drawing/2014/main" id="{EBC542F6-EAAC-A901-1AE0-D38ABA7D1B8C}"/>
              </a:ext>
            </a:extLst>
          </p:cNvPr>
          <p:cNvSpPr>
            <a:spLocks noGrp="1"/>
          </p:cNvSpPr>
          <p:nvPr>
            <p:ph idx="1"/>
          </p:nvPr>
        </p:nvSpPr>
        <p:spPr>
          <a:xfrm>
            <a:off x="3738563" y="1600201"/>
            <a:ext cx="6551612" cy="900113"/>
          </a:xfrm>
        </p:spPr>
        <p:txBody>
          <a:bodyPr/>
          <a:lstStyle/>
          <a:p>
            <a:r>
              <a:rPr lang="en-US" altLang="en-US" sz="2400"/>
              <a:t>For above RDBMS table a BigTable map can be visualized as shown below.</a:t>
            </a:r>
          </a:p>
        </p:txBody>
      </p:sp>
      <p:pic>
        <p:nvPicPr>
          <p:cNvPr id="361476" name="Picture 2">
            <a:extLst>
              <a:ext uri="{FF2B5EF4-FFF2-40B4-BE49-F238E27FC236}">
                <a16:creationId xmlns:a16="http://schemas.microsoft.com/office/drawing/2014/main" id="{D1B00EBB-E4F9-A9D9-4DEA-2A662E8FE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313" y="0"/>
            <a:ext cx="1847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477" name="Picture 4">
            <a:extLst>
              <a:ext uri="{FF2B5EF4-FFF2-40B4-BE49-F238E27FC236}">
                <a16:creationId xmlns:a16="http://schemas.microsoft.com/office/drawing/2014/main" id="{A045DC71-1602-93B8-9CFE-914CFB7F4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6" y="2714625"/>
            <a:ext cx="3984625"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478" name="Picture 5">
            <a:extLst>
              <a:ext uri="{FF2B5EF4-FFF2-40B4-BE49-F238E27FC236}">
                <a16:creationId xmlns:a16="http://schemas.microsoft.com/office/drawing/2014/main" id="{C3E048B0-BA80-279E-15FF-7234BCFEF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8938" y="2571751"/>
            <a:ext cx="3490912"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1B22-D3EE-99F3-C4E7-481D68ABF968}"/>
              </a:ext>
            </a:extLst>
          </p:cNvPr>
          <p:cNvSpPr>
            <a:spLocks noGrp="1"/>
          </p:cNvSpPr>
          <p:nvPr>
            <p:ph type="title"/>
          </p:nvPr>
        </p:nvSpPr>
        <p:spPr>
          <a:xfrm>
            <a:off x="3738563" y="228600"/>
            <a:ext cx="6551612" cy="990600"/>
          </a:xfrm>
        </p:spPr>
        <p:txBody>
          <a:bodyPr>
            <a:normAutofit fontScale="90000"/>
          </a:bodyPr>
          <a:lstStyle/>
          <a:p>
            <a:pPr>
              <a:defRPr/>
            </a:pPr>
            <a:r>
              <a:rPr lang="en-US" b="1" dirty="0"/>
              <a:t>Column Store </a:t>
            </a:r>
            <a:r>
              <a:rPr lang="en-US" b="1" dirty="0" err="1"/>
              <a:t>NoSQL</a:t>
            </a:r>
            <a:r>
              <a:rPr lang="en-US" b="1" dirty="0"/>
              <a:t> Database</a:t>
            </a:r>
            <a:endParaRPr lang="en-US" dirty="0"/>
          </a:p>
        </p:txBody>
      </p:sp>
      <p:sp>
        <p:nvSpPr>
          <p:cNvPr id="362499" name="Content Placeholder 2">
            <a:extLst>
              <a:ext uri="{FF2B5EF4-FFF2-40B4-BE49-F238E27FC236}">
                <a16:creationId xmlns:a16="http://schemas.microsoft.com/office/drawing/2014/main" id="{A741E97A-336C-178C-E9D4-67F2465EF0E0}"/>
              </a:ext>
            </a:extLst>
          </p:cNvPr>
          <p:cNvSpPr>
            <a:spLocks noGrp="1"/>
          </p:cNvSpPr>
          <p:nvPr>
            <p:ph idx="1"/>
          </p:nvPr>
        </p:nvSpPr>
        <p:spPr>
          <a:xfrm>
            <a:off x="3524250" y="1600200"/>
            <a:ext cx="8180070" cy="2643187"/>
          </a:xfrm>
        </p:spPr>
        <p:txBody>
          <a:bodyPr/>
          <a:lstStyle/>
          <a:p>
            <a:r>
              <a:rPr lang="en-US" altLang="en-US" sz="2000" dirty="0"/>
              <a:t>The outermost keys 3PillarNoida, 3PillarCluj, 3PillarTimisoara and 3PillarFairfax are analogues to rows.</a:t>
            </a:r>
          </a:p>
          <a:p>
            <a:r>
              <a:rPr lang="en-US" altLang="en-US" sz="2000" dirty="0"/>
              <a:t>‘address’ and ‘details’ are called </a:t>
            </a:r>
            <a:r>
              <a:rPr lang="en-US" altLang="en-US" sz="2000" b="1" dirty="0"/>
              <a:t>column families</a:t>
            </a:r>
            <a:r>
              <a:rPr lang="en-US" altLang="en-US" sz="2000" dirty="0"/>
              <a:t>.</a:t>
            </a:r>
          </a:p>
          <a:p>
            <a:r>
              <a:rPr lang="en-US" altLang="en-US" sz="2000" dirty="0"/>
              <a:t>The column-family ‘address’ has </a:t>
            </a:r>
            <a:r>
              <a:rPr lang="en-US" altLang="en-US" sz="2000" b="1" dirty="0"/>
              <a:t>columns </a:t>
            </a:r>
            <a:r>
              <a:rPr lang="en-US" altLang="en-US" sz="2000" dirty="0"/>
              <a:t>‘city’ and ‘</a:t>
            </a:r>
            <a:r>
              <a:rPr lang="en-US" altLang="en-US" sz="2000" dirty="0" err="1"/>
              <a:t>pincode</a:t>
            </a:r>
            <a:r>
              <a:rPr lang="en-US" altLang="en-US" sz="2000" dirty="0"/>
              <a:t>’.</a:t>
            </a:r>
          </a:p>
          <a:p>
            <a:r>
              <a:rPr lang="en-US" altLang="en-US" sz="2000" dirty="0"/>
              <a:t>The column-family details’ has </a:t>
            </a:r>
            <a:r>
              <a:rPr lang="en-US" altLang="en-US" sz="2000" b="1" dirty="0"/>
              <a:t>columns </a:t>
            </a:r>
            <a:r>
              <a:rPr lang="en-US" altLang="en-US" sz="2000" dirty="0"/>
              <a:t>‘strength’ and ‘projects’.</a:t>
            </a:r>
          </a:p>
          <a:p>
            <a:r>
              <a:rPr lang="en-US" altLang="en-US" sz="2000" dirty="0"/>
              <a:t>Columns can be referenced using </a:t>
            </a:r>
            <a:r>
              <a:rPr lang="en-US" altLang="en-US" sz="2000" dirty="0" err="1"/>
              <a:t>ColumnFamily</a:t>
            </a:r>
            <a:r>
              <a:rPr lang="en-US" altLang="en-US" sz="2000" dirty="0"/>
              <a:t>.</a:t>
            </a:r>
          </a:p>
          <a:p>
            <a:endParaRPr lang="en-US" altLang="en-US" sz="2000" dirty="0"/>
          </a:p>
        </p:txBody>
      </p:sp>
      <p:pic>
        <p:nvPicPr>
          <p:cNvPr id="362500" name="Picture 5">
            <a:extLst>
              <a:ext uri="{FF2B5EF4-FFF2-40B4-BE49-F238E27FC236}">
                <a16:creationId xmlns:a16="http://schemas.microsoft.com/office/drawing/2014/main" id="{6C457E62-7462-0D2F-A7A0-20E7A40E8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2736" y="4214813"/>
            <a:ext cx="3490913"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2501" name="Picture 2">
            <a:extLst>
              <a:ext uri="{FF2B5EF4-FFF2-40B4-BE49-F238E27FC236}">
                <a16:creationId xmlns:a16="http://schemas.microsoft.com/office/drawing/2014/main" id="{6EB667EE-FD43-816B-0B7B-B1C05A753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0"/>
            <a:ext cx="1847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Title 1">
            <a:extLst>
              <a:ext uri="{FF2B5EF4-FFF2-40B4-BE49-F238E27FC236}">
                <a16:creationId xmlns:a16="http://schemas.microsoft.com/office/drawing/2014/main" id="{7B5A9E13-0F2F-BAA2-86CC-E519FB3D71B2}"/>
              </a:ext>
            </a:extLst>
          </p:cNvPr>
          <p:cNvSpPr>
            <a:spLocks noGrp="1"/>
          </p:cNvSpPr>
          <p:nvPr>
            <p:ph type="title"/>
          </p:nvPr>
        </p:nvSpPr>
        <p:spPr/>
        <p:txBody>
          <a:bodyPr/>
          <a:lstStyle/>
          <a:p>
            <a:r>
              <a:rPr lang="en-US" altLang="en-US"/>
              <a:t>Column Family Databases</a:t>
            </a:r>
          </a:p>
        </p:txBody>
      </p:sp>
      <p:pic>
        <p:nvPicPr>
          <p:cNvPr id="363524" name="Picture 2">
            <a:extLst>
              <a:ext uri="{FF2B5EF4-FFF2-40B4-BE49-F238E27FC236}">
                <a16:creationId xmlns:a16="http://schemas.microsoft.com/office/drawing/2014/main" id="{D0B6599F-CA93-9B8C-6228-080A46C7D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1773239"/>
            <a:ext cx="63817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itle 1">
            <a:extLst>
              <a:ext uri="{FF2B5EF4-FFF2-40B4-BE49-F238E27FC236}">
                <a16:creationId xmlns:a16="http://schemas.microsoft.com/office/drawing/2014/main" id="{1C8BAC76-4152-360D-EF00-C9CB9FB809B3}"/>
              </a:ext>
            </a:extLst>
          </p:cNvPr>
          <p:cNvSpPr>
            <a:spLocks noGrp="1"/>
          </p:cNvSpPr>
          <p:nvPr>
            <p:ph type="title"/>
          </p:nvPr>
        </p:nvSpPr>
        <p:spPr/>
        <p:txBody>
          <a:bodyPr/>
          <a:lstStyle/>
          <a:p>
            <a:r>
              <a:rPr lang="en-US" altLang="en-US" b="1"/>
              <a:t>Benefits of Column Store Databases</a:t>
            </a:r>
            <a:endParaRPr lang="en-US" altLang="en-US"/>
          </a:p>
        </p:txBody>
      </p:sp>
      <p:sp>
        <p:nvSpPr>
          <p:cNvPr id="364547" name="Content Placeholder 2">
            <a:extLst>
              <a:ext uri="{FF2B5EF4-FFF2-40B4-BE49-F238E27FC236}">
                <a16:creationId xmlns:a16="http://schemas.microsoft.com/office/drawing/2014/main" id="{2F7A90AB-B6D1-6BC2-788B-31B84200A12E}"/>
              </a:ext>
            </a:extLst>
          </p:cNvPr>
          <p:cNvSpPr>
            <a:spLocks noGrp="1"/>
          </p:cNvSpPr>
          <p:nvPr>
            <p:ph idx="1"/>
          </p:nvPr>
        </p:nvSpPr>
        <p:spPr/>
        <p:txBody>
          <a:bodyPr/>
          <a:lstStyle/>
          <a:p>
            <a:pPr algn="just"/>
            <a:r>
              <a:rPr lang="en-US" altLang="en-US" sz="2400" b="1"/>
              <a:t>Compression</a:t>
            </a:r>
            <a:r>
              <a:rPr lang="en-US" altLang="en-US" sz="2400"/>
              <a:t>. Column stores are very efficient at data compression and/or partitioning.</a:t>
            </a:r>
          </a:p>
          <a:p>
            <a:pPr algn="just"/>
            <a:r>
              <a:rPr lang="en-US" altLang="en-US" sz="2400" b="1"/>
              <a:t>Aggregation queries</a:t>
            </a:r>
            <a:r>
              <a:rPr lang="en-US" altLang="en-US" sz="2400"/>
              <a:t>. Due to their structure, columnar databases perform particularly well with aggregation queries (such as SUM, COUNT, AVG, etc).</a:t>
            </a:r>
          </a:p>
          <a:p>
            <a:pPr algn="just"/>
            <a:r>
              <a:rPr lang="en-US" altLang="en-US" sz="2400" b="1"/>
              <a:t>Scalability</a:t>
            </a:r>
            <a:r>
              <a:rPr lang="en-US" altLang="en-US" sz="2400"/>
              <a:t>. Columnar databases are very scalable. They are well suited to massively parallel processing (</a:t>
            </a:r>
            <a:r>
              <a:rPr lang="en-US" altLang="en-US" sz="2400">
                <a:hlinkClick r:id="rId2"/>
              </a:rPr>
              <a:t>MPP</a:t>
            </a:r>
            <a:r>
              <a:rPr lang="en-US" altLang="en-US" sz="2400"/>
              <a:t>)</a:t>
            </a:r>
          </a:p>
          <a:p>
            <a:pPr algn="just"/>
            <a:r>
              <a:rPr lang="en-US" altLang="en-US" sz="2400" b="1"/>
              <a:t>Fast to load and query</a:t>
            </a:r>
            <a:r>
              <a:rPr lang="en-US" altLang="en-US" sz="2400"/>
              <a:t>. Columnar stores can be loaded extremely fast. A billion row table could be loaded within a few seconds. </a:t>
            </a:r>
          </a:p>
          <a:p>
            <a:pPr algn="just"/>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itle 1">
            <a:extLst>
              <a:ext uri="{FF2B5EF4-FFF2-40B4-BE49-F238E27FC236}">
                <a16:creationId xmlns:a16="http://schemas.microsoft.com/office/drawing/2014/main" id="{2EA1A5FD-A490-D68C-2F65-675B34822DAD}"/>
              </a:ext>
            </a:extLst>
          </p:cNvPr>
          <p:cNvSpPr>
            <a:spLocks noGrp="1"/>
          </p:cNvSpPr>
          <p:nvPr>
            <p:ph type="title"/>
          </p:nvPr>
        </p:nvSpPr>
        <p:spPr/>
        <p:txBody>
          <a:bodyPr/>
          <a:lstStyle/>
          <a:p>
            <a:r>
              <a:rPr lang="en-IN" altLang="en-US"/>
              <a:t>Types of NoSQL</a:t>
            </a:r>
            <a:endParaRPr lang="en-US" altLang="en-US"/>
          </a:p>
        </p:txBody>
      </p:sp>
      <p:sp>
        <p:nvSpPr>
          <p:cNvPr id="365571" name="Content Placeholder 2">
            <a:extLst>
              <a:ext uri="{FF2B5EF4-FFF2-40B4-BE49-F238E27FC236}">
                <a16:creationId xmlns:a16="http://schemas.microsoft.com/office/drawing/2014/main" id="{D1DE6110-C8D2-EF22-D55D-8C5E2DE49DE8}"/>
              </a:ext>
            </a:extLst>
          </p:cNvPr>
          <p:cNvSpPr>
            <a:spLocks noGrp="1"/>
          </p:cNvSpPr>
          <p:nvPr>
            <p:ph idx="1"/>
          </p:nvPr>
        </p:nvSpPr>
        <p:spPr/>
        <p:txBody>
          <a:bodyPr/>
          <a:lstStyle/>
          <a:p>
            <a:pPr marL="835025" lvl="1" indent="-514350" algn="just">
              <a:buFont typeface="Calibri" panose="020F0502020204030204" pitchFamily="34" charset="0"/>
              <a:buAutoNum type="alphaUcPeriod" startAt="3"/>
            </a:pPr>
            <a:r>
              <a:rPr lang="en-US" altLang="en-US" b="1"/>
              <a:t>Graph: </a:t>
            </a:r>
            <a:r>
              <a:rPr lang="en-US" altLang="en-US">
                <a:solidFill>
                  <a:srgbClr val="0070C0"/>
                </a:solidFill>
              </a:rPr>
              <a:t>They are also called network database. A graph stores data in nodes. For example: Neo4j, HyperGraphDB, etc.</a:t>
            </a:r>
          </a:p>
          <a:p>
            <a:pPr marL="514350" indent="-514350" algn="just">
              <a:buFont typeface="Tw Cen MT" panose="020B0602020104020603" pitchFamily="34" charset="0"/>
              <a:buAutoNum type="arabicPeriod" startAt="4"/>
            </a:pPr>
            <a:endParaRPr lang="en-US" altLang="en-US"/>
          </a:p>
        </p:txBody>
      </p:sp>
      <p:pic>
        <p:nvPicPr>
          <p:cNvPr id="365572" name="Picture 2" descr="https://upload.wikimedia.org/wikipedia/commons/3/3a/GraphDatabase_PropertyGraph.png">
            <a:extLst>
              <a:ext uri="{FF2B5EF4-FFF2-40B4-BE49-F238E27FC236}">
                <a16:creationId xmlns:a16="http://schemas.microsoft.com/office/drawing/2014/main" id="{B834FD98-E0B7-AEB8-2F3D-D91F400F5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214563"/>
            <a:ext cx="7786688"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itle 1">
            <a:extLst>
              <a:ext uri="{FF2B5EF4-FFF2-40B4-BE49-F238E27FC236}">
                <a16:creationId xmlns:a16="http://schemas.microsoft.com/office/drawing/2014/main" id="{8295171E-4195-E8E6-93E1-CBFCA0422FF3}"/>
              </a:ext>
            </a:extLst>
          </p:cNvPr>
          <p:cNvSpPr>
            <a:spLocks noGrp="1"/>
          </p:cNvSpPr>
          <p:nvPr>
            <p:ph type="title"/>
          </p:nvPr>
        </p:nvSpPr>
        <p:spPr>
          <a:xfrm>
            <a:off x="182880" y="365125"/>
            <a:ext cx="11170920" cy="1006475"/>
          </a:xfrm>
        </p:spPr>
        <p:txBody>
          <a:bodyPr/>
          <a:lstStyle/>
          <a:p>
            <a:r>
              <a:rPr lang="en-US" altLang="en-US" dirty="0"/>
              <a:t>Graph Databases</a:t>
            </a:r>
          </a:p>
        </p:txBody>
      </p:sp>
      <p:sp>
        <p:nvSpPr>
          <p:cNvPr id="3" name="Content Placeholder 2">
            <a:extLst>
              <a:ext uri="{FF2B5EF4-FFF2-40B4-BE49-F238E27FC236}">
                <a16:creationId xmlns:a16="http://schemas.microsoft.com/office/drawing/2014/main" id="{7AA9D601-2445-B8E8-0D02-A8DB711CE005}"/>
              </a:ext>
            </a:extLst>
          </p:cNvPr>
          <p:cNvSpPr>
            <a:spLocks noGrp="1"/>
          </p:cNvSpPr>
          <p:nvPr>
            <p:ph idx="1"/>
          </p:nvPr>
        </p:nvSpPr>
        <p:spPr>
          <a:xfrm>
            <a:off x="274320" y="1825625"/>
            <a:ext cx="11678194" cy="4351338"/>
          </a:xfrm>
        </p:spPr>
        <p:txBody>
          <a:bodyPr>
            <a:normAutofit/>
          </a:bodyPr>
          <a:lstStyle/>
          <a:p>
            <a:pPr>
              <a:defRPr/>
            </a:pPr>
            <a:r>
              <a:rPr lang="en-US" dirty="0"/>
              <a:t>Graph databases replace relational tables with structured relational graphs of interconnected key-value pairings. </a:t>
            </a:r>
          </a:p>
          <a:p>
            <a:pPr>
              <a:defRPr/>
            </a:pPr>
            <a:r>
              <a:rPr lang="en-US" dirty="0"/>
              <a:t>Graph databases are useful when you are more interested in relationships between data than the data itself and it works perfectly for the social network. </a:t>
            </a:r>
          </a:p>
          <a:p>
            <a:pPr>
              <a:defRPr/>
            </a:pPr>
            <a:r>
              <a:rPr lang="en-US" dirty="0"/>
              <a:t>It is optimized for relationship traversing not for querying </a:t>
            </a:r>
          </a:p>
          <a:p>
            <a:pPr>
              <a:defRPr/>
            </a:pPr>
            <a:r>
              <a:rPr lang="en-US" dirty="0">
                <a:solidFill>
                  <a:srgbClr val="C00000"/>
                </a:solidFill>
              </a:rPr>
              <a:t>Examples: Neo4j, </a:t>
            </a:r>
            <a:r>
              <a:rPr lang="en-US" dirty="0" err="1">
                <a:solidFill>
                  <a:srgbClr val="C00000"/>
                </a:solidFill>
              </a:rPr>
              <a:t>InfoGrid</a:t>
            </a:r>
            <a:r>
              <a:rPr lang="en-US" dirty="0">
                <a:solidFill>
                  <a:srgbClr val="C00000"/>
                </a:solidFill>
              </a:rPr>
              <a:t>, </a:t>
            </a:r>
            <a:r>
              <a:rPr lang="en-US" dirty="0" err="1">
                <a:solidFill>
                  <a:srgbClr val="C00000"/>
                </a:solidFill>
              </a:rPr>
              <a:t>Sones</a:t>
            </a:r>
            <a:r>
              <a:rPr lang="en-US" dirty="0">
                <a:solidFill>
                  <a:srgbClr val="C00000"/>
                </a:solidFill>
              </a:rPr>
              <a:t> </a:t>
            </a:r>
            <a:r>
              <a:rPr lang="en-US" dirty="0" err="1">
                <a:solidFill>
                  <a:srgbClr val="C00000"/>
                </a:solidFill>
              </a:rPr>
              <a:t>GraphDB</a:t>
            </a:r>
            <a:r>
              <a:rPr lang="en-US" dirty="0">
                <a:solidFill>
                  <a:srgbClr val="C00000"/>
                </a:solidFill>
              </a:rPr>
              <a:t>, </a:t>
            </a:r>
            <a:r>
              <a:rPr lang="en-US" dirty="0" err="1">
                <a:solidFill>
                  <a:srgbClr val="C00000"/>
                </a:solidFill>
              </a:rPr>
              <a:t>AllegroGraph</a:t>
            </a:r>
            <a:r>
              <a:rPr lang="en-US" dirty="0">
                <a:solidFill>
                  <a:srgbClr val="C00000"/>
                </a:solidFill>
              </a:rPr>
              <a:t>, </a:t>
            </a:r>
            <a:r>
              <a:rPr lang="en-US" dirty="0" err="1">
                <a:solidFill>
                  <a:srgbClr val="C00000"/>
                </a:solidFill>
              </a:rPr>
              <a:t>InfiniteGraph</a:t>
            </a:r>
            <a:endParaRPr lang="en-US" dirty="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7618" name="Picture 2" descr="vs key value">
            <a:extLst>
              <a:ext uri="{FF2B5EF4-FFF2-40B4-BE49-F238E27FC236}">
                <a16:creationId xmlns:a16="http://schemas.microsoft.com/office/drawing/2014/main" id="{C5FC359F-5E51-D2D1-D3AD-BB69C51EC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1439"/>
            <a:ext cx="5475288"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19" name="Picture 4" descr="as key value">
            <a:extLst>
              <a:ext uri="{FF2B5EF4-FFF2-40B4-BE49-F238E27FC236}">
                <a16:creationId xmlns:a16="http://schemas.microsoft.com/office/drawing/2014/main" id="{F19849B1-916F-A19A-0DCB-5534464FF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1052514"/>
            <a:ext cx="3435350"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0" name="Picture 1">
            <a:extLst>
              <a:ext uri="{FF2B5EF4-FFF2-40B4-BE49-F238E27FC236}">
                <a16:creationId xmlns:a16="http://schemas.microsoft.com/office/drawing/2014/main" id="{85DC7CF8-FD51-02A4-6CE2-6679544B6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3573463"/>
            <a:ext cx="21590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21" name="Picture 2">
            <a:extLst>
              <a:ext uri="{FF2B5EF4-FFF2-40B4-BE49-F238E27FC236}">
                <a16:creationId xmlns:a16="http://schemas.microsoft.com/office/drawing/2014/main" id="{4836FAC7-18A7-EE65-E162-A3283F1D68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175" y="3573464"/>
            <a:ext cx="360045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itle 1">
            <a:extLst>
              <a:ext uri="{FF2B5EF4-FFF2-40B4-BE49-F238E27FC236}">
                <a16:creationId xmlns:a16="http://schemas.microsoft.com/office/drawing/2014/main" id="{9A0F8488-E3AD-080F-7B9A-2E81ED63C5F2}"/>
              </a:ext>
            </a:extLst>
          </p:cNvPr>
          <p:cNvSpPr>
            <a:spLocks noGrp="1"/>
          </p:cNvSpPr>
          <p:nvPr>
            <p:ph type="title"/>
          </p:nvPr>
        </p:nvSpPr>
        <p:spPr/>
        <p:txBody>
          <a:bodyPr/>
          <a:lstStyle/>
          <a:p>
            <a:r>
              <a:rPr lang="en-US" altLang="en-US"/>
              <a:t>Graph Databases</a:t>
            </a:r>
          </a:p>
        </p:txBody>
      </p:sp>
      <p:pic>
        <p:nvPicPr>
          <p:cNvPr id="368644" name="Picture 2">
            <a:extLst>
              <a:ext uri="{FF2B5EF4-FFF2-40B4-BE49-F238E27FC236}">
                <a16:creationId xmlns:a16="http://schemas.microsoft.com/office/drawing/2014/main" id="{0E2C7A76-55AD-622D-B372-34D8489FF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557338"/>
            <a:ext cx="833278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itle 1">
            <a:extLst>
              <a:ext uri="{FF2B5EF4-FFF2-40B4-BE49-F238E27FC236}">
                <a16:creationId xmlns:a16="http://schemas.microsoft.com/office/drawing/2014/main" id="{3ED536C3-0EF9-3DE6-4834-2D5F1244A847}"/>
              </a:ext>
            </a:extLst>
          </p:cNvPr>
          <p:cNvSpPr>
            <a:spLocks noGrp="1"/>
          </p:cNvSpPr>
          <p:nvPr>
            <p:ph type="title"/>
          </p:nvPr>
        </p:nvSpPr>
        <p:spPr/>
        <p:txBody>
          <a:bodyPr/>
          <a:lstStyle/>
          <a:p>
            <a:r>
              <a:rPr lang="en-US" altLang="en-US"/>
              <a:t>Why NoSQL</a:t>
            </a:r>
          </a:p>
        </p:txBody>
      </p:sp>
      <p:sp>
        <p:nvSpPr>
          <p:cNvPr id="26627" name="Content Placeholder 2">
            <a:extLst>
              <a:ext uri="{FF2B5EF4-FFF2-40B4-BE49-F238E27FC236}">
                <a16:creationId xmlns:a16="http://schemas.microsoft.com/office/drawing/2014/main" id="{23F352BE-733B-DBA7-4FA6-F0DD76559537}"/>
              </a:ext>
            </a:extLst>
          </p:cNvPr>
          <p:cNvSpPr>
            <a:spLocks noGrp="1"/>
          </p:cNvSpPr>
          <p:nvPr>
            <p:ph idx="1"/>
          </p:nvPr>
        </p:nvSpPr>
        <p:spPr/>
        <p:txBody>
          <a:bodyPr>
            <a:normAutofit/>
          </a:bodyPr>
          <a:lstStyle/>
          <a:p>
            <a:pPr algn="just">
              <a:defRPr/>
            </a:pPr>
            <a:r>
              <a:rPr lang="en-US">
                <a:solidFill>
                  <a:srgbClr val="7030A0"/>
                </a:solidFill>
              </a:rPr>
              <a:t>It has scale out architecture instead of the monolithic architecture of relational databases. It can house large volumes of structured, semi-structured, and unstructured data.</a:t>
            </a:r>
          </a:p>
          <a:p>
            <a:pPr algn="just">
              <a:defRPr/>
            </a:pPr>
            <a:r>
              <a:rPr lang="en-US" b="1"/>
              <a:t>Dynamic schema: </a:t>
            </a:r>
            <a:r>
              <a:rPr lang="en-US">
                <a:solidFill>
                  <a:srgbClr val="C00000"/>
                </a:solidFill>
              </a:rPr>
              <a:t>NoSQL database allows insertion of data without a pre-defined schema. It facilitates application changes in real time, which thus supports faster development, easy code integration, and requires less database administration.</a:t>
            </a:r>
          </a:p>
          <a:p>
            <a:pPr algn="just">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itle 1">
            <a:extLst>
              <a:ext uri="{FF2B5EF4-FFF2-40B4-BE49-F238E27FC236}">
                <a16:creationId xmlns:a16="http://schemas.microsoft.com/office/drawing/2014/main" id="{F921A74A-3EDC-3FF9-9149-E56CD528936F}"/>
              </a:ext>
            </a:extLst>
          </p:cNvPr>
          <p:cNvSpPr>
            <a:spLocks noGrp="1"/>
          </p:cNvSpPr>
          <p:nvPr>
            <p:ph type="title"/>
          </p:nvPr>
        </p:nvSpPr>
        <p:spPr/>
        <p:txBody>
          <a:bodyPr/>
          <a:lstStyle/>
          <a:p>
            <a:r>
              <a:rPr lang="en-US" altLang="en-US"/>
              <a:t>Typical RDBMS Implementations </a:t>
            </a:r>
          </a:p>
        </p:txBody>
      </p:sp>
      <p:sp>
        <p:nvSpPr>
          <p:cNvPr id="3" name="Content Placeholder 2">
            <a:extLst>
              <a:ext uri="{FF2B5EF4-FFF2-40B4-BE49-F238E27FC236}">
                <a16:creationId xmlns:a16="http://schemas.microsoft.com/office/drawing/2014/main" id="{9B13D46C-1F69-D98E-B921-F3B3C73A5183}"/>
              </a:ext>
            </a:extLst>
          </p:cNvPr>
          <p:cNvSpPr>
            <a:spLocks noGrp="1"/>
          </p:cNvSpPr>
          <p:nvPr>
            <p:ph idx="1"/>
          </p:nvPr>
        </p:nvSpPr>
        <p:spPr/>
        <p:txBody>
          <a:bodyPr/>
          <a:lstStyle/>
          <a:p>
            <a:r>
              <a:rPr lang="en-US" altLang="en-US"/>
              <a:t>Fixed table schemas </a:t>
            </a:r>
          </a:p>
          <a:p>
            <a:r>
              <a:rPr lang="en-US" altLang="en-US"/>
              <a:t>Small but frequent reads/writes </a:t>
            </a:r>
          </a:p>
          <a:p>
            <a:r>
              <a:rPr lang="en-US" altLang="en-US"/>
              <a:t>Large batch transactions </a:t>
            </a:r>
          </a:p>
          <a:p>
            <a:r>
              <a:rPr lang="en-US" altLang="en-US"/>
              <a:t>Focus on ACID – Atomicity – Consistency – Isolation – Durability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itle 1">
            <a:extLst>
              <a:ext uri="{FF2B5EF4-FFF2-40B4-BE49-F238E27FC236}">
                <a16:creationId xmlns:a16="http://schemas.microsoft.com/office/drawing/2014/main" id="{5A076DF9-6DA1-E2FF-97D9-01440FF922B9}"/>
              </a:ext>
            </a:extLst>
          </p:cNvPr>
          <p:cNvSpPr>
            <a:spLocks noGrp="1"/>
          </p:cNvSpPr>
          <p:nvPr>
            <p:ph type="title"/>
          </p:nvPr>
        </p:nvSpPr>
        <p:spPr/>
        <p:txBody>
          <a:bodyPr/>
          <a:lstStyle/>
          <a:p>
            <a:r>
              <a:rPr lang="en-US" altLang="en-US"/>
              <a:t>Why NoSQL</a:t>
            </a:r>
          </a:p>
        </p:txBody>
      </p:sp>
      <p:sp>
        <p:nvSpPr>
          <p:cNvPr id="27651" name="Content Placeholder 2">
            <a:extLst>
              <a:ext uri="{FF2B5EF4-FFF2-40B4-BE49-F238E27FC236}">
                <a16:creationId xmlns:a16="http://schemas.microsoft.com/office/drawing/2014/main" id="{0B35329C-C9B8-5BFB-9A27-D63A9BD9C748}"/>
              </a:ext>
            </a:extLst>
          </p:cNvPr>
          <p:cNvSpPr>
            <a:spLocks noGrp="1"/>
          </p:cNvSpPr>
          <p:nvPr>
            <p:ph idx="1"/>
          </p:nvPr>
        </p:nvSpPr>
        <p:spPr/>
        <p:txBody>
          <a:bodyPr>
            <a:normAutofit/>
          </a:bodyPr>
          <a:lstStyle/>
          <a:p>
            <a:pPr algn="just">
              <a:defRPr/>
            </a:pPr>
            <a:r>
              <a:rPr lang="en-US" b="1"/>
              <a:t>Auto-sharding: </a:t>
            </a:r>
            <a:r>
              <a:rPr lang="en-US">
                <a:solidFill>
                  <a:srgbClr val="C00000"/>
                </a:solidFill>
              </a:rPr>
              <a:t>It automatically spreads data across an arbitrary number of servers. It balances the load of data and query on the available servers; and if and when a server goes down, it is quickly replaced without any major activity disruptions.</a:t>
            </a:r>
          </a:p>
          <a:p>
            <a:pPr algn="just">
              <a:defRPr/>
            </a:pPr>
            <a:r>
              <a:rPr lang="en-US" b="1"/>
              <a:t>Replication: </a:t>
            </a:r>
            <a:r>
              <a:rPr lang="en-US">
                <a:solidFill>
                  <a:srgbClr val="7030A0"/>
                </a:solidFill>
              </a:rPr>
              <a:t>It offers good support for replication which in turn guarantees high availability, fault tolerance, and disaster recovery.</a:t>
            </a:r>
          </a:p>
          <a:p>
            <a:pPr algn="just">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itle 1">
            <a:extLst>
              <a:ext uri="{FF2B5EF4-FFF2-40B4-BE49-F238E27FC236}">
                <a16:creationId xmlns:a16="http://schemas.microsoft.com/office/drawing/2014/main" id="{B42D794A-02B5-0003-E5E7-1831E7147086}"/>
              </a:ext>
            </a:extLst>
          </p:cNvPr>
          <p:cNvSpPr>
            <a:spLocks noGrp="1"/>
          </p:cNvSpPr>
          <p:nvPr>
            <p:ph type="title"/>
          </p:nvPr>
        </p:nvSpPr>
        <p:spPr/>
        <p:txBody>
          <a:bodyPr/>
          <a:lstStyle/>
          <a:p>
            <a:r>
              <a:rPr lang="en-US" altLang="en-US"/>
              <a:t>Characteristics of NoSQL</a:t>
            </a:r>
          </a:p>
        </p:txBody>
      </p:sp>
      <p:sp>
        <p:nvSpPr>
          <p:cNvPr id="3" name="Content Placeholder 2">
            <a:extLst>
              <a:ext uri="{FF2B5EF4-FFF2-40B4-BE49-F238E27FC236}">
                <a16:creationId xmlns:a16="http://schemas.microsoft.com/office/drawing/2014/main" id="{89B4C940-1A17-60F4-42E3-4562EE668E2F}"/>
              </a:ext>
            </a:extLst>
          </p:cNvPr>
          <p:cNvSpPr>
            <a:spLocks noGrp="1"/>
          </p:cNvSpPr>
          <p:nvPr>
            <p:ph idx="1"/>
          </p:nvPr>
        </p:nvSpPr>
        <p:spPr/>
        <p:txBody>
          <a:bodyPr/>
          <a:lstStyle/>
          <a:p>
            <a:r>
              <a:rPr lang="en-US" altLang="en-US">
                <a:solidFill>
                  <a:srgbClr val="C00000"/>
                </a:solidFill>
              </a:rPr>
              <a:t>Strong Consistency: </a:t>
            </a:r>
            <a:r>
              <a:rPr lang="en-US" altLang="en-US"/>
              <a:t>all clients see the same version of data. </a:t>
            </a:r>
          </a:p>
          <a:p>
            <a:r>
              <a:rPr lang="en-US" altLang="en-US">
                <a:solidFill>
                  <a:srgbClr val="C00000"/>
                </a:solidFill>
              </a:rPr>
              <a:t>High Availability: </a:t>
            </a:r>
            <a:r>
              <a:rPr lang="en-US" altLang="en-US"/>
              <a:t>Data always available, at least one copy of the requested data even if one of the nodes is down. </a:t>
            </a:r>
          </a:p>
          <a:p>
            <a:r>
              <a:rPr lang="en-US" altLang="en-US">
                <a:solidFill>
                  <a:srgbClr val="C00000"/>
                </a:solidFill>
              </a:rPr>
              <a:t>Partition-tolerance: </a:t>
            </a:r>
            <a:r>
              <a:rPr lang="en-US" altLang="en-US"/>
              <a:t>the total system keeps its characteristic even when being deployed on different servers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itle 1">
            <a:extLst>
              <a:ext uri="{FF2B5EF4-FFF2-40B4-BE49-F238E27FC236}">
                <a16:creationId xmlns:a16="http://schemas.microsoft.com/office/drawing/2014/main" id="{3E838D85-5D00-9F53-007C-DF58251DE9D9}"/>
              </a:ext>
            </a:extLst>
          </p:cNvPr>
          <p:cNvSpPr>
            <a:spLocks noGrp="1"/>
          </p:cNvSpPr>
          <p:nvPr>
            <p:ph type="title"/>
          </p:nvPr>
        </p:nvSpPr>
        <p:spPr/>
        <p:txBody>
          <a:bodyPr/>
          <a:lstStyle/>
          <a:p>
            <a:r>
              <a:rPr lang="en-US" altLang="en-US"/>
              <a:t>Characteristics of NoSQL</a:t>
            </a:r>
          </a:p>
        </p:txBody>
      </p:sp>
      <p:pic>
        <p:nvPicPr>
          <p:cNvPr id="372740" name="Picture 2">
            <a:extLst>
              <a:ext uri="{FF2B5EF4-FFF2-40B4-BE49-F238E27FC236}">
                <a16:creationId xmlns:a16="http://schemas.microsoft.com/office/drawing/2014/main" id="{51204EF5-1AE0-66DE-D945-F09380CA2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557338"/>
            <a:ext cx="6551613"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itle 1">
            <a:extLst>
              <a:ext uri="{FF2B5EF4-FFF2-40B4-BE49-F238E27FC236}">
                <a16:creationId xmlns:a16="http://schemas.microsoft.com/office/drawing/2014/main" id="{77BCECB8-6D36-9B11-0D6A-715308E23581}"/>
              </a:ext>
            </a:extLst>
          </p:cNvPr>
          <p:cNvSpPr>
            <a:spLocks noGrp="1"/>
          </p:cNvSpPr>
          <p:nvPr>
            <p:ph type="title"/>
          </p:nvPr>
        </p:nvSpPr>
        <p:spPr/>
        <p:txBody>
          <a:bodyPr/>
          <a:lstStyle/>
          <a:p>
            <a:r>
              <a:rPr lang="en-IN" altLang="en-US"/>
              <a:t>Advantages of NoSQL</a:t>
            </a:r>
          </a:p>
        </p:txBody>
      </p:sp>
      <p:graphicFrame>
        <p:nvGraphicFramePr>
          <p:cNvPr id="373763" name="Object 5">
            <a:extLst>
              <a:ext uri="{FF2B5EF4-FFF2-40B4-BE49-F238E27FC236}">
                <a16:creationId xmlns:a16="http://schemas.microsoft.com/office/drawing/2014/main" id="{C5AF273F-1E17-B076-8E33-4E978FABD1B4}"/>
              </a:ext>
            </a:extLst>
          </p:cNvPr>
          <p:cNvGraphicFramePr>
            <a:graphicFrameLocks noChangeAspect="1"/>
          </p:cNvGraphicFramePr>
          <p:nvPr/>
        </p:nvGraphicFramePr>
        <p:xfrm>
          <a:off x="2309813" y="1500188"/>
          <a:ext cx="6540500" cy="4648200"/>
        </p:xfrm>
        <a:graphic>
          <a:graphicData uri="http://schemas.openxmlformats.org/presentationml/2006/ole">
            <mc:AlternateContent xmlns:mc="http://schemas.openxmlformats.org/markup-compatibility/2006">
              <mc:Choice xmlns:v="urn:schemas-microsoft-com:vml" Requires="v">
                <p:oleObj name="Visio" r:id="rId2" imgW="4492428" imgH="3177972" progId="">
                  <p:embed/>
                </p:oleObj>
              </mc:Choice>
              <mc:Fallback>
                <p:oleObj name="Visio" r:id="rId2" imgW="4492428" imgH="3177972" progId="">
                  <p:embed/>
                  <p:pic>
                    <p:nvPicPr>
                      <p:cNvPr id="373763" name="Object 5">
                        <a:extLst>
                          <a:ext uri="{FF2B5EF4-FFF2-40B4-BE49-F238E27FC236}">
                            <a16:creationId xmlns:a16="http://schemas.microsoft.com/office/drawing/2014/main" id="{C5AF273F-1E17-B076-8E33-4E978FABD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1500188"/>
                        <a:ext cx="65405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itle 1">
            <a:extLst>
              <a:ext uri="{FF2B5EF4-FFF2-40B4-BE49-F238E27FC236}">
                <a16:creationId xmlns:a16="http://schemas.microsoft.com/office/drawing/2014/main" id="{280EEA58-6CC2-9DB6-E482-BDA70BCBF994}"/>
              </a:ext>
            </a:extLst>
          </p:cNvPr>
          <p:cNvSpPr>
            <a:spLocks noGrp="1"/>
          </p:cNvSpPr>
          <p:nvPr>
            <p:ph type="title"/>
          </p:nvPr>
        </p:nvSpPr>
        <p:spPr/>
        <p:txBody>
          <a:bodyPr/>
          <a:lstStyle/>
          <a:p>
            <a:r>
              <a:rPr lang="en-US" altLang="en-US"/>
              <a:t>Advantages of NoSQL</a:t>
            </a:r>
          </a:p>
        </p:txBody>
      </p:sp>
      <p:sp>
        <p:nvSpPr>
          <p:cNvPr id="28675" name="Content Placeholder 2">
            <a:extLst>
              <a:ext uri="{FF2B5EF4-FFF2-40B4-BE49-F238E27FC236}">
                <a16:creationId xmlns:a16="http://schemas.microsoft.com/office/drawing/2014/main" id="{DC81A9F2-A144-7E26-F1F3-91AFC6A4E9A6}"/>
              </a:ext>
            </a:extLst>
          </p:cNvPr>
          <p:cNvSpPr>
            <a:spLocks noGrp="1"/>
          </p:cNvSpPr>
          <p:nvPr>
            <p:ph idx="1"/>
          </p:nvPr>
        </p:nvSpPr>
        <p:spPr/>
        <p:txBody>
          <a:bodyPr>
            <a:normAutofit/>
          </a:bodyPr>
          <a:lstStyle/>
          <a:p>
            <a:pPr marL="514350" indent="-514350" algn="just">
              <a:buFont typeface="+mj-lt"/>
              <a:buAutoNum type="arabicPeriod"/>
              <a:defRPr/>
            </a:pPr>
            <a:r>
              <a:rPr lang="en-US" b="1" dirty="0"/>
              <a:t>Can easily scale up and down: </a:t>
            </a:r>
            <a:r>
              <a:rPr lang="en-US" dirty="0">
                <a:solidFill>
                  <a:srgbClr val="7030A0"/>
                </a:solidFill>
              </a:rPr>
              <a:t>NoSQL database supports scaling rapidly and elastically and even</a:t>
            </a:r>
            <a:r>
              <a:rPr lang="en-US" b="1" dirty="0">
                <a:solidFill>
                  <a:srgbClr val="7030A0"/>
                </a:solidFill>
              </a:rPr>
              <a:t> </a:t>
            </a:r>
            <a:r>
              <a:rPr lang="en-US" dirty="0">
                <a:solidFill>
                  <a:srgbClr val="7030A0"/>
                </a:solidFill>
              </a:rPr>
              <a:t>allows to scale to the cloud.</a:t>
            </a:r>
          </a:p>
          <a:p>
            <a:pPr lvl="1" algn="just">
              <a:defRPr/>
            </a:pPr>
            <a:r>
              <a:rPr lang="en-US" b="1" i="1" dirty="0"/>
              <a:t>Cluster scale:</a:t>
            </a:r>
            <a:r>
              <a:rPr lang="en-US" dirty="0"/>
              <a:t> </a:t>
            </a:r>
            <a:r>
              <a:rPr lang="en-US" dirty="0">
                <a:solidFill>
                  <a:srgbClr val="C00000"/>
                </a:solidFill>
              </a:rPr>
              <a:t>It allows distribution of database across 100+ nodes often in multiple data centers.</a:t>
            </a:r>
          </a:p>
          <a:p>
            <a:pPr lvl="1" algn="just">
              <a:defRPr/>
            </a:pPr>
            <a:r>
              <a:rPr lang="en-US" b="1" i="1" dirty="0"/>
              <a:t>Performance scale:</a:t>
            </a:r>
            <a:r>
              <a:rPr lang="en-US" dirty="0"/>
              <a:t> </a:t>
            </a:r>
            <a:r>
              <a:rPr lang="en-US" dirty="0">
                <a:solidFill>
                  <a:srgbClr val="0070C0"/>
                </a:solidFill>
              </a:rPr>
              <a:t>It sustains over 100,000+ database reads and writes per second.</a:t>
            </a:r>
          </a:p>
          <a:p>
            <a:pPr lvl="1" algn="just">
              <a:defRPr/>
            </a:pPr>
            <a:r>
              <a:rPr lang="en-US" b="1" i="1" dirty="0"/>
              <a:t>Data scale:</a:t>
            </a:r>
            <a:r>
              <a:rPr lang="en-US" dirty="0"/>
              <a:t> It supports housing of 1 billion+ documents in the database.</a:t>
            </a:r>
          </a:p>
          <a:p>
            <a:pPr algn="just">
              <a:defRP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itle 1">
            <a:extLst>
              <a:ext uri="{FF2B5EF4-FFF2-40B4-BE49-F238E27FC236}">
                <a16:creationId xmlns:a16="http://schemas.microsoft.com/office/drawing/2014/main" id="{8F957041-B467-F6D3-EE0C-4C462C30261F}"/>
              </a:ext>
            </a:extLst>
          </p:cNvPr>
          <p:cNvSpPr>
            <a:spLocks noGrp="1"/>
          </p:cNvSpPr>
          <p:nvPr>
            <p:ph type="title"/>
          </p:nvPr>
        </p:nvSpPr>
        <p:spPr/>
        <p:txBody>
          <a:bodyPr/>
          <a:lstStyle/>
          <a:p>
            <a:r>
              <a:rPr lang="en-US" altLang="en-US"/>
              <a:t>Advantages of NoSQL</a:t>
            </a:r>
          </a:p>
        </p:txBody>
      </p:sp>
      <p:sp>
        <p:nvSpPr>
          <p:cNvPr id="375811" name="Content Placeholder 2">
            <a:extLst>
              <a:ext uri="{FF2B5EF4-FFF2-40B4-BE49-F238E27FC236}">
                <a16:creationId xmlns:a16="http://schemas.microsoft.com/office/drawing/2014/main" id="{A32DA90F-8C79-EB06-2F7B-2A92C7AFEC6B}"/>
              </a:ext>
            </a:extLst>
          </p:cNvPr>
          <p:cNvSpPr>
            <a:spLocks noGrp="1"/>
          </p:cNvSpPr>
          <p:nvPr>
            <p:ph idx="1"/>
          </p:nvPr>
        </p:nvSpPr>
        <p:spPr/>
        <p:txBody>
          <a:bodyPr/>
          <a:lstStyle/>
          <a:p>
            <a:pPr marL="514350" indent="-514350">
              <a:buFont typeface="Tw Cen MT" panose="020B0602020104020603" pitchFamily="34" charset="0"/>
              <a:buAutoNum type="arabicPeriod" startAt="2"/>
            </a:pPr>
            <a:r>
              <a:rPr lang="en-US" altLang="en-US" b="1"/>
              <a:t>Doesn’t require a pre-defined schema: </a:t>
            </a:r>
            <a:r>
              <a:rPr lang="en-US" altLang="en-US">
                <a:solidFill>
                  <a:srgbClr val="0070C0"/>
                </a:solidFill>
              </a:rPr>
              <a:t>NoSQL does not require any adherence to pre-defined schema. </a:t>
            </a:r>
          </a:p>
          <a:p>
            <a:pPr marL="914400" lvl="1" indent="-514350"/>
            <a:r>
              <a:rPr lang="en-US" altLang="en-US">
                <a:solidFill>
                  <a:srgbClr val="C00000"/>
                </a:solidFill>
              </a:rPr>
              <a:t>It is pretty flexible. </a:t>
            </a:r>
          </a:p>
          <a:p>
            <a:pPr marL="914400" lvl="1" indent="-514350" algn="just"/>
            <a:r>
              <a:rPr lang="en-US" altLang="en-US">
                <a:solidFill>
                  <a:srgbClr val="C00000"/>
                </a:solidFill>
              </a:rPr>
              <a:t>For example, if we look at MongoDB, the documents (equivalent of records in RDBMS) in a collection (equivalent of table in RDBMS) can have different sets of key-value pairs.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itle 1">
            <a:extLst>
              <a:ext uri="{FF2B5EF4-FFF2-40B4-BE49-F238E27FC236}">
                <a16:creationId xmlns:a16="http://schemas.microsoft.com/office/drawing/2014/main" id="{65863C39-7F0B-68DB-CC50-12AAB9292603}"/>
              </a:ext>
            </a:extLst>
          </p:cNvPr>
          <p:cNvSpPr>
            <a:spLocks noGrp="1"/>
          </p:cNvSpPr>
          <p:nvPr>
            <p:ph type="title"/>
          </p:nvPr>
        </p:nvSpPr>
        <p:spPr/>
        <p:txBody>
          <a:bodyPr/>
          <a:lstStyle/>
          <a:p>
            <a:r>
              <a:rPr lang="en-US" altLang="en-US"/>
              <a:t>Advantages of NoSQL</a:t>
            </a:r>
          </a:p>
        </p:txBody>
      </p:sp>
      <p:sp>
        <p:nvSpPr>
          <p:cNvPr id="376835" name="Content Placeholder 2">
            <a:extLst>
              <a:ext uri="{FF2B5EF4-FFF2-40B4-BE49-F238E27FC236}">
                <a16:creationId xmlns:a16="http://schemas.microsoft.com/office/drawing/2014/main" id="{BCEB3E07-AB23-86A1-6439-BEA91A4B1F40}"/>
              </a:ext>
            </a:extLst>
          </p:cNvPr>
          <p:cNvSpPr>
            <a:spLocks noGrp="1"/>
          </p:cNvSpPr>
          <p:nvPr>
            <p:ph idx="1"/>
          </p:nvPr>
        </p:nvSpPr>
        <p:spPr/>
        <p:txBody>
          <a:bodyPr/>
          <a:lstStyle/>
          <a:p>
            <a:pPr marL="514350" indent="-514350" algn="just">
              <a:buFont typeface="Tw Cen MT" panose="020B0602020104020603" pitchFamily="34" charset="0"/>
              <a:buAutoNum type="arabicPeriod" startAt="3"/>
            </a:pPr>
            <a:r>
              <a:rPr lang="en-US" altLang="en-US" b="1"/>
              <a:t>Cheap, easy to implement: </a:t>
            </a:r>
            <a:r>
              <a:rPr lang="en-US" altLang="en-US">
                <a:solidFill>
                  <a:srgbClr val="00B0F0"/>
                </a:solidFill>
              </a:rPr>
              <a:t>Deploying NoSQL properly allows for all of the benefits of scale, high availability, fault tolerance, etc. while also lowering operational costs.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itle 1">
            <a:extLst>
              <a:ext uri="{FF2B5EF4-FFF2-40B4-BE49-F238E27FC236}">
                <a16:creationId xmlns:a16="http://schemas.microsoft.com/office/drawing/2014/main" id="{9A2F69A1-5029-FE9D-5E98-45F267F815A1}"/>
              </a:ext>
            </a:extLst>
          </p:cNvPr>
          <p:cNvSpPr>
            <a:spLocks noGrp="1"/>
          </p:cNvSpPr>
          <p:nvPr>
            <p:ph type="title"/>
          </p:nvPr>
        </p:nvSpPr>
        <p:spPr/>
        <p:txBody>
          <a:bodyPr/>
          <a:lstStyle/>
          <a:p>
            <a:r>
              <a:rPr lang="en-US" altLang="en-US"/>
              <a:t>Advantages of NoSQL</a:t>
            </a:r>
          </a:p>
        </p:txBody>
      </p:sp>
      <p:sp>
        <p:nvSpPr>
          <p:cNvPr id="31747" name="Content Placeholder 2">
            <a:extLst>
              <a:ext uri="{FF2B5EF4-FFF2-40B4-BE49-F238E27FC236}">
                <a16:creationId xmlns:a16="http://schemas.microsoft.com/office/drawing/2014/main" id="{BC950AA0-EA3F-8A03-612C-0D4FCCCD3915}"/>
              </a:ext>
            </a:extLst>
          </p:cNvPr>
          <p:cNvSpPr>
            <a:spLocks noGrp="1"/>
          </p:cNvSpPr>
          <p:nvPr>
            <p:ph idx="1"/>
          </p:nvPr>
        </p:nvSpPr>
        <p:spPr/>
        <p:txBody>
          <a:bodyPr>
            <a:normAutofit/>
          </a:bodyPr>
          <a:lstStyle/>
          <a:p>
            <a:pPr marL="514350" indent="-514350" algn="just">
              <a:buFont typeface="Tw Cen MT" pitchFamily="34" charset="0"/>
              <a:buAutoNum type="arabicPeriod" startAt="4"/>
              <a:defRPr/>
            </a:pPr>
            <a:r>
              <a:rPr lang="en-US" b="1"/>
              <a:t>Relaxes the data consistency requirement: </a:t>
            </a:r>
            <a:r>
              <a:rPr lang="en-US"/>
              <a:t>NoSQL databases have adherence to CAP theorem (Consistency, Availability, and Partition Tolerance). </a:t>
            </a:r>
            <a:r>
              <a:rPr lang="en-US">
                <a:solidFill>
                  <a:srgbClr val="7030A0"/>
                </a:solidFill>
              </a:rPr>
              <a:t>Most of the NoSQL databases compromise on consistency in favor of availability and partition tolerance. However, they do go for eventual consistency.</a:t>
            </a:r>
          </a:p>
          <a:p>
            <a:pPr marL="514350" indent="-514350" algn="just">
              <a:buFont typeface="Tw Cen MT" pitchFamily="34" charset="0"/>
              <a:buAutoNum type="arabicPeriod" startAt="5"/>
              <a:defRPr/>
            </a:pPr>
            <a:r>
              <a:rPr lang="en-US" b="1"/>
              <a:t>Data can be replicated to multiple nodes and can be partitioned: </a:t>
            </a:r>
            <a:r>
              <a:rPr lang="en-US"/>
              <a:t>There are two terms that we will discuss here: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itle 1">
            <a:extLst>
              <a:ext uri="{FF2B5EF4-FFF2-40B4-BE49-F238E27FC236}">
                <a16:creationId xmlns:a16="http://schemas.microsoft.com/office/drawing/2014/main" id="{02E9E85A-9B5C-68FC-B69C-B63563D0686A}"/>
              </a:ext>
            </a:extLst>
          </p:cNvPr>
          <p:cNvSpPr>
            <a:spLocks noGrp="1"/>
          </p:cNvSpPr>
          <p:nvPr>
            <p:ph type="title"/>
          </p:nvPr>
        </p:nvSpPr>
        <p:spPr/>
        <p:txBody>
          <a:bodyPr/>
          <a:lstStyle/>
          <a:p>
            <a:r>
              <a:rPr lang="en-US" altLang="en-US"/>
              <a:t>Advantages of NoSQL</a:t>
            </a:r>
          </a:p>
        </p:txBody>
      </p:sp>
      <p:sp>
        <p:nvSpPr>
          <p:cNvPr id="32771" name="Content Placeholder 2">
            <a:extLst>
              <a:ext uri="{FF2B5EF4-FFF2-40B4-BE49-F238E27FC236}">
                <a16:creationId xmlns:a16="http://schemas.microsoft.com/office/drawing/2014/main" id="{346AC0FA-4D61-69A7-222B-03C9F58B69EF}"/>
              </a:ext>
            </a:extLst>
          </p:cNvPr>
          <p:cNvSpPr>
            <a:spLocks noGrp="1"/>
          </p:cNvSpPr>
          <p:nvPr>
            <p:ph idx="1"/>
          </p:nvPr>
        </p:nvSpPr>
        <p:spPr/>
        <p:txBody>
          <a:bodyPr>
            <a:normAutofit/>
          </a:bodyPr>
          <a:lstStyle/>
          <a:p>
            <a:pPr marL="881063" lvl="1" indent="-514350" algn="just">
              <a:buFont typeface="Tw Cen MT" pitchFamily="34" charset="0"/>
              <a:buAutoNum type="alphaUcPeriod"/>
              <a:defRPr/>
            </a:pPr>
            <a:r>
              <a:rPr lang="en-US" b="1"/>
              <a:t>Sharding:</a:t>
            </a:r>
            <a:r>
              <a:rPr lang="en-US"/>
              <a:t> Sharding is when different pieces of data are distributed across multiple servers. </a:t>
            </a:r>
          </a:p>
          <a:p>
            <a:pPr marL="881063" lvl="1" indent="-514350" algn="just">
              <a:buNone/>
              <a:defRPr/>
            </a:pPr>
            <a:r>
              <a:rPr lang="en-US"/>
              <a:t>	</a:t>
            </a:r>
            <a:r>
              <a:rPr lang="en-US">
                <a:solidFill>
                  <a:srgbClr val="002060"/>
                </a:solidFill>
              </a:rPr>
              <a:t>NoSQL databases support auto-sharding meaning they can natively and automatically spread data across an arbitrary number of servers, without requiring the application to even be aware of the composition of the server pool. Servers can be added or removed from the data layer without application downtime.</a:t>
            </a:r>
          </a:p>
          <a:p>
            <a:pPr marL="881063" lvl="1" indent="-514350" algn="just">
              <a:buNone/>
              <a:defRPr/>
            </a:pPr>
            <a:r>
              <a:rPr lang="en-US"/>
              <a:t>	This would mean that data and query load are automatically balanced across servers.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itle 1">
            <a:extLst>
              <a:ext uri="{FF2B5EF4-FFF2-40B4-BE49-F238E27FC236}">
                <a16:creationId xmlns:a16="http://schemas.microsoft.com/office/drawing/2014/main" id="{40FD833E-3770-18F1-FDF4-BDFE487ADA91}"/>
              </a:ext>
            </a:extLst>
          </p:cNvPr>
          <p:cNvSpPr>
            <a:spLocks noGrp="1"/>
          </p:cNvSpPr>
          <p:nvPr>
            <p:ph type="title"/>
          </p:nvPr>
        </p:nvSpPr>
        <p:spPr/>
        <p:txBody>
          <a:bodyPr/>
          <a:lstStyle/>
          <a:p>
            <a:r>
              <a:rPr lang="en-US" altLang="en-US"/>
              <a:t>Advantages of NoSQL</a:t>
            </a:r>
          </a:p>
        </p:txBody>
      </p:sp>
      <p:sp>
        <p:nvSpPr>
          <p:cNvPr id="379907" name="Content Placeholder 2">
            <a:extLst>
              <a:ext uri="{FF2B5EF4-FFF2-40B4-BE49-F238E27FC236}">
                <a16:creationId xmlns:a16="http://schemas.microsoft.com/office/drawing/2014/main" id="{8BDE9DAA-5CD1-491E-E3CE-B754B47338B1}"/>
              </a:ext>
            </a:extLst>
          </p:cNvPr>
          <p:cNvSpPr>
            <a:spLocks noGrp="1"/>
          </p:cNvSpPr>
          <p:nvPr>
            <p:ph idx="1"/>
          </p:nvPr>
        </p:nvSpPr>
        <p:spPr/>
        <p:txBody>
          <a:bodyPr/>
          <a:lstStyle/>
          <a:p>
            <a:pPr marL="835025" lvl="1" indent="-514350" algn="just">
              <a:buFont typeface="Tw Cen MT" panose="020B0602020104020603" pitchFamily="34" charset="0"/>
              <a:buAutoNum type="alphaUcPeriod" startAt="2"/>
            </a:pPr>
            <a:r>
              <a:rPr lang="en-US" altLang="en-US" b="1"/>
              <a:t>Replication:</a:t>
            </a:r>
            <a:r>
              <a:rPr lang="en-US" altLang="en-US"/>
              <a:t> </a:t>
            </a:r>
            <a:r>
              <a:rPr lang="en-US" altLang="en-US">
                <a:solidFill>
                  <a:srgbClr val="C00000"/>
                </a:solidFill>
              </a:rPr>
              <a:t>Replication is when multiple copies of data are stored across the cluster and even across data centers. This promises high availability and fault tolerance.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itle 1">
            <a:extLst>
              <a:ext uri="{FF2B5EF4-FFF2-40B4-BE49-F238E27FC236}">
                <a16:creationId xmlns:a16="http://schemas.microsoft.com/office/drawing/2014/main" id="{1AB0F13F-49DD-4CB6-40ED-711F814E9956}"/>
              </a:ext>
            </a:extLst>
          </p:cNvPr>
          <p:cNvSpPr>
            <a:spLocks noGrp="1"/>
          </p:cNvSpPr>
          <p:nvPr>
            <p:ph type="title"/>
          </p:nvPr>
        </p:nvSpPr>
        <p:spPr/>
        <p:txBody>
          <a:bodyPr/>
          <a:lstStyle/>
          <a:p>
            <a:r>
              <a:rPr lang="en-US" altLang="en-US"/>
              <a:t>ACID</a:t>
            </a:r>
          </a:p>
        </p:txBody>
      </p:sp>
      <p:sp>
        <p:nvSpPr>
          <p:cNvPr id="3" name="Content Placeholder 2">
            <a:extLst>
              <a:ext uri="{FF2B5EF4-FFF2-40B4-BE49-F238E27FC236}">
                <a16:creationId xmlns:a16="http://schemas.microsoft.com/office/drawing/2014/main" id="{56ABCCA0-8561-BE91-26D6-A0CCC631A743}"/>
              </a:ext>
            </a:extLst>
          </p:cNvPr>
          <p:cNvSpPr>
            <a:spLocks noGrp="1"/>
          </p:cNvSpPr>
          <p:nvPr>
            <p:ph idx="1"/>
          </p:nvPr>
        </p:nvSpPr>
        <p:spPr/>
        <p:txBody>
          <a:bodyPr/>
          <a:lstStyle/>
          <a:p>
            <a:r>
              <a:rPr lang="en-US" altLang="en-US"/>
              <a:t>Atomicity – All or Nothing </a:t>
            </a:r>
          </a:p>
          <a:p>
            <a:r>
              <a:rPr lang="en-US" altLang="en-US"/>
              <a:t>Consistency – Valid according to all defined rules </a:t>
            </a:r>
          </a:p>
          <a:p>
            <a:r>
              <a:rPr lang="en-US" altLang="en-US"/>
              <a:t>Isolation – No transaction should be able to interfere with another transaction </a:t>
            </a:r>
          </a:p>
          <a:p>
            <a:r>
              <a:rPr lang="en-US" altLang="en-US"/>
              <a:t>Durability – Once a transaction has been committed, it will remain so, even in the event of power loss, crashes, or errors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itle 1">
            <a:extLst>
              <a:ext uri="{FF2B5EF4-FFF2-40B4-BE49-F238E27FC236}">
                <a16:creationId xmlns:a16="http://schemas.microsoft.com/office/drawing/2014/main" id="{1CC1F1B6-056A-3354-485E-9B5189270069}"/>
              </a:ext>
            </a:extLst>
          </p:cNvPr>
          <p:cNvSpPr>
            <a:spLocks noGrp="1"/>
          </p:cNvSpPr>
          <p:nvPr>
            <p:ph type="title"/>
          </p:nvPr>
        </p:nvSpPr>
        <p:spPr/>
        <p:txBody>
          <a:bodyPr/>
          <a:lstStyle/>
          <a:p>
            <a:r>
              <a:rPr lang="en-US" altLang="en-US"/>
              <a:t>What does NoSQL Not Provide</a:t>
            </a:r>
          </a:p>
        </p:txBody>
      </p:sp>
      <p:pic>
        <p:nvPicPr>
          <p:cNvPr id="380932" name="Picture 2">
            <a:extLst>
              <a:ext uri="{FF2B5EF4-FFF2-40B4-BE49-F238E27FC236}">
                <a16:creationId xmlns:a16="http://schemas.microsoft.com/office/drawing/2014/main" id="{4CB2E9E5-CD6D-51A6-2FD5-C91F05CCA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1628776"/>
            <a:ext cx="8207375"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itle 1">
            <a:extLst>
              <a:ext uri="{FF2B5EF4-FFF2-40B4-BE49-F238E27FC236}">
                <a16:creationId xmlns:a16="http://schemas.microsoft.com/office/drawing/2014/main" id="{96D0C83E-EDF7-2BC0-1DF9-8F148C3DA251}"/>
              </a:ext>
            </a:extLst>
          </p:cNvPr>
          <p:cNvSpPr>
            <a:spLocks noGrp="1"/>
          </p:cNvSpPr>
          <p:nvPr>
            <p:ph type="title"/>
          </p:nvPr>
        </p:nvSpPr>
        <p:spPr/>
        <p:txBody>
          <a:bodyPr/>
          <a:lstStyle/>
          <a:p>
            <a:r>
              <a:rPr lang="en-IN" altLang="en-US"/>
              <a:t>NoSQL Vendors</a:t>
            </a:r>
          </a:p>
        </p:txBody>
      </p:sp>
      <p:graphicFrame>
        <p:nvGraphicFramePr>
          <p:cNvPr id="5" name="Table 4">
            <a:extLst>
              <a:ext uri="{FF2B5EF4-FFF2-40B4-BE49-F238E27FC236}">
                <a16:creationId xmlns:a16="http://schemas.microsoft.com/office/drawing/2014/main" id="{719AEABD-3DBF-FD41-EB89-CF2DA4E45B77}"/>
              </a:ext>
            </a:extLst>
          </p:cNvPr>
          <p:cNvGraphicFramePr>
            <a:graphicFrameLocks noGrp="1"/>
          </p:cNvGraphicFramePr>
          <p:nvPr/>
        </p:nvGraphicFramePr>
        <p:xfrm>
          <a:off x="2381251" y="2071689"/>
          <a:ext cx="7586663" cy="4143376"/>
        </p:xfrm>
        <a:graphic>
          <a:graphicData uri="http://schemas.openxmlformats.org/drawingml/2006/table">
            <a:tbl>
              <a:tblPr firstRow="1" firstCol="1" bandRow="1">
                <a:tableStyleId>{5C22544A-7EE6-4342-B048-85BDC9FD1C3A}</a:tableStyleId>
              </a:tblPr>
              <a:tblGrid>
                <a:gridCol w="2528347">
                  <a:extLst>
                    <a:ext uri="{9D8B030D-6E8A-4147-A177-3AD203B41FA5}">
                      <a16:colId xmlns:a16="http://schemas.microsoft.com/office/drawing/2014/main" val="20000"/>
                    </a:ext>
                  </a:extLst>
                </a:gridCol>
                <a:gridCol w="2529158">
                  <a:extLst>
                    <a:ext uri="{9D8B030D-6E8A-4147-A177-3AD203B41FA5}">
                      <a16:colId xmlns:a16="http://schemas.microsoft.com/office/drawing/2014/main" val="20001"/>
                    </a:ext>
                  </a:extLst>
                </a:gridCol>
                <a:gridCol w="2529158">
                  <a:extLst>
                    <a:ext uri="{9D8B030D-6E8A-4147-A177-3AD203B41FA5}">
                      <a16:colId xmlns:a16="http://schemas.microsoft.com/office/drawing/2014/main" val="20002"/>
                    </a:ext>
                  </a:extLst>
                </a:gridCol>
              </a:tblGrid>
              <a:tr h="1035844">
                <a:tc>
                  <a:txBody>
                    <a:bodyPr/>
                    <a:lstStyle/>
                    <a:p>
                      <a:pPr marL="0" marR="0" algn="ctr">
                        <a:lnSpc>
                          <a:spcPct val="107000"/>
                        </a:lnSpc>
                        <a:spcBef>
                          <a:spcPts val="0"/>
                        </a:spcBef>
                        <a:spcAft>
                          <a:spcPts val="0"/>
                        </a:spcAft>
                      </a:pPr>
                      <a:r>
                        <a:rPr lang="en-US" sz="2800" dirty="0">
                          <a:effectLst/>
                        </a:rPr>
                        <a:t>Company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tc>
                  <a:txBody>
                    <a:bodyPr/>
                    <a:lstStyle/>
                    <a:p>
                      <a:pPr marL="0" marR="0" algn="ctr">
                        <a:lnSpc>
                          <a:spcPct val="107000"/>
                        </a:lnSpc>
                        <a:spcBef>
                          <a:spcPts val="0"/>
                        </a:spcBef>
                        <a:spcAft>
                          <a:spcPts val="0"/>
                        </a:spcAft>
                      </a:pPr>
                      <a:r>
                        <a:rPr lang="en-US" sz="2800" dirty="0">
                          <a:effectLst/>
                        </a:rPr>
                        <a:t>Product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tc>
                  <a:txBody>
                    <a:bodyPr/>
                    <a:lstStyle/>
                    <a:p>
                      <a:pPr marL="0" marR="0" algn="ctr">
                        <a:lnSpc>
                          <a:spcPct val="107000"/>
                        </a:lnSpc>
                        <a:spcBef>
                          <a:spcPts val="0"/>
                        </a:spcBef>
                        <a:spcAft>
                          <a:spcPts val="0"/>
                        </a:spcAft>
                      </a:pPr>
                      <a:r>
                        <a:rPr lang="en-US" sz="2800" dirty="0">
                          <a:effectLst/>
                        </a:rPr>
                        <a:t>Most widely used by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extLst>
                  <a:ext uri="{0D108BD9-81ED-4DB2-BD59-A6C34878D82A}">
                    <a16:rowId xmlns:a16="http://schemas.microsoft.com/office/drawing/2014/main" val="10000"/>
                  </a:ext>
                </a:extLst>
              </a:tr>
              <a:tr h="1035844">
                <a:tc>
                  <a:txBody>
                    <a:bodyPr/>
                    <a:lstStyle/>
                    <a:p>
                      <a:pPr marL="0" marR="0" algn="ctr">
                        <a:lnSpc>
                          <a:spcPct val="107000"/>
                        </a:lnSpc>
                        <a:spcBef>
                          <a:spcPts val="0"/>
                        </a:spcBef>
                        <a:spcAft>
                          <a:spcPts val="0"/>
                        </a:spcAft>
                      </a:pPr>
                      <a:r>
                        <a:rPr lang="en-US" sz="2800" dirty="0">
                          <a:effectLst/>
                        </a:rPr>
                        <a:t>Amazon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tc>
                  <a:txBody>
                    <a:bodyPr/>
                    <a:lstStyle/>
                    <a:p>
                      <a:pPr marL="0" marR="0" algn="ctr">
                        <a:lnSpc>
                          <a:spcPct val="107000"/>
                        </a:lnSpc>
                        <a:spcBef>
                          <a:spcPts val="0"/>
                        </a:spcBef>
                        <a:spcAft>
                          <a:spcPts val="0"/>
                        </a:spcAft>
                      </a:pPr>
                      <a:r>
                        <a:rPr lang="en-US" sz="2800" dirty="0" err="1">
                          <a:effectLst/>
                        </a:rPr>
                        <a:t>DynamoDB</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tc>
                  <a:txBody>
                    <a:bodyPr/>
                    <a:lstStyle/>
                    <a:p>
                      <a:pPr marL="0" marR="0" algn="ctr">
                        <a:lnSpc>
                          <a:spcPct val="107000"/>
                        </a:lnSpc>
                        <a:spcBef>
                          <a:spcPts val="0"/>
                        </a:spcBef>
                        <a:spcAft>
                          <a:spcPts val="0"/>
                        </a:spcAft>
                      </a:pPr>
                      <a:r>
                        <a:rPr lang="en-US" sz="2800" dirty="0">
                          <a:effectLst/>
                        </a:rPr>
                        <a:t>LinkedIn, Mozilla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extLst>
                  <a:ext uri="{0D108BD9-81ED-4DB2-BD59-A6C34878D82A}">
                    <a16:rowId xmlns:a16="http://schemas.microsoft.com/office/drawing/2014/main" val="10001"/>
                  </a:ext>
                </a:extLst>
              </a:tr>
              <a:tr h="1035844">
                <a:tc>
                  <a:txBody>
                    <a:bodyPr/>
                    <a:lstStyle/>
                    <a:p>
                      <a:pPr marL="0" marR="0" algn="ctr">
                        <a:lnSpc>
                          <a:spcPct val="107000"/>
                        </a:lnSpc>
                        <a:spcBef>
                          <a:spcPts val="0"/>
                        </a:spcBef>
                        <a:spcAft>
                          <a:spcPts val="0"/>
                        </a:spcAft>
                      </a:pPr>
                      <a:r>
                        <a:rPr lang="en-US" sz="2800" dirty="0" err="1">
                          <a:effectLst/>
                        </a:rPr>
                        <a:t>Facebook</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tc>
                  <a:txBody>
                    <a:bodyPr/>
                    <a:lstStyle/>
                    <a:p>
                      <a:pPr marL="0" marR="0" algn="ctr">
                        <a:lnSpc>
                          <a:spcPct val="107000"/>
                        </a:lnSpc>
                        <a:spcBef>
                          <a:spcPts val="0"/>
                        </a:spcBef>
                        <a:spcAft>
                          <a:spcPts val="0"/>
                        </a:spcAft>
                      </a:pPr>
                      <a:r>
                        <a:rPr lang="en-US" sz="2800" dirty="0">
                          <a:effectLst/>
                        </a:rPr>
                        <a:t>Cassandra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tc>
                  <a:txBody>
                    <a:bodyPr/>
                    <a:lstStyle/>
                    <a:p>
                      <a:pPr marL="0" marR="0" algn="ctr">
                        <a:lnSpc>
                          <a:spcPct val="107000"/>
                        </a:lnSpc>
                        <a:spcBef>
                          <a:spcPts val="0"/>
                        </a:spcBef>
                        <a:spcAft>
                          <a:spcPts val="0"/>
                        </a:spcAft>
                      </a:pPr>
                      <a:r>
                        <a:rPr lang="en-US" sz="2800" dirty="0">
                          <a:effectLst/>
                        </a:rPr>
                        <a:t>Netflix, Twitter, eBay</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extLst>
                  <a:ext uri="{0D108BD9-81ED-4DB2-BD59-A6C34878D82A}">
                    <a16:rowId xmlns:a16="http://schemas.microsoft.com/office/drawing/2014/main" val="10002"/>
                  </a:ext>
                </a:extLst>
              </a:tr>
              <a:tr h="1035844">
                <a:tc>
                  <a:txBody>
                    <a:bodyPr/>
                    <a:lstStyle/>
                    <a:p>
                      <a:pPr marL="0" marR="0" algn="ctr">
                        <a:lnSpc>
                          <a:spcPct val="107000"/>
                        </a:lnSpc>
                        <a:spcBef>
                          <a:spcPts val="0"/>
                        </a:spcBef>
                        <a:spcAft>
                          <a:spcPts val="0"/>
                        </a:spcAft>
                      </a:pPr>
                      <a:r>
                        <a:rPr lang="en-US" sz="2800" dirty="0">
                          <a:effectLst/>
                        </a:rPr>
                        <a:t>Google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solidFill>
                      <a:srgbClr val="7030A0"/>
                    </a:solidFill>
                  </a:tcPr>
                </a:tc>
                <a:tc>
                  <a:txBody>
                    <a:bodyPr/>
                    <a:lstStyle/>
                    <a:p>
                      <a:pPr marL="0" marR="0" algn="ctr">
                        <a:lnSpc>
                          <a:spcPct val="107000"/>
                        </a:lnSpc>
                        <a:spcBef>
                          <a:spcPts val="0"/>
                        </a:spcBef>
                        <a:spcAft>
                          <a:spcPts val="0"/>
                        </a:spcAft>
                      </a:pPr>
                      <a:r>
                        <a:rPr lang="en-US" sz="2800" dirty="0" err="1">
                          <a:effectLst/>
                        </a:rPr>
                        <a:t>BigTable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tc>
                  <a:txBody>
                    <a:bodyPr/>
                    <a:lstStyle/>
                    <a:p>
                      <a:pPr marL="0" marR="0" algn="ctr">
                        <a:lnSpc>
                          <a:spcPct val="107000"/>
                        </a:lnSpc>
                        <a:spcBef>
                          <a:spcPts val="0"/>
                        </a:spcBef>
                        <a:spcAft>
                          <a:spcPts val="0"/>
                        </a:spcAft>
                      </a:pPr>
                      <a:r>
                        <a:rPr lang="en-US" sz="2800" dirty="0">
                          <a:effectLst/>
                        </a:rPr>
                        <a:t>Adobe Photoshop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5" marR="6858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itle 1">
            <a:extLst>
              <a:ext uri="{FF2B5EF4-FFF2-40B4-BE49-F238E27FC236}">
                <a16:creationId xmlns:a16="http://schemas.microsoft.com/office/drawing/2014/main" id="{C03664B9-786D-3FB6-C39A-669ACCDF412F}"/>
              </a:ext>
            </a:extLst>
          </p:cNvPr>
          <p:cNvSpPr>
            <a:spLocks noGrp="1"/>
          </p:cNvSpPr>
          <p:nvPr>
            <p:ph type="title"/>
          </p:nvPr>
        </p:nvSpPr>
        <p:spPr/>
        <p:txBody>
          <a:bodyPr/>
          <a:lstStyle/>
          <a:p>
            <a:pPr eaLnBrk="1" hangingPunct="1"/>
            <a:r>
              <a:rPr lang="en-US" altLang="en-US" b="1"/>
              <a:t>SQL Vs. NoSQL</a:t>
            </a:r>
            <a:endParaRPr lang="en-IN" altLang="en-US" b="1"/>
          </a:p>
        </p:txBody>
      </p:sp>
      <p:graphicFrame>
        <p:nvGraphicFramePr>
          <p:cNvPr id="4" name="Table 3">
            <a:extLst>
              <a:ext uri="{FF2B5EF4-FFF2-40B4-BE49-F238E27FC236}">
                <a16:creationId xmlns:a16="http://schemas.microsoft.com/office/drawing/2014/main" id="{FB5F46E7-9B5B-06BD-7729-D7DE3C671567}"/>
              </a:ext>
            </a:extLst>
          </p:cNvPr>
          <p:cNvGraphicFramePr>
            <a:graphicFrameLocks noGrp="1"/>
          </p:cNvGraphicFramePr>
          <p:nvPr/>
        </p:nvGraphicFramePr>
        <p:xfrm>
          <a:off x="1952626" y="1500189"/>
          <a:ext cx="8272463" cy="4963770"/>
        </p:xfrm>
        <a:graphic>
          <a:graphicData uri="http://schemas.openxmlformats.org/drawingml/2006/table">
            <a:tbl>
              <a:tblPr firstRow="1" firstCol="1" bandRow="1">
                <a:tableStyleId>{5C22544A-7EE6-4342-B048-85BDC9FD1C3A}</a:tableStyleId>
              </a:tblPr>
              <a:tblGrid>
                <a:gridCol w="3598562">
                  <a:extLst>
                    <a:ext uri="{9D8B030D-6E8A-4147-A177-3AD203B41FA5}">
                      <a16:colId xmlns:a16="http://schemas.microsoft.com/office/drawing/2014/main" val="20000"/>
                    </a:ext>
                  </a:extLst>
                </a:gridCol>
                <a:gridCol w="4673901">
                  <a:extLst>
                    <a:ext uri="{9D8B030D-6E8A-4147-A177-3AD203B41FA5}">
                      <a16:colId xmlns:a16="http://schemas.microsoft.com/office/drawing/2014/main" val="20001"/>
                    </a:ext>
                  </a:extLst>
                </a:gridCol>
              </a:tblGrid>
              <a:tr h="553707">
                <a:tc>
                  <a:txBody>
                    <a:bodyPr/>
                    <a:lstStyle/>
                    <a:p>
                      <a:pPr marL="0" marR="0" algn="l">
                        <a:lnSpc>
                          <a:spcPct val="107000"/>
                        </a:lnSpc>
                        <a:spcBef>
                          <a:spcPts val="0"/>
                        </a:spcBef>
                        <a:spcAft>
                          <a:spcPts val="0"/>
                        </a:spcAft>
                      </a:pPr>
                      <a:r>
                        <a:rPr lang="en-US" sz="2400" dirty="0">
                          <a:effectLst/>
                        </a:rPr>
                        <a:t>SQL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NoSQL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00B0F0"/>
                    </a:solidFill>
                  </a:tcPr>
                </a:tc>
                <a:extLst>
                  <a:ext uri="{0D108BD9-81ED-4DB2-BD59-A6C34878D82A}">
                    <a16:rowId xmlns:a16="http://schemas.microsoft.com/office/drawing/2014/main" val="10000"/>
                  </a:ext>
                </a:extLst>
              </a:tr>
              <a:tr h="553707">
                <a:tc>
                  <a:txBody>
                    <a:bodyPr/>
                    <a:lstStyle/>
                    <a:p>
                      <a:pPr marL="0" marR="0" algn="l">
                        <a:lnSpc>
                          <a:spcPct val="107000"/>
                        </a:lnSpc>
                        <a:spcBef>
                          <a:spcPts val="0"/>
                        </a:spcBef>
                        <a:spcAft>
                          <a:spcPts val="0"/>
                        </a:spcAft>
                      </a:pPr>
                      <a:r>
                        <a:rPr lang="en-US" sz="2400" dirty="0">
                          <a:effectLst/>
                        </a:rPr>
                        <a:t>Relational database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a:effectLst/>
                        </a:rPr>
                        <a:t>Non-relational, distributed database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1"/>
                  </a:ext>
                </a:extLst>
              </a:tr>
              <a:tr h="553707">
                <a:tc>
                  <a:txBody>
                    <a:bodyPr/>
                    <a:lstStyle/>
                    <a:p>
                      <a:pPr marL="0" marR="0" algn="l">
                        <a:lnSpc>
                          <a:spcPct val="107000"/>
                        </a:lnSpc>
                        <a:spcBef>
                          <a:spcPts val="0"/>
                        </a:spcBef>
                        <a:spcAft>
                          <a:spcPts val="0"/>
                        </a:spcAft>
                      </a:pPr>
                      <a:r>
                        <a:rPr lang="en-US" sz="2400" dirty="0">
                          <a:effectLst/>
                        </a:rPr>
                        <a:t>Relational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a:effectLst/>
                        </a:rPr>
                        <a:t>Model-less approach</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2"/>
                  </a:ext>
                </a:extLst>
              </a:tr>
              <a:tr h="765454">
                <a:tc>
                  <a:txBody>
                    <a:bodyPr/>
                    <a:lstStyle/>
                    <a:p>
                      <a:pPr marL="0" marR="0" algn="l">
                        <a:lnSpc>
                          <a:spcPct val="107000"/>
                        </a:lnSpc>
                        <a:spcBef>
                          <a:spcPts val="0"/>
                        </a:spcBef>
                        <a:spcAft>
                          <a:spcPts val="0"/>
                        </a:spcAft>
                      </a:pPr>
                      <a:r>
                        <a:rPr lang="en-US" sz="2400" dirty="0">
                          <a:effectLst/>
                        </a:rPr>
                        <a:t>Pre-defined schema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Dynamic schema for unstructured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3"/>
                  </a:ext>
                </a:extLst>
              </a:tr>
              <a:tr h="1156850">
                <a:tc>
                  <a:txBody>
                    <a:bodyPr/>
                    <a:lstStyle/>
                    <a:p>
                      <a:pPr marL="0" marR="0" algn="l">
                        <a:lnSpc>
                          <a:spcPct val="107000"/>
                        </a:lnSpc>
                        <a:spcBef>
                          <a:spcPts val="0"/>
                        </a:spcBef>
                        <a:spcAft>
                          <a:spcPts val="0"/>
                        </a:spcAft>
                      </a:pPr>
                      <a:r>
                        <a:rPr lang="en-US" sz="2400" dirty="0">
                          <a:effectLst/>
                        </a:rPr>
                        <a:t>Table based databases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Document-based or graph-based or wide column store or key-value pairs databases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4"/>
                  </a:ext>
                </a:extLst>
              </a:tr>
              <a:tr h="1156850">
                <a:tc>
                  <a:txBody>
                    <a:bodyPr/>
                    <a:lstStyle/>
                    <a:p>
                      <a:pPr marL="0" marR="0" algn="l">
                        <a:lnSpc>
                          <a:spcPct val="107000"/>
                        </a:lnSpc>
                        <a:spcBef>
                          <a:spcPts val="0"/>
                        </a:spcBef>
                        <a:spcAft>
                          <a:spcPts val="0"/>
                        </a:spcAft>
                      </a:pPr>
                      <a:r>
                        <a:rPr lang="en-US" sz="2400" dirty="0">
                          <a:effectLst/>
                        </a:rPr>
                        <a:t>Vertically</a:t>
                      </a:r>
                      <a:r>
                        <a:rPr lang="en-US" sz="2400" baseline="0" dirty="0">
                          <a:effectLst/>
                        </a:rPr>
                        <a:t> </a:t>
                      </a:r>
                      <a:r>
                        <a:rPr lang="en-US" sz="2400" dirty="0">
                          <a:effectLst/>
                        </a:rPr>
                        <a:t>scalable (by increasing system resources)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Horizontally scalable (by creating a cluster of commodity machines)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itle 1">
            <a:extLst>
              <a:ext uri="{FF2B5EF4-FFF2-40B4-BE49-F238E27FC236}">
                <a16:creationId xmlns:a16="http://schemas.microsoft.com/office/drawing/2014/main" id="{4C575DC0-D8AA-996D-DEC7-2CC98DAB10AF}"/>
              </a:ext>
            </a:extLst>
          </p:cNvPr>
          <p:cNvSpPr>
            <a:spLocks noGrp="1"/>
          </p:cNvSpPr>
          <p:nvPr>
            <p:ph type="title"/>
          </p:nvPr>
        </p:nvSpPr>
        <p:spPr/>
        <p:txBody>
          <a:bodyPr/>
          <a:lstStyle/>
          <a:p>
            <a:pPr eaLnBrk="1" hangingPunct="1"/>
            <a:r>
              <a:rPr lang="en-US" altLang="en-US" b="1"/>
              <a:t>SQL Vs. NoSQL</a:t>
            </a:r>
            <a:endParaRPr lang="en-IN" altLang="en-US" b="1"/>
          </a:p>
        </p:txBody>
      </p:sp>
      <p:graphicFrame>
        <p:nvGraphicFramePr>
          <p:cNvPr id="4" name="Table 3">
            <a:extLst>
              <a:ext uri="{FF2B5EF4-FFF2-40B4-BE49-F238E27FC236}">
                <a16:creationId xmlns:a16="http://schemas.microsoft.com/office/drawing/2014/main" id="{EF8257E7-DF31-CEDA-733E-BE70560692C2}"/>
              </a:ext>
            </a:extLst>
          </p:cNvPr>
          <p:cNvGraphicFramePr>
            <a:graphicFrameLocks noGrp="1"/>
          </p:cNvGraphicFramePr>
          <p:nvPr/>
        </p:nvGraphicFramePr>
        <p:xfrm>
          <a:off x="1952626" y="1500188"/>
          <a:ext cx="8272463" cy="4939892"/>
        </p:xfrm>
        <a:graphic>
          <a:graphicData uri="http://schemas.openxmlformats.org/drawingml/2006/table">
            <a:tbl>
              <a:tblPr firstRow="1" firstCol="1" bandRow="1">
                <a:tableStyleId>{5C22544A-7EE6-4342-B048-85BDC9FD1C3A}</a:tableStyleId>
              </a:tblPr>
              <a:tblGrid>
                <a:gridCol w="3598562">
                  <a:extLst>
                    <a:ext uri="{9D8B030D-6E8A-4147-A177-3AD203B41FA5}">
                      <a16:colId xmlns:a16="http://schemas.microsoft.com/office/drawing/2014/main" val="20000"/>
                    </a:ext>
                  </a:extLst>
                </a:gridCol>
                <a:gridCol w="4673901">
                  <a:extLst>
                    <a:ext uri="{9D8B030D-6E8A-4147-A177-3AD203B41FA5}">
                      <a16:colId xmlns:a16="http://schemas.microsoft.com/office/drawing/2014/main" val="20001"/>
                    </a:ext>
                  </a:extLst>
                </a:gridCol>
              </a:tblGrid>
              <a:tr h="612953">
                <a:tc>
                  <a:txBody>
                    <a:bodyPr/>
                    <a:lstStyle/>
                    <a:p>
                      <a:pPr marL="0" marR="0" algn="ctr">
                        <a:lnSpc>
                          <a:spcPct val="107000"/>
                        </a:lnSpc>
                        <a:spcBef>
                          <a:spcPts val="0"/>
                        </a:spcBef>
                        <a:spcAft>
                          <a:spcPts val="0"/>
                        </a:spcAft>
                      </a:pPr>
                      <a:r>
                        <a:rPr lang="en-US" sz="2000" dirty="0">
                          <a:effectLst/>
                        </a:rPr>
                        <a:t>SQL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ctr">
                        <a:lnSpc>
                          <a:spcPct val="107000"/>
                        </a:lnSpc>
                        <a:spcBef>
                          <a:spcPts val="0"/>
                        </a:spcBef>
                        <a:spcAft>
                          <a:spcPts val="0"/>
                        </a:spcAft>
                      </a:pPr>
                      <a:r>
                        <a:rPr lang="en-US" sz="2000" dirty="0">
                          <a:effectLst/>
                        </a:rPr>
                        <a:t>NoSQL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00B0F0"/>
                    </a:solidFill>
                  </a:tcPr>
                </a:tc>
                <a:extLst>
                  <a:ext uri="{0D108BD9-81ED-4DB2-BD59-A6C34878D82A}">
                    <a16:rowId xmlns:a16="http://schemas.microsoft.com/office/drawing/2014/main" val="10000"/>
                  </a:ext>
                </a:extLst>
              </a:tr>
              <a:tr h="612953">
                <a:tc>
                  <a:txBody>
                    <a:bodyPr/>
                    <a:lstStyle/>
                    <a:p>
                      <a:pPr marL="0" marR="0" algn="just">
                        <a:lnSpc>
                          <a:spcPct val="107000"/>
                        </a:lnSpc>
                        <a:spcBef>
                          <a:spcPts val="0"/>
                        </a:spcBef>
                        <a:spcAft>
                          <a:spcPts val="0"/>
                        </a:spcAft>
                      </a:pPr>
                      <a:r>
                        <a:rPr lang="en-US" sz="2000" dirty="0">
                          <a:effectLst/>
                        </a:rPr>
                        <a:t>Uses SQL</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just">
                        <a:lnSpc>
                          <a:spcPct val="107000"/>
                        </a:lnSpc>
                        <a:spcBef>
                          <a:spcPts val="0"/>
                        </a:spcBef>
                        <a:spcAft>
                          <a:spcPts val="0"/>
                        </a:spcAft>
                      </a:pPr>
                      <a:r>
                        <a:rPr lang="en-US" sz="2000">
                          <a:effectLst/>
                        </a:rPr>
                        <a:t>Uses UnQL (Unstructured Query Language)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1"/>
                  </a:ext>
                </a:extLst>
              </a:tr>
              <a:tr h="612953">
                <a:tc>
                  <a:txBody>
                    <a:bodyPr/>
                    <a:lstStyle/>
                    <a:p>
                      <a:pPr marL="0" marR="0" algn="just">
                        <a:lnSpc>
                          <a:spcPct val="107000"/>
                        </a:lnSpc>
                        <a:spcBef>
                          <a:spcPts val="0"/>
                        </a:spcBef>
                        <a:spcAft>
                          <a:spcPts val="0"/>
                        </a:spcAft>
                      </a:pPr>
                      <a:r>
                        <a:rPr lang="en-US" sz="2000" dirty="0">
                          <a:effectLst/>
                        </a:rPr>
                        <a:t>Not preferred for large datasets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just">
                        <a:lnSpc>
                          <a:spcPct val="107000"/>
                        </a:lnSpc>
                        <a:spcBef>
                          <a:spcPts val="0"/>
                        </a:spcBef>
                        <a:spcAft>
                          <a:spcPts val="0"/>
                        </a:spcAft>
                      </a:pPr>
                      <a:r>
                        <a:rPr lang="en-US" sz="2000">
                          <a:effectLst/>
                        </a:rPr>
                        <a:t>Largely preferred for large datasets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2"/>
                  </a:ext>
                </a:extLst>
              </a:tr>
              <a:tr h="1792984">
                <a:tc>
                  <a:txBody>
                    <a:bodyPr/>
                    <a:lstStyle/>
                    <a:p>
                      <a:pPr marL="0" marR="0" algn="just">
                        <a:lnSpc>
                          <a:spcPct val="107000"/>
                        </a:lnSpc>
                        <a:spcBef>
                          <a:spcPts val="0"/>
                        </a:spcBef>
                        <a:spcAft>
                          <a:spcPts val="0"/>
                        </a:spcAft>
                      </a:pPr>
                      <a:r>
                        <a:rPr lang="en-US" sz="2000" dirty="0">
                          <a:effectLst/>
                        </a:rPr>
                        <a:t>Not a best fit for hierarchical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just">
                        <a:lnSpc>
                          <a:spcPct val="107000"/>
                        </a:lnSpc>
                        <a:spcBef>
                          <a:spcPts val="0"/>
                        </a:spcBef>
                        <a:spcAft>
                          <a:spcPts val="0"/>
                        </a:spcAft>
                      </a:pPr>
                      <a:r>
                        <a:rPr lang="en-US" sz="2000">
                          <a:effectLst/>
                        </a:rPr>
                        <a:t>Best fit for hierarchical storage as it follows the key-value pair of storing data similar to JSON (Java Script Object Notation)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3"/>
                  </a:ext>
                </a:extLst>
              </a:tr>
              <a:tr h="612953">
                <a:tc>
                  <a:txBody>
                    <a:bodyPr/>
                    <a:lstStyle/>
                    <a:p>
                      <a:pPr marL="0" marR="0" algn="just">
                        <a:lnSpc>
                          <a:spcPct val="107000"/>
                        </a:lnSpc>
                        <a:spcBef>
                          <a:spcPts val="0"/>
                        </a:spcBef>
                        <a:spcAft>
                          <a:spcPts val="0"/>
                        </a:spcAft>
                      </a:pPr>
                      <a:r>
                        <a:rPr lang="en-US" sz="2000" dirty="0">
                          <a:effectLst/>
                        </a:rPr>
                        <a:t>Emphasis on ACID properties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just">
                        <a:lnSpc>
                          <a:spcPct val="107000"/>
                        </a:lnSpc>
                        <a:spcBef>
                          <a:spcPts val="0"/>
                        </a:spcBef>
                        <a:spcAft>
                          <a:spcPts val="0"/>
                        </a:spcAft>
                      </a:pPr>
                      <a:r>
                        <a:rPr lang="en-US" sz="2000" dirty="0">
                          <a:effectLst/>
                        </a:rPr>
                        <a:t>Follows Brewer’s CAP theorem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4"/>
                  </a:ext>
                </a:extLst>
              </a:tr>
              <a:tr h="612953">
                <a:tc>
                  <a:txBody>
                    <a:bodyPr/>
                    <a:lstStyle/>
                    <a:p>
                      <a:pPr marL="0" marR="0" algn="just">
                        <a:lnSpc>
                          <a:spcPct val="107000"/>
                        </a:lnSpc>
                        <a:spcBef>
                          <a:spcPts val="0"/>
                        </a:spcBef>
                        <a:spcAft>
                          <a:spcPts val="0"/>
                        </a:spcAft>
                      </a:pPr>
                      <a:r>
                        <a:rPr lang="en-US" sz="2000" dirty="0">
                          <a:effectLst/>
                        </a:rPr>
                        <a:t>Excellent support from vendors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just">
                        <a:lnSpc>
                          <a:spcPct val="107000"/>
                        </a:lnSpc>
                        <a:spcBef>
                          <a:spcPts val="0"/>
                        </a:spcBef>
                        <a:spcAft>
                          <a:spcPts val="0"/>
                        </a:spcAft>
                      </a:pPr>
                      <a:r>
                        <a:rPr lang="en-US" sz="2000" dirty="0">
                          <a:effectLst/>
                        </a:rPr>
                        <a:t>Relies heavily on community support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itle 1">
            <a:extLst>
              <a:ext uri="{FF2B5EF4-FFF2-40B4-BE49-F238E27FC236}">
                <a16:creationId xmlns:a16="http://schemas.microsoft.com/office/drawing/2014/main" id="{E06E98E2-2699-61A2-224E-5D9414FD698B}"/>
              </a:ext>
            </a:extLst>
          </p:cNvPr>
          <p:cNvSpPr>
            <a:spLocks noGrp="1"/>
          </p:cNvSpPr>
          <p:nvPr>
            <p:ph type="title"/>
          </p:nvPr>
        </p:nvSpPr>
        <p:spPr/>
        <p:txBody>
          <a:bodyPr/>
          <a:lstStyle/>
          <a:p>
            <a:pPr eaLnBrk="1" hangingPunct="1"/>
            <a:r>
              <a:rPr lang="en-US" altLang="en-US" b="1"/>
              <a:t>SQL Vs. NoSQL</a:t>
            </a:r>
            <a:endParaRPr lang="en-IN" altLang="en-US" b="1"/>
          </a:p>
        </p:txBody>
      </p:sp>
      <p:graphicFrame>
        <p:nvGraphicFramePr>
          <p:cNvPr id="4" name="Table 3">
            <a:extLst>
              <a:ext uri="{FF2B5EF4-FFF2-40B4-BE49-F238E27FC236}">
                <a16:creationId xmlns:a16="http://schemas.microsoft.com/office/drawing/2014/main" id="{640283A4-1EEC-42FB-E4E2-41D95BA73F73}"/>
              </a:ext>
            </a:extLst>
          </p:cNvPr>
          <p:cNvGraphicFramePr>
            <a:graphicFrameLocks noGrp="1"/>
          </p:cNvGraphicFramePr>
          <p:nvPr/>
        </p:nvGraphicFramePr>
        <p:xfrm>
          <a:off x="1952626" y="1500188"/>
          <a:ext cx="8272463" cy="4857750"/>
        </p:xfrm>
        <a:graphic>
          <a:graphicData uri="http://schemas.openxmlformats.org/drawingml/2006/table">
            <a:tbl>
              <a:tblPr firstRow="1" firstCol="1" bandRow="1">
                <a:tableStyleId>{5C22544A-7EE6-4342-B048-85BDC9FD1C3A}</a:tableStyleId>
              </a:tblPr>
              <a:tblGrid>
                <a:gridCol w="3598562">
                  <a:extLst>
                    <a:ext uri="{9D8B030D-6E8A-4147-A177-3AD203B41FA5}">
                      <a16:colId xmlns:a16="http://schemas.microsoft.com/office/drawing/2014/main" val="20000"/>
                    </a:ext>
                  </a:extLst>
                </a:gridCol>
                <a:gridCol w="4673901">
                  <a:extLst>
                    <a:ext uri="{9D8B030D-6E8A-4147-A177-3AD203B41FA5}">
                      <a16:colId xmlns:a16="http://schemas.microsoft.com/office/drawing/2014/main" val="20001"/>
                    </a:ext>
                  </a:extLst>
                </a:gridCol>
              </a:tblGrid>
              <a:tr h="612954">
                <a:tc>
                  <a:txBody>
                    <a:bodyPr/>
                    <a:lstStyle/>
                    <a:p>
                      <a:pPr marL="0" marR="0" algn="l">
                        <a:lnSpc>
                          <a:spcPct val="107000"/>
                        </a:lnSpc>
                        <a:spcBef>
                          <a:spcPts val="0"/>
                        </a:spcBef>
                        <a:spcAft>
                          <a:spcPts val="0"/>
                        </a:spcAft>
                      </a:pPr>
                      <a:r>
                        <a:rPr lang="en-US" sz="2400" dirty="0">
                          <a:effectLst/>
                        </a:rPr>
                        <a:t>SQL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NoSQL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00B0F0"/>
                    </a:solidFill>
                  </a:tcPr>
                </a:tc>
                <a:extLst>
                  <a:ext uri="{0D108BD9-81ED-4DB2-BD59-A6C34878D82A}">
                    <a16:rowId xmlns:a16="http://schemas.microsoft.com/office/drawing/2014/main" val="10000"/>
                  </a:ext>
                </a:extLst>
              </a:tr>
              <a:tr h="1225905">
                <a:tc>
                  <a:txBody>
                    <a:bodyPr/>
                    <a:lstStyle/>
                    <a:p>
                      <a:pPr marL="0" marR="0" algn="l">
                        <a:lnSpc>
                          <a:spcPct val="107000"/>
                        </a:lnSpc>
                        <a:spcBef>
                          <a:spcPts val="0"/>
                        </a:spcBef>
                        <a:spcAft>
                          <a:spcPts val="0"/>
                        </a:spcAft>
                      </a:pPr>
                      <a:r>
                        <a:rPr lang="en-US" sz="2400" dirty="0">
                          <a:effectLst/>
                        </a:rPr>
                        <a:t>Supports complex querying and data keeping needs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a:effectLst/>
                        </a:rPr>
                        <a:t>Does not have good support for complex querying</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1"/>
                  </a:ext>
                </a:extLst>
              </a:tr>
              <a:tr h="1792986">
                <a:tc>
                  <a:txBody>
                    <a:bodyPr/>
                    <a:lstStyle/>
                    <a:p>
                      <a:pPr marL="0" marR="0" algn="l">
                        <a:lnSpc>
                          <a:spcPct val="107000"/>
                        </a:lnSpc>
                        <a:spcBef>
                          <a:spcPts val="0"/>
                        </a:spcBef>
                        <a:spcAft>
                          <a:spcPts val="0"/>
                        </a:spcAft>
                      </a:pPr>
                      <a:r>
                        <a:rPr lang="en-US" sz="2400" dirty="0">
                          <a:effectLst/>
                        </a:rPr>
                        <a:t>Can be configured for strong consistency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a:effectLst/>
                        </a:rPr>
                        <a:t>Few support strong consistency (e.g., </a:t>
                      </a:r>
                      <a:r>
                        <a:rPr lang="en-US" sz="2400" dirty="0" err="1">
                          <a:effectLst/>
                        </a:rPr>
                        <a:t>MongoDB</a:t>
                      </a:r>
                      <a:r>
                        <a:rPr lang="en-US" sz="2400" dirty="0">
                          <a:effectLst/>
                        </a:rPr>
                        <a:t>), few others can be configured for eventual consistency (e.g., Cassandra)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2"/>
                  </a:ext>
                </a:extLst>
              </a:tr>
              <a:tr h="1225905">
                <a:tc>
                  <a:txBody>
                    <a:bodyPr/>
                    <a:lstStyle/>
                    <a:p>
                      <a:pPr marL="0" marR="0" algn="l">
                        <a:lnSpc>
                          <a:spcPct val="107000"/>
                        </a:lnSpc>
                        <a:spcBef>
                          <a:spcPts val="0"/>
                        </a:spcBef>
                        <a:spcAft>
                          <a:spcPts val="0"/>
                        </a:spcAft>
                      </a:pPr>
                      <a:r>
                        <a:rPr lang="en-US" sz="2400" dirty="0">
                          <a:effectLst/>
                        </a:rPr>
                        <a:t>Examples: Oracle, DB2, MySQL, MS SQL, </a:t>
                      </a:r>
                      <a:r>
                        <a:rPr lang="en-US" sz="2400" dirty="0" err="1">
                          <a:effectLst/>
                        </a:rPr>
                        <a:t>PostgreSQL</a:t>
                      </a:r>
                      <a:r>
                        <a:rPr lang="en-US" sz="2400" dirty="0">
                          <a:effectLst/>
                        </a:rPr>
                        <a: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solidFill>
                      <a:srgbClr val="C00000"/>
                    </a:solidFill>
                  </a:tcPr>
                </a:tc>
                <a:tc>
                  <a:txBody>
                    <a:bodyPr/>
                    <a:lstStyle/>
                    <a:p>
                      <a:pPr marL="0" marR="0" algn="l">
                        <a:lnSpc>
                          <a:spcPct val="107000"/>
                        </a:lnSpc>
                        <a:spcBef>
                          <a:spcPts val="0"/>
                        </a:spcBef>
                        <a:spcAft>
                          <a:spcPts val="0"/>
                        </a:spcAft>
                      </a:pPr>
                      <a:r>
                        <a:rPr lang="en-US" sz="2400" dirty="0" err="1">
                          <a:effectLst/>
                        </a:rPr>
                        <a:t>MongoDB</a:t>
                      </a:r>
                      <a:r>
                        <a:rPr lang="en-US" sz="2400" dirty="0">
                          <a:effectLst/>
                        </a:rPr>
                        <a:t>, </a:t>
                      </a:r>
                      <a:r>
                        <a:rPr lang="en-US" sz="2400" dirty="0" err="1">
                          <a:effectLst/>
                        </a:rPr>
                        <a:t>HBase</a:t>
                      </a:r>
                      <a:r>
                        <a:rPr lang="en-US" sz="2400" dirty="0">
                          <a:effectLst/>
                        </a:rPr>
                        <a:t>, Cassandra, </a:t>
                      </a:r>
                      <a:r>
                        <a:rPr lang="en-US" sz="2400" dirty="0" err="1">
                          <a:effectLst/>
                        </a:rPr>
                        <a:t>Redis</a:t>
                      </a:r>
                      <a:r>
                        <a:rPr lang="en-US" sz="2400" dirty="0">
                          <a:effectLst/>
                        </a:rPr>
                        <a:t>, Neo4j, </a:t>
                      </a:r>
                      <a:r>
                        <a:rPr lang="en-US" sz="2400" dirty="0" err="1">
                          <a:effectLst/>
                        </a:rPr>
                        <a:t>CouchDB</a:t>
                      </a:r>
                      <a:r>
                        <a:rPr lang="en-US" sz="2400" dirty="0">
                          <a:effectLst/>
                        </a:rPr>
                        <a:t>, </a:t>
                      </a:r>
                      <a:r>
                        <a:rPr lang="en-US" sz="2400" dirty="0" err="1">
                          <a:effectLst/>
                        </a:rPr>
                        <a:t>Couchbase</a:t>
                      </a:r>
                      <a:r>
                        <a:rPr lang="en-US" sz="2400" dirty="0">
                          <a:effectLst/>
                        </a:rPr>
                        <a:t>,  </a:t>
                      </a:r>
                      <a:r>
                        <a:rPr lang="en-US" sz="2400" dirty="0" err="1">
                          <a:effectLst/>
                        </a:rPr>
                        <a:t>Riak</a:t>
                      </a:r>
                      <a:r>
                        <a:rPr lang="en-US" sz="2400" dirty="0">
                          <a:effectLst/>
                        </a:rPr>
                        <a:t>, etc.</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itle 1">
            <a:extLst>
              <a:ext uri="{FF2B5EF4-FFF2-40B4-BE49-F238E27FC236}">
                <a16:creationId xmlns:a16="http://schemas.microsoft.com/office/drawing/2014/main" id="{29C93281-FCB4-BB08-5D0B-06634B3AB0E5}"/>
              </a:ext>
            </a:extLst>
          </p:cNvPr>
          <p:cNvSpPr>
            <a:spLocks noGrp="1"/>
          </p:cNvSpPr>
          <p:nvPr>
            <p:ph type="title"/>
          </p:nvPr>
        </p:nvSpPr>
        <p:spPr/>
        <p:txBody>
          <a:bodyPr/>
          <a:lstStyle/>
          <a:p>
            <a:r>
              <a:rPr lang="en-US" altLang="en-US"/>
              <a:t>NewSQL</a:t>
            </a:r>
          </a:p>
        </p:txBody>
      </p:sp>
      <p:sp>
        <p:nvSpPr>
          <p:cNvPr id="38915" name="Content Placeholder 2">
            <a:extLst>
              <a:ext uri="{FF2B5EF4-FFF2-40B4-BE49-F238E27FC236}">
                <a16:creationId xmlns:a16="http://schemas.microsoft.com/office/drawing/2014/main" id="{A0F29BD5-5908-0B6C-9613-2A2347116EAA}"/>
              </a:ext>
            </a:extLst>
          </p:cNvPr>
          <p:cNvSpPr>
            <a:spLocks noGrp="1"/>
          </p:cNvSpPr>
          <p:nvPr>
            <p:ph idx="1"/>
          </p:nvPr>
        </p:nvSpPr>
        <p:spPr/>
        <p:txBody>
          <a:bodyPr>
            <a:normAutofit/>
          </a:bodyPr>
          <a:lstStyle/>
          <a:p>
            <a:pPr algn="just">
              <a:defRPr/>
            </a:pPr>
            <a:r>
              <a:rPr lang="en-US">
                <a:solidFill>
                  <a:srgbClr val="FF0000"/>
                </a:solidFill>
              </a:rPr>
              <a:t>We need a database that has the same scalable performance of NoSQL systems for On Line Transaction Processing (OLTP) while still maintaining the ACID guarantees of a traditional database. </a:t>
            </a:r>
          </a:p>
          <a:p>
            <a:pPr algn="just">
              <a:defRPr/>
            </a:pPr>
            <a:r>
              <a:rPr lang="en-US">
                <a:solidFill>
                  <a:srgbClr val="C00000"/>
                </a:solidFill>
              </a:rPr>
              <a:t>This new modern RDBMS is called NewSQL. It supports relational data model and uses SQL as their primary interface.</a:t>
            </a:r>
          </a:p>
          <a:p>
            <a:pPr algn="just">
              <a:defRPr/>
            </a:pPr>
            <a:r>
              <a:rPr lang="en-US"/>
              <a:t>NewSQL is based on the shared nothing architecture with a SQL interface for application interaction.</a:t>
            </a:r>
          </a:p>
          <a:p>
            <a:pPr algn="just">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itle 1">
            <a:extLst>
              <a:ext uri="{FF2B5EF4-FFF2-40B4-BE49-F238E27FC236}">
                <a16:creationId xmlns:a16="http://schemas.microsoft.com/office/drawing/2014/main" id="{92BA026E-23F8-7CED-1342-DD5E3F0D567C}"/>
              </a:ext>
            </a:extLst>
          </p:cNvPr>
          <p:cNvSpPr>
            <a:spLocks noGrp="1"/>
          </p:cNvSpPr>
          <p:nvPr>
            <p:ph type="title"/>
          </p:nvPr>
        </p:nvSpPr>
        <p:spPr/>
        <p:txBody>
          <a:bodyPr/>
          <a:lstStyle/>
          <a:p>
            <a:pPr eaLnBrk="1" hangingPunct="1"/>
            <a:r>
              <a:rPr lang="en-US" altLang="en-US" b="1"/>
              <a:t>NewSQL</a:t>
            </a:r>
            <a:endParaRPr lang="en-IN" altLang="en-US" b="1"/>
          </a:p>
        </p:txBody>
      </p:sp>
      <p:graphicFrame>
        <p:nvGraphicFramePr>
          <p:cNvPr id="387075" name="Object 5">
            <a:extLst>
              <a:ext uri="{FF2B5EF4-FFF2-40B4-BE49-F238E27FC236}">
                <a16:creationId xmlns:a16="http://schemas.microsoft.com/office/drawing/2014/main" id="{2F7B198F-BB2F-279F-D751-4A158D06125A}"/>
              </a:ext>
            </a:extLst>
          </p:cNvPr>
          <p:cNvGraphicFramePr>
            <a:graphicFrameLocks noChangeAspect="1"/>
          </p:cNvGraphicFramePr>
          <p:nvPr/>
        </p:nvGraphicFramePr>
        <p:xfrm>
          <a:off x="2024063" y="1643064"/>
          <a:ext cx="8432800" cy="4714875"/>
        </p:xfrm>
        <a:graphic>
          <a:graphicData uri="http://schemas.openxmlformats.org/presentationml/2006/ole">
            <mc:AlternateContent xmlns:mc="http://schemas.openxmlformats.org/markup-compatibility/2006">
              <mc:Choice xmlns:v="urn:schemas-microsoft-com:vml" Requires="v">
                <p:oleObj name="Visio" r:id="rId2" imgW="6619760" imgH="2905025" progId="">
                  <p:embed/>
                </p:oleObj>
              </mc:Choice>
              <mc:Fallback>
                <p:oleObj name="Visio" r:id="rId2" imgW="6619760" imgH="2905025" progId="">
                  <p:embed/>
                  <p:pic>
                    <p:nvPicPr>
                      <p:cNvPr id="387075" name="Object 5">
                        <a:extLst>
                          <a:ext uri="{FF2B5EF4-FFF2-40B4-BE49-F238E27FC236}">
                            <a16:creationId xmlns:a16="http://schemas.microsoft.com/office/drawing/2014/main" id="{2F7B198F-BB2F-279F-D751-4A158D061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1643064"/>
                        <a:ext cx="8432800"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itle 1">
            <a:extLst>
              <a:ext uri="{FF2B5EF4-FFF2-40B4-BE49-F238E27FC236}">
                <a16:creationId xmlns:a16="http://schemas.microsoft.com/office/drawing/2014/main" id="{02B571E6-044D-5EBE-560A-B44A46A4152E}"/>
              </a:ext>
            </a:extLst>
          </p:cNvPr>
          <p:cNvSpPr>
            <a:spLocks noGrp="1"/>
          </p:cNvSpPr>
          <p:nvPr>
            <p:ph type="title"/>
          </p:nvPr>
        </p:nvSpPr>
        <p:spPr/>
        <p:txBody>
          <a:bodyPr/>
          <a:lstStyle/>
          <a:p>
            <a:pPr eaLnBrk="1" hangingPunct="1"/>
            <a:r>
              <a:rPr lang="en-US" altLang="en-US" sz="3600" b="1"/>
              <a:t>SQL Vs. NoSQL Vs. NewSQL</a:t>
            </a:r>
            <a:endParaRPr lang="en-IN" altLang="en-US" b="1"/>
          </a:p>
        </p:txBody>
      </p:sp>
      <p:graphicFrame>
        <p:nvGraphicFramePr>
          <p:cNvPr id="4" name="Table 3">
            <a:extLst>
              <a:ext uri="{FF2B5EF4-FFF2-40B4-BE49-F238E27FC236}">
                <a16:creationId xmlns:a16="http://schemas.microsoft.com/office/drawing/2014/main" id="{A6BDC187-917F-C0AF-A6FF-6716E86ACA64}"/>
              </a:ext>
            </a:extLst>
          </p:cNvPr>
          <p:cNvGraphicFramePr>
            <a:graphicFrameLocks noGrp="1"/>
          </p:cNvGraphicFramePr>
          <p:nvPr/>
        </p:nvGraphicFramePr>
        <p:xfrm>
          <a:off x="1952626" y="1785939"/>
          <a:ext cx="8501063" cy="4464442"/>
        </p:xfrm>
        <a:graphic>
          <a:graphicData uri="http://schemas.openxmlformats.org/drawingml/2006/table">
            <a:tbl>
              <a:tblPr firstRow="1" firstCol="1" bandRow="1">
                <a:tableStyleId>{5C22544A-7EE6-4342-B048-85BDC9FD1C3A}</a:tableStyleId>
              </a:tblPr>
              <a:tblGrid>
                <a:gridCol w="3068849">
                  <a:extLst>
                    <a:ext uri="{9D8B030D-6E8A-4147-A177-3AD203B41FA5}">
                      <a16:colId xmlns:a16="http://schemas.microsoft.com/office/drawing/2014/main" val="20000"/>
                    </a:ext>
                  </a:extLst>
                </a:gridCol>
                <a:gridCol w="2222270">
                  <a:extLst>
                    <a:ext uri="{9D8B030D-6E8A-4147-A177-3AD203B41FA5}">
                      <a16:colId xmlns:a16="http://schemas.microsoft.com/office/drawing/2014/main" val="20001"/>
                    </a:ext>
                  </a:extLst>
                </a:gridCol>
                <a:gridCol w="2116447">
                  <a:extLst>
                    <a:ext uri="{9D8B030D-6E8A-4147-A177-3AD203B41FA5}">
                      <a16:colId xmlns:a16="http://schemas.microsoft.com/office/drawing/2014/main" val="20002"/>
                    </a:ext>
                  </a:extLst>
                </a:gridCol>
                <a:gridCol w="1093497">
                  <a:extLst>
                    <a:ext uri="{9D8B030D-6E8A-4147-A177-3AD203B41FA5}">
                      <a16:colId xmlns:a16="http://schemas.microsoft.com/office/drawing/2014/main" val="20003"/>
                    </a:ext>
                  </a:extLst>
                </a:gridCol>
              </a:tblGrid>
              <a:tr h="320700">
                <a:tc>
                  <a:txBody>
                    <a:bodyPr/>
                    <a:lstStyle/>
                    <a:p>
                      <a:pPr marL="0" marR="0" algn="just">
                        <a:lnSpc>
                          <a:spcPct val="107000"/>
                        </a:lnSpc>
                        <a:spcBef>
                          <a:spcPts val="0"/>
                        </a:spcBef>
                        <a:spcAft>
                          <a:spcPts val="0"/>
                        </a:spcAft>
                      </a:pPr>
                      <a:r>
                        <a:rPr lang="en-US"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ctr">
                        <a:lnSpc>
                          <a:spcPct val="107000"/>
                        </a:lnSpc>
                        <a:spcBef>
                          <a:spcPts val="0"/>
                        </a:spcBef>
                        <a:spcAft>
                          <a:spcPts val="0"/>
                        </a:spcAft>
                      </a:pPr>
                      <a:r>
                        <a:rPr lang="en-US" sz="1800">
                          <a:effectLst/>
                        </a:rPr>
                        <a:t>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ctr">
                        <a:lnSpc>
                          <a:spcPct val="107000"/>
                        </a:lnSpc>
                        <a:spcBef>
                          <a:spcPts val="0"/>
                        </a:spcBef>
                        <a:spcAft>
                          <a:spcPts val="0"/>
                        </a:spcAft>
                      </a:pPr>
                      <a:r>
                        <a:rPr lang="en-US" sz="1800" dirty="0">
                          <a:effectLst/>
                        </a:rPr>
                        <a:t>NoSQL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ctr">
                        <a:lnSpc>
                          <a:spcPct val="107000"/>
                        </a:lnSpc>
                        <a:spcBef>
                          <a:spcPts val="0"/>
                        </a:spcBef>
                        <a:spcAft>
                          <a:spcPts val="0"/>
                        </a:spcAft>
                      </a:pPr>
                      <a:r>
                        <a:rPr lang="en-US" sz="1800">
                          <a:effectLst/>
                        </a:rPr>
                        <a:t>NewSQL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0"/>
                  </a:ext>
                </a:extLst>
              </a:tr>
              <a:tr h="469509">
                <a:tc>
                  <a:txBody>
                    <a:bodyPr/>
                    <a:lstStyle/>
                    <a:p>
                      <a:pPr marL="0" marR="0" algn="just">
                        <a:lnSpc>
                          <a:spcPct val="107000"/>
                        </a:lnSpc>
                        <a:spcBef>
                          <a:spcPts val="0"/>
                        </a:spcBef>
                        <a:spcAft>
                          <a:spcPts val="0"/>
                        </a:spcAft>
                      </a:pPr>
                      <a:r>
                        <a:rPr lang="en-US" sz="1800" dirty="0">
                          <a:effectLst/>
                        </a:rPr>
                        <a:t>Adherence to ACID properties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dirty="0">
                          <a:effectLst/>
                        </a:rPr>
                        <a:t>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1"/>
                  </a:ext>
                </a:extLst>
              </a:tr>
              <a:tr h="320700">
                <a:tc>
                  <a:txBody>
                    <a:bodyPr/>
                    <a:lstStyle/>
                    <a:p>
                      <a:pPr marL="0" marR="0" algn="just">
                        <a:lnSpc>
                          <a:spcPct val="107000"/>
                        </a:lnSpc>
                        <a:spcBef>
                          <a:spcPts val="0"/>
                        </a:spcBef>
                        <a:spcAft>
                          <a:spcPts val="0"/>
                        </a:spcAft>
                      </a:pPr>
                      <a:r>
                        <a:rPr lang="en-US" sz="1800">
                          <a:effectLst/>
                        </a:rPr>
                        <a:t>OLTP/OLAP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dirty="0">
                          <a:effectLst/>
                        </a:rPr>
                        <a:t>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2"/>
                  </a:ext>
                </a:extLst>
              </a:tr>
              <a:tr h="962099">
                <a:tc>
                  <a:txBody>
                    <a:bodyPr/>
                    <a:lstStyle/>
                    <a:p>
                      <a:pPr marL="0" marR="0" algn="just">
                        <a:lnSpc>
                          <a:spcPct val="107000"/>
                        </a:lnSpc>
                        <a:spcBef>
                          <a:spcPts val="0"/>
                        </a:spcBef>
                        <a:spcAft>
                          <a:spcPts val="0"/>
                        </a:spcAft>
                      </a:pPr>
                      <a:r>
                        <a:rPr lang="en-US" sz="1800" dirty="0">
                          <a:effectLst/>
                        </a:rPr>
                        <a:t>Schema rigidity</a:t>
                      </a:r>
                    </a:p>
                    <a:p>
                      <a:pPr marL="0" marR="0" algn="just">
                        <a:lnSpc>
                          <a:spcPct val="107000"/>
                        </a:lnSpc>
                        <a:spcBef>
                          <a:spcPts val="0"/>
                        </a:spcBef>
                        <a:spcAft>
                          <a:spcPts val="0"/>
                        </a:spcAft>
                      </a:pPr>
                      <a:r>
                        <a:rPr lang="en-US" sz="1800" dirty="0">
                          <a:effectLst/>
                        </a:rPr>
                        <a:t>Adherence to data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dirty="0">
                          <a:effectLst/>
                        </a:rPr>
                        <a:t>Yes</a:t>
                      </a:r>
                    </a:p>
                    <a:p>
                      <a:pPr marL="0" marR="0" algn="l">
                        <a:lnSpc>
                          <a:spcPct val="107000"/>
                        </a:lnSpc>
                        <a:spcBef>
                          <a:spcPts val="0"/>
                        </a:spcBef>
                        <a:spcAft>
                          <a:spcPts val="0"/>
                        </a:spcAft>
                      </a:pPr>
                      <a:r>
                        <a:rPr lang="en-US" sz="1800" dirty="0">
                          <a:effectLst/>
                        </a:rPr>
                        <a:t>Adherence to relational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Maybe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3"/>
                  </a:ext>
                </a:extLst>
              </a:tr>
              <a:tr h="469509">
                <a:tc>
                  <a:txBody>
                    <a:bodyPr/>
                    <a:lstStyle/>
                    <a:p>
                      <a:pPr marL="0" marR="0" algn="just">
                        <a:lnSpc>
                          <a:spcPct val="107000"/>
                        </a:lnSpc>
                        <a:spcBef>
                          <a:spcPts val="0"/>
                        </a:spcBef>
                        <a:spcAft>
                          <a:spcPts val="0"/>
                        </a:spcAft>
                      </a:pPr>
                      <a:r>
                        <a:rPr lang="en-US" sz="1800" dirty="0">
                          <a:effectLst/>
                        </a:rPr>
                        <a:t>Data Format Flexibility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a:effectLst/>
                        </a:rPr>
                        <a:t>No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Maybe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4"/>
                  </a:ext>
                </a:extLst>
              </a:tr>
              <a:tr h="704263">
                <a:tc>
                  <a:txBody>
                    <a:bodyPr/>
                    <a:lstStyle/>
                    <a:p>
                      <a:pPr marL="0" marR="0" algn="just">
                        <a:lnSpc>
                          <a:spcPct val="107000"/>
                        </a:lnSpc>
                        <a:spcBef>
                          <a:spcPts val="0"/>
                        </a:spcBef>
                        <a:spcAft>
                          <a:spcPts val="0"/>
                        </a:spcAft>
                      </a:pPr>
                      <a:r>
                        <a:rPr lang="en-US" sz="1800">
                          <a:effectLst/>
                        </a:rPr>
                        <a:t>Scalability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a:effectLst/>
                        </a:rPr>
                        <a:t>Scale up</a:t>
                      </a:r>
                    </a:p>
                    <a:p>
                      <a:pPr marL="0" marR="0" algn="l">
                        <a:lnSpc>
                          <a:spcPct val="107000"/>
                        </a:lnSpc>
                        <a:spcBef>
                          <a:spcPts val="0"/>
                        </a:spcBef>
                        <a:spcAft>
                          <a:spcPts val="0"/>
                        </a:spcAft>
                      </a:pPr>
                      <a:r>
                        <a:rPr lang="en-US" sz="1800">
                          <a:effectLst/>
                        </a:rPr>
                        <a:t>Vertical Scaling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dirty="0">
                          <a:effectLst/>
                        </a:rPr>
                        <a:t>Scale out</a:t>
                      </a:r>
                    </a:p>
                    <a:p>
                      <a:pPr marL="0" marR="0" algn="just">
                        <a:lnSpc>
                          <a:spcPct val="107000"/>
                        </a:lnSpc>
                        <a:spcBef>
                          <a:spcPts val="0"/>
                        </a:spcBef>
                        <a:spcAft>
                          <a:spcPts val="0"/>
                        </a:spcAft>
                      </a:pPr>
                      <a:r>
                        <a:rPr lang="en-US" sz="1800" dirty="0">
                          <a:effectLst/>
                        </a:rPr>
                        <a:t>Horizontal Scaling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Scale out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5"/>
                  </a:ext>
                </a:extLst>
              </a:tr>
              <a:tr h="469509">
                <a:tc>
                  <a:txBody>
                    <a:bodyPr/>
                    <a:lstStyle/>
                    <a:p>
                      <a:pPr marL="0" marR="0" algn="just">
                        <a:lnSpc>
                          <a:spcPct val="107000"/>
                        </a:lnSpc>
                        <a:spcBef>
                          <a:spcPts val="0"/>
                        </a:spcBef>
                        <a:spcAft>
                          <a:spcPts val="0"/>
                        </a:spcAft>
                      </a:pPr>
                      <a:r>
                        <a:rPr lang="en-US" sz="1800">
                          <a:effectLst/>
                        </a:rPr>
                        <a:t>Distributed Computing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dirty="0">
                          <a:effectLst/>
                        </a:rPr>
                        <a:t>Yes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a:effectLst/>
                        </a:rPr>
                        <a:t>Yes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6"/>
                  </a:ext>
                </a:extLst>
              </a:tr>
              <a:tr h="641399">
                <a:tc>
                  <a:txBody>
                    <a:bodyPr/>
                    <a:lstStyle/>
                    <a:p>
                      <a:pPr marL="0" marR="0" algn="just">
                        <a:lnSpc>
                          <a:spcPct val="107000"/>
                        </a:lnSpc>
                        <a:spcBef>
                          <a:spcPts val="0"/>
                        </a:spcBef>
                        <a:spcAft>
                          <a:spcPts val="0"/>
                        </a:spcAft>
                      </a:pPr>
                      <a:r>
                        <a:rPr lang="en-US" sz="1800" dirty="0">
                          <a:effectLst/>
                        </a:rPr>
                        <a:t>Community Support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l">
                        <a:lnSpc>
                          <a:spcPct val="107000"/>
                        </a:lnSpc>
                        <a:spcBef>
                          <a:spcPts val="0"/>
                        </a:spcBef>
                        <a:spcAft>
                          <a:spcPts val="0"/>
                        </a:spcAft>
                      </a:pPr>
                      <a:r>
                        <a:rPr lang="en-US" sz="1800" dirty="0">
                          <a:effectLst/>
                        </a:rPr>
                        <a:t>Huge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dirty="0">
                          <a:effectLst/>
                        </a:rPr>
                        <a:t>Growing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tc>
                  <a:txBody>
                    <a:bodyPr/>
                    <a:lstStyle/>
                    <a:p>
                      <a:pPr marL="0" marR="0" algn="just">
                        <a:lnSpc>
                          <a:spcPct val="107000"/>
                        </a:lnSpc>
                        <a:spcBef>
                          <a:spcPts val="0"/>
                        </a:spcBef>
                        <a:spcAft>
                          <a:spcPts val="0"/>
                        </a:spcAft>
                      </a:pPr>
                      <a:r>
                        <a:rPr lang="en-US" sz="1800" dirty="0">
                          <a:effectLst/>
                        </a:rPr>
                        <a:t>Slowly growing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4" marR="68584"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itle 1">
            <a:extLst>
              <a:ext uri="{FF2B5EF4-FFF2-40B4-BE49-F238E27FC236}">
                <a16:creationId xmlns:a16="http://schemas.microsoft.com/office/drawing/2014/main" id="{3EFF6572-A238-1362-09B4-66D799166C41}"/>
              </a:ext>
            </a:extLst>
          </p:cNvPr>
          <p:cNvSpPr>
            <a:spLocks noGrp="1"/>
          </p:cNvSpPr>
          <p:nvPr>
            <p:ph type="title"/>
          </p:nvPr>
        </p:nvSpPr>
        <p:spPr/>
        <p:txBody>
          <a:bodyPr/>
          <a:lstStyle/>
          <a:p>
            <a:r>
              <a:rPr lang="en-US" altLang="en-US" u="sng"/>
              <a:t>NoSQL (NOT ONLY SQL)</a:t>
            </a:r>
            <a:endParaRPr lang="en-US" altLang="en-US"/>
          </a:p>
        </p:txBody>
      </p:sp>
      <p:sp>
        <p:nvSpPr>
          <p:cNvPr id="18435" name="Content Placeholder 2">
            <a:extLst>
              <a:ext uri="{FF2B5EF4-FFF2-40B4-BE49-F238E27FC236}">
                <a16:creationId xmlns:a16="http://schemas.microsoft.com/office/drawing/2014/main" id="{2F0EB233-641D-BFA1-C9C0-4F161EDC321D}"/>
              </a:ext>
            </a:extLst>
          </p:cNvPr>
          <p:cNvSpPr>
            <a:spLocks noGrp="1"/>
          </p:cNvSpPr>
          <p:nvPr>
            <p:ph idx="1"/>
          </p:nvPr>
        </p:nvSpPr>
        <p:spPr/>
        <p:txBody>
          <a:bodyPr>
            <a:normAutofit/>
          </a:bodyPr>
          <a:lstStyle/>
          <a:p>
            <a:pPr algn="just">
              <a:defRPr/>
            </a:pPr>
            <a:r>
              <a:rPr lang="en-US" b="1" dirty="0" err="1"/>
              <a:t>NoSQL</a:t>
            </a:r>
            <a:r>
              <a:rPr lang="en-US" b="1" dirty="0"/>
              <a:t> </a:t>
            </a:r>
            <a:r>
              <a:rPr lang="en-US" dirty="0"/>
              <a:t>stands for Not Only SQL. These are non-relational, open source, distributed databases.</a:t>
            </a:r>
          </a:p>
          <a:p>
            <a:pPr algn="just">
              <a:defRPr/>
            </a:pPr>
            <a:r>
              <a:rPr lang="en-US" dirty="0">
                <a:solidFill>
                  <a:srgbClr val="C00000"/>
                </a:solidFill>
              </a:rPr>
              <a:t>The term </a:t>
            </a:r>
            <a:r>
              <a:rPr lang="en-US" dirty="0" err="1">
                <a:solidFill>
                  <a:srgbClr val="C00000"/>
                </a:solidFill>
              </a:rPr>
              <a:t>NoSQL</a:t>
            </a:r>
            <a:r>
              <a:rPr lang="en-US" dirty="0">
                <a:solidFill>
                  <a:srgbClr val="C00000"/>
                </a:solidFill>
              </a:rPr>
              <a:t> was first coined by Carlo </a:t>
            </a:r>
            <a:r>
              <a:rPr lang="en-US" dirty="0" err="1">
                <a:solidFill>
                  <a:srgbClr val="C00000"/>
                </a:solidFill>
              </a:rPr>
              <a:t>Strozzi</a:t>
            </a:r>
            <a:r>
              <a:rPr lang="en-US" dirty="0">
                <a:solidFill>
                  <a:srgbClr val="C00000"/>
                </a:solidFill>
              </a:rPr>
              <a:t> in 1998 to name his lightweight database that did not expose the standard SQL interface.</a:t>
            </a:r>
          </a:p>
          <a:p>
            <a:pPr algn="just">
              <a:defRPr/>
            </a:pPr>
            <a:r>
              <a:rPr lang="en-US" dirty="0" err="1">
                <a:solidFill>
                  <a:srgbClr val="7030A0"/>
                </a:solidFill>
              </a:rPr>
              <a:t>NoSQL</a:t>
            </a:r>
            <a:r>
              <a:rPr lang="en-US" dirty="0">
                <a:solidFill>
                  <a:srgbClr val="7030A0"/>
                </a:solidFill>
              </a:rPr>
              <a:t> databases are widely used in big data and other real-time web applications.</a:t>
            </a:r>
          </a:p>
          <a:p>
            <a:pPr algn="just">
              <a:defRPr/>
            </a:pPr>
            <a:r>
              <a:rPr lang="en-US" dirty="0">
                <a:solidFill>
                  <a:srgbClr val="002060"/>
                </a:solidFill>
              </a:rPr>
              <a:t>Likewise it is used to store social media data and all such data which cannot be stored and analyzed comfortably in RDBMS.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fade">
                                      <p:cBhvr>
                                        <p:cTn id="12" dur="20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fade">
                                      <p:cBhvr>
                                        <p:cTn id="17" dur="20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fade">
                                      <p:cBhvr>
                                        <p:cTn id="22" dur="20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778" name="Picture 2" descr="https://image.slidesharecdn.com/gotochicago2014followingfollowerthirdnaturefinal-140521161528-phpapp01/95/dont-follow-the-followers-60-638.jpg?cb=1400689109">
            <a:extLst>
              <a:ext uri="{FF2B5EF4-FFF2-40B4-BE49-F238E27FC236}">
                <a16:creationId xmlns:a16="http://schemas.microsoft.com/office/drawing/2014/main" id="{97B72FDF-1008-5E04-70FC-ED553B421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795338"/>
            <a:ext cx="7704137" cy="606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itle 1">
            <a:extLst>
              <a:ext uri="{FF2B5EF4-FFF2-40B4-BE49-F238E27FC236}">
                <a16:creationId xmlns:a16="http://schemas.microsoft.com/office/drawing/2014/main" id="{58F53E02-210D-FEEA-6AF5-E6AC1C717E67}"/>
              </a:ext>
            </a:extLst>
          </p:cNvPr>
          <p:cNvSpPr>
            <a:spLocks noGrp="1"/>
          </p:cNvSpPr>
          <p:nvPr>
            <p:ph type="title"/>
          </p:nvPr>
        </p:nvSpPr>
        <p:spPr/>
        <p:txBody>
          <a:bodyPr/>
          <a:lstStyle/>
          <a:p>
            <a:r>
              <a:rPr lang="en-US" altLang="en-US" u="sng"/>
              <a:t>Features of NoSQL</a:t>
            </a:r>
            <a:endParaRPr lang="en-US" altLang="en-US"/>
          </a:p>
        </p:txBody>
      </p:sp>
      <p:sp>
        <p:nvSpPr>
          <p:cNvPr id="332803" name="Content Placeholder 2">
            <a:extLst>
              <a:ext uri="{FF2B5EF4-FFF2-40B4-BE49-F238E27FC236}">
                <a16:creationId xmlns:a16="http://schemas.microsoft.com/office/drawing/2014/main" id="{56B9FFEB-A5F4-8417-E23F-F122B8E96866}"/>
              </a:ext>
            </a:extLst>
          </p:cNvPr>
          <p:cNvSpPr>
            <a:spLocks noGrp="1"/>
          </p:cNvSpPr>
          <p:nvPr>
            <p:ph idx="1"/>
          </p:nvPr>
        </p:nvSpPr>
        <p:spPr/>
        <p:txBody>
          <a:bodyPr/>
          <a:lstStyle/>
          <a:p>
            <a:pPr marL="514350" indent="-514350" algn="just">
              <a:buFont typeface="Tw Cen MT" panose="020B0602020104020603" pitchFamily="34" charset="0"/>
              <a:buAutoNum type="arabicPeriod"/>
            </a:pPr>
            <a:r>
              <a:rPr lang="en-US" altLang="en-US" b="1"/>
              <a:t>NoSQL databases are non-relational: </a:t>
            </a:r>
          </a:p>
          <a:p>
            <a:pPr marL="914400" lvl="1" indent="-514350" algn="just"/>
            <a:r>
              <a:rPr lang="en-US" altLang="en-US">
                <a:solidFill>
                  <a:srgbClr val="FF0000"/>
                </a:solidFill>
              </a:rPr>
              <a:t>They do not adhere to relational data model. </a:t>
            </a:r>
          </a:p>
          <a:p>
            <a:pPr marL="914400" lvl="1" indent="-514350" algn="just"/>
            <a:r>
              <a:rPr lang="en-US" altLang="en-US">
                <a:solidFill>
                  <a:srgbClr val="FF0000"/>
                </a:solidFill>
              </a:rPr>
              <a:t>they are either </a:t>
            </a:r>
          </a:p>
          <a:p>
            <a:pPr marL="1314450" lvl="2" indent="-514350" algn="just"/>
            <a:r>
              <a:rPr lang="en-US" altLang="en-US">
                <a:solidFill>
                  <a:srgbClr val="FF0000"/>
                </a:solidFill>
              </a:rPr>
              <a:t>key-value pairs or </a:t>
            </a:r>
          </a:p>
          <a:p>
            <a:pPr marL="1314450" lvl="2" indent="-514350" algn="just"/>
            <a:r>
              <a:rPr lang="en-US" altLang="en-US">
                <a:solidFill>
                  <a:srgbClr val="FF0000"/>
                </a:solidFill>
              </a:rPr>
              <a:t>document-oriented, column-oriented or </a:t>
            </a:r>
          </a:p>
          <a:p>
            <a:pPr marL="1314450" lvl="2" indent="-514350" algn="just"/>
            <a:r>
              <a:rPr lang="en-US" altLang="en-US">
                <a:solidFill>
                  <a:srgbClr val="FF0000"/>
                </a:solidFill>
              </a:rPr>
              <a:t>graph-based databases.</a:t>
            </a:r>
          </a:p>
          <a:p>
            <a:pPr marL="514350" indent="-514350" algn="just">
              <a:buFont typeface="Tw Cen MT" panose="020B0602020104020603" pitchFamily="34" charset="0"/>
              <a:buAutoNum type="arabicPeriod"/>
            </a:pPr>
            <a:r>
              <a:rPr lang="en-US" altLang="en-US" b="1"/>
              <a:t>Distributed: </a:t>
            </a:r>
            <a:r>
              <a:rPr lang="en-US" altLang="en-US">
                <a:solidFill>
                  <a:srgbClr val="7030A0"/>
                </a:solidFill>
              </a:rPr>
              <a:t>data is distributed across several nodes in a cluster constituted of low-cost commodity hardware.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2748</Words>
  <Application>Microsoft Office PowerPoint</Application>
  <PresentationFormat>Widescreen</PresentationFormat>
  <Paragraphs>321</Paragraphs>
  <Slides>67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6" baseType="lpstr">
      <vt:lpstr>Aptos</vt:lpstr>
      <vt:lpstr>Aptos Display</vt:lpstr>
      <vt:lpstr>Arial</vt:lpstr>
      <vt:lpstr>Calibri</vt:lpstr>
      <vt:lpstr>Trebuchet MS</vt:lpstr>
      <vt:lpstr>Tw Cen MT</vt:lpstr>
      <vt:lpstr>Wingdings</vt:lpstr>
      <vt:lpstr>Office Theme</vt:lpstr>
      <vt:lpstr>Visio</vt:lpstr>
      <vt:lpstr>NOSQL</vt:lpstr>
      <vt:lpstr>The Big Data Technology Landscape</vt:lpstr>
      <vt:lpstr>Objective vs. Outcomes</vt:lpstr>
      <vt:lpstr>Agenda</vt:lpstr>
      <vt:lpstr>Typical RDBMS Implementations </vt:lpstr>
      <vt:lpstr>ACID</vt:lpstr>
      <vt:lpstr>NoSQL (NOT ONLY SQL)</vt:lpstr>
      <vt:lpstr>PowerPoint Presentation</vt:lpstr>
      <vt:lpstr>Features of NoSQL</vt:lpstr>
      <vt:lpstr>Features of NoSQL</vt:lpstr>
      <vt:lpstr>Features of NoSQL</vt:lpstr>
      <vt:lpstr>What is NoSQL?</vt:lpstr>
      <vt:lpstr>Types of NoSQL</vt:lpstr>
      <vt:lpstr>Types of NoSQL</vt:lpstr>
      <vt:lpstr>Key-Value Store</vt:lpstr>
      <vt:lpstr>Column Oriented Data Store</vt:lpstr>
      <vt:lpstr>Document Data Store</vt:lpstr>
      <vt:lpstr>Graph Data Store</vt:lpstr>
      <vt:lpstr>Key Value Databases</vt:lpstr>
      <vt:lpstr>Types of NoSQL</vt:lpstr>
      <vt:lpstr>What is key-value pair?</vt:lpstr>
      <vt:lpstr>Key Value Databases Characteristics </vt:lpstr>
      <vt:lpstr>Key Value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NoSQL</vt:lpstr>
      <vt:lpstr>Document Databases</vt:lpstr>
      <vt:lpstr>Document Databases</vt:lpstr>
      <vt:lpstr>Types of NoSQL</vt:lpstr>
      <vt:lpstr>Column Family Databases</vt:lpstr>
      <vt:lpstr>Column Store NoSQL Database</vt:lpstr>
      <vt:lpstr>Column Store NoSQL Database</vt:lpstr>
      <vt:lpstr>Column Store NoSQL Database</vt:lpstr>
      <vt:lpstr>Column Store NoSQL Database</vt:lpstr>
      <vt:lpstr>Column Store NoSQL Database</vt:lpstr>
      <vt:lpstr>Column Store NoSQL Database</vt:lpstr>
      <vt:lpstr>Column Family Databases</vt:lpstr>
      <vt:lpstr>Benefits of Column Store Databases</vt:lpstr>
      <vt:lpstr>Types of NoSQL</vt:lpstr>
      <vt:lpstr>Graph Databases</vt:lpstr>
      <vt:lpstr>PowerPoint Presentation</vt:lpstr>
      <vt:lpstr>Graph Databases</vt:lpstr>
      <vt:lpstr>Why NoSQL</vt:lpstr>
      <vt:lpstr>Why NoSQL</vt:lpstr>
      <vt:lpstr>Characteristics of NoSQL</vt:lpstr>
      <vt:lpstr>Characteristics of NoSQL</vt:lpstr>
      <vt:lpstr>Advantages of NoSQL</vt:lpstr>
      <vt:lpstr>Advantages of NoSQL</vt:lpstr>
      <vt:lpstr>Advantages of NoSQL</vt:lpstr>
      <vt:lpstr>Advantages of NoSQL</vt:lpstr>
      <vt:lpstr>Advantages of NoSQL</vt:lpstr>
      <vt:lpstr>Advantages of NoSQL</vt:lpstr>
      <vt:lpstr>Advantages of NoSQL</vt:lpstr>
      <vt:lpstr>What does NoSQL Not Provide</vt:lpstr>
      <vt:lpstr>NoSQL Vendors</vt:lpstr>
      <vt:lpstr>SQL Vs. NoSQL</vt:lpstr>
      <vt:lpstr>SQL Vs. NoSQL</vt:lpstr>
      <vt:lpstr>SQL Vs. NoSQL</vt:lpstr>
      <vt:lpstr>NewSQL</vt:lpstr>
      <vt:lpstr>NewSQL</vt:lpstr>
      <vt:lpstr>SQL Vs. NoSQL Vs. NewSQL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33</cp:revision>
  <dcterms:created xsi:type="dcterms:W3CDTF">2025-02-10T11:33:00Z</dcterms:created>
  <dcterms:modified xsi:type="dcterms:W3CDTF">2025-02-12T05:04:34Z</dcterms:modified>
</cp:coreProperties>
</file>