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906" r:id="rId2"/>
    <p:sldId id="907" r:id="rId3"/>
    <p:sldId id="908" r:id="rId4"/>
    <p:sldId id="909" r:id="rId5"/>
    <p:sldId id="910" r:id="rId6"/>
    <p:sldId id="911" r:id="rId7"/>
    <p:sldId id="948" r:id="rId8"/>
    <p:sldId id="949" r:id="rId9"/>
    <p:sldId id="950" r:id="rId10"/>
    <p:sldId id="912" r:id="rId11"/>
    <p:sldId id="951" r:id="rId12"/>
    <p:sldId id="952" r:id="rId13"/>
    <p:sldId id="953" r:id="rId14"/>
    <p:sldId id="913" r:id="rId15"/>
    <p:sldId id="914" r:id="rId16"/>
    <p:sldId id="915" r:id="rId17"/>
    <p:sldId id="916" r:id="rId18"/>
    <p:sldId id="917" r:id="rId19"/>
    <p:sldId id="918" r:id="rId20"/>
    <p:sldId id="919" r:id="rId21"/>
    <p:sldId id="920" r:id="rId22"/>
    <p:sldId id="921" r:id="rId23"/>
    <p:sldId id="922" r:id="rId24"/>
    <p:sldId id="923" r:id="rId25"/>
    <p:sldId id="924" r:id="rId26"/>
    <p:sldId id="925" r:id="rId27"/>
    <p:sldId id="926" r:id="rId28"/>
    <p:sldId id="927" r:id="rId29"/>
    <p:sldId id="928" r:id="rId30"/>
    <p:sldId id="929" r:id="rId31"/>
    <p:sldId id="930" r:id="rId32"/>
    <p:sldId id="931" r:id="rId33"/>
    <p:sldId id="932" r:id="rId34"/>
    <p:sldId id="933" r:id="rId35"/>
    <p:sldId id="934" r:id="rId36"/>
    <p:sldId id="935" r:id="rId37"/>
    <p:sldId id="954" r:id="rId38"/>
    <p:sldId id="936" r:id="rId39"/>
    <p:sldId id="955" r:id="rId40"/>
    <p:sldId id="937" r:id="rId41"/>
    <p:sldId id="938" r:id="rId42"/>
    <p:sldId id="939" r:id="rId43"/>
    <p:sldId id="940" r:id="rId44"/>
    <p:sldId id="941" r:id="rId45"/>
    <p:sldId id="956" r:id="rId46"/>
    <p:sldId id="957" r:id="rId47"/>
    <p:sldId id="958" r:id="rId48"/>
    <p:sldId id="959" r:id="rId49"/>
    <p:sldId id="960" r:id="rId50"/>
    <p:sldId id="942" r:id="rId51"/>
    <p:sldId id="943" r:id="rId52"/>
    <p:sldId id="944" r:id="rId53"/>
    <p:sldId id="945" r:id="rId54"/>
    <p:sldId id="946" r:id="rId55"/>
    <p:sldId id="94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54" autoAdjust="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46F51-AB36-463D-B5CA-C4D34FB0DAAD}" type="doc">
      <dgm:prSet loTypeId="urn:microsoft.com/office/officeart/2005/8/layout/radial3" loCatId="cycle" qsTypeId="urn:microsoft.com/office/officeart/2005/8/quickstyle/simple1" qsCatId="simple" csTypeId="urn:microsoft.com/office/officeart/2005/8/colors/accent0_2" csCatId="mainScheme" phldr="1"/>
      <dgm:spPr/>
      <dgm:t>
        <a:bodyPr/>
        <a:lstStyle/>
        <a:p>
          <a:endParaRPr lang="en-US"/>
        </a:p>
      </dgm:t>
    </dgm:pt>
    <dgm:pt modelId="{98BC85B1-944C-4497-91D3-5F25EEA25C2B}">
      <dgm:prSet phldrT="[Text]" custT="1"/>
      <dgm:spPr/>
      <dgm:t>
        <a:bodyPr/>
        <a:lstStyle/>
        <a:p>
          <a:r>
            <a:rPr lang="en-US" sz="1600" b="1" dirty="0">
              <a:latin typeface="+mn-lt"/>
              <a:cs typeface="Times New Roman" panose="02020603050405020304" pitchFamily="18" charset="0"/>
            </a:rPr>
            <a:t>Pig Philosophy</a:t>
          </a:r>
        </a:p>
      </dgm:t>
    </dgm:pt>
    <dgm:pt modelId="{650AE526-F385-495C-8D13-88AC5F4B9669}" type="parTrans" cxnId="{3ACEB17D-ABAA-4F56-9DCE-CBE13AD66CBC}">
      <dgm:prSet/>
      <dgm:spPr/>
      <dgm:t>
        <a:bodyPr/>
        <a:lstStyle/>
        <a:p>
          <a:endParaRPr lang="en-US" sz="1600">
            <a:latin typeface="+mn-lt"/>
          </a:endParaRPr>
        </a:p>
      </dgm:t>
    </dgm:pt>
    <dgm:pt modelId="{20750095-05F4-4CC7-94C3-E5AC974316F0}" type="sibTrans" cxnId="{3ACEB17D-ABAA-4F56-9DCE-CBE13AD66CBC}">
      <dgm:prSet/>
      <dgm:spPr/>
      <dgm:t>
        <a:bodyPr/>
        <a:lstStyle/>
        <a:p>
          <a:endParaRPr lang="en-US" sz="1600">
            <a:latin typeface="+mn-lt"/>
          </a:endParaRPr>
        </a:p>
      </dgm:t>
    </dgm:pt>
    <dgm:pt modelId="{2542207D-DAE2-4250-9388-ACDE5C93EC77}">
      <dgm:prSet phldrT="[Text]" custT="1"/>
      <dgm:spPr/>
      <dgm:t>
        <a:bodyPr/>
        <a:lstStyle/>
        <a:p>
          <a:r>
            <a:rPr lang="en-US" sz="1600" b="1" dirty="0">
              <a:latin typeface="+mn-lt"/>
              <a:cs typeface="Times New Roman" panose="02020603050405020304" pitchFamily="18" charset="0"/>
            </a:rPr>
            <a:t>Pigs Fly</a:t>
          </a:r>
        </a:p>
      </dgm:t>
    </dgm:pt>
    <dgm:pt modelId="{E2A02A95-1FAA-497F-BDD3-E072301BB5C1}" type="parTrans" cxnId="{C533BB10-5CDD-4739-81C2-38EBD9D9273A}">
      <dgm:prSet/>
      <dgm:spPr/>
      <dgm:t>
        <a:bodyPr/>
        <a:lstStyle/>
        <a:p>
          <a:endParaRPr lang="en-US" sz="1600">
            <a:latin typeface="+mn-lt"/>
          </a:endParaRPr>
        </a:p>
      </dgm:t>
    </dgm:pt>
    <dgm:pt modelId="{1D5BF03F-B886-4275-BE75-E8DBFF04E4E0}" type="sibTrans" cxnId="{C533BB10-5CDD-4739-81C2-38EBD9D9273A}">
      <dgm:prSet/>
      <dgm:spPr/>
      <dgm:t>
        <a:bodyPr/>
        <a:lstStyle/>
        <a:p>
          <a:endParaRPr lang="en-US" sz="1600">
            <a:latin typeface="+mn-lt"/>
          </a:endParaRPr>
        </a:p>
      </dgm:t>
    </dgm:pt>
    <dgm:pt modelId="{8C6CBAA3-9EE5-4E5A-976B-8E312B949A24}">
      <dgm:prSet phldrT="[Text]" custT="1"/>
      <dgm:spPr/>
      <dgm:t>
        <a:bodyPr/>
        <a:lstStyle/>
        <a:p>
          <a:r>
            <a:rPr lang="en-US" sz="1600" b="1" dirty="0">
              <a:latin typeface="+mn-lt"/>
              <a:cs typeface="Times New Roman" panose="02020603050405020304" pitchFamily="18" charset="0"/>
            </a:rPr>
            <a:t>Pigs Eat Anything</a:t>
          </a:r>
        </a:p>
      </dgm:t>
    </dgm:pt>
    <dgm:pt modelId="{6B4EE480-A374-4689-BB4F-D01AC50FBA67}" type="parTrans" cxnId="{BB274E88-377D-4753-A6F1-7A8881DB53DA}">
      <dgm:prSet/>
      <dgm:spPr/>
      <dgm:t>
        <a:bodyPr/>
        <a:lstStyle/>
        <a:p>
          <a:endParaRPr lang="en-US" sz="1600">
            <a:latin typeface="+mn-lt"/>
          </a:endParaRPr>
        </a:p>
      </dgm:t>
    </dgm:pt>
    <dgm:pt modelId="{4317767B-4D6F-4DBE-9337-19C91390C008}" type="sibTrans" cxnId="{BB274E88-377D-4753-A6F1-7A8881DB53DA}">
      <dgm:prSet/>
      <dgm:spPr/>
      <dgm:t>
        <a:bodyPr/>
        <a:lstStyle/>
        <a:p>
          <a:endParaRPr lang="en-US" sz="1600">
            <a:latin typeface="+mn-lt"/>
          </a:endParaRPr>
        </a:p>
      </dgm:t>
    </dgm:pt>
    <dgm:pt modelId="{0A4D0C25-CFEB-4481-8F81-7CC4A4563E19}">
      <dgm:prSet phldrT="[Text]" custT="1"/>
      <dgm:spPr/>
      <dgm:t>
        <a:bodyPr/>
        <a:lstStyle/>
        <a:p>
          <a:r>
            <a:rPr lang="en-US" sz="1600" b="1" dirty="0">
              <a:latin typeface="+mn-lt"/>
              <a:cs typeface="Times New Roman" panose="02020603050405020304" pitchFamily="18" charset="0"/>
            </a:rPr>
            <a:t>Pigs Live Anywhere</a:t>
          </a:r>
        </a:p>
      </dgm:t>
    </dgm:pt>
    <dgm:pt modelId="{6E4C108B-0F4F-468F-98DC-7E33E7649507}" type="parTrans" cxnId="{A9F91B61-0EBE-44DC-B6A1-2F8079A93395}">
      <dgm:prSet/>
      <dgm:spPr/>
      <dgm:t>
        <a:bodyPr/>
        <a:lstStyle/>
        <a:p>
          <a:endParaRPr lang="en-US" sz="1600">
            <a:latin typeface="+mn-lt"/>
          </a:endParaRPr>
        </a:p>
      </dgm:t>
    </dgm:pt>
    <dgm:pt modelId="{E0FCF871-AE60-48FA-BF60-85CFE14A2B29}" type="sibTrans" cxnId="{A9F91B61-0EBE-44DC-B6A1-2F8079A93395}">
      <dgm:prSet/>
      <dgm:spPr/>
      <dgm:t>
        <a:bodyPr/>
        <a:lstStyle/>
        <a:p>
          <a:endParaRPr lang="en-US" sz="1600">
            <a:latin typeface="+mn-lt"/>
          </a:endParaRPr>
        </a:p>
      </dgm:t>
    </dgm:pt>
    <dgm:pt modelId="{7E04A844-EC3F-438F-A32F-A3DE12523441}">
      <dgm:prSet phldrT="[Text]" custT="1"/>
      <dgm:spPr/>
      <dgm:t>
        <a:bodyPr/>
        <a:lstStyle/>
        <a:p>
          <a:r>
            <a:rPr lang="en-US" sz="1600" b="1" dirty="0">
              <a:latin typeface="+mn-lt"/>
              <a:cs typeface="Times New Roman" panose="02020603050405020304" pitchFamily="18" charset="0"/>
            </a:rPr>
            <a:t>Pigs are Domestic Animals</a:t>
          </a:r>
        </a:p>
      </dgm:t>
    </dgm:pt>
    <dgm:pt modelId="{DB8B3F5E-8A1D-4658-882B-B33B8E434382}" type="parTrans" cxnId="{62348407-EEA8-4809-9D4B-005DDC6FD6F6}">
      <dgm:prSet/>
      <dgm:spPr/>
      <dgm:t>
        <a:bodyPr/>
        <a:lstStyle/>
        <a:p>
          <a:endParaRPr lang="en-US" sz="1600">
            <a:latin typeface="+mn-lt"/>
          </a:endParaRPr>
        </a:p>
      </dgm:t>
    </dgm:pt>
    <dgm:pt modelId="{F04AB281-FA1F-4564-8B3D-FF565DE7EB64}" type="sibTrans" cxnId="{62348407-EEA8-4809-9D4B-005DDC6FD6F6}">
      <dgm:prSet/>
      <dgm:spPr/>
      <dgm:t>
        <a:bodyPr/>
        <a:lstStyle/>
        <a:p>
          <a:endParaRPr lang="en-US" sz="1600">
            <a:latin typeface="+mn-lt"/>
          </a:endParaRPr>
        </a:p>
      </dgm:t>
    </dgm:pt>
    <dgm:pt modelId="{5E40CA4C-5E1D-44FD-90FF-CF86B4896C24}" type="pres">
      <dgm:prSet presAssocID="{F5C46F51-AB36-463D-B5CA-C4D34FB0DAAD}" presName="composite" presStyleCnt="0">
        <dgm:presLayoutVars>
          <dgm:chMax val="1"/>
          <dgm:dir/>
          <dgm:resizeHandles val="exact"/>
        </dgm:presLayoutVars>
      </dgm:prSet>
      <dgm:spPr/>
    </dgm:pt>
    <dgm:pt modelId="{8EF9D948-B80F-4965-8CAA-02E930120F95}" type="pres">
      <dgm:prSet presAssocID="{F5C46F51-AB36-463D-B5CA-C4D34FB0DAAD}" presName="radial" presStyleCnt="0">
        <dgm:presLayoutVars>
          <dgm:animLvl val="ctr"/>
        </dgm:presLayoutVars>
      </dgm:prSet>
      <dgm:spPr/>
    </dgm:pt>
    <dgm:pt modelId="{42FD7844-0144-4171-B2D4-690EC58B0DD6}" type="pres">
      <dgm:prSet presAssocID="{98BC85B1-944C-4497-91D3-5F25EEA25C2B}" presName="centerShape" presStyleLbl="vennNode1" presStyleIdx="0" presStyleCnt="5"/>
      <dgm:spPr/>
    </dgm:pt>
    <dgm:pt modelId="{9659819E-D24C-4F96-8733-5BED7EBB676F}" type="pres">
      <dgm:prSet presAssocID="{2542207D-DAE2-4250-9388-ACDE5C93EC77}" presName="node" presStyleLbl="vennNode1" presStyleIdx="1" presStyleCnt="5">
        <dgm:presLayoutVars>
          <dgm:bulletEnabled val="1"/>
        </dgm:presLayoutVars>
      </dgm:prSet>
      <dgm:spPr/>
    </dgm:pt>
    <dgm:pt modelId="{246CFC30-5850-4072-927E-5EA34FD0E144}" type="pres">
      <dgm:prSet presAssocID="{8C6CBAA3-9EE5-4E5A-976B-8E312B949A24}" presName="node" presStyleLbl="vennNode1" presStyleIdx="2" presStyleCnt="5" custScaleX="121778" custScaleY="107325">
        <dgm:presLayoutVars>
          <dgm:bulletEnabled val="1"/>
        </dgm:presLayoutVars>
      </dgm:prSet>
      <dgm:spPr/>
    </dgm:pt>
    <dgm:pt modelId="{A0EAA5D8-28AF-43A2-87AA-7301C80232E8}" type="pres">
      <dgm:prSet presAssocID="{0A4D0C25-CFEB-4481-8F81-7CC4A4563E19}" presName="node" presStyleLbl="vennNode1" presStyleIdx="3" presStyleCnt="5" custScaleX="135804" custScaleY="118939">
        <dgm:presLayoutVars>
          <dgm:bulletEnabled val="1"/>
        </dgm:presLayoutVars>
      </dgm:prSet>
      <dgm:spPr/>
    </dgm:pt>
    <dgm:pt modelId="{637535C2-CF66-4833-84D8-FB4FB2A6576C}" type="pres">
      <dgm:prSet presAssocID="{7E04A844-EC3F-438F-A32F-A3DE12523441}" presName="node" presStyleLbl="vennNode1" presStyleIdx="4" presStyleCnt="5" custScaleX="115712" custScaleY="109737">
        <dgm:presLayoutVars>
          <dgm:bulletEnabled val="1"/>
        </dgm:presLayoutVars>
      </dgm:prSet>
      <dgm:spPr/>
    </dgm:pt>
  </dgm:ptLst>
  <dgm:cxnLst>
    <dgm:cxn modelId="{FA722002-DF2F-4C4D-BE8F-723B4F87551C}" type="presOf" srcId="{7E04A844-EC3F-438F-A32F-A3DE12523441}" destId="{637535C2-CF66-4833-84D8-FB4FB2A6576C}" srcOrd="0" destOrd="0" presId="urn:microsoft.com/office/officeart/2005/8/layout/radial3"/>
    <dgm:cxn modelId="{62348407-EEA8-4809-9D4B-005DDC6FD6F6}" srcId="{98BC85B1-944C-4497-91D3-5F25EEA25C2B}" destId="{7E04A844-EC3F-438F-A32F-A3DE12523441}" srcOrd="3" destOrd="0" parTransId="{DB8B3F5E-8A1D-4658-882B-B33B8E434382}" sibTransId="{F04AB281-FA1F-4564-8B3D-FF565DE7EB64}"/>
    <dgm:cxn modelId="{C533BB10-5CDD-4739-81C2-38EBD9D9273A}" srcId="{98BC85B1-944C-4497-91D3-5F25EEA25C2B}" destId="{2542207D-DAE2-4250-9388-ACDE5C93EC77}" srcOrd="0" destOrd="0" parTransId="{E2A02A95-1FAA-497F-BDD3-E072301BB5C1}" sibTransId="{1D5BF03F-B886-4275-BE75-E8DBFF04E4E0}"/>
    <dgm:cxn modelId="{87E71D11-34B0-4474-886E-3D309D5EAB11}" type="presOf" srcId="{8C6CBAA3-9EE5-4E5A-976B-8E312B949A24}" destId="{246CFC30-5850-4072-927E-5EA34FD0E144}" srcOrd="0" destOrd="0" presId="urn:microsoft.com/office/officeart/2005/8/layout/radial3"/>
    <dgm:cxn modelId="{C90FB431-B3BE-476D-9EBB-FD2A629C18AF}" type="presOf" srcId="{98BC85B1-944C-4497-91D3-5F25EEA25C2B}" destId="{42FD7844-0144-4171-B2D4-690EC58B0DD6}" srcOrd="0" destOrd="0" presId="urn:microsoft.com/office/officeart/2005/8/layout/radial3"/>
    <dgm:cxn modelId="{BE801160-9E92-48F5-954C-8596B270C944}" type="presOf" srcId="{2542207D-DAE2-4250-9388-ACDE5C93EC77}" destId="{9659819E-D24C-4F96-8733-5BED7EBB676F}" srcOrd="0" destOrd="0" presId="urn:microsoft.com/office/officeart/2005/8/layout/radial3"/>
    <dgm:cxn modelId="{A9F91B61-0EBE-44DC-B6A1-2F8079A93395}" srcId="{98BC85B1-944C-4497-91D3-5F25EEA25C2B}" destId="{0A4D0C25-CFEB-4481-8F81-7CC4A4563E19}" srcOrd="2" destOrd="0" parTransId="{6E4C108B-0F4F-468F-98DC-7E33E7649507}" sibTransId="{E0FCF871-AE60-48FA-BF60-85CFE14A2B29}"/>
    <dgm:cxn modelId="{3ACEB17D-ABAA-4F56-9DCE-CBE13AD66CBC}" srcId="{F5C46F51-AB36-463D-B5CA-C4D34FB0DAAD}" destId="{98BC85B1-944C-4497-91D3-5F25EEA25C2B}" srcOrd="0" destOrd="0" parTransId="{650AE526-F385-495C-8D13-88AC5F4B9669}" sibTransId="{20750095-05F4-4CC7-94C3-E5AC974316F0}"/>
    <dgm:cxn modelId="{BB274E88-377D-4753-A6F1-7A8881DB53DA}" srcId="{98BC85B1-944C-4497-91D3-5F25EEA25C2B}" destId="{8C6CBAA3-9EE5-4E5A-976B-8E312B949A24}" srcOrd="1" destOrd="0" parTransId="{6B4EE480-A374-4689-BB4F-D01AC50FBA67}" sibTransId="{4317767B-4D6F-4DBE-9337-19C91390C008}"/>
    <dgm:cxn modelId="{13BDC8B6-801D-45CA-9DE9-5EC364C896BD}" type="presOf" srcId="{F5C46F51-AB36-463D-B5CA-C4D34FB0DAAD}" destId="{5E40CA4C-5E1D-44FD-90FF-CF86B4896C24}" srcOrd="0" destOrd="0" presId="urn:microsoft.com/office/officeart/2005/8/layout/radial3"/>
    <dgm:cxn modelId="{BBB412EB-5946-495E-AB8B-527D0E46F2BD}" type="presOf" srcId="{0A4D0C25-CFEB-4481-8F81-7CC4A4563E19}" destId="{A0EAA5D8-28AF-43A2-87AA-7301C80232E8}" srcOrd="0" destOrd="0" presId="urn:microsoft.com/office/officeart/2005/8/layout/radial3"/>
    <dgm:cxn modelId="{DEB24876-BE2D-43F7-8D8B-1530899A7A76}" type="presParOf" srcId="{5E40CA4C-5E1D-44FD-90FF-CF86B4896C24}" destId="{8EF9D948-B80F-4965-8CAA-02E930120F95}" srcOrd="0" destOrd="0" presId="urn:microsoft.com/office/officeart/2005/8/layout/radial3"/>
    <dgm:cxn modelId="{5C860C4D-422C-4CC8-8CDE-0ABCCE5F0374}" type="presParOf" srcId="{8EF9D948-B80F-4965-8CAA-02E930120F95}" destId="{42FD7844-0144-4171-B2D4-690EC58B0DD6}" srcOrd="0" destOrd="0" presId="urn:microsoft.com/office/officeart/2005/8/layout/radial3"/>
    <dgm:cxn modelId="{97276BDF-B131-4336-BCA6-C81E4DFE1C64}" type="presParOf" srcId="{8EF9D948-B80F-4965-8CAA-02E930120F95}" destId="{9659819E-D24C-4F96-8733-5BED7EBB676F}" srcOrd="1" destOrd="0" presId="urn:microsoft.com/office/officeart/2005/8/layout/radial3"/>
    <dgm:cxn modelId="{CF73BAE9-0D7A-4071-A4F0-E108D0FCC6EE}" type="presParOf" srcId="{8EF9D948-B80F-4965-8CAA-02E930120F95}" destId="{246CFC30-5850-4072-927E-5EA34FD0E144}" srcOrd="2" destOrd="0" presId="urn:microsoft.com/office/officeart/2005/8/layout/radial3"/>
    <dgm:cxn modelId="{215CAD54-D64B-47E1-8B83-414DA720C017}" type="presParOf" srcId="{8EF9D948-B80F-4965-8CAA-02E930120F95}" destId="{A0EAA5D8-28AF-43A2-87AA-7301C80232E8}" srcOrd="3" destOrd="0" presId="urn:microsoft.com/office/officeart/2005/8/layout/radial3"/>
    <dgm:cxn modelId="{447ED5C2-C918-41F5-BDA2-E88C723F8DB6}" type="presParOf" srcId="{8EF9D948-B80F-4965-8CAA-02E930120F95}" destId="{637535C2-CF66-4833-84D8-FB4FB2A6576C}"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D7844-0144-4171-B2D4-690EC58B0DD6}">
      <dsp:nvSpPr>
        <dsp:cNvPr id="0" name=""/>
        <dsp:cNvSpPr/>
      </dsp:nvSpPr>
      <dsp:spPr>
        <a:xfrm>
          <a:off x="2493994" y="978885"/>
          <a:ext cx="2591463" cy="2591463"/>
        </a:xfrm>
        <a:prstGeom prst="ellipse">
          <a:avLst/>
        </a:prstGeom>
        <a:solidFill>
          <a:schemeClr val="lt1">
            <a:alpha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cs typeface="Times New Roman" panose="02020603050405020304" pitchFamily="18" charset="0"/>
            </a:rPr>
            <a:t>Pig Philosophy</a:t>
          </a:r>
        </a:p>
      </dsp:txBody>
      <dsp:txXfrm>
        <a:off x="2873505" y="1358396"/>
        <a:ext cx="1832441" cy="1832441"/>
      </dsp:txXfrm>
    </dsp:sp>
    <dsp:sp modelId="{9659819E-D24C-4F96-8733-5BED7EBB676F}">
      <dsp:nvSpPr>
        <dsp:cNvPr id="0" name=""/>
        <dsp:cNvSpPr/>
      </dsp:nvSpPr>
      <dsp:spPr>
        <a:xfrm>
          <a:off x="3141859" y="-60887"/>
          <a:ext cx="1295731" cy="1295731"/>
        </a:xfrm>
        <a:prstGeom prst="ellipse">
          <a:avLst/>
        </a:prstGeom>
        <a:solidFill>
          <a:schemeClr val="lt1">
            <a:alpha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cs typeface="Times New Roman" panose="02020603050405020304" pitchFamily="18" charset="0"/>
            </a:rPr>
            <a:t>Pigs Fly</a:t>
          </a:r>
        </a:p>
      </dsp:txBody>
      <dsp:txXfrm>
        <a:off x="3331614" y="128868"/>
        <a:ext cx="916221" cy="916221"/>
      </dsp:txXfrm>
    </dsp:sp>
    <dsp:sp modelId="{246CFC30-5850-4072-927E-5EA34FD0E144}">
      <dsp:nvSpPr>
        <dsp:cNvPr id="0" name=""/>
        <dsp:cNvSpPr/>
      </dsp:nvSpPr>
      <dsp:spPr>
        <a:xfrm>
          <a:off x="4688406" y="1579295"/>
          <a:ext cx="1577916" cy="1390644"/>
        </a:xfrm>
        <a:prstGeom prst="ellipse">
          <a:avLst/>
        </a:prstGeom>
        <a:solidFill>
          <a:schemeClr val="lt1">
            <a:alpha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cs typeface="Times New Roman" panose="02020603050405020304" pitchFamily="18" charset="0"/>
            </a:rPr>
            <a:t>Pigs Eat Anything</a:t>
          </a:r>
        </a:p>
      </dsp:txBody>
      <dsp:txXfrm>
        <a:off x="4919486" y="1782950"/>
        <a:ext cx="1115756" cy="983334"/>
      </dsp:txXfrm>
    </dsp:sp>
    <dsp:sp modelId="{A0EAA5D8-28AF-43A2-87AA-7301C80232E8}">
      <dsp:nvSpPr>
        <dsp:cNvPr id="0" name=""/>
        <dsp:cNvSpPr/>
      </dsp:nvSpPr>
      <dsp:spPr>
        <a:xfrm>
          <a:off x="2909897" y="3191690"/>
          <a:ext cx="1759655" cy="1541130"/>
        </a:xfrm>
        <a:prstGeom prst="ellipse">
          <a:avLst/>
        </a:prstGeom>
        <a:solidFill>
          <a:schemeClr val="lt1">
            <a:alpha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cs typeface="Times New Roman" panose="02020603050405020304" pitchFamily="18" charset="0"/>
            </a:rPr>
            <a:t>Pigs Live Anywhere</a:t>
          </a:r>
        </a:p>
      </dsp:txBody>
      <dsp:txXfrm>
        <a:off x="3167593" y="3417383"/>
        <a:ext cx="1244263" cy="1089744"/>
      </dsp:txXfrm>
    </dsp:sp>
    <dsp:sp modelId="{637535C2-CF66-4833-84D8-FB4FB2A6576C}">
      <dsp:nvSpPr>
        <dsp:cNvPr id="0" name=""/>
        <dsp:cNvSpPr/>
      </dsp:nvSpPr>
      <dsp:spPr>
        <a:xfrm>
          <a:off x="1352428" y="1563668"/>
          <a:ext cx="1499317" cy="1421897"/>
        </a:xfrm>
        <a:prstGeom prst="ellipse">
          <a:avLst/>
        </a:prstGeom>
        <a:solidFill>
          <a:schemeClr val="lt1">
            <a:alpha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cs typeface="Times New Roman" panose="02020603050405020304" pitchFamily="18" charset="0"/>
            </a:rPr>
            <a:t>Pigs are Domestic Animals</a:t>
          </a:r>
        </a:p>
      </dsp:txBody>
      <dsp:txXfrm>
        <a:off x="1571998" y="1771900"/>
        <a:ext cx="1060177" cy="100543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A036C-8F45-49D0-800F-0CD8A6B96514}"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B069F-43DC-4115-875F-24237FF06384}" type="slidenum">
              <a:rPr lang="en-US" smtClean="0"/>
              <a:t>‹#›</a:t>
            </a:fld>
            <a:endParaRPr lang="en-US"/>
          </a:p>
        </p:txBody>
      </p:sp>
    </p:spTree>
    <p:extLst>
      <p:ext uri="{BB962C8B-B14F-4D97-AF65-F5344CB8AC3E}">
        <p14:creationId xmlns:p14="http://schemas.microsoft.com/office/powerpoint/2010/main" val="71700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TSV is tab separated values. TSV files use tabs (\t) as delimiters, while CSV (Comma-Separated Values) files use commas (,).</a:t>
            </a:r>
          </a:p>
        </p:txBody>
      </p:sp>
      <p:sp>
        <p:nvSpPr>
          <p:cNvPr id="4" name="Slide Number Placeholder 3"/>
          <p:cNvSpPr>
            <a:spLocks noGrp="1"/>
          </p:cNvSpPr>
          <p:nvPr>
            <p:ph type="sldNum" sz="quarter" idx="5"/>
          </p:nvPr>
        </p:nvSpPr>
        <p:spPr/>
        <p:txBody>
          <a:bodyPr/>
          <a:lstStyle/>
          <a:p>
            <a:fld id="{01CB069F-43DC-4115-875F-24237FF06384}" type="slidenum">
              <a:rPr lang="en-US" smtClean="0"/>
              <a:t>26</a:t>
            </a:fld>
            <a:endParaRPr lang="en-US"/>
          </a:p>
        </p:txBody>
      </p:sp>
    </p:spTree>
    <p:extLst>
      <p:ext uri="{BB962C8B-B14F-4D97-AF65-F5344CB8AC3E}">
        <p14:creationId xmlns:p14="http://schemas.microsoft.com/office/powerpoint/2010/main" val="254141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FOREACH A iterates over each record in relation A.</a:t>
            </a:r>
          </a:p>
          <a:p>
            <a:endParaRPr lang="en-US" dirty="0"/>
          </a:p>
          <a:p>
            <a:r>
              <a:rPr lang="en-US" dirty="0"/>
              <a:t>DUMP B; displays the transformed output.</a:t>
            </a:r>
          </a:p>
        </p:txBody>
      </p:sp>
      <p:sp>
        <p:nvSpPr>
          <p:cNvPr id="4" name="Slide Number Placeholder 3"/>
          <p:cNvSpPr>
            <a:spLocks noGrp="1"/>
          </p:cNvSpPr>
          <p:nvPr>
            <p:ph type="sldNum" sz="quarter" idx="5"/>
          </p:nvPr>
        </p:nvSpPr>
        <p:spPr/>
        <p:txBody>
          <a:bodyPr/>
          <a:lstStyle/>
          <a:p>
            <a:fld id="{01CB069F-43DC-4115-875F-24237FF06384}" type="slidenum">
              <a:rPr lang="en-US" smtClean="0"/>
              <a:t>27</a:t>
            </a:fld>
            <a:endParaRPr lang="en-US"/>
          </a:p>
        </p:txBody>
      </p:sp>
    </p:spTree>
    <p:extLst>
      <p:ext uri="{BB962C8B-B14F-4D97-AF65-F5344CB8AC3E}">
        <p14:creationId xmlns:p14="http://schemas.microsoft.com/office/powerpoint/2010/main" val="317762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Pig would require an explicit delimiter specification for .csv file.</a:t>
            </a:r>
          </a:p>
        </p:txBody>
      </p:sp>
      <p:sp>
        <p:nvSpPr>
          <p:cNvPr id="4" name="Slide Number Placeholder 3"/>
          <p:cNvSpPr>
            <a:spLocks noGrp="1"/>
          </p:cNvSpPr>
          <p:nvPr>
            <p:ph type="sldNum" sz="quarter" idx="5"/>
          </p:nvPr>
        </p:nvSpPr>
        <p:spPr/>
        <p:txBody>
          <a:bodyPr/>
          <a:lstStyle/>
          <a:p>
            <a:fld id="{01CB069F-43DC-4115-875F-24237FF06384}" type="slidenum">
              <a:rPr lang="en-US" smtClean="0"/>
              <a:t>33</a:t>
            </a:fld>
            <a:endParaRPr lang="en-US"/>
          </a:p>
        </p:txBody>
      </p:sp>
    </p:spTree>
    <p:extLst>
      <p:ext uri="{BB962C8B-B14F-4D97-AF65-F5344CB8AC3E}">
        <p14:creationId xmlns:p14="http://schemas.microsoft.com/office/powerpoint/2010/main" val="3619810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row consists of </a:t>
            </a:r>
            <a:r>
              <a:rPr lang="en-US" b="1" dirty="0"/>
              <a:t>two tuples</a:t>
            </a:r>
            <a:r>
              <a:rPr lang="en-US" dirty="0"/>
              <a:t>, each containing a </a:t>
            </a:r>
            <a:r>
              <a:rPr lang="en-US" b="1" dirty="0"/>
              <a:t>name (</a:t>
            </a:r>
            <a:r>
              <a:rPr lang="en-US" b="1" dirty="0" err="1"/>
              <a:t>chararray</a:t>
            </a:r>
            <a:r>
              <a:rPr lang="en-US" b="1" dirty="0"/>
              <a:t>) and a number (int).</a:t>
            </a:r>
          </a:p>
          <a:p>
            <a:r>
              <a:rPr lang="en-US" dirty="0"/>
              <a:t>The </a:t>
            </a:r>
            <a:r>
              <a:rPr lang="en-US" b="1" dirty="0"/>
              <a:t>first tuple</a:t>
            </a:r>
            <a:r>
              <a:rPr lang="en-US" dirty="0"/>
              <a:t> is (t1a, t1b)</a:t>
            </a:r>
            <a:endParaRPr lang="en-US" b="1" dirty="0"/>
          </a:p>
          <a:p>
            <a:r>
              <a:rPr lang="en-US" dirty="0"/>
              <a:t>The </a:t>
            </a:r>
            <a:r>
              <a:rPr lang="en-US" b="1" dirty="0"/>
              <a:t>second tuple</a:t>
            </a:r>
            <a:r>
              <a:rPr lang="en-US" dirty="0"/>
              <a:t> is (t2a, t2b)</a:t>
            </a:r>
          </a:p>
        </p:txBody>
      </p:sp>
      <p:sp>
        <p:nvSpPr>
          <p:cNvPr id="4" name="Slide Number Placeholder 3"/>
          <p:cNvSpPr>
            <a:spLocks noGrp="1"/>
          </p:cNvSpPr>
          <p:nvPr>
            <p:ph type="sldNum" sz="quarter" idx="5"/>
          </p:nvPr>
        </p:nvSpPr>
        <p:spPr/>
        <p:txBody>
          <a:bodyPr/>
          <a:lstStyle/>
          <a:p>
            <a:fld id="{01CB069F-43DC-4115-875F-24237FF06384}" type="slidenum">
              <a:rPr lang="en-US" smtClean="0"/>
              <a:t>36</a:t>
            </a:fld>
            <a:endParaRPr lang="en-US"/>
          </a:p>
        </p:txBody>
      </p:sp>
    </p:spTree>
    <p:extLst>
      <p:ext uri="{BB962C8B-B14F-4D97-AF65-F5344CB8AC3E}">
        <p14:creationId xmlns:p14="http://schemas.microsoft.com/office/powerpoint/2010/main" val="164959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7B31B-957C-87FD-5750-A83A22FCFC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A5CD78-F1D5-B8BC-74DF-D478F2B08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9443DE-EF34-3F10-7FF6-A7D610524533}"/>
              </a:ext>
            </a:extLst>
          </p:cNvPr>
          <p:cNvSpPr>
            <a:spLocks noGrp="1"/>
          </p:cNvSpPr>
          <p:nvPr>
            <p:ph type="body" idx="1"/>
          </p:nvPr>
        </p:nvSpPr>
        <p:spPr/>
        <p:txBody>
          <a:bodyPr/>
          <a:lstStyle/>
          <a:p>
            <a:r>
              <a:rPr lang="en-US" dirty="0"/>
              <a:t>Each row consists of </a:t>
            </a:r>
            <a:r>
              <a:rPr lang="en-US" b="1" dirty="0"/>
              <a:t>two tuples</a:t>
            </a:r>
            <a:r>
              <a:rPr lang="en-US" dirty="0"/>
              <a:t>, each containing a </a:t>
            </a:r>
            <a:r>
              <a:rPr lang="en-US" b="1" dirty="0"/>
              <a:t>name (</a:t>
            </a:r>
            <a:r>
              <a:rPr lang="en-US" b="1" dirty="0" err="1"/>
              <a:t>chararray</a:t>
            </a:r>
            <a:r>
              <a:rPr lang="en-US" b="1" dirty="0"/>
              <a:t>) and a number (int).</a:t>
            </a:r>
          </a:p>
          <a:p>
            <a:r>
              <a:rPr lang="en-US" dirty="0"/>
              <a:t>The </a:t>
            </a:r>
            <a:r>
              <a:rPr lang="en-US" b="1" dirty="0"/>
              <a:t>first tuple</a:t>
            </a:r>
            <a:r>
              <a:rPr lang="en-US" dirty="0"/>
              <a:t> is (t1a, t1b)</a:t>
            </a:r>
            <a:endParaRPr lang="en-US" b="1" dirty="0"/>
          </a:p>
          <a:p>
            <a:r>
              <a:rPr lang="en-US" dirty="0"/>
              <a:t>The </a:t>
            </a:r>
            <a:r>
              <a:rPr lang="en-US" b="1" dirty="0"/>
              <a:t>second tuple</a:t>
            </a:r>
            <a:r>
              <a:rPr lang="en-US" dirty="0"/>
              <a:t> is (t2a, t2b)</a:t>
            </a:r>
          </a:p>
        </p:txBody>
      </p:sp>
      <p:sp>
        <p:nvSpPr>
          <p:cNvPr id="4" name="Slide Number Placeholder 3">
            <a:extLst>
              <a:ext uri="{FF2B5EF4-FFF2-40B4-BE49-F238E27FC236}">
                <a16:creationId xmlns:a16="http://schemas.microsoft.com/office/drawing/2014/main" id="{E799B1C5-53AF-275C-19DC-5E7633BF511D}"/>
              </a:ext>
            </a:extLst>
          </p:cNvPr>
          <p:cNvSpPr>
            <a:spLocks noGrp="1"/>
          </p:cNvSpPr>
          <p:nvPr>
            <p:ph type="sldNum" sz="quarter" idx="5"/>
          </p:nvPr>
        </p:nvSpPr>
        <p:spPr/>
        <p:txBody>
          <a:bodyPr/>
          <a:lstStyle/>
          <a:p>
            <a:fld id="{01CB069F-43DC-4115-875F-24237FF06384}" type="slidenum">
              <a:rPr lang="en-US" smtClean="0"/>
              <a:t>37</a:t>
            </a:fld>
            <a:endParaRPr lang="en-US"/>
          </a:p>
        </p:txBody>
      </p:sp>
    </p:spTree>
    <p:extLst>
      <p:ext uri="{BB962C8B-B14F-4D97-AF65-F5344CB8AC3E}">
        <p14:creationId xmlns:p14="http://schemas.microsoft.com/office/powerpoint/2010/main" val="218236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studname</a:t>
            </a:r>
            <a:r>
              <a:rPr lang="en-US" dirty="0"/>
              <a:t>: Represents the </a:t>
            </a:r>
            <a:r>
              <a:rPr lang="en-US" b="1" dirty="0"/>
              <a:t>student's name</a:t>
            </a:r>
            <a:r>
              <a:rPr lang="en-US" dirty="0"/>
              <a:t> (type: </a:t>
            </a:r>
            <a:r>
              <a:rPr lang="en-US" dirty="0" err="1"/>
              <a:t>chararray</a:t>
            </a:r>
            <a:r>
              <a:rPr lang="en-US" dirty="0"/>
              <a:t>)</a:t>
            </a:r>
          </a:p>
          <a:p>
            <a:r>
              <a:rPr lang="en-US" b="1" dirty="0"/>
              <a:t>m</a:t>
            </a:r>
            <a:r>
              <a:rPr lang="en-US" dirty="0"/>
              <a:t>: Represents a </a:t>
            </a:r>
            <a:r>
              <a:rPr lang="en-US" b="1" dirty="0"/>
              <a:t>map</a:t>
            </a:r>
            <a:r>
              <a:rPr lang="en-US" dirty="0"/>
              <a:t> where:</a:t>
            </a:r>
          </a:p>
          <a:p>
            <a:r>
              <a:rPr lang="en-US" dirty="0"/>
              <a:t>The </a:t>
            </a:r>
            <a:r>
              <a:rPr lang="en-US" b="1" dirty="0"/>
              <a:t>keys</a:t>
            </a:r>
            <a:r>
              <a:rPr lang="en-US" dirty="0"/>
              <a:t> are of type </a:t>
            </a:r>
            <a:r>
              <a:rPr lang="en-US" dirty="0" err="1"/>
              <a:t>chararray</a:t>
            </a:r>
            <a:r>
              <a:rPr lang="en-US" dirty="0"/>
              <a:t>.</a:t>
            </a:r>
          </a:p>
          <a:p>
            <a:r>
              <a:rPr lang="en-US" dirty="0"/>
              <a:t>The </a:t>
            </a:r>
            <a:r>
              <a:rPr lang="en-US" b="1" dirty="0"/>
              <a:t>values</a:t>
            </a:r>
            <a:r>
              <a:rPr lang="en-US" dirty="0"/>
              <a:t> are of type </a:t>
            </a:r>
            <a:r>
              <a:rPr lang="en-US" dirty="0" err="1"/>
              <a:t>chararray</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1CB069F-43DC-4115-875F-24237FF06384}" type="slidenum">
              <a:rPr lang="en-US" smtClean="0"/>
              <a:t>38</a:t>
            </a:fld>
            <a:endParaRPr lang="en-US"/>
          </a:p>
        </p:txBody>
      </p:sp>
    </p:spTree>
    <p:extLst>
      <p:ext uri="{BB962C8B-B14F-4D97-AF65-F5344CB8AC3E}">
        <p14:creationId xmlns:p14="http://schemas.microsoft.com/office/powerpoint/2010/main" val="181969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75CD8-EDB4-7FDE-06E9-B260E6119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6CCD8E-DADB-6326-14A9-690A026BB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F7F33-1E8A-B27B-A59D-5408AAFE59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758C78-3436-6048-A45B-BAC6099BE030}"/>
              </a:ext>
            </a:extLst>
          </p:cNvPr>
          <p:cNvSpPr>
            <a:spLocks noGrp="1"/>
          </p:cNvSpPr>
          <p:nvPr>
            <p:ph type="sldNum" sz="quarter" idx="5"/>
          </p:nvPr>
        </p:nvSpPr>
        <p:spPr/>
        <p:txBody>
          <a:bodyPr/>
          <a:lstStyle/>
          <a:p>
            <a:fld id="{01CB069F-43DC-4115-875F-24237FF06384}" type="slidenum">
              <a:rPr lang="en-US" smtClean="0"/>
              <a:t>39</a:t>
            </a:fld>
            <a:endParaRPr lang="en-US"/>
          </a:p>
        </p:txBody>
      </p:sp>
    </p:spTree>
    <p:extLst>
      <p:ext uri="{BB962C8B-B14F-4D97-AF65-F5344CB8AC3E}">
        <p14:creationId xmlns:p14="http://schemas.microsoft.com/office/powerpoint/2010/main" val="1877418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b="1" dirty="0"/>
              <a:t>$student</a:t>
            </a:r>
            <a:r>
              <a:rPr lang="en-US" dirty="0"/>
              <a:t> will be replaced with /</a:t>
            </a:r>
            <a:r>
              <a:rPr lang="en-US" dirty="0" err="1"/>
              <a:t>pigdemo</a:t>
            </a:r>
            <a:r>
              <a:rPr lang="en-US" dirty="0"/>
              <a:t>/</a:t>
            </a:r>
            <a:r>
              <a:rPr lang="en-US" dirty="0" err="1"/>
              <a:t>student.tsv</a:t>
            </a:r>
            <a:r>
              <a:rPr lang="en-US" dirty="0"/>
              <a:t>.</a:t>
            </a:r>
          </a:p>
          <a:p>
            <a:r>
              <a:rPr lang="en-US" b="1" dirty="0"/>
              <a:t>DUMP A </a:t>
            </a:r>
            <a:r>
              <a:rPr lang="en-US" dirty="0"/>
              <a:t>will print all records from /</a:t>
            </a:r>
            <a:r>
              <a:rPr lang="en-US" dirty="0" err="1"/>
              <a:t>pigdemo</a:t>
            </a:r>
            <a:r>
              <a:rPr lang="en-US" dirty="0"/>
              <a:t>/</a:t>
            </a:r>
            <a:r>
              <a:rPr lang="en-US" dirty="0" err="1"/>
              <a:t>student.tsv</a:t>
            </a:r>
            <a:r>
              <a:rPr lang="en-US" dirty="0"/>
              <a:t>.</a:t>
            </a:r>
          </a:p>
        </p:txBody>
      </p:sp>
      <p:sp>
        <p:nvSpPr>
          <p:cNvPr id="4" name="Slide Number Placeholder 3"/>
          <p:cNvSpPr>
            <a:spLocks noGrp="1"/>
          </p:cNvSpPr>
          <p:nvPr>
            <p:ph type="sldNum" sz="quarter" idx="5"/>
          </p:nvPr>
        </p:nvSpPr>
        <p:spPr/>
        <p:txBody>
          <a:bodyPr/>
          <a:lstStyle/>
          <a:p>
            <a:fld id="{01CB069F-43DC-4115-875F-24237FF06384}" type="slidenum">
              <a:rPr lang="en-US" smtClean="0"/>
              <a:t>42</a:t>
            </a:fld>
            <a:endParaRPr lang="en-US"/>
          </a:p>
        </p:txBody>
      </p:sp>
    </p:spTree>
    <p:extLst>
      <p:ext uri="{BB962C8B-B14F-4D97-AF65-F5344CB8AC3E}">
        <p14:creationId xmlns:p14="http://schemas.microsoft.com/office/powerpoint/2010/main" val="260046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C333-B8D4-AD14-0AC1-8BD603163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0FAB5-88C0-2D3E-483F-8B54777A0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70A986-AB44-F83D-141A-76B4396FA37E}"/>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6B7E561C-CF97-3408-0C0A-05E05598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7599-66DD-2E46-8D03-E6CEB101D46C}"/>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21534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0255-6CA4-4549-E69D-E25FFBFDA6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EE369-C17A-F094-E0A0-0856B77A6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87866-9991-1080-A633-4F90775DA08A}"/>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5C0F9D16-C190-1186-ADDA-01E7D3521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A29AE-29CC-188A-AB59-FC1E14CE5380}"/>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138605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905EB-ED25-2CC1-309A-8291AAE588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F184E9-C808-EB25-B47D-29D77CE0F6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271EE-4BB2-6CB3-1A64-DAB909405F86}"/>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A553703A-F949-7F5F-2D20-D9C4B19D5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DB04B-29F1-1696-ABBB-90784C0E4D5F}"/>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306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CF28-28F1-8D8A-0AB7-3DDB18638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6F85C-3227-BBF1-2277-DED684F6E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3900-938C-B2A4-0168-B07B604B68FD}"/>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28D67249-D062-5E07-526A-F378E91B7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3B8CF-60D6-AC50-3F56-869E8FE4AC5A}"/>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49877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6CE-446F-EAE1-5960-768F5D4FD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69A06-4879-334A-2374-196AFCEDC0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67174-EF5C-C279-FF37-D0E92AA575BD}"/>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5D6AB384-D65A-9DF5-2FDD-14DB701D9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D1DD8-CA3B-179E-5F6B-9F98889F8725}"/>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43214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DF6B-ECE6-9975-8B71-498A39FC6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A15F7-7785-07B2-EB73-DBC614A231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10998B-6E8E-19E6-1E77-EB4DC414D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150C8-D9FC-1229-6DFA-33414F726175}"/>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6" name="Footer Placeholder 5">
            <a:extLst>
              <a:ext uri="{FF2B5EF4-FFF2-40B4-BE49-F238E27FC236}">
                <a16:creationId xmlns:a16="http://schemas.microsoft.com/office/drawing/2014/main" id="{F8CB029B-0B54-4F17-DFEA-12B436282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A3C08-095C-A2DD-8AE0-8CD7B7831038}"/>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15888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3E31-EF90-2306-6AAE-4AF7AC2671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27254-10A9-FCA1-13D7-482BFDB94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1F8C0-A18C-B233-D415-687F884437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C75154-B6BB-CBE8-16A3-3E9481B02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5C5E6-0746-6A33-57E9-AFE749FA1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44B98F-B5EC-474F-028B-B36AD130B6EA}"/>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8" name="Footer Placeholder 7">
            <a:extLst>
              <a:ext uri="{FF2B5EF4-FFF2-40B4-BE49-F238E27FC236}">
                <a16:creationId xmlns:a16="http://schemas.microsoft.com/office/drawing/2014/main" id="{9677595B-BCFD-EB1A-AAB9-FA265C4163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91CFAD-77A4-030C-142C-21A5E678B23D}"/>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378652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1442-7492-F88B-C65D-9926CB024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0D2DCB-06A9-431B-41B2-BDD9A5611D80}"/>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4" name="Footer Placeholder 3">
            <a:extLst>
              <a:ext uri="{FF2B5EF4-FFF2-40B4-BE49-F238E27FC236}">
                <a16:creationId xmlns:a16="http://schemas.microsoft.com/office/drawing/2014/main" id="{AFC912E9-02C5-A36D-9CD1-9D5BC30683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DC377-5B01-B890-A6FD-2AC8E555A59E}"/>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318314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F95A1-4B5B-1325-1091-3FEBBC25B431}"/>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3" name="Footer Placeholder 2">
            <a:extLst>
              <a:ext uri="{FF2B5EF4-FFF2-40B4-BE49-F238E27FC236}">
                <a16:creationId xmlns:a16="http://schemas.microsoft.com/office/drawing/2014/main" id="{AE3BD689-3C45-A5F8-E7A8-677F9DDC3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7D374-ED78-FA85-723F-013DACAC63A4}"/>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421621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0A6F-0645-6C10-238C-B0CE7FBF7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7C1C2-1F7D-360C-2C6E-DAD64C2F0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8698E-9A2D-7FA6-BA98-48C354ABA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F9510-D2B8-2081-B700-572D271B1EB1}"/>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6" name="Footer Placeholder 5">
            <a:extLst>
              <a:ext uri="{FF2B5EF4-FFF2-40B4-BE49-F238E27FC236}">
                <a16:creationId xmlns:a16="http://schemas.microsoft.com/office/drawing/2014/main" id="{38FD4DD3-C84A-617E-1EF1-FD5B5E9DC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75F76-6D2C-6E2C-C6E5-E31A55615A21}"/>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291755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DF1-BFC1-69B7-10F7-F69C50768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F3380-FF13-87F0-6704-8F7E74549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600E44-2172-DB14-45F9-9618FC85E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CD095-7230-CC91-9200-D6E0046F2D8D}"/>
              </a:ext>
            </a:extLst>
          </p:cNvPr>
          <p:cNvSpPr>
            <a:spLocks noGrp="1"/>
          </p:cNvSpPr>
          <p:nvPr>
            <p:ph type="dt" sz="half" idx="10"/>
          </p:nvPr>
        </p:nvSpPr>
        <p:spPr/>
        <p:txBody>
          <a:bodyPr/>
          <a:lstStyle/>
          <a:p>
            <a:fld id="{4C3B1954-324B-45C3-B167-6C85EF9F6B6F}" type="datetimeFigureOut">
              <a:rPr lang="en-US" smtClean="0"/>
              <a:t>2/20/2025</a:t>
            </a:fld>
            <a:endParaRPr lang="en-US"/>
          </a:p>
        </p:txBody>
      </p:sp>
      <p:sp>
        <p:nvSpPr>
          <p:cNvPr id="6" name="Footer Placeholder 5">
            <a:extLst>
              <a:ext uri="{FF2B5EF4-FFF2-40B4-BE49-F238E27FC236}">
                <a16:creationId xmlns:a16="http://schemas.microsoft.com/office/drawing/2014/main" id="{BD97F73A-12A4-0854-4E7A-2F547A78F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711BF-DC1E-810B-1160-D2BF43FFBBBA}"/>
              </a:ext>
            </a:extLst>
          </p:cNvPr>
          <p:cNvSpPr>
            <a:spLocks noGrp="1"/>
          </p:cNvSpPr>
          <p:nvPr>
            <p:ph type="sldNum" sz="quarter" idx="12"/>
          </p:nvPr>
        </p:nvSpPr>
        <p:spPr/>
        <p:txBody>
          <a:bodyPr/>
          <a:lstStyle/>
          <a:p>
            <a:fld id="{F274803D-2CFD-4EDA-A133-A1F69896BF5F}" type="slidenum">
              <a:rPr lang="en-US" smtClean="0"/>
              <a:t>‹#›</a:t>
            </a:fld>
            <a:endParaRPr lang="en-US"/>
          </a:p>
        </p:txBody>
      </p:sp>
    </p:spTree>
    <p:extLst>
      <p:ext uri="{BB962C8B-B14F-4D97-AF65-F5344CB8AC3E}">
        <p14:creationId xmlns:p14="http://schemas.microsoft.com/office/powerpoint/2010/main" val="393432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6A2E-ECB7-BCD8-26D5-7DE585E93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69793E-D8F5-01EA-C5C9-6B72E08F9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55DA-BBC3-9FCA-BEF0-27678154B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3B1954-324B-45C3-B167-6C85EF9F6B6F}" type="datetimeFigureOut">
              <a:rPr lang="en-US" smtClean="0"/>
              <a:t>2/20/2025</a:t>
            </a:fld>
            <a:endParaRPr lang="en-US"/>
          </a:p>
        </p:txBody>
      </p:sp>
      <p:sp>
        <p:nvSpPr>
          <p:cNvPr id="5" name="Footer Placeholder 4">
            <a:extLst>
              <a:ext uri="{FF2B5EF4-FFF2-40B4-BE49-F238E27FC236}">
                <a16:creationId xmlns:a16="http://schemas.microsoft.com/office/drawing/2014/main" id="{CB1DE573-6A1F-A8B6-FE7B-7A47EDA1F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12DE46-2350-51CE-5DCF-9034884E3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4803D-2CFD-4EDA-A133-A1F69896BF5F}" type="slidenum">
              <a:rPr lang="en-US" smtClean="0"/>
              <a:t>‹#›</a:t>
            </a:fld>
            <a:endParaRPr lang="en-US"/>
          </a:p>
        </p:txBody>
      </p:sp>
    </p:spTree>
    <p:extLst>
      <p:ext uri="{BB962C8B-B14F-4D97-AF65-F5344CB8AC3E}">
        <p14:creationId xmlns:p14="http://schemas.microsoft.com/office/powerpoint/2010/main" val="189427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itle 1">
            <a:extLst>
              <a:ext uri="{FF2B5EF4-FFF2-40B4-BE49-F238E27FC236}">
                <a16:creationId xmlns:a16="http://schemas.microsoft.com/office/drawing/2014/main" id="{50ABCF65-B051-9F51-FD14-CA97E4CCB731}"/>
              </a:ext>
            </a:extLst>
          </p:cNvPr>
          <p:cNvSpPr>
            <a:spLocks noGrp="1"/>
          </p:cNvSpPr>
          <p:nvPr>
            <p:ph type="ctrTitle"/>
          </p:nvPr>
        </p:nvSpPr>
        <p:spPr>
          <a:xfrm>
            <a:off x="1952625" y="2143125"/>
            <a:ext cx="8358188" cy="1828800"/>
          </a:xfrm>
        </p:spPr>
        <p:txBody>
          <a:bodyPr>
            <a:normAutofit fontScale="90000"/>
          </a:bodyPr>
          <a:lstStyle/>
          <a:p>
            <a:pPr eaLnBrk="1" hangingPunct="1"/>
            <a:br>
              <a:rPr lang="en-US" altLang="en-US" sz="3200" b="1">
                <a:solidFill>
                  <a:srgbClr val="F4850A"/>
                </a:solidFill>
              </a:rPr>
            </a:br>
            <a:r>
              <a:rPr lang="en-US" altLang="en-US"/>
              <a:t>Introduction to PIG</a:t>
            </a:r>
            <a:br>
              <a:rPr lang="en-US" altLang="en-US" b="1">
                <a:latin typeface="Trebuchet MS" panose="020B0603020202020204" pitchFamily="34" charset="0"/>
              </a:rPr>
            </a:br>
            <a:br>
              <a:rPr lang="en-US" altLang="en-US" b="1"/>
            </a:br>
            <a:r>
              <a:rPr lang="en-US" altLang="en-US"/>
              <a:t>(DS3203)</a:t>
            </a:r>
            <a:br>
              <a:rPr lang="en-US" altLang="en-US" b="1">
                <a:solidFill>
                  <a:srgbClr val="F4850A"/>
                </a:solidFill>
              </a:rPr>
            </a:br>
            <a:endParaRPr lang="en-I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itle 1">
            <a:extLst>
              <a:ext uri="{FF2B5EF4-FFF2-40B4-BE49-F238E27FC236}">
                <a16:creationId xmlns:a16="http://schemas.microsoft.com/office/drawing/2014/main" id="{4C021D2F-C7C6-8DD0-4B28-004359DD403E}"/>
              </a:ext>
            </a:extLst>
          </p:cNvPr>
          <p:cNvSpPr>
            <a:spLocks noGrp="1"/>
          </p:cNvSpPr>
          <p:nvPr>
            <p:ph type="title"/>
          </p:nvPr>
        </p:nvSpPr>
        <p:spPr/>
        <p:txBody>
          <a:bodyPr/>
          <a:lstStyle/>
          <a:p>
            <a:r>
              <a:rPr lang="en-US" altLang="en-US" b="1">
                <a:latin typeface="Trebuchet MS" panose="020B0603020202020204" pitchFamily="34" charset="0"/>
              </a:rPr>
              <a:t>The Anatomy of Pig</a:t>
            </a:r>
            <a:endParaRPr lang="en-US" altLang="en-US"/>
          </a:p>
        </p:txBody>
      </p:sp>
      <p:sp>
        <p:nvSpPr>
          <p:cNvPr id="519171" name="Content Placeholder 2">
            <a:extLst>
              <a:ext uri="{FF2B5EF4-FFF2-40B4-BE49-F238E27FC236}">
                <a16:creationId xmlns:a16="http://schemas.microsoft.com/office/drawing/2014/main" id="{7A2058B2-350C-0B91-2C01-9D7B5D21438F}"/>
              </a:ext>
            </a:extLst>
          </p:cNvPr>
          <p:cNvSpPr>
            <a:spLocks noGrp="1"/>
          </p:cNvSpPr>
          <p:nvPr>
            <p:ph sz="quarter" idx="1"/>
          </p:nvPr>
        </p:nvSpPr>
        <p:spPr>
          <a:xfrm>
            <a:off x="393405" y="1447800"/>
            <a:ext cx="11483162" cy="4648200"/>
          </a:xfrm>
        </p:spPr>
        <p:txBody>
          <a:bodyPr/>
          <a:lstStyle/>
          <a:p>
            <a:pPr>
              <a:lnSpc>
                <a:spcPct val="150000"/>
              </a:lnSpc>
            </a:pPr>
            <a:r>
              <a:rPr lang="en-US" altLang="en-US" dirty="0"/>
              <a:t>The main components of Pig are as follows:</a:t>
            </a:r>
          </a:p>
          <a:p>
            <a:pPr marL="1063625" lvl="2">
              <a:lnSpc>
                <a:spcPct val="150000"/>
              </a:lnSpc>
            </a:pPr>
            <a:r>
              <a:rPr lang="en-US" altLang="en-US" dirty="0"/>
              <a:t>Data flow language (</a:t>
            </a:r>
            <a:r>
              <a:rPr lang="en-US" altLang="en-US" b="1" dirty="0"/>
              <a:t>Pig Latin</a:t>
            </a:r>
            <a:r>
              <a:rPr lang="en-US" altLang="en-US" dirty="0"/>
              <a:t>).</a:t>
            </a:r>
          </a:p>
          <a:p>
            <a:pPr marL="1063625" lvl="2">
              <a:lnSpc>
                <a:spcPct val="150000"/>
              </a:lnSpc>
            </a:pPr>
            <a:r>
              <a:rPr lang="en-US" altLang="en-US" dirty="0"/>
              <a:t>Interactive shell where you can type Pig Latin statements (</a:t>
            </a:r>
            <a:r>
              <a:rPr lang="en-US" altLang="en-US" b="1" dirty="0"/>
              <a:t>Grunt</a:t>
            </a:r>
            <a:r>
              <a:rPr lang="en-US" altLang="en-US" dirty="0"/>
              <a:t>).</a:t>
            </a:r>
          </a:p>
          <a:p>
            <a:pPr marL="1063625" lvl="2">
              <a:lnSpc>
                <a:spcPct val="150000"/>
              </a:lnSpc>
            </a:pPr>
            <a:r>
              <a:rPr lang="en-US" altLang="en-US" dirty="0"/>
              <a:t>Pig interpreter and execution engine.</a:t>
            </a:r>
          </a:p>
          <a:p>
            <a:pPr marL="606425" lvl="1">
              <a:lnSpc>
                <a:spcPct val="150000"/>
              </a:lnSpc>
            </a:pPr>
            <a:r>
              <a:rPr lang="en-US" dirty="0"/>
              <a:t>Apache Pig converts pig Latin scripts into a series of MapReduce jobs. So, it makes it easy for programmers.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852F0-EE9D-F760-F71D-DF16E922770A}"/>
            </a:ext>
          </a:extLst>
        </p:cNvPr>
        <p:cNvGrpSpPr/>
        <p:nvPr/>
      </p:nvGrpSpPr>
      <p:grpSpPr>
        <a:xfrm>
          <a:off x="0" y="0"/>
          <a:ext cx="0" cy="0"/>
          <a:chOff x="0" y="0"/>
          <a:chExt cx="0" cy="0"/>
        </a:xfrm>
      </p:grpSpPr>
      <p:sp>
        <p:nvSpPr>
          <p:cNvPr id="519170" name="Title 1">
            <a:extLst>
              <a:ext uri="{FF2B5EF4-FFF2-40B4-BE49-F238E27FC236}">
                <a16:creationId xmlns:a16="http://schemas.microsoft.com/office/drawing/2014/main" id="{05FAB52B-2468-95BC-5DCE-72CEA0D3E202}"/>
              </a:ext>
            </a:extLst>
          </p:cNvPr>
          <p:cNvSpPr>
            <a:spLocks noGrp="1"/>
          </p:cNvSpPr>
          <p:nvPr>
            <p:ph type="title"/>
          </p:nvPr>
        </p:nvSpPr>
        <p:spPr/>
        <p:txBody>
          <a:bodyPr/>
          <a:lstStyle/>
          <a:p>
            <a:r>
              <a:rPr lang="en-US" altLang="en-US" b="1" dirty="0">
                <a:latin typeface="Trebuchet MS" panose="020B0603020202020204" pitchFamily="34" charset="0"/>
              </a:rPr>
              <a:t>Apache Pig Architecture</a:t>
            </a:r>
            <a:endParaRPr lang="en-US" altLang="en-US" dirty="0"/>
          </a:p>
        </p:txBody>
      </p:sp>
      <p:pic>
        <p:nvPicPr>
          <p:cNvPr id="3" name="Content Placeholder 2">
            <a:extLst>
              <a:ext uri="{FF2B5EF4-FFF2-40B4-BE49-F238E27FC236}">
                <a16:creationId xmlns:a16="http://schemas.microsoft.com/office/drawing/2014/main" id="{5E439343-DE50-5C8A-50FC-4240B951AF25}"/>
              </a:ext>
            </a:extLst>
          </p:cNvPr>
          <p:cNvPicPr>
            <a:picLocks noGrp="1" noChangeAspect="1"/>
          </p:cNvPicPr>
          <p:nvPr>
            <p:ph sz="quarter" idx="1"/>
          </p:nvPr>
        </p:nvPicPr>
        <p:blipFill>
          <a:blip r:embed="rId2"/>
          <a:stretch>
            <a:fillRect/>
          </a:stretch>
        </p:blipFill>
        <p:spPr>
          <a:xfrm>
            <a:off x="1754187" y="2271712"/>
            <a:ext cx="7972425" cy="3000375"/>
          </a:xfrm>
        </p:spPr>
      </p:pic>
    </p:spTree>
    <p:extLst>
      <p:ext uri="{BB962C8B-B14F-4D97-AF65-F5344CB8AC3E}">
        <p14:creationId xmlns:p14="http://schemas.microsoft.com/office/powerpoint/2010/main" val="23549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A0C97-E9CE-2D1A-4EDA-D4B283614FE3}"/>
            </a:ext>
          </a:extLst>
        </p:cNvPr>
        <p:cNvGrpSpPr/>
        <p:nvPr/>
      </p:nvGrpSpPr>
      <p:grpSpPr>
        <a:xfrm>
          <a:off x="0" y="0"/>
          <a:ext cx="0" cy="0"/>
          <a:chOff x="0" y="0"/>
          <a:chExt cx="0" cy="0"/>
        </a:xfrm>
      </p:grpSpPr>
      <p:sp>
        <p:nvSpPr>
          <p:cNvPr id="519170" name="Title 1">
            <a:extLst>
              <a:ext uri="{FF2B5EF4-FFF2-40B4-BE49-F238E27FC236}">
                <a16:creationId xmlns:a16="http://schemas.microsoft.com/office/drawing/2014/main" id="{16ACFC2E-B21E-E34A-5122-3F5E65786452}"/>
              </a:ext>
            </a:extLst>
          </p:cNvPr>
          <p:cNvSpPr>
            <a:spLocks noGrp="1"/>
          </p:cNvSpPr>
          <p:nvPr>
            <p:ph type="title"/>
          </p:nvPr>
        </p:nvSpPr>
        <p:spPr>
          <a:xfrm>
            <a:off x="354419" y="78046"/>
            <a:ext cx="11038367" cy="772559"/>
          </a:xfrm>
        </p:spPr>
        <p:txBody>
          <a:bodyPr/>
          <a:lstStyle/>
          <a:p>
            <a:r>
              <a:rPr lang="en-US" altLang="en-US" b="1" dirty="0">
                <a:latin typeface="Trebuchet MS" panose="020B0603020202020204" pitchFamily="34" charset="0"/>
              </a:rPr>
              <a:t>Apache Pig Architecture</a:t>
            </a:r>
            <a:endParaRPr lang="en-US" altLang="en-US" dirty="0"/>
          </a:p>
        </p:txBody>
      </p:sp>
      <p:sp>
        <p:nvSpPr>
          <p:cNvPr id="519171" name="Content Placeholder 2">
            <a:extLst>
              <a:ext uri="{FF2B5EF4-FFF2-40B4-BE49-F238E27FC236}">
                <a16:creationId xmlns:a16="http://schemas.microsoft.com/office/drawing/2014/main" id="{2EEE2032-F0E0-643C-73E9-6FB06DC2CCEF}"/>
              </a:ext>
            </a:extLst>
          </p:cNvPr>
          <p:cNvSpPr>
            <a:spLocks noGrp="1"/>
          </p:cNvSpPr>
          <p:nvPr>
            <p:ph sz="quarter" idx="1"/>
          </p:nvPr>
        </p:nvSpPr>
        <p:spPr>
          <a:xfrm>
            <a:off x="354420" y="850605"/>
            <a:ext cx="7620000" cy="5794743"/>
          </a:xfrm>
        </p:spPr>
        <p:txBody>
          <a:bodyPr>
            <a:normAutofit fontScale="85000" lnSpcReduction="10000"/>
          </a:bodyPr>
          <a:lstStyle/>
          <a:p>
            <a:pPr>
              <a:lnSpc>
                <a:spcPct val="150000"/>
              </a:lnSpc>
            </a:pPr>
            <a:r>
              <a:rPr lang="en-US" altLang="en-US" b="1" dirty="0"/>
              <a:t>Pig Latin Scripts </a:t>
            </a:r>
            <a:r>
              <a:rPr lang="en-US" altLang="en-US" dirty="0"/>
              <a:t>- </a:t>
            </a:r>
            <a:r>
              <a:rPr lang="en-US" b="0" i="0" dirty="0">
                <a:solidFill>
                  <a:srgbClr val="0A0A0A"/>
                </a:solidFill>
                <a:effectLst/>
                <a:latin typeface="Domine"/>
              </a:rPr>
              <a:t>To perform particular operations using Apache Pig we need to write pig Latin script. These are executed either by Grunt shell for interactive execution or user defined functions in Java Programming Language.</a:t>
            </a:r>
          </a:p>
          <a:p>
            <a:pPr>
              <a:lnSpc>
                <a:spcPct val="150000"/>
              </a:lnSpc>
            </a:pPr>
            <a:r>
              <a:rPr lang="en-US" altLang="en-US" b="1" dirty="0">
                <a:solidFill>
                  <a:srgbClr val="0A0A0A"/>
                </a:solidFill>
                <a:latin typeface="Domine"/>
              </a:rPr>
              <a:t>Parser</a:t>
            </a:r>
            <a:r>
              <a:rPr lang="en-US" altLang="en-US" dirty="0">
                <a:solidFill>
                  <a:srgbClr val="0A0A0A"/>
                </a:solidFill>
                <a:latin typeface="Domine"/>
              </a:rPr>
              <a:t> - Used to read pig </a:t>
            </a:r>
            <a:r>
              <a:rPr lang="en-US" altLang="en-US" dirty="0" err="1">
                <a:solidFill>
                  <a:srgbClr val="0A0A0A"/>
                </a:solidFill>
                <a:latin typeface="Domine"/>
              </a:rPr>
              <a:t>latin</a:t>
            </a:r>
            <a:r>
              <a:rPr lang="en-US" altLang="en-US" dirty="0">
                <a:solidFill>
                  <a:srgbClr val="0A0A0A"/>
                </a:solidFill>
                <a:latin typeface="Domine"/>
              </a:rPr>
              <a:t> script and analyze the syntax. The output is </a:t>
            </a:r>
            <a:r>
              <a:rPr lang="en-US" b="0" i="0" dirty="0">
                <a:solidFill>
                  <a:srgbClr val="0A0A0A"/>
                </a:solidFill>
                <a:effectLst/>
                <a:latin typeface="Domine"/>
              </a:rPr>
              <a:t>Directed Acyclic Graph (DAG) where the logical operators are nodes and data flow through them are edges.</a:t>
            </a:r>
          </a:p>
          <a:p>
            <a:pPr>
              <a:lnSpc>
                <a:spcPct val="150000"/>
              </a:lnSpc>
            </a:pPr>
            <a:r>
              <a:rPr lang="en-US" altLang="en-US" b="1" dirty="0">
                <a:solidFill>
                  <a:srgbClr val="0A0A0A"/>
                </a:solidFill>
                <a:latin typeface="Domine"/>
              </a:rPr>
              <a:t>Optimizer</a:t>
            </a:r>
            <a:r>
              <a:rPr lang="en-US" altLang="en-US" dirty="0">
                <a:solidFill>
                  <a:srgbClr val="0A0A0A"/>
                </a:solidFill>
                <a:latin typeface="Domine"/>
              </a:rPr>
              <a:t> – Improves the logical statements for better speed.</a:t>
            </a:r>
          </a:p>
          <a:p>
            <a:pPr>
              <a:lnSpc>
                <a:spcPct val="150000"/>
              </a:lnSpc>
            </a:pPr>
            <a:endParaRPr lang="en-US" altLang="en-US" dirty="0"/>
          </a:p>
        </p:txBody>
      </p:sp>
      <p:pic>
        <p:nvPicPr>
          <p:cNvPr id="3" name="Picture 2">
            <a:extLst>
              <a:ext uri="{FF2B5EF4-FFF2-40B4-BE49-F238E27FC236}">
                <a16:creationId xmlns:a16="http://schemas.microsoft.com/office/drawing/2014/main" id="{B7E7CF85-3D90-225D-00ED-EA15A7BC0D39}"/>
              </a:ext>
            </a:extLst>
          </p:cNvPr>
          <p:cNvPicPr>
            <a:picLocks noChangeAspect="1"/>
          </p:cNvPicPr>
          <p:nvPr/>
        </p:nvPicPr>
        <p:blipFill>
          <a:blip r:embed="rId2"/>
          <a:stretch>
            <a:fillRect/>
          </a:stretch>
        </p:blipFill>
        <p:spPr>
          <a:xfrm>
            <a:off x="8124825" y="1848514"/>
            <a:ext cx="4067175" cy="2076450"/>
          </a:xfrm>
          <a:prstGeom prst="rect">
            <a:avLst/>
          </a:prstGeom>
        </p:spPr>
      </p:pic>
    </p:spTree>
    <p:extLst>
      <p:ext uri="{BB962C8B-B14F-4D97-AF65-F5344CB8AC3E}">
        <p14:creationId xmlns:p14="http://schemas.microsoft.com/office/powerpoint/2010/main" val="413687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BFEE5-ED4A-9E76-FC05-1534129B3545}"/>
            </a:ext>
          </a:extLst>
        </p:cNvPr>
        <p:cNvGrpSpPr/>
        <p:nvPr/>
      </p:nvGrpSpPr>
      <p:grpSpPr>
        <a:xfrm>
          <a:off x="0" y="0"/>
          <a:ext cx="0" cy="0"/>
          <a:chOff x="0" y="0"/>
          <a:chExt cx="0" cy="0"/>
        </a:xfrm>
      </p:grpSpPr>
      <p:sp>
        <p:nvSpPr>
          <p:cNvPr id="519170" name="Title 1">
            <a:extLst>
              <a:ext uri="{FF2B5EF4-FFF2-40B4-BE49-F238E27FC236}">
                <a16:creationId xmlns:a16="http://schemas.microsoft.com/office/drawing/2014/main" id="{009E1C09-AC7C-E328-C1DD-A4A9C5D10CCF}"/>
              </a:ext>
            </a:extLst>
          </p:cNvPr>
          <p:cNvSpPr>
            <a:spLocks noGrp="1"/>
          </p:cNvSpPr>
          <p:nvPr>
            <p:ph type="title"/>
          </p:nvPr>
        </p:nvSpPr>
        <p:spPr>
          <a:xfrm>
            <a:off x="354419" y="78046"/>
            <a:ext cx="11038367" cy="772559"/>
          </a:xfrm>
        </p:spPr>
        <p:txBody>
          <a:bodyPr/>
          <a:lstStyle/>
          <a:p>
            <a:r>
              <a:rPr lang="en-US" altLang="en-US" b="1" dirty="0">
                <a:latin typeface="Trebuchet MS" panose="020B0603020202020204" pitchFamily="34" charset="0"/>
              </a:rPr>
              <a:t>Apache Pig Architecture</a:t>
            </a:r>
            <a:endParaRPr lang="en-US" altLang="en-US" dirty="0"/>
          </a:p>
        </p:txBody>
      </p:sp>
      <p:sp>
        <p:nvSpPr>
          <p:cNvPr id="519171" name="Content Placeholder 2">
            <a:extLst>
              <a:ext uri="{FF2B5EF4-FFF2-40B4-BE49-F238E27FC236}">
                <a16:creationId xmlns:a16="http://schemas.microsoft.com/office/drawing/2014/main" id="{E7DBE18C-4E8D-C003-0030-86E9859CD58A}"/>
              </a:ext>
            </a:extLst>
          </p:cNvPr>
          <p:cNvSpPr>
            <a:spLocks noGrp="1"/>
          </p:cNvSpPr>
          <p:nvPr>
            <p:ph sz="quarter" idx="1"/>
          </p:nvPr>
        </p:nvSpPr>
        <p:spPr>
          <a:xfrm>
            <a:off x="95692" y="850605"/>
            <a:ext cx="11982893" cy="5794743"/>
          </a:xfrm>
        </p:spPr>
        <p:txBody>
          <a:bodyPr/>
          <a:lstStyle/>
          <a:p>
            <a:pPr>
              <a:lnSpc>
                <a:spcPct val="150000"/>
              </a:lnSpc>
            </a:pPr>
            <a:r>
              <a:rPr lang="en-US" altLang="en-US" b="1" dirty="0"/>
              <a:t>Compiler</a:t>
            </a:r>
            <a:r>
              <a:rPr lang="en-US" altLang="en-US" dirty="0"/>
              <a:t> - Converts the optimized logical plan into executable instructions, which are then transformed into MapReduce jobs. It acts as a bridge between the logical plan and execution, ensuring efficient and accurate data processing on a distributed cluster.</a:t>
            </a:r>
            <a:endParaRPr lang="en-US" b="0" i="0" dirty="0">
              <a:solidFill>
                <a:srgbClr val="0A0A0A"/>
              </a:solidFill>
              <a:effectLst/>
              <a:latin typeface="Domine"/>
            </a:endParaRPr>
          </a:p>
          <a:p>
            <a:pPr>
              <a:lnSpc>
                <a:spcPct val="150000"/>
              </a:lnSpc>
            </a:pPr>
            <a:r>
              <a:rPr lang="en-US" altLang="en-US" b="1" dirty="0">
                <a:solidFill>
                  <a:srgbClr val="0A0A0A"/>
                </a:solidFill>
                <a:latin typeface="Domine"/>
              </a:rPr>
              <a:t>Execution Engine </a:t>
            </a:r>
            <a:r>
              <a:rPr lang="en-US" altLang="en-US" dirty="0">
                <a:solidFill>
                  <a:srgbClr val="0A0A0A"/>
                </a:solidFill>
                <a:latin typeface="Domine"/>
              </a:rPr>
              <a:t>- </a:t>
            </a:r>
            <a:r>
              <a:rPr lang="en-US" b="0" i="0" dirty="0">
                <a:solidFill>
                  <a:srgbClr val="0A0A0A"/>
                </a:solidFill>
                <a:effectLst/>
                <a:latin typeface="Domine"/>
              </a:rPr>
              <a:t>After successful compilation generated MapReduce jobs will execute in a sorted order in Apache Hadoop using the execution engine and generates the desired result. The generated output will get stored on </a:t>
            </a:r>
            <a:r>
              <a:rPr lang="en-US" b="0" i="0" dirty="0" err="1">
                <a:solidFill>
                  <a:srgbClr val="0A0A0A"/>
                </a:solidFill>
                <a:effectLst/>
                <a:latin typeface="Domine"/>
              </a:rPr>
              <a:t>hdfs</a:t>
            </a:r>
            <a:r>
              <a:rPr lang="en-US" b="0" i="0" dirty="0">
                <a:solidFill>
                  <a:srgbClr val="0A0A0A"/>
                </a:solidFill>
                <a:effectLst/>
                <a:latin typeface="Domine"/>
              </a:rPr>
              <a:t> (Hadoop distributed file system).</a:t>
            </a:r>
            <a:endParaRPr lang="en-US" altLang="en-US" dirty="0"/>
          </a:p>
        </p:txBody>
      </p:sp>
    </p:spTree>
    <p:extLst>
      <p:ext uri="{BB962C8B-B14F-4D97-AF65-F5344CB8AC3E}">
        <p14:creationId xmlns:p14="http://schemas.microsoft.com/office/powerpoint/2010/main" val="190467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itle 1">
            <a:extLst>
              <a:ext uri="{FF2B5EF4-FFF2-40B4-BE49-F238E27FC236}">
                <a16:creationId xmlns:a16="http://schemas.microsoft.com/office/drawing/2014/main" id="{D58C12F6-A6EB-3579-3A59-6C3241BF7B41}"/>
              </a:ext>
            </a:extLst>
          </p:cNvPr>
          <p:cNvSpPr>
            <a:spLocks noGrp="1"/>
          </p:cNvSpPr>
          <p:nvPr>
            <p:ph type="title"/>
          </p:nvPr>
        </p:nvSpPr>
        <p:spPr/>
        <p:txBody>
          <a:bodyPr/>
          <a:lstStyle/>
          <a:p>
            <a:r>
              <a:rPr lang="en-US" altLang="en-US" b="1">
                <a:latin typeface="Trebuchet MS" panose="020B0603020202020204" pitchFamily="34" charset="0"/>
              </a:rPr>
              <a:t>Pig on Hadoop</a:t>
            </a:r>
            <a:endParaRPr lang="en-US" altLang="en-US"/>
          </a:p>
        </p:txBody>
      </p:sp>
      <p:sp>
        <p:nvSpPr>
          <p:cNvPr id="520195" name="Content Placeholder 2">
            <a:extLst>
              <a:ext uri="{FF2B5EF4-FFF2-40B4-BE49-F238E27FC236}">
                <a16:creationId xmlns:a16="http://schemas.microsoft.com/office/drawing/2014/main" id="{C68C4136-2900-EDD6-C5C3-66B17F1B7946}"/>
              </a:ext>
            </a:extLst>
          </p:cNvPr>
          <p:cNvSpPr>
            <a:spLocks noGrp="1"/>
          </p:cNvSpPr>
          <p:nvPr>
            <p:ph sz="quarter" idx="1"/>
          </p:nvPr>
        </p:nvSpPr>
        <p:spPr/>
        <p:txBody>
          <a:bodyPr/>
          <a:lstStyle/>
          <a:p>
            <a:pPr marL="285750" indent="-285750" algn="just">
              <a:lnSpc>
                <a:spcPct val="150000"/>
              </a:lnSpc>
              <a:spcAft>
                <a:spcPts val="800"/>
              </a:spcAft>
            </a:pPr>
            <a:r>
              <a:rPr lang="en-US" altLang="en-US" sz="2400">
                <a:cs typeface="Calibri" panose="020F0502020204030204" pitchFamily="34" charset="0"/>
              </a:rPr>
              <a:t>Pig runs on Hadoop. </a:t>
            </a:r>
          </a:p>
          <a:p>
            <a:pPr marL="285750" indent="-285750" algn="just">
              <a:lnSpc>
                <a:spcPct val="150000"/>
              </a:lnSpc>
              <a:spcAft>
                <a:spcPts val="800"/>
              </a:spcAft>
            </a:pPr>
            <a:r>
              <a:rPr lang="en-US" altLang="en-US" sz="2400">
                <a:cs typeface="Calibri" panose="020F0502020204030204" pitchFamily="34" charset="0"/>
              </a:rPr>
              <a:t>Pig uses both Hadoop Distributed File System and MapReduce Programming.</a:t>
            </a:r>
          </a:p>
          <a:p>
            <a:pPr marL="285750" indent="-285750" algn="just">
              <a:lnSpc>
                <a:spcPct val="150000"/>
              </a:lnSpc>
              <a:spcAft>
                <a:spcPts val="800"/>
              </a:spcAft>
            </a:pPr>
            <a:r>
              <a:rPr lang="en-US" altLang="en-US" sz="2400">
                <a:cs typeface="Calibri" panose="020F0502020204030204" pitchFamily="34" charset="0"/>
              </a:rPr>
              <a:t>By default, Pig reads input files from HDFS. Pig stores the intermediate data (data produced by MapReduce jobs) and the output in HDFS. </a:t>
            </a:r>
          </a:p>
          <a:p>
            <a:pPr marL="285750" indent="-285750" algn="just">
              <a:lnSpc>
                <a:spcPct val="150000"/>
              </a:lnSpc>
              <a:spcAft>
                <a:spcPts val="800"/>
              </a:spcAft>
            </a:pPr>
            <a:r>
              <a:rPr lang="en-US" altLang="en-US" sz="2400">
                <a:cs typeface="Calibri" panose="020F0502020204030204" pitchFamily="34" charset="0"/>
              </a:rPr>
              <a:t>However, Pig can also read input from and place output to other sources.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Title 1">
            <a:extLst>
              <a:ext uri="{FF2B5EF4-FFF2-40B4-BE49-F238E27FC236}">
                <a16:creationId xmlns:a16="http://schemas.microsoft.com/office/drawing/2014/main" id="{D9D050F4-BD9C-E85B-DE6A-575E1CAB4D19}"/>
              </a:ext>
            </a:extLst>
          </p:cNvPr>
          <p:cNvSpPr>
            <a:spLocks noGrp="1"/>
          </p:cNvSpPr>
          <p:nvPr>
            <p:ph type="title"/>
          </p:nvPr>
        </p:nvSpPr>
        <p:spPr/>
        <p:txBody>
          <a:bodyPr/>
          <a:lstStyle/>
          <a:p>
            <a:r>
              <a:rPr lang="en-US" altLang="en-US" b="1">
                <a:latin typeface="Trebuchet MS" panose="020B0603020202020204" pitchFamily="34" charset="0"/>
              </a:rPr>
              <a:t>Pig Philosophy</a:t>
            </a:r>
            <a:endParaRPr lang="en-US" altLang="en-US"/>
          </a:p>
        </p:txBody>
      </p:sp>
      <p:graphicFrame>
        <p:nvGraphicFramePr>
          <p:cNvPr id="4" name="Diagram 3">
            <a:extLst>
              <a:ext uri="{FF2B5EF4-FFF2-40B4-BE49-F238E27FC236}">
                <a16:creationId xmlns:a16="http://schemas.microsoft.com/office/drawing/2014/main" id="{1002DEF9-9B18-DDF9-839D-857B2CEB3859}"/>
              </a:ext>
            </a:extLst>
          </p:cNvPr>
          <p:cNvGraphicFramePr/>
          <p:nvPr/>
        </p:nvGraphicFramePr>
        <p:xfrm>
          <a:off x="2363449" y="1424066"/>
          <a:ext cx="7618751" cy="467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itle 1">
            <a:extLst>
              <a:ext uri="{FF2B5EF4-FFF2-40B4-BE49-F238E27FC236}">
                <a16:creationId xmlns:a16="http://schemas.microsoft.com/office/drawing/2014/main" id="{17D35971-277D-09B6-B667-F5A2DF5D1029}"/>
              </a:ext>
            </a:extLst>
          </p:cNvPr>
          <p:cNvSpPr>
            <a:spLocks noGrp="1"/>
          </p:cNvSpPr>
          <p:nvPr>
            <p:ph type="title"/>
          </p:nvPr>
        </p:nvSpPr>
        <p:spPr/>
        <p:txBody>
          <a:bodyPr/>
          <a:lstStyle/>
          <a:p>
            <a:r>
              <a:rPr lang="en-US" altLang="en-US" b="1">
                <a:latin typeface="Trebuchet MS" panose="020B0603020202020204" pitchFamily="34" charset="0"/>
              </a:rPr>
              <a:t>Use Case for Pig </a:t>
            </a:r>
            <a:endParaRPr lang="en-US" altLang="en-US"/>
          </a:p>
        </p:txBody>
      </p:sp>
      <p:sp>
        <p:nvSpPr>
          <p:cNvPr id="522243" name="Content Placeholder 2">
            <a:extLst>
              <a:ext uri="{FF2B5EF4-FFF2-40B4-BE49-F238E27FC236}">
                <a16:creationId xmlns:a16="http://schemas.microsoft.com/office/drawing/2014/main" id="{31A4C2F2-7E60-3AFA-917D-0CD0B4C7F3A5}"/>
              </a:ext>
            </a:extLst>
          </p:cNvPr>
          <p:cNvSpPr>
            <a:spLocks noGrp="1"/>
          </p:cNvSpPr>
          <p:nvPr>
            <p:ph sz="quarter" idx="1"/>
          </p:nvPr>
        </p:nvSpPr>
        <p:spPr/>
        <p:txBody>
          <a:bodyPr/>
          <a:lstStyle/>
          <a:p>
            <a:pPr algn="just">
              <a:lnSpc>
                <a:spcPct val="107000"/>
              </a:lnSpc>
              <a:spcBef>
                <a:spcPct val="0"/>
              </a:spcBef>
            </a:pPr>
            <a:r>
              <a:rPr lang="en-US" altLang="en-US">
                <a:cs typeface="Calibri" panose="020F0502020204030204" pitchFamily="34" charset="0"/>
              </a:rPr>
              <a:t>Pig is widely used for ETL (Extract, Transform and Load)</a:t>
            </a:r>
          </a:p>
          <a:p>
            <a:pPr algn="just">
              <a:lnSpc>
                <a:spcPct val="107000"/>
              </a:lnSpc>
              <a:spcBef>
                <a:spcPct val="0"/>
              </a:spcBef>
            </a:pPr>
            <a:r>
              <a:rPr lang="en-US" altLang="en-US">
                <a:cs typeface="Calibri" panose="020F0502020204030204" pitchFamily="34" charset="0"/>
              </a:rPr>
              <a:t>Pig can extract data from different sources such as ERP, Accounting, Flat Files, etc.</a:t>
            </a:r>
          </a:p>
          <a:p>
            <a:pPr algn="just">
              <a:lnSpc>
                <a:spcPct val="107000"/>
              </a:lnSpc>
              <a:spcBef>
                <a:spcPct val="0"/>
              </a:spcBef>
            </a:pPr>
            <a:r>
              <a:rPr lang="en-US" altLang="en-US">
                <a:cs typeface="Calibri" panose="020F0502020204030204" pitchFamily="34" charset="0"/>
              </a:rPr>
              <a:t>Pig uses operators to perform transformation on the data and subsequently loads it into the data warehouse.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268" name="Picture 2" descr="Image result for ETL Processing">
            <a:extLst>
              <a:ext uri="{FF2B5EF4-FFF2-40B4-BE49-F238E27FC236}">
                <a16:creationId xmlns:a16="http://schemas.microsoft.com/office/drawing/2014/main" id="{56CB9FB5-A736-B9B3-F3E5-9694F914D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itle 1">
            <a:extLst>
              <a:ext uri="{FF2B5EF4-FFF2-40B4-BE49-F238E27FC236}">
                <a16:creationId xmlns:a16="http://schemas.microsoft.com/office/drawing/2014/main" id="{A8B8E086-6681-A0C2-EB26-8AFE968DE6BC}"/>
              </a:ext>
            </a:extLst>
          </p:cNvPr>
          <p:cNvSpPr>
            <a:spLocks noGrp="1"/>
          </p:cNvSpPr>
          <p:nvPr>
            <p:ph type="title"/>
          </p:nvPr>
        </p:nvSpPr>
        <p:spPr/>
        <p:txBody>
          <a:bodyPr/>
          <a:lstStyle/>
          <a:p>
            <a:r>
              <a:rPr lang="en-US" altLang="en-US" b="1">
                <a:latin typeface="Trebuchet MS" panose="020B0603020202020204" pitchFamily="34" charset="0"/>
              </a:rPr>
              <a:t>Pig Latin Overview: Statements</a:t>
            </a:r>
            <a:endParaRPr lang="en-US" altLang="en-US"/>
          </a:p>
        </p:txBody>
      </p:sp>
      <p:sp>
        <p:nvSpPr>
          <p:cNvPr id="524291" name="Content Placeholder 2">
            <a:extLst>
              <a:ext uri="{FF2B5EF4-FFF2-40B4-BE49-F238E27FC236}">
                <a16:creationId xmlns:a16="http://schemas.microsoft.com/office/drawing/2014/main" id="{63E841CA-1278-5BF4-F445-F6AEB9DDDF06}"/>
              </a:ext>
            </a:extLst>
          </p:cNvPr>
          <p:cNvSpPr>
            <a:spLocks noGrp="1"/>
          </p:cNvSpPr>
          <p:nvPr>
            <p:ph sz="quarter" idx="1"/>
          </p:nvPr>
        </p:nvSpPr>
        <p:spPr>
          <a:xfrm>
            <a:off x="2136775" y="1600200"/>
            <a:ext cx="8153400" cy="2286000"/>
          </a:xfrm>
        </p:spPr>
        <p:txBody>
          <a:bodyPr>
            <a:normAutofit fontScale="92500" lnSpcReduction="20000"/>
          </a:bodyPr>
          <a:lstStyle/>
          <a:p>
            <a:pPr>
              <a:spcBef>
                <a:spcPts val="600"/>
              </a:spcBef>
              <a:spcAft>
                <a:spcPts val="1200"/>
              </a:spcAft>
            </a:pPr>
            <a:r>
              <a:rPr lang="en-US" altLang="en-US" sz="2400">
                <a:solidFill>
                  <a:srgbClr val="000000"/>
                </a:solidFill>
              </a:rPr>
              <a:t>Pig Latin Statements are generally ordered as follows:</a:t>
            </a:r>
            <a:endParaRPr lang="en-US" altLang="en-US" sz="2400"/>
          </a:p>
          <a:p>
            <a:pPr marL="663575" lvl="1" indent="-342900">
              <a:spcBef>
                <a:spcPts val="600"/>
              </a:spcBef>
              <a:spcAft>
                <a:spcPts val="1200"/>
              </a:spcAft>
              <a:buFont typeface="Calibri" panose="020F0502020204030204" pitchFamily="34" charset="0"/>
              <a:buAutoNum type="arabicPeriod"/>
            </a:pPr>
            <a:r>
              <a:rPr lang="en-US" altLang="en-US" b="1">
                <a:solidFill>
                  <a:srgbClr val="000000"/>
                </a:solidFill>
              </a:rPr>
              <a:t>LOAD</a:t>
            </a:r>
            <a:r>
              <a:rPr lang="en-US" altLang="en-US">
                <a:solidFill>
                  <a:srgbClr val="000000"/>
                </a:solidFill>
              </a:rPr>
              <a:t> statement that reads data from the file system.</a:t>
            </a:r>
            <a:endParaRPr lang="en-US" altLang="en-US"/>
          </a:p>
          <a:p>
            <a:pPr marL="663575" lvl="1" indent="-342900">
              <a:spcBef>
                <a:spcPts val="600"/>
              </a:spcBef>
              <a:spcAft>
                <a:spcPts val="1200"/>
              </a:spcAft>
              <a:buFont typeface="Calibri" panose="020F0502020204030204" pitchFamily="34" charset="0"/>
              <a:buAutoNum type="arabicPeriod"/>
            </a:pPr>
            <a:r>
              <a:rPr lang="en-US" altLang="en-US">
                <a:solidFill>
                  <a:srgbClr val="000000"/>
                </a:solidFill>
              </a:rPr>
              <a:t>Series of statements to perform transformations.</a:t>
            </a:r>
            <a:endParaRPr lang="en-US" altLang="en-US"/>
          </a:p>
          <a:p>
            <a:pPr marL="663575" lvl="1" indent="-342900">
              <a:spcBef>
                <a:spcPts val="600"/>
              </a:spcBef>
              <a:spcAft>
                <a:spcPts val="1200"/>
              </a:spcAft>
              <a:buFont typeface="Calibri" panose="020F0502020204030204" pitchFamily="34" charset="0"/>
              <a:buAutoNum type="arabicPeriod"/>
            </a:pPr>
            <a:r>
              <a:rPr lang="en-US" altLang="en-US" b="1">
                <a:solidFill>
                  <a:srgbClr val="000000"/>
                </a:solidFill>
              </a:rPr>
              <a:t>DUMP</a:t>
            </a:r>
            <a:r>
              <a:rPr lang="en-US" altLang="en-US">
                <a:solidFill>
                  <a:srgbClr val="000000"/>
                </a:solidFill>
              </a:rPr>
              <a:t> or </a:t>
            </a:r>
            <a:r>
              <a:rPr lang="en-US" altLang="en-US" b="1">
                <a:solidFill>
                  <a:srgbClr val="000000"/>
                </a:solidFill>
              </a:rPr>
              <a:t>STORE</a:t>
            </a:r>
            <a:r>
              <a:rPr lang="en-US" altLang="en-US">
                <a:solidFill>
                  <a:srgbClr val="000000"/>
                </a:solidFill>
              </a:rPr>
              <a:t> to display/store result.</a:t>
            </a:r>
          </a:p>
          <a:p>
            <a:pPr marL="936625" lvl="2" indent="-342900">
              <a:spcBef>
                <a:spcPts val="600"/>
              </a:spcBef>
              <a:spcAft>
                <a:spcPts val="1200"/>
              </a:spcAft>
              <a:buNone/>
            </a:pPr>
            <a:r>
              <a:rPr lang="en-US" altLang="en-US" sz="2100" b="1">
                <a:solidFill>
                  <a:srgbClr val="000000"/>
                </a:solidFill>
              </a:rPr>
              <a:t>Here A is relation and NOT a variable</a:t>
            </a:r>
            <a:endParaRPr lang="en-US" altLang="en-US" sz="2100" b="1"/>
          </a:p>
        </p:txBody>
      </p:sp>
      <p:sp>
        <p:nvSpPr>
          <p:cNvPr id="4" name="Rectangle 3">
            <a:extLst>
              <a:ext uri="{FF2B5EF4-FFF2-40B4-BE49-F238E27FC236}">
                <a16:creationId xmlns:a16="http://schemas.microsoft.com/office/drawing/2014/main" id="{6DA1CECC-B69E-42A9-B63C-77CF79D55637}"/>
              </a:ext>
            </a:extLst>
          </p:cNvPr>
          <p:cNvSpPr/>
          <p:nvPr/>
        </p:nvSpPr>
        <p:spPr>
          <a:xfrm>
            <a:off x="2895600" y="4495800"/>
            <a:ext cx="6506980" cy="1752600"/>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'student' (</a:t>
            </a:r>
            <a:r>
              <a:rPr lang="en-US" b="1" dirty="0" err="1">
                <a:latin typeface="Times New Roman" panose="02020603050405020304" pitchFamily="18" charset="0"/>
                <a:ea typeface="Calibri" panose="020F0502020204030204" pitchFamily="34" charset="0"/>
                <a:cs typeface="Times New Roman" panose="02020603050405020304" pitchFamily="18" charset="0"/>
              </a:rPr>
              <a:t>rollno</a:t>
            </a:r>
            <a:r>
              <a:rPr lang="en-US" b="1" dirty="0">
                <a:latin typeface="Times New Roman" panose="02020603050405020304" pitchFamily="18" charset="0"/>
                <a:ea typeface="Calibri" panose="020F0502020204030204" pitchFamily="34" charset="0"/>
                <a:cs typeface="Times New Roman" panose="02020603050405020304" pitchFamily="18" charset="0"/>
              </a:rPr>
              <a:t>, name, </a:t>
            </a:r>
            <a:r>
              <a:rPr lang="en-US" b="1" dirty="0" err="1">
                <a:latin typeface="Times New Roman" panose="02020603050405020304" pitchFamily="18" charset="0"/>
                <a:ea typeface="Calibri" panose="020F0502020204030204" pitchFamily="34" charset="0"/>
                <a:cs typeface="Times New Roman" panose="02020603050405020304" pitchFamily="18" charset="0"/>
              </a:rPr>
              <a:t>gpa</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filter A by </a:t>
            </a:r>
            <a:r>
              <a:rPr lang="en-US" b="1" dirty="0" err="1">
                <a:latin typeface="Times New Roman" panose="02020603050405020304" pitchFamily="18" charset="0"/>
                <a:ea typeface="Calibri" panose="020F0502020204030204" pitchFamily="34" charset="0"/>
                <a:cs typeface="Times New Roman" panose="02020603050405020304" pitchFamily="18" charset="0"/>
              </a:rPr>
              <a:t>gpa</a:t>
            </a:r>
            <a:r>
              <a:rPr lang="en-US" b="1" dirty="0">
                <a:latin typeface="Times New Roman" panose="02020603050405020304" pitchFamily="18" charset="0"/>
                <a:ea typeface="Calibri" panose="020F0502020204030204" pitchFamily="34" charset="0"/>
                <a:cs typeface="Times New Roman" panose="02020603050405020304" pitchFamily="18" charset="0"/>
              </a:rPr>
              <a:t> &gt; 4.0;</a:t>
            </a:r>
            <a:endParaRPr lang="en-US" dirty="0">
              <a:ea typeface="Calibri" panose="020F0502020204030204" pitchFamily="34" charset="0"/>
              <a:cs typeface="Times New Roman" panose="02020603050405020304" pitchFamily="18" charset="0"/>
            </a:endParaRPr>
          </a:p>
          <a:p>
            <a:pPr>
              <a:lnSpc>
                <a:spcPct val="107000"/>
              </a:lnSpc>
              <a:spcAft>
                <a:spcPts val="800"/>
              </a:spcAf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a:t>
            </a:r>
            <a:r>
              <a:rPr lang="en-US" b="1" dirty="0" err="1">
                <a:latin typeface="Times New Roman" panose="02020603050405020304" pitchFamily="18" charset="0"/>
                <a:ea typeface="Calibri" panose="020F0502020204030204" pitchFamily="34" charset="0"/>
                <a:cs typeface="Times New Roman" panose="02020603050405020304" pitchFamily="18" charset="0"/>
              </a:rPr>
              <a:t>foreach</a:t>
            </a:r>
            <a:r>
              <a:rPr lang="en-US" b="1" dirty="0">
                <a:latin typeface="Times New Roman" panose="02020603050405020304" pitchFamily="18" charset="0"/>
                <a:ea typeface="Calibri" panose="020F0502020204030204" pitchFamily="34" charset="0"/>
                <a:cs typeface="Times New Roman" panose="02020603050405020304" pitchFamily="18" charset="0"/>
              </a:rPr>
              <a:t> A generate UPPER (name);</a:t>
            </a:r>
            <a:endParaRPr lang="en-US" dirty="0">
              <a:ea typeface="Calibri" panose="020F0502020204030204" pitchFamily="34" charset="0"/>
              <a:cs typeface="Times New Roman" panose="02020603050405020304" pitchFamily="18" charset="0"/>
            </a:endParaRPr>
          </a:p>
          <a:p>
            <a:pPr>
              <a:lnSpc>
                <a:spcPct val="107000"/>
              </a:lnSpc>
              <a:spcAft>
                <a:spcPts val="800"/>
              </a:spcAft>
              <a:defRPr/>
            </a:pPr>
            <a:r>
              <a:rPr lang="en-US" b="1" dirty="0">
                <a:latin typeface="Times New Roman" panose="02020603050405020304" pitchFamily="18" charset="0"/>
                <a:ea typeface="Calibri" panose="020F0502020204030204" pitchFamily="34" charset="0"/>
                <a:cs typeface="Times New Roman" panose="02020603050405020304" pitchFamily="18" charset="0"/>
              </a:rPr>
              <a:t>STORE A INTO ‘</a:t>
            </a:r>
            <a:r>
              <a:rPr lang="en-US" b="1" dirty="0" err="1">
                <a:latin typeface="Times New Roman" panose="02020603050405020304" pitchFamily="18" charset="0"/>
                <a:ea typeface="Calibri" panose="020F0502020204030204" pitchFamily="34" charset="0"/>
                <a:cs typeface="Times New Roman" panose="02020603050405020304" pitchFamily="18" charset="0"/>
              </a:rPr>
              <a:t>myreport</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itle 1">
            <a:extLst>
              <a:ext uri="{FF2B5EF4-FFF2-40B4-BE49-F238E27FC236}">
                <a16:creationId xmlns:a16="http://schemas.microsoft.com/office/drawing/2014/main" id="{450E9BDD-C596-6D92-D923-0D6FDCFEEC08}"/>
              </a:ext>
            </a:extLst>
          </p:cNvPr>
          <p:cNvSpPr>
            <a:spLocks noGrp="1"/>
          </p:cNvSpPr>
          <p:nvPr>
            <p:ph type="title"/>
          </p:nvPr>
        </p:nvSpPr>
        <p:spPr/>
        <p:txBody>
          <a:bodyPr/>
          <a:lstStyle/>
          <a:p>
            <a:r>
              <a:rPr lang="en-US" altLang="en-US" b="1">
                <a:latin typeface="Trebuchet MS" panose="020B0603020202020204" pitchFamily="34" charset="0"/>
              </a:rPr>
              <a:t>Pig Latin Overview: Comments</a:t>
            </a:r>
            <a:endParaRPr lang="en-US" altLang="en-US"/>
          </a:p>
        </p:txBody>
      </p:sp>
      <p:sp>
        <p:nvSpPr>
          <p:cNvPr id="3" name="Content Placeholder 2">
            <a:extLst>
              <a:ext uri="{FF2B5EF4-FFF2-40B4-BE49-F238E27FC236}">
                <a16:creationId xmlns:a16="http://schemas.microsoft.com/office/drawing/2014/main" id="{EED5D09A-0B05-2139-FEDC-A0C1B6731917}"/>
              </a:ext>
            </a:extLst>
          </p:cNvPr>
          <p:cNvSpPr>
            <a:spLocks noGrp="1"/>
          </p:cNvSpPr>
          <p:nvPr>
            <p:ph sz="quarter" idx="1"/>
          </p:nvPr>
        </p:nvSpPr>
        <p:spPr>
          <a:xfrm>
            <a:off x="2136775" y="1600200"/>
            <a:ext cx="8153400" cy="3657600"/>
          </a:xfrm>
        </p:spPr>
        <p:txBody>
          <a:bodyPr/>
          <a:lstStyle/>
          <a:p>
            <a:pPr>
              <a:lnSpc>
                <a:spcPct val="107000"/>
              </a:lnSpc>
              <a:spcAft>
                <a:spcPts val="800"/>
              </a:spcAft>
              <a:defRPr/>
            </a:pPr>
            <a:r>
              <a:rPr lang="en-US" dirty="0">
                <a:ea typeface="Calibri" panose="020F0502020204030204" pitchFamily="34" charset="0"/>
              </a:rPr>
              <a:t>In Pig Latin two types of comments are supported:</a:t>
            </a:r>
            <a:endParaRPr lang="en-US" dirty="0">
              <a:latin typeface="Calibri" panose="020F0502020204030204" pitchFamily="34" charset="0"/>
              <a:ea typeface="Calibri" panose="020F0502020204030204" pitchFamily="34" charset="0"/>
            </a:endParaRPr>
          </a:p>
          <a:p>
            <a:pPr marL="663575" lvl="1" indent="-342900">
              <a:lnSpc>
                <a:spcPct val="107000"/>
              </a:lnSpc>
              <a:spcBef>
                <a:spcPts val="0"/>
              </a:spcBef>
              <a:defRPr/>
            </a:pPr>
            <a:r>
              <a:rPr lang="en-US" dirty="0">
                <a:ea typeface="Calibri" panose="020F0502020204030204" pitchFamily="34" charset="0"/>
              </a:rPr>
              <a:t>Single line comments that begin with</a:t>
            </a:r>
            <a:r>
              <a:rPr lang="en-US" b="1" dirty="0">
                <a:ea typeface="Calibri" panose="020F0502020204030204" pitchFamily="34" charset="0"/>
              </a:rPr>
              <a:t> “--” (two hyphens).</a:t>
            </a:r>
            <a:endParaRPr lang="en-US" dirty="0">
              <a:latin typeface="Calibri" panose="020F0502020204030204" pitchFamily="34" charset="0"/>
              <a:ea typeface="Calibri" panose="020F0502020204030204" pitchFamily="34" charset="0"/>
            </a:endParaRPr>
          </a:p>
          <a:p>
            <a:pPr marL="663575" lvl="1" indent="-342900">
              <a:lnSpc>
                <a:spcPct val="107000"/>
              </a:lnSpc>
              <a:spcBef>
                <a:spcPts val="0"/>
              </a:spcBef>
              <a:spcAft>
                <a:spcPts val="800"/>
              </a:spcAft>
              <a:defRPr/>
            </a:pPr>
            <a:r>
              <a:rPr lang="en-US" dirty="0">
                <a:ea typeface="Calibri" panose="020F0502020204030204" pitchFamily="34" charset="0"/>
              </a:rPr>
              <a:t>Multiline comments that begin with </a:t>
            </a:r>
            <a:r>
              <a:rPr lang="en-US" b="1" dirty="0">
                <a:ea typeface="Calibri" panose="020F0502020204030204" pitchFamily="34" charset="0"/>
              </a:rPr>
              <a:t>“/* </a:t>
            </a:r>
            <a:r>
              <a:rPr lang="en-US" dirty="0">
                <a:ea typeface="Calibri" panose="020F0502020204030204" pitchFamily="34" charset="0"/>
              </a:rPr>
              <a:t>and end with</a:t>
            </a:r>
            <a:r>
              <a:rPr lang="en-US" b="1" dirty="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lvl="1">
              <a:spcBef>
                <a:spcPts val="600"/>
              </a:spcBef>
              <a:spcAft>
                <a:spcPts val="1200"/>
              </a:spcAft>
              <a:defRPr/>
            </a:pPr>
            <a:endParaRPr lang="en-US" sz="1800" b="1" dirty="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Title 1">
            <a:extLst>
              <a:ext uri="{FF2B5EF4-FFF2-40B4-BE49-F238E27FC236}">
                <a16:creationId xmlns:a16="http://schemas.microsoft.com/office/drawing/2014/main" id="{496F9577-0815-4C42-05A2-1B5F2D622EF2}"/>
              </a:ext>
            </a:extLst>
          </p:cNvPr>
          <p:cNvSpPr>
            <a:spLocks noGrp="1"/>
          </p:cNvSpPr>
          <p:nvPr>
            <p:ph type="title"/>
          </p:nvPr>
        </p:nvSpPr>
        <p:spPr>
          <a:xfrm>
            <a:off x="2136775" y="228600"/>
            <a:ext cx="8153400" cy="990600"/>
          </a:xfrm>
        </p:spPr>
        <p:txBody>
          <a:bodyPr/>
          <a:lstStyle/>
          <a:p>
            <a:r>
              <a:rPr lang="en-US" altLang="en-US"/>
              <a:t>Agenda</a:t>
            </a:r>
          </a:p>
        </p:txBody>
      </p:sp>
      <p:graphicFrame>
        <p:nvGraphicFramePr>
          <p:cNvPr id="6" name="Content Placeholder 3">
            <a:extLst>
              <a:ext uri="{FF2B5EF4-FFF2-40B4-BE49-F238E27FC236}">
                <a16:creationId xmlns:a16="http://schemas.microsoft.com/office/drawing/2014/main" id="{0FD8FC72-D3B2-D9A2-F302-1CCA360D8458}"/>
              </a:ext>
            </a:extLst>
          </p:cNvPr>
          <p:cNvGraphicFramePr>
            <a:graphicFrameLocks/>
          </p:cNvGraphicFramePr>
          <p:nvPr/>
        </p:nvGraphicFramePr>
        <p:xfrm>
          <a:off x="2133600" y="1371600"/>
          <a:ext cx="8243888" cy="4267200"/>
        </p:xfrm>
        <a:graphic>
          <a:graphicData uri="http://schemas.openxmlformats.org/drawingml/2006/table">
            <a:tbl>
              <a:tblPr firstRow="1" bandRow="1">
                <a:tableStyleId>{5C22544A-7EE6-4342-B048-85BDC9FD1C3A}</a:tableStyleId>
              </a:tblPr>
              <a:tblGrid>
                <a:gridCol w="4005717">
                  <a:extLst>
                    <a:ext uri="{9D8B030D-6E8A-4147-A177-3AD203B41FA5}">
                      <a16:colId xmlns:a16="http://schemas.microsoft.com/office/drawing/2014/main" val="20000"/>
                    </a:ext>
                  </a:extLst>
                </a:gridCol>
                <a:gridCol w="4238171">
                  <a:extLst>
                    <a:ext uri="{9D8B030D-6E8A-4147-A177-3AD203B41FA5}">
                      <a16:colId xmlns:a16="http://schemas.microsoft.com/office/drawing/2014/main" val="20001"/>
                    </a:ext>
                  </a:extLst>
                </a:gridCol>
              </a:tblGrid>
              <a:tr h="449179">
                <a:tc>
                  <a:txBody>
                    <a:bodyPr/>
                    <a:lstStyle/>
                    <a:p>
                      <a:pPr algn="l"/>
                      <a:r>
                        <a:rPr lang="en-US" dirty="0">
                          <a:latin typeface="Trebuchet MS" panose="020B0603020202020204" pitchFamily="34" charset="0"/>
                        </a:rPr>
                        <a:t>Learning Objectives</a:t>
                      </a:r>
                    </a:p>
                  </a:txBody>
                  <a:tcPr marL="91439" marR="91439"/>
                </a:tc>
                <a:tc>
                  <a:txBody>
                    <a:bodyPr/>
                    <a:lstStyle/>
                    <a:p>
                      <a:pPr algn="l"/>
                      <a:r>
                        <a:rPr lang="en-US" dirty="0">
                          <a:latin typeface="Trebuchet MS" panose="020B0603020202020204" pitchFamily="34" charset="0"/>
                        </a:rPr>
                        <a:t>Learning Outcomes</a:t>
                      </a:r>
                    </a:p>
                  </a:txBody>
                  <a:tcPr marL="91439" marR="91439"/>
                </a:tc>
                <a:extLst>
                  <a:ext uri="{0D108BD9-81ED-4DB2-BD59-A6C34878D82A}">
                    <a16:rowId xmlns:a16="http://schemas.microsoft.com/office/drawing/2014/main" val="10000"/>
                  </a:ext>
                </a:extLst>
              </a:tr>
              <a:tr h="3818021">
                <a:tc>
                  <a:txBody>
                    <a:bodyPr/>
                    <a:lstStyle/>
                    <a:p>
                      <a:pPr algn="l"/>
                      <a:r>
                        <a:rPr lang="en-US" b="1" dirty="0">
                          <a:latin typeface="Trebuchet MS" panose="020B0603020202020204" pitchFamily="34" charset="0"/>
                        </a:rPr>
                        <a:t>Introduction to Pig</a:t>
                      </a:r>
                    </a:p>
                    <a:p>
                      <a:pPr algn="l"/>
                      <a:endParaRPr lang="en-US" b="1" baseline="0" dirty="0">
                        <a:latin typeface="Trebuchet MS" panose="020B0603020202020204" pitchFamily="34" charset="0"/>
                      </a:endParaRPr>
                    </a:p>
                    <a:p>
                      <a:pPr marL="342900" indent="-342900" algn="l">
                        <a:buFont typeface="+mj-lt"/>
                        <a:buAutoNum type="arabicPeriod"/>
                      </a:pPr>
                      <a:r>
                        <a:rPr lang="en-US" b="0" baseline="0" dirty="0">
                          <a:latin typeface="Trebuchet MS" panose="020B0603020202020204" pitchFamily="34" charset="0"/>
                        </a:rPr>
                        <a:t>To study the key features and anatomy of Pig.</a:t>
                      </a:r>
                    </a:p>
                    <a:p>
                      <a:pPr marL="342900" indent="-342900" algn="l">
                        <a:buFont typeface="+mj-lt"/>
                        <a:buAutoNum type="arabicPeriod"/>
                      </a:pPr>
                      <a:endParaRPr lang="en-US" b="0" baseline="0" dirty="0">
                        <a:latin typeface="Trebuchet MS" panose="020B0603020202020204" pitchFamily="34" charset="0"/>
                      </a:endParaRPr>
                    </a:p>
                    <a:p>
                      <a:pPr marL="342900" indent="-342900" algn="l">
                        <a:buFont typeface="+mj-lt"/>
                        <a:buAutoNum type="arabicPeriod"/>
                      </a:pPr>
                      <a:r>
                        <a:rPr lang="en-US" b="0" baseline="0" dirty="0">
                          <a:latin typeface="Trebuchet MS" panose="020B0603020202020204" pitchFamily="34" charset="0"/>
                        </a:rPr>
                        <a:t>To study the execution modes of Pig.</a:t>
                      </a:r>
                    </a:p>
                    <a:p>
                      <a:pPr marL="342900" indent="-342900" algn="l">
                        <a:buFont typeface="+mj-lt"/>
                        <a:buAutoNum type="arabicPeriod"/>
                      </a:pPr>
                      <a:endParaRPr lang="en-US" b="0" baseline="0" dirty="0">
                        <a:latin typeface="Trebuchet MS" panose="020B0603020202020204" pitchFamily="34" charset="0"/>
                      </a:endParaRPr>
                    </a:p>
                    <a:p>
                      <a:pPr marL="342900" indent="-342900" algn="l">
                        <a:buFont typeface="+mj-lt"/>
                        <a:buAutoNum type="arabicPeriod"/>
                      </a:pPr>
                      <a:r>
                        <a:rPr lang="en-US" b="0" baseline="0" dirty="0">
                          <a:latin typeface="Trebuchet MS" panose="020B0603020202020204" pitchFamily="34" charset="0"/>
                        </a:rPr>
                        <a:t>To study the various relational operators in pig.</a:t>
                      </a:r>
                    </a:p>
                    <a:p>
                      <a:pPr algn="l"/>
                      <a:endParaRPr lang="en-US" baseline="0" dirty="0">
                        <a:latin typeface="Trebuchet MS" panose="020B0603020202020204" pitchFamily="34" charset="0"/>
                      </a:endParaRPr>
                    </a:p>
                  </a:txBody>
                  <a:tcPr marL="91439" marR="91439"/>
                </a:tc>
                <a:tc>
                  <a:txBody>
                    <a:bodyPr/>
                    <a:lstStyle/>
                    <a:p>
                      <a:pPr marL="342900" indent="-342900" algn="l">
                        <a:buFontTx/>
                        <a:buAutoNum type="alphaLcParenR"/>
                      </a:pPr>
                      <a:endParaRPr lang="en-US" dirty="0">
                        <a:latin typeface="Trebuchet MS" panose="020B0603020202020204" pitchFamily="34" charset="0"/>
                      </a:endParaRPr>
                    </a:p>
                    <a:p>
                      <a:pPr marL="342900" indent="-342900" algn="l">
                        <a:buFontTx/>
                        <a:buAutoNum type="alphaLcParenR"/>
                      </a:pPr>
                      <a:endParaRPr lang="en-US" dirty="0">
                        <a:latin typeface="Trebuchet MS" panose="020B0603020202020204" pitchFamily="34" charset="0"/>
                      </a:endParaRPr>
                    </a:p>
                    <a:p>
                      <a:pPr marL="342900" indent="-342900" algn="l">
                        <a:buFontTx/>
                        <a:buAutoNum type="alphaLcParenR"/>
                      </a:pPr>
                      <a:r>
                        <a:rPr lang="en-US" dirty="0">
                          <a:latin typeface="Trebuchet MS" panose="020B0603020202020204" pitchFamily="34" charset="0"/>
                        </a:rPr>
                        <a:t>To have an easy</a:t>
                      </a:r>
                      <a:r>
                        <a:rPr lang="en-US" baseline="0" dirty="0">
                          <a:latin typeface="Trebuchet MS" panose="020B0603020202020204" pitchFamily="34" charset="0"/>
                        </a:rPr>
                        <a:t> </a:t>
                      </a:r>
                      <a:r>
                        <a:rPr lang="en-US" dirty="0">
                          <a:latin typeface="Trebuchet MS" panose="020B0603020202020204" pitchFamily="34" charset="0"/>
                        </a:rPr>
                        <a:t>comprehension on </a:t>
                      </a:r>
                      <a:r>
                        <a:rPr lang="en-US" baseline="0" dirty="0">
                          <a:latin typeface="Trebuchet MS" panose="020B0603020202020204" pitchFamily="34" charset="0"/>
                        </a:rPr>
                        <a:t> when to use and when NOT to use Pig.</a:t>
                      </a:r>
                    </a:p>
                    <a:p>
                      <a:pPr marL="342900" indent="-342900" algn="l">
                        <a:buFontTx/>
                        <a:buAutoNum type="alphaLcParenR"/>
                      </a:pPr>
                      <a:endParaRPr lang="en-US" baseline="0" dirty="0">
                        <a:latin typeface="Trebuchet MS" panose="020B0603020202020204" pitchFamily="34" charset="0"/>
                      </a:endParaRPr>
                    </a:p>
                    <a:p>
                      <a:pPr marL="342900" indent="-342900" algn="l">
                        <a:buFontTx/>
                        <a:buAutoNum type="alphaLcParenR"/>
                      </a:pPr>
                      <a:r>
                        <a:rPr lang="en-US" dirty="0">
                          <a:latin typeface="Trebuchet MS" panose="020B0603020202020204" pitchFamily="34" charset="0"/>
                        </a:rPr>
                        <a:t>To be able to differentiate between Pig and Hive.</a:t>
                      </a:r>
                    </a:p>
                  </a:txBody>
                  <a:tcPr marL="91439" marR="91439"/>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itle 1">
            <a:extLst>
              <a:ext uri="{FF2B5EF4-FFF2-40B4-BE49-F238E27FC236}">
                <a16:creationId xmlns:a16="http://schemas.microsoft.com/office/drawing/2014/main" id="{29560438-4D97-E4CB-379D-7B6AD9262D82}"/>
              </a:ext>
            </a:extLst>
          </p:cNvPr>
          <p:cNvSpPr>
            <a:spLocks noGrp="1"/>
          </p:cNvSpPr>
          <p:nvPr>
            <p:ph type="title"/>
          </p:nvPr>
        </p:nvSpPr>
        <p:spPr/>
        <p:txBody>
          <a:bodyPr/>
          <a:lstStyle/>
          <a:p>
            <a:r>
              <a:rPr lang="en-US" altLang="en-US" b="1">
                <a:latin typeface="Trebuchet MS" panose="020B0603020202020204" pitchFamily="34" charset="0"/>
              </a:rPr>
              <a:t>Pig Latin Overview: Identifiers</a:t>
            </a:r>
            <a:endParaRPr lang="en-US" altLang="en-US"/>
          </a:p>
        </p:txBody>
      </p:sp>
      <p:sp>
        <p:nvSpPr>
          <p:cNvPr id="526339" name="Content Placeholder 2">
            <a:extLst>
              <a:ext uri="{FF2B5EF4-FFF2-40B4-BE49-F238E27FC236}">
                <a16:creationId xmlns:a16="http://schemas.microsoft.com/office/drawing/2014/main" id="{22ED0D59-5910-C0D2-0C35-8C46ECFFB7FC}"/>
              </a:ext>
            </a:extLst>
          </p:cNvPr>
          <p:cNvSpPr>
            <a:spLocks noGrp="1"/>
          </p:cNvSpPr>
          <p:nvPr>
            <p:ph sz="quarter" idx="1"/>
          </p:nvPr>
        </p:nvSpPr>
        <p:spPr>
          <a:xfrm>
            <a:off x="2136775" y="1600200"/>
            <a:ext cx="8153400" cy="3657600"/>
          </a:xfrm>
        </p:spPr>
        <p:txBody>
          <a:bodyPr/>
          <a:lstStyle/>
          <a:p>
            <a:pPr>
              <a:spcBef>
                <a:spcPts val="600"/>
              </a:spcBef>
              <a:spcAft>
                <a:spcPts val="1200"/>
              </a:spcAft>
            </a:pPr>
            <a:r>
              <a:rPr lang="en-US" altLang="en-US" sz="2100" b="1"/>
              <a:t>Valid Identifiers</a:t>
            </a:r>
          </a:p>
          <a:p>
            <a:pPr lvl="1">
              <a:spcBef>
                <a:spcPts val="600"/>
              </a:spcBef>
              <a:spcAft>
                <a:spcPts val="1200"/>
              </a:spcAft>
            </a:pPr>
            <a:r>
              <a:rPr lang="en-US" altLang="en-US" sz="1800" b="1"/>
              <a:t>Y</a:t>
            </a:r>
          </a:p>
          <a:p>
            <a:pPr lvl="1">
              <a:spcBef>
                <a:spcPts val="600"/>
              </a:spcBef>
              <a:spcAft>
                <a:spcPts val="1200"/>
              </a:spcAft>
            </a:pPr>
            <a:r>
              <a:rPr lang="en-US" altLang="en-US" sz="1800" b="1"/>
              <a:t>A1</a:t>
            </a:r>
          </a:p>
          <a:p>
            <a:pPr lvl="1">
              <a:spcBef>
                <a:spcPts val="600"/>
              </a:spcBef>
              <a:spcAft>
                <a:spcPts val="1200"/>
              </a:spcAft>
            </a:pPr>
            <a:r>
              <a:rPr lang="en-US" altLang="en-US" sz="1800" b="1"/>
              <a:t>A1_2014</a:t>
            </a:r>
          </a:p>
          <a:p>
            <a:pPr lvl="1">
              <a:spcBef>
                <a:spcPts val="600"/>
              </a:spcBef>
              <a:spcAft>
                <a:spcPts val="1200"/>
              </a:spcAft>
            </a:pPr>
            <a:r>
              <a:rPr lang="en-US" altLang="en-US" sz="1800" b="1"/>
              <a:t>Sample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itle 1">
            <a:extLst>
              <a:ext uri="{FF2B5EF4-FFF2-40B4-BE49-F238E27FC236}">
                <a16:creationId xmlns:a16="http://schemas.microsoft.com/office/drawing/2014/main" id="{CC7A445B-EDB7-DFD2-CA6F-A707A6F6BC53}"/>
              </a:ext>
            </a:extLst>
          </p:cNvPr>
          <p:cNvSpPr>
            <a:spLocks noGrp="1"/>
          </p:cNvSpPr>
          <p:nvPr>
            <p:ph type="title"/>
          </p:nvPr>
        </p:nvSpPr>
        <p:spPr/>
        <p:txBody>
          <a:bodyPr/>
          <a:lstStyle/>
          <a:p>
            <a:r>
              <a:rPr lang="en-US" altLang="en-US" b="1">
                <a:latin typeface="Trebuchet MS" panose="020B0603020202020204" pitchFamily="34" charset="0"/>
              </a:rPr>
              <a:t>Pig Latin Overview: Operators</a:t>
            </a:r>
            <a:endParaRPr lang="en-US" altLang="en-US"/>
          </a:p>
        </p:txBody>
      </p:sp>
      <p:graphicFrame>
        <p:nvGraphicFramePr>
          <p:cNvPr id="4" name="Content Placeholder 3">
            <a:extLst>
              <a:ext uri="{FF2B5EF4-FFF2-40B4-BE49-F238E27FC236}">
                <a16:creationId xmlns:a16="http://schemas.microsoft.com/office/drawing/2014/main" id="{A857E094-D6FE-EBEB-26EE-147C1F3968EB}"/>
              </a:ext>
            </a:extLst>
          </p:cNvPr>
          <p:cNvGraphicFramePr>
            <a:graphicFrameLocks noGrp="1"/>
          </p:cNvGraphicFramePr>
          <p:nvPr>
            <p:ph sz="quarter" idx="1"/>
          </p:nvPr>
        </p:nvGraphicFramePr>
        <p:xfrm>
          <a:off x="2136775" y="1600201"/>
          <a:ext cx="6523040" cy="2595565"/>
        </p:xfrm>
        <a:graphic>
          <a:graphicData uri="http://schemas.openxmlformats.org/drawingml/2006/table">
            <a:tbl>
              <a:tblPr firstRow="1" bandRow="1">
                <a:tableStyleId>{5C22544A-7EE6-4342-B048-85BDC9FD1C3A}</a:tableStyleId>
              </a:tblPr>
              <a:tblGrid>
                <a:gridCol w="1630760">
                  <a:extLst>
                    <a:ext uri="{9D8B030D-6E8A-4147-A177-3AD203B41FA5}">
                      <a16:colId xmlns:a16="http://schemas.microsoft.com/office/drawing/2014/main" val="20000"/>
                    </a:ext>
                  </a:extLst>
                </a:gridCol>
                <a:gridCol w="1630760">
                  <a:extLst>
                    <a:ext uri="{9D8B030D-6E8A-4147-A177-3AD203B41FA5}">
                      <a16:colId xmlns:a16="http://schemas.microsoft.com/office/drawing/2014/main" val="20001"/>
                    </a:ext>
                  </a:extLst>
                </a:gridCol>
                <a:gridCol w="1630760">
                  <a:extLst>
                    <a:ext uri="{9D8B030D-6E8A-4147-A177-3AD203B41FA5}">
                      <a16:colId xmlns:a16="http://schemas.microsoft.com/office/drawing/2014/main" val="20002"/>
                    </a:ext>
                  </a:extLst>
                </a:gridCol>
                <a:gridCol w="1630760">
                  <a:extLst>
                    <a:ext uri="{9D8B030D-6E8A-4147-A177-3AD203B41FA5}">
                      <a16:colId xmlns:a16="http://schemas.microsoft.com/office/drawing/2014/main" val="20003"/>
                    </a:ext>
                  </a:extLst>
                </a:gridCol>
              </a:tblGrid>
              <a:tr h="370795">
                <a:tc>
                  <a:txBody>
                    <a:bodyPr/>
                    <a:lstStyle/>
                    <a:p>
                      <a:pPr marL="0" marR="0">
                        <a:lnSpc>
                          <a:spcPct val="107000"/>
                        </a:lnSpc>
                        <a:spcBef>
                          <a:spcPts val="0"/>
                        </a:spcBef>
                        <a:spcAft>
                          <a:spcPts val="0"/>
                        </a:spcAft>
                      </a:pPr>
                      <a:r>
                        <a:rPr lang="en-US" sz="1800" dirty="0">
                          <a:effectLst/>
                        </a:rPr>
                        <a:t>Arithmetic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Comparison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Null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Boolean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0"/>
                  </a:ext>
                </a:extLst>
              </a:tr>
              <a:tr h="370795">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IS NULL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1"/>
                  </a:ext>
                </a:extLst>
              </a:tr>
              <a:tr h="370795">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IS NOT NULL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2"/>
                  </a:ext>
                </a:extLst>
              </a:tr>
              <a:tr h="370795">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dirty="0">
                          <a:effectLst/>
                        </a:rPr>
                        <a:t>&lt;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NOT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3"/>
                  </a:ext>
                </a:extLst>
              </a:tr>
              <a:tr h="370795">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&gt;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4"/>
                  </a:ext>
                </a:extLst>
              </a:tr>
              <a:tr h="370795">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&lt;=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5"/>
                  </a:ext>
                </a:extLst>
              </a:tr>
              <a:tr h="370795">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&gt;=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3" marR="68583"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itle 1">
            <a:extLst>
              <a:ext uri="{FF2B5EF4-FFF2-40B4-BE49-F238E27FC236}">
                <a16:creationId xmlns:a16="http://schemas.microsoft.com/office/drawing/2014/main" id="{BD523EAA-B624-1A46-653E-25BBD6E0676A}"/>
              </a:ext>
            </a:extLst>
          </p:cNvPr>
          <p:cNvSpPr>
            <a:spLocks noGrp="1"/>
          </p:cNvSpPr>
          <p:nvPr>
            <p:ph type="title"/>
          </p:nvPr>
        </p:nvSpPr>
        <p:spPr/>
        <p:txBody>
          <a:bodyPr/>
          <a:lstStyle/>
          <a:p>
            <a:r>
              <a:rPr lang="en-US" altLang="en-US" b="1"/>
              <a:t>Data Types in PIG</a:t>
            </a:r>
            <a:endParaRPr lang="en-US" altLang="en-US"/>
          </a:p>
        </p:txBody>
      </p:sp>
      <p:sp>
        <p:nvSpPr>
          <p:cNvPr id="528387" name="Content Placeholder 2">
            <a:extLst>
              <a:ext uri="{FF2B5EF4-FFF2-40B4-BE49-F238E27FC236}">
                <a16:creationId xmlns:a16="http://schemas.microsoft.com/office/drawing/2014/main" id="{FCAC8CA6-C7DE-046C-5950-D903891B0DC0}"/>
              </a:ext>
            </a:extLst>
          </p:cNvPr>
          <p:cNvSpPr>
            <a:spLocks noGrp="1"/>
          </p:cNvSpPr>
          <p:nvPr>
            <p:ph sz="quarter" idx="1"/>
          </p:nvPr>
        </p:nvSpPr>
        <p:spPr>
          <a:xfrm>
            <a:off x="2133600" y="1447800"/>
            <a:ext cx="8153400" cy="457200"/>
          </a:xfrm>
        </p:spPr>
        <p:txBody>
          <a:bodyPr/>
          <a:lstStyle/>
          <a:p>
            <a:r>
              <a:rPr lang="en-US" altLang="en-US" sz="2400" b="1"/>
              <a:t>Simple Data Types</a:t>
            </a:r>
            <a:endParaRPr lang="en-US" altLang="en-US" sz="2400"/>
          </a:p>
          <a:p>
            <a:endParaRPr lang="en-US" altLang="en-US" sz="2400"/>
          </a:p>
        </p:txBody>
      </p:sp>
      <p:graphicFrame>
        <p:nvGraphicFramePr>
          <p:cNvPr id="4" name="Table 3">
            <a:extLst>
              <a:ext uri="{FF2B5EF4-FFF2-40B4-BE49-F238E27FC236}">
                <a16:creationId xmlns:a16="http://schemas.microsoft.com/office/drawing/2014/main" id="{6BA4DE71-0666-AA25-5E07-A6B52B70BA1C}"/>
              </a:ext>
            </a:extLst>
          </p:cNvPr>
          <p:cNvGraphicFramePr>
            <a:graphicFrameLocks noGrp="1"/>
          </p:cNvGraphicFramePr>
          <p:nvPr/>
        </p:nvGraphicFramePr>
        <p:xfrm>
          <a:off x="3276600" y="1981200"/>
          <a:ext cx="6629400" cy="2514600"/>
        </p:xfrm>
        <a:graphic>
          <a:graphicData uri="http://schemas.openxmlformats.org/drawingml/2006/table">
            <a:tbl>
              <a:tblPr firstRow="1" firstCol="1" bandRow="1">
                <a:tableStyleId>{5C22544A-7EE6-4342-B048-85BDC9FD1C3A}</a:tableStyleId>
              </a:tblPr>
              <a:tblGrid>
                <a:gridCol w="2482584">
                  <a:extLst>
                    <a:ext uri="{9D8B030D-6E8A-4147-A177-3AD203B41FA5}">
                      <a16:colId xmlns:a16="http://schemas.microsoft.com/office/drawing/2014/main" val="20000"/>
                    </a:ext>
                  </a:extLst>
                </a:gridCol>
                <a:gridCol w="4146816">
                  <a:extLst>
                    <a:ext uri="{9D8B030D-6E8A-4147-A177-3AD203B41FA5}">
                      <a16:colId xmlns:a16="http://schemas.microsoft.com/office/drawing/2014/main" val="20001"/>
                    </a:ext>
                  </a:extLst>
                </a:gridCol>
              </a:tblGrid>
              <a:tr h="279400">
                <a:tc>
                  <a:txBody>
                    <a:bodyPr/>
                    <a:lstStyle/>
                    <a:p>
                      <a:pPr marL="0" marR="0">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9400">
                <a:tc>
                  <a:txBody>
                    <a:bodyPr/>
                    <a:lstStyle/>
                    <a:p>
                      <a:pPr marL="0" marR="0">
                        <a:lnSpc>
                          <a:spcPct val="107000"/>
                        </a:lnSpc>
                        <a:spcBef>
                          <a:spcPts val="0"/>
                        </a:spcBef>
                        <a:spcAft>
                          <a:spcPts val="0"/>
                        </a:spcAft>
                      </a:pPr>
                      <a:r>
                        <a:rPr lang="en-US" sz="1600" dirty="0" err="1">
                          <a:effectLst/>
                        </a:rPr>
                        <a:t>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Whole numbers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9400">
                <a:tc>
                  <a:txBody>
                    <a:bodyPr/>
                    <a:lstStyle/>
                    <a:p>
                      <a:pPr marL="0" marR="0">
                        <a:lnSpc>
                          <a:spcPct val="107000"/>
                        </a:lnSpc>
                        <a:spcBef>
                          <a:spcPts val="0"/>
                        </a:spcBef>
                        <a:spcAft>
                          <a:spcPts val="0"/>
                        </a:spcAft>
                      </a:pPr>
                      <a:r>
                        <a:rPr lang="en-US" sz="1600">
                          <a:effectLst/>
                        </a:rPr>
                        <a:t>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Large whole numbers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9400">
                <a:tc>
                  <a:txBody>
                    <a:bodyPr/>
                    <a:lstStyle/>
                    <a:p>
                      <a:pPr marL="0" marR="0">
                        <a:lnSpc>
                          <a:spcPct val="107000"/>
                        </a:lnSpc>
                        <a:spcBef>
                          <a:spcPts val="0"/>
                        </a:spcBef>
                        <a:spcAft>
                          <a:spcPts val="0"/>
                        </a:spcAft>
                      </a:pPr>
                      <a:r>
                        <a:rPr lang="en-US" sz="1600">
                          <a:effectLst/>
                        </a:rPr>
                        <a:t>float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Decimals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9400">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Very precise decimals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79400">
                <a:tc>
                  <a:txBody>
                    <a:bodyPr/>
                    <a:lstStyle/>
                    <a:p>
                      <a:pPr marL="0" marR="0">
                        <a:lnSpc>
                          <a:spcPct val="107000"/>
                        </a:lnSpc>
                        <a:spcBef>
                          <a:spcPts val="0"/>
                        </a:spcBef>
                        <a:spcAft>
                          <a:spcPts val="0"/>
                        </a:spcAft>
                      </a:pPr>
                      <a:r>
                        <a:rPr lang="en-US" sz="1600">
                          <a:effectLst/>
                        </a:rPr>
                        <a:t>chararray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Text strings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79400">
                <a:tc>
                  <a:txBody>
                    <a:bodyPr/>
                    <a:lstStyle/>
                    <a:p>
                      <a:pPr marL="0" marR="0">
                        <a:lnSpc>
                          <a:spcPct val="107000"/>
                        </a:lnSpc>
                        <a:spcBef>
                          <a:spcPts val="0"/>
                        </a:spcBef>
                        <a:spcAft>
                          <a:spcPts val="0"/>
                        </a:spcAft>
                      </a:pPr>
                      <a:r>
                        <a:rPr lang="en-US" sz="1600">
                          <a:effectLst/>
                        </a:rPr>
                        <a:t>bytearray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Raw bytes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79400">
                <a:tc>
                  <a:txBody>
                    <a:bodyPr/>
                    <a:lstStyle/>
                    <a:p>
                      <a:pPr marL="0" marR="0">
                        <a:lnSpc>
                          <a:spcPct val="107000"/>
                        </a:lnSpc>
                        <a:spcBef>
                          <a:spcPts val="0"/>
                        </a:spcBef>
                        <a:spcAft>
                          <a:spcPts val="0"/>
                        </a:spcAft>
                      </a:pPr>
                      <a:r>
                        <a:rPr lang="en-US" sz="1600">
                          <a:effectLst/>
                        </a:rPr>
                        <a:t>datetime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rPr>
                        <a:t>Datetime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7940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true or 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528420" name="Rectangle 4">
            <a:extLst>
              <a:ext uri="{FF2B5EF4-FFF2-40B4-BE49-F238E27FC236}">
                <a16:creationId xmlns:a16="http://schemas.microsoft.com/office/drawing/2014/main" id="{EECE26C9-18C7-7339-FCD4-AFE516F77D78}"/>
              </a:ext>
            </a:extLst>
          </p:cNvPr>
          <p:cNvSpPr>
            <a:spLocks noChangeArrowheads="1"/>
          </p:cNvSpPr>
          <p:nvPr/>
        </p:nvSpPr>
        <p:spPr bwMode="auto">
          <a:xfrm>
            <a:off x="2514600" y="4572000"/>
            <a:ext cx="2643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 typeface="Wingdings" panose="05000000000000000000" pitchFamily="2" charset="2"/>
              <a:buChar char="q"/>
            </a:pPr>
            <a:r>
              <a:rPr lang="en-US" altLang="en-US" sz="1800" b="1">
                <a:latin typeface="Arial" panose="020B0604020202020204" pitchFamily="34" charset="0"/>
                <a:cs typeface="Arial" panose="020B0604020202020204" pitchFamily="34" charset="0"/>
              </a:rPr>
              <a:t>Complex Data Types</a:t>
            </a:r>
            <a:endParaRPr lang="en-US" altLang="en-US" sz="180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8E4C9E6F-1BDC-1DDA-3742-BC2812862CB2}"/>
              </a:ext>
            </a:extLst>
          </p:cNvPr>
          <p:cNvGraphicFramePr>
            <a:graphicFrameLocks noGrp="1"/>
          </p:cNvGraphicFramePr>
          <p:nvPr/>
        </p:nvGraphicFramePr>
        <p:xfrm>
          <a:off x="3352800" y="4953000"/>
          <a:ext cx="6400800" cy="1527430"/>
        </p:xfrm>
        <a:graphic>
          <a:graphicData uri="http://schemas.openxmlformats.org/drawingml/2006/table">
            <a:tbl>
              <a:tblPr firstRow="1" firstCol="1" bandRow="1">
                <a:tableStyleId>{5C22544A-7EE6-4342-B048-85BDC9FD1C3A}</a:tableStyleId>
              </a:tblPr>
              <a:tblGrid>
                <a:gridCol w="2396977">
                  <a:extLst>
                    <a:ext uri="{9D8B030D-6E8A-4147-A177-3AD203B41FA5}">
                      <a16:colId xmlns:a16="http://schemas.microsoft.com/office/drawing/2014/main" val="20000"/>
                    </a:ext>
                  </a:extLst>
                </a:gridCol>
                <a:gridCol w="4003823">
                  <a:extLst>
                    <a:ext uri="{9D8B030D-6E8A-4147-A177-3AD203B41FA5}">
                      <a16:colId xmlns:a16="http://schemas.microsoft.com/office/drawing/2014/main" val="20001"/>
                    </a:ext>
                  </a:extLst>
                </a:gridCol>
              </a:tblGrid>
              <a:tr h="249332">
                <a:tc>
                  <a:txBody>
                    <a:bodyPr/>
                    <a:lstStyle/>
                    <a:p>
                      <a:pPr marL="0" marR="0">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0287">
                <a:tc>
                  <a:txBody>
                    <a:bodyPr/>
                    <a:lstStyle/>
                    <a:p>
                      <a:pPr marL="0" marR="0">
                        <a:lnSpc>
                          <a:spcPct val="107000"/>
                        </a:lnSpc>
                        <a:spcBef>
                          <a:spcPts val="0"/>
                        </a:spcBef>
                        <a:spcAft>
                          <a:spcPts val="0"/>
                        </a:spcAft>
                      </a:pPr>
                      <a:r>
                        <a:rPr lang="en-US" sz="1600">
                          <a:effectLst/>
                        </a:rPr>
                        <a:t>Tuple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 ordered set of fields.</a:t>
                      </a:r>
                    </a:p>
                    <a:p>
                      <a:pPr marL="0" marR="0">
                        <a:lnSpc>
                          <a:spcPct val="107000"/>
                        </a:lnSpc>
                        <a:spcBef>
                          <a:spcPts val="0"/>
                        </a:spcBef>
                        <a:spcAft>
                          <a:spcPts val="0"/>
                        </a:spcAft>
                      </a:pPr>
                      <a:r>
                        <a:rPr lang="en-US" sz="1600" dirty="0">
                          <a:effectLst/>
                        </a:rPr>
                        <a:t>Example: (2,3)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0287">
                <a:tc>
                  <a:txBody>
                    <a:bodyPr/>
                    <a:lstStyle/>
                    <a:p>
                      <a:pPr marL="0" marR="0">
                        <a:lnSpc>
                          <a:spcPct val="107000"/>
                        </a:lnSpc>
                        <a:spcBef>
                          <a:spcPts val="0"/>
                        </a:spcBef>
                        <a:spcAft>
                          <a:spcPts val="0"/>
                        </a:spcAft>
                      </a:pPr>
                      <a:r>
                        <a:rPr lang="en-US" sz="1600">
                          <a:effectLst/>
                        </a:rPr>
                        <a:t>Bag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tuples. </a:t>
                      </a:r>
                    </a:p>
                    <a:p>
                      <a:pPr marL="0" marR="0">
                        <a:lnSpc>
                          <a:spcPct val="107000"/>
                        </a:lnSpc>
                        <a:spcBef>
                          <a:spcPts val="0"/>
                        </a:spcBef>
                        <a:spcAft>
                          <a:spcPts val="0"/>
                        </a:spcAft>
                      </a:pPr>
                      <a:r>
                        <a:rPr lang="en-US" sz="1600" dirty="0">
                          <a:effectLst/>
                        </a:rPr>
                        <a:t>Example: {(2,3),(7,5)}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49332">
                <a:tc>
                  <a:txBody>
                    <a:bodyPr/>
                    <a:lstStyle/>
                    <a:p>
                      <a:pPr marL="0" marR="0">
                        <a:lnSpc>
                          <a:spcPct val="107000"/>
                        </a:lnSpc>
                        <a:spcBef>
                          <a:spcPts val="0"/>
                        </a:spcBef>
                        <a:spcAft>
                          <a:spcPts val="0"/>
                        </a:spcAft>
                      </a:pPr>
                      <a:r>
                        <a:rPr lang="en-US" sz="1600">
                          <a:effectLst/>
                        </a:rPr>
                        <a:t>map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key, value pair (open # Apache)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itle 1">
            <a:extLst>
              <a:ext uri="{FF2B5EF4-FFF2-40B4-BE49-F238E27FC236}">
                <a16:creationId xmlns:a16="http://schemas.microsoft.com/office/drawing/2014/main" id="{0F30B335-E372-8D69-1934-8826D2B5549A}"/>
              </a:ext>
            </a:extLst>
          </p:cNvPr>
          <p:cNvSpPr>
            <a:spLocks noGrp="1"/>
          </p:cNvSpPr>
          <p:nvPr>
            <p:ph type="title"/>
          </p:nvPr>
        </p:nvSpPr>
        <p:spPr/>
        <p:txBody>
          <a:bodyPr/>
          <a:lstStyle/>
          <a:p>
            <a:r>
              <a:rPr lang="en-US" altLang="en-US" b="1">
                <a:latin typeface="Trebuchet MS" panose="020B0603020202020204" pitchFamily="34" charset="0"/>
              </a:rPr>
              <a:t>Running Pig</a:t>
            </a:r>
            <a:endParaRPr lang="en-US" altLang="en-US"/>
          </a:p>
        </p:txBody>
      </p:sp>
      <p:sp>
        <p:nvSpPr>
          <p:cNvPr id="529411" name="Content Placeholder 2">
            <a:extLst>
              <a:ext uri="{FF2B5EF4-FFF2-40B4-BE49-F238E27FC236}">
                <a16:creationId xmlns:a16="http://schemas.microsoft.com/office/drawing/2014/main" id="{08D42786-7EF8-7917-C193-50FFAE630478}"/>
              </a:ext>
            </a:extLst>
          </p:cNvPr>
          <p:cNvSpPr>
            <a:spLocks noGrp="1"/>
          </p:cNvSpPr>
          <p:nvPr>
            <p:ph sz="quarter" idx="1"/>
          </p:nvPr>
        </p:nvSpPr>
        <p:spPr/>
        <p:txBody>
          <a:bodyPr/>
          <a:lstStyle/>
          <a:p>
            <a:pPr>
              <a:lnSpc>
                <a:spcPct val="107000"/>
              </a:lnSpc>
              <a:spcAft>
                <a:spcPts val="800"/>
              </a:spcAft>
            </a:pPr>
            <a:r>
              <a:rPr lang="en-US" altLang="en-US" sz="2400">
                <a:cs typeface="Calibri" panose="020F0502020204030204" pitchFamily="34" charset="0"/>
              </a:rPr>
              <a:t>Pig can run in two ways:</a:t>
            </a:r>
          </a:p>
          <a:p>
            <a:pPr marL="663575" lvl="1" indent="-342900">
              <a:lnSpc>
                <a:spcPct val="107000"/>
              </a:lnSpc>
              <a:spcBef>
                <a:spcPct val="0"/>
              </a:spcBef>
              <a:buFont typeface="Calibri" panose="020F0502020204030204" pitchFamily="34" charset="0"/>
              <a:buAutoNum type="arabicPeriod"/>
            </a:pPr>
            <a:r>
              <a:rPr lang="en-US" altLang="en-US">
                <a:cs typeface="Calibri" panose="020F0502020204030204" pitchFamily="34" charset="0"/>
              </a:rPr>
              <a:t>Interactive Mode</a:t>
            </a:r>
          </a:p>
          <a:p>
            <a:pPr marL="936625" lvl="2" indent="-342900">
              <a:lnSpc>
                <a:spcPct val="107000"/>
              </a:lnSpc>
              <a:spcBef>
                <a:spcPct val="0"/>
              </a:spcBef>
            </a:pPr>
            <a:r>
              <a:rPr lang="en-US" altLang="en-US" sz="2100">
                <a:cs typeface="Calibri" panose="020F0502020204030204" pitchFamily="34" charset="0"/>
              </a:rPr>
              <a:t>Invoke </a:t>
            </a:r>
            <a:r>
              <a:rPr lang="en-US" altLang="en-US" sz="2100" b="1">
                <a:cs typeface="Calibri" panose="020F0502020204030204" pitchFamily="34" charset="0"/>
              </a:rPr>
              <a:t>grunt</a:t>
            </a:r>
            <a:r>
              <a:rPr lang="en-US" altLang="en-US" sz="2100">
                <a:cs typeface="Calibri" panose="020F0502020204030204" pitchFamily="34" charset="0"/>
              </a:rPr>
              <a:t> Shell</a:t>
            </a:r>
          </a:p>
          <a:p>
            <a:pPr marL="936625" lvl="2" indent="-342900">
              <a:lnSpc>
                <a:spcPct val="107000"/>
              </a:lnSpc>
              <a:spcBef>
                <a:spcPct val="0"/>
              </a:spcBef>
            </a:pPr>
            <a:r>
              <a:rPr lang="en-US" altLang="en-US" sz="2100">
                <a:cs typeface="Calibri" panose="020F0502020204030204" pitchFamily="34" charset="0"/>
              </a:rPr>
              <a:t>Type pig to get grunt shell</a:t>
            </a:r>
          </a:p>
          <a:p>
            <a:pPr marL="936625" lvl="2" indent="-342900">
              <a:lnSpc>
                <a:spcPct val="107000"/>
              </a:lnSpc>
              <a:spcBef>
                <a:spcPct val="0"/>
              </a:spcBef>
            </a:pPr>
            <a:r>
              <a:rPr lang="en-US" altLang="en-US" sz="2100">
                <a:cs typeface="Calibri" panose="020F0502020204030204" pitchFamily="34" charset="0"/>
              </a:rPr>
              <a:t>A= load ‘/pigdemo/student.tsv’ as ( rollno, name, gpa );</a:t>
            </a:r>
          </a:p>
          <a:p>
            <a:pPr marL="936625" lvl="2" indent="-342900">
              <a:lnSpc>
                <a:spcPct val="107000"/>
              </a:lnSpc>
              <a:spcBef>
                <a:spcPct val="0"/>
              </a:spcBef>
            </a:pPr>
            <a:r>
              <a:rPr lang="en-US" altLang="en-US" sz="2100">
                <a:cs typeface="Calibri" panose="020F0502020204030204" pitchFamily="34" charset="0"/>
              </a:rPr>
              <a:t>DUMP A;</a:t>
            </a:r>
          </a:p>
          <a:p>
            <a:pPr marL="936625" lvl="2" indent="-342900">
              <a:lnSpc>
                <a:spcPct val="107000"/>
              </a:lnSpc>
              <a:spcBef>
                <a:spcPct val="0"/>
              </a:spcBef>
            </a:pPr>
            <a:endParaRPr lang="en-US" altLang="en-US">
              <a:cs typeface="Calibri" panose="020F0502020204030204" pitchFamily="34" charset="0"/>
            </a:endParaRPr>
          </a:p>
          <a:p>
            <a:pPr marL="663575" lvl="1" indent="-342900">
              <a:lnSpc>
                <a:spcPct val="107000"/>
              </a:lnSpc>
              <a:spcBef>
                <a:spcPct val="0"/>
              </a:spcBef>
              <a:spcAft>
                <a:spcPts val="800"/>
              </a:spcAft>
              <a:buFont typeface="Calibri" panose="020F0502020204030204" pitchFamily="34" charset="0"/>
              <a:buAutoNum type="arabicPeriod"/>
            </a:pPr>
            <a:r>
              <a:rPr lang="en-US" altLang="en-US">
                <a:cs typeface="Calibri" panose="020F0502020204030204" pitchFamily="34" charset="0"/>
              </a:rPr>
              <a:t>Batch Mode</a:t>
            </a:r>
          </a:p>
          <a:p>
            <a:pPr marL="936625" lvl="2" indent="-342900">
              <a:lnSpc>
                <a:spcPct val="107000"/>
              </a:lnSpc>
              <a:spcBef>
                <a:spcPct val="0"/>
              </a:spcBef>
              <a:spcAft>
                <a:spcPts val="800"/>
              </a:spcAft>
            </a:pPr>
            <a:r>
              <a:rPr lang="en-US" altLang="en-US" sz="2100"/>
              <a:t>Create </a:t>
            </a:r>
            <a:r>
              <a:rPr lang="en-US" altLang="en-US" sz="2100" b="1"/>
              <a:t>Pig Script </a:t>
            </a:r>
            <a:r>
              <a:rPr lang="en-US" altLang="en-US" sz="2100"/>
              <a:t>to run pig in batch mode</a:t>
            </a:r>
          </a:p>
          <a:p>
            <a:pPr marL="936625" lvl="2" indent="-342900">
              <a:lnSpc>
                <a:spcPct val="107000"/>
              </a:lnSpc>
              <a:spcBef>
                <a:spcPct val="0"/>
              </a:spcBef>
              <a:spcAft>
                <a:spcPts val="800"/>
              </a:spcAft>
            </a:pPr>
            <a:r>
              <a:rPr lang="en-US" altLang="en-US" sz="2100"/>
              <a:t>Write </a:t>
            </a:r>
            <a:r>
              <a:rPr lang="en-US" altLang="en-US" sz="2100" b="1"/>
              <a:t>Pig Latin Statements</a:t>
            </a:r>
            <a:r>
              <a:rPr lang="en-US" altLang="en-US" sz="2100"/>
              <a:t> in a file and save it </a:t>
            </a:r>
            <a:r>
              <a:rPr lang="en-US" altLang="en-US" sz="2100" b="1"/>
              <a:t>“.pig”</a:t>
            </a:r>
            <a:r>
              <a:rPr lang="en-US" altLang="en-US" sz="2100"/>
              <a:t> extension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itle 1">
            <a:extLst>
              <a:ext uri="{FF2B5EF4-FFF2-40B4-BE49-F238E27FC236}">
                <a16:creationId xmlns:a16="http://schemas.microsoft.com/office/drawing/2014/main" id="{F4B157B3-974D-79B1-AD9A-970783E5C27C}"/>
              </a:ext>
            </a:extLst>
          </p:cNvPr>
          <p:cNvSpPr>
            <a:spLocks noGrp="1"/>
          </p:cNvSpPr>
          <p:nvPr>
            <p:ph type="title"/>
          </p:nvPr>
        </p:nvSpPr>
        <p:spPr/>
        <p:txBody>
          <a:bodyPr/>
          <a:lstStyle/>
          <a:p>
            <a:r>
              <a:rPr lang="en-US" altLang="en-US" b="1">
                <a:latin typeface="Trebuchet MS" panose="020B0603020202020204" pitchFamily="34" charset="0"/>
              </a:rPr>
              <a:t>Execution Modes of Pig</a:t>
            </a:r>
            <a:endParaRPr lang="en-US" altLang="en-US"/>
          </a:p>
        </p:txBody>
      </p:sp>
      <p:sp>
        <p:nvSpPr>
          <p:cNvPr id="530435" name="Content Placeholder 2">
            <a:extLst>
              <a:ext uri="{FF2B5EF4-FFF2-40B4-BE49-F238E27FC236}">
                <a16:creationId xmlns:a16="http://schemas.microsoft.com/office/drawing/2014/main" id="{717F9873-1917-359F-D8D2-ABE6536EB45D}"/>
              </a:ext>
            </a:extLst>
          </p:cNvPr>
          <p:cNvSpPr>
            <a:spLocks noGrp="1"/>
          </p:cNvSpPr>
          <p:nvPr>
            <p:ph sz="quarter" idx="1"/>
          </p:nvPr>
        </p:nvSpPr>
        <p:spPr>
          <a:xfrm>
            <a:off x="2136775" y="1600200"/>
            <a:ext cx="8153400" cy="4648200"/>
          </a:xfrm>
        </p:spPr>
        <p:txBody>
          <a:bodyPr/>
          <a:lstStyle/>
          <a:p>
            <a:pPr>
              <a:lnSpc>
                <a:spcPct val="107000"/>
              </a:lnSpc>
              <a:spcAft>
                <a:spcPts val="800"/>
              </a:spcAft>
            </a:pPr>
            <a:r>
              <a:rPr lang="en-US" altLang="en-US" sz="2400">
                <a:cs typeface="Calibri" panose="020F0502020204030204" pitchFamily="34" charset="0"/>
              </a:rPr>
              <a:t>You can execute pig in two modes:</a:t>
            </a:r>
          </a:p>
          <a:p>
            <a:pPr marL="663575" lvl="1" indent="-342900">
              <a:lnSpc>
                <a:spcPct val="107000"/>
              </a:lnSpc>
              <a:spcBef>
                <a:spcPct val="0"/>
              </a:spcBef>
              <a:buFont typeface="Calibri" panose="020F0502020204030204" pitchFamily="34" charset="0"/>
              <a:buAutoNum type="arabicPeriod"/>
            </a:pPr>
            <a:r>
              <a:rPr lang="en-US" altLang="en-US">
                <a:cs typeface="Calibri" panose="020F0502020204030204" pitchFamily="34" charset="0"/>
              </a:rPr>
              <a:t>Local Mode</a:t>
            </a:r>
          </a:p>
          <a:p>
            <a:pPr marL="936625" lvl="2" indent="-342900">
              <a:lnSpc>
                <a:spcPct val="107000"/>
              </a:lnSpc>
              <a:spcBef>
                <a:spcPct val="0"/>
              </a:spcBef>
            </a:pPr>
            <a:r>
              <a:rPr lang="en-US" altLang="en-US" sz="2100">
                <a:cs typeface="Calibri" panose="020F0502020204030204" pitchFamily="34" charset="0"/>
              </a:rPr>
              <a:t>You need to have your files in local file system</a:t>
            </a:r>
          </a:p>
          <a:p>
            <a:pPr marL="936625" lvl="2" indent="-342900">
              <a:lnSpc>
                <a:spcPct val="107000"/>
              </a:lnSpc>
              <a:spcBef>
                <a:spcPct val="0"/>
              </a:spcBef>
            </a:pPr>
            <a:r>
              <a:rPr lang="en-US" altLang="en-US" sz="2100" b="1">
                <a:cs typeface="Calibri" panose="020F0502020204030204" pitchFamily="34" charset="0"/>
              </a:rPr>
              <a:t>Pig –x local filename</a:t>
            </a:r>
          </a:p>
          <a:p>
            <a:pPr marL="936625" lvl="2" indent="-342900">
              <a:lnSpc>
                <a:spcPct val="107000"/>
              </a:lnSpc>
              <a:spcBef>
                <a:spcPct val="0"/>
              </a:spcBef>
              <a:buNone/>
            </a:pPr>
            <a:endParaRPr lang="en-US" altLang="en-US">
              <a:cs typeface="Calibri" panose="020F0502020204030204" pitchFamily="34" charset="0"/>
            </a:endParaRPr>
          </a:p>
          <a:p>
            <a:pPr marL="663575" lvl="1" indent="-342900">
              <a:lnSpc>
                <a:spcPct val="107000"/>
              </a:lnSpc>
              <a:spcBef>
                <a:spcPct val="0"/>
              </a:spcBef>
              <a:spcAft>
                <a:spcPts val="800"/>
              </a:spcAft>
              <a:buFont typeface="Calibri" panose="020F0502020204030204" pitchFamily="34" charset="0"/>
              <a:buAutoNum type="arabicPeriod"/>
            </a:pPr>
            <a:r>
              <a:rPr lang="en-US" altLang="en-US">
                <a:cs typeface="Calibri" panose="020F0502020204030204" pitchFamily="34" charset="0"/>
              </a:rPr>
              <a:t>Map Reduce Mode (Default Mode)</a:t>
            </a:r>
          </a:p>
          <a:p>
            <a:pPr marL="936625" lvl="2" indent="-342900">
              <a:lnSpc>
                <a:spcPct val="107000"/>
              </a:lnSpc>
              <a:spcBef>
                <a:spcPct val="0"/>
              </a:spcBef>
              <a:spcAft>
                <a:spcPts val="800"/>
              </a:spcAft>
            </a:pPr>
            <a:r>
              <a:rPr lang="en-US" altLang="en-US" sz="2100">
                <a:cs typeface="Calibri" panose="020F0502020204030204" pitchFamily="34" charset="0"/>
              </a:rPr>
              <a:t>You need to have access to a Hadoop Cluster to read/write file. </a:t>
            </a:r>
          </a:p>
          <a:p>
            <a:pPr marL="936625" lvl="2" indent="-342900">
              <a:lnSpc>
                <a:spcPct val="107000"/>
              </a:lnSpc>
              <a:spcBef>
                <a:spcPct val="0"/>
              </a:spcBef>
              <a:spcAft>
                <a:spcPts val="800"/>
              </a:spcAft>
            </a:pPr>
            <a:r>
              <a:rPr lang="en-US" altLang="en-US" sz="2100" b="1">
                <a:cs typeface="Calibri" panose="020F0502020204030204" pitchFamily="34" charset="0"/>
              </a:rPr>
              <a:t>pig filename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itle 1">
            <a:extLst>
              <a:ext uri="{FF2B5EF4-FFF2-40B4-BE49-F238E27FC236}">
                <a16:creationId xmlns:a16="http://schemas.microsoft.com/office/drawing/2014/main" id="{3A18BEBA-3F2C-1B0D-9B3D-272C30B58839}"/>
              </a:ext>
            </a:extLst>
          </p:cNvPr>
          <p:cNvSpPr>
            <a:spLocks noGrp="1"/>
          </p:cNvSpPr>
          <p:nvPr>
            <p:ph type="title"/>
          </p:nvPr>
        </p:nvSpPr>
        <p:spPr/>
        <p:txBody>
          <a:bodyPr/>
          <a:lstStyle/>
          <a:p>
            <a:r>
              <a:rPr lang="en-US" altLang="en-US" b="1">
                <a:latin typeface="Trebuchet MS" panose="020B0603020202020204" pitchFamily="34" charset="0"/>
              </a:rPr>
              <a:t>Relational Operators</a:t>
            </a:r>
            <a:endParaRPr lang="en-US" altLang="en-US"/>
          </a:p>
        </p:txBody>
      </p:sp>
      <p:sp>
        <p:nvSpPr>
          <p:cNvPr id="531459" name="Content Placeholder 2">
            <a:extLst>
              <a:ext uri="{FF2B5EF4-FFF2-40B4-BE49-F238E27FC236}">
                <a16:creationId xmlns:a16="http://schemas.microsoft.com/office/drawing/2014/main" id="{C86474CE-FF58-ED4D-2F84-F620D3CB9D64}"/>
              </a:ext>
            </a:extLst>
          </p:cNvPr>
          <p:cNvSpPr>
            <a:spLocks noGrp="1"/>
          </p:cNvSpPr>
          <p:nvPr>
            <p:ph sz="quarter" idx="1"/>
          </p:nvPr>
        </p:nvSpPr>
        <p:spPr>
          <a:xfrm>
            <a:off x="838200" y="1600199"/>
            <a:ext cx="9451975" cy="4300871"/>
          </a:xfrm>
        </p:spPr>
        <p:txBody>
          <a:bodyPr>
            <a:normAutofit lnSpcReduction="10000"/>
          </a:bodyPr>
          <a:lstStyle/>
          <a:p>
            <a:r>
              <a:rPr lang="en-US" altLang="en-US" sz="2400" dirty="0"/>
              <a:t>FILTER</a:t>
            </a:r>
          </a:p>
          <a:p>
            <a:r>
              <a:rPr lang="en-US" altLang="en-US" sz="2400" dirty="0"/>
              <a:t>FOREACH</a:t>
            </a:r>
          </a:p>
          <a:p>
            <a:r>
              <a:rPr lang="en-US" altLang="en-US" sz="2400" dirty="0"/>
              <a:t>GROUP</a:t>
            </a:r>
          </a:p>
          <a:p>
            <a:r>
              <a:rPr lang="en-US" altLang="en-US" sz="2400" dirty="0"/>
              <a:t>DISTINCT</a:t>
            </a:r>
          </a:p>
          <a:p>
            <a:r>
              <a:rPr lang="en-US" altLang="en-US" sz="2400" dirty="0"/>
              <a:t>LIMIT</a:t>
            </a:r>
          </a:p>
          <a:p>
            <a:r>
              <a:rPr lang="en-US" altLang="en-US" sz="2400" dirty="0"/>
              <a:t>ORDERBY</a:t>
            </a:r>
          </a:p>
          <a:p>
            <a:r>
              <a:rPr lang="en-US" altLang="en-US" sz="2400" dirty="0"/>
              <a:t>JOIN</a:t>
            </a:r>
          </a:p>
          <a:p>
            <a:r>
              <a:rPr lang="en-US" altLang="en-US" sz="2400" dirty="0"/>
              <a:t>UNION</a:t>
            </a:r>
          </a:p>
          <a:p>
            <a:r>
              <a:rPr lang="en-US" altLang="en-US" sz="2400" dirty="0"/>
              <a:t>SPLIT </a:t>
            </a:r>
          </a:p>
          <a:p>
            <a:r>
              <a:rPr lang="en-US" altLang="en-US" sz="2400" dirty="0"/>
              <a:t>SAMPLE</a:t>
            </a:r>
          </a:p>
          <a:p>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itle 1">
            <a:extLst>
              <a:ext uri="{FF2B5EF4-FFF2-40B4-BE49-F238E27FC236}">
                <a16:creationId xmlns:a16="http://schemas.microsoft.com/office/drawing/2014/main" id="{9EC13E5E-EB1A-9E8B-145C-28DF4E301B27}"/>
              </a:ext>
            </a:extLst>
          </p:cNvPr>
          <p:cNvSpPr>
            <a:spLocks noGrp="1"/>
          </p:cNvSpPr>
          <p:nvPr>
            <p:ph type="title"/>
          </p:nvPr>
        </p:nvSpPr>
        <p:spPr/>
        <p:txBody>
          <a:bodyPr/>
          <a:lstStyle/>
          <a:p>
            <a:r>
              <a:rPr lang="en-US" altLang="en-US" b="1">
                <a:latin typeface="Trebuchet MS" panose="020B0603020202020204" pitchFamily="34" charset="0"/>
              </a:rPr>
              <a:t>FILTER-BY</a:t>
            </a:r>
            <a:endParaRPr lang="en-US" altLang="en-US"/>
          </a:p>
        </p:txBody>
      </p:sp>
      <p:sp>
        <p:nvSpPr>
          <p:cNvPr id="3" name="Content Placeholder 2">
            <a:extLst>
              <a:ext uri="{FF2B5EF4-FFF2-40B4-BE49-F238E27FC236}">
                <a16:creationId xmlns:a16="http://schemas.microsoft.com/office/drawing/2014/main" id="{5788E307-03C5-2DEA-3F15-530B9566D915}"/>
              </a:ext>
            </a:extLst>
          </p:cNvPr>
          <p:cNvSpPr>
            <a:spLocks noGrp="1"/>
          </p:cNvSpPr>
          <p:nvPr>
            <p:ph sz="quarter" idx="1"/>
          </p:nvPr>
        </p:nvSpPr>
        <p:spPr>
          <a:xfrm>
            <a:off x="2136775" y="1600200"/>
            <a:ext cx="8153400" cy="990600"/>
          </a:xfrm>
        </p:spPr>
        <p:txBody>
          <a:bodyPr/>
          <a:lstStyle/>
          <a:p>
            <a:pPr marL="0" indent="0">
              <a:spcBef>
                <a:spcPct val="0"/>
              </a:spcBef>
              <a:buNone/>
              <a:defRPr/>
            </a:pPr>
            <a:r>
              <a:rPr lang="en-US" dirty="0">
                <a:ea typeface="Calibri" panose="020F0502020204030204" pitchFamily="34" charset="0"/>
              </a:rPr>
              <a:t>Find the </a:t>
            </a:r>
            <a:r>
              <a:rPr lang="en-US" dirty="0" err="1">
                <a:ea typeface="Calibri" panose="020F0502020204030204" pitchFamily="34" charset="0"/>
              </a:rPr>
              <a:t>tuples</a:t>
            </a:r>
            <a:r>
              <a:rPr lang="en-US" dirty="0">
                <a:ea typeface="Calibri" panose="020F0502020204030204" pitchFamily="34" charset="0"/>
              </a:rPr>
              <a:t> of those student where the GPA is greater than 4.0.</a:t>
            </a:r>
            <a:endParaRPr lang="en-US" dirty="0"/>
          </a:p>
          <a:p>
            <a:pPr marL="0" indent="0">
              <a:spcBef>
                <a:spcPct val="0"/>
              </a:spcBef>
              <a:buNone/>
              <a:defRPr/>
            </a:pPr>
            <a:endParaRPr lang="en-US" dirty="0">
              <a:latin typeface="Arial" panose="020B0604020202020204" pitchFamily="34" charset="0"/>
            </a:endParaRPr>
          </a:p>
          <a:p>
            <a:pPr>
              <a:defRPr/>
            </a:pPr>
            <a:endParaRPr lang="en-US" dirty="0"/>
          </a:p>
        </p:txBody>
      </p:sp>
      <p:sp>
        <p:nvSpPr>
          <p:cNvPr id="532484" name="Rectangle 17">
            <a:extLst>
              <a:ext uri="{FF2B5EF4-FFF2-40B4-BE49-F238E27FC236}">
                <a16:creationId xmlns:a16="http://schemas.microsoft.com/office/drawing/2014/main" id="{0F9B025B-CEA9-55B8-291A-2507459C9808}"/>
              </a:ext>
            </a:extLst>
          </p:cNvPr>
          <p:cNvSpPr>
            <a:spLocks noChangeArrowheads="1"/>
          </p:cNvSpPr>
          <p:nvPr/>
        </p:nvSpPr>
        <p:spPr bwMode="auto">
          <a:xfrm>
            <a:off x="2209800" y="2590800"/>
            <a:ext cx="8305800" cy="2209800"/>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anchor="ctr"/>
          <a:lstStyle>
            <a:lvl1pPr>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Calibri" panose="020F0502020204030204" pitchFamily="34" charset="0"/>
              </a:rPr>
              <a:t>A = load '/pigdemo/student.tsv' as (rollno:int, name:chararray, gpa:float);</a:t>
            </a:r>
            <a:endParaRPr lang="en-US" altLang="en-US" sz="2000">
              <a:latin typeface="Arial" panose="020B0604020202020204" pitchFamily="34" charset="0"/>
              <a:cs typeface="Arial" panose="020B0604020202020204" pitchFamily="34" charset="0"/>
            </a:endParaRPr>
          </a:p>
          <a:p>
            <a:pPr>
              <a:spcBef>
                <a:spcPct val="0"/>
              </a:spcBef>
              <a:buFontTx/>
              <a:buNone/>
            </a:pPr>
            <a:r>
              <a:rPr lang="en-US" altLang="en-US" sz="2000" b="1">
                <a:cs typeface="Calibri" panose="020F0502020204030204" pitchFamily="34" charset="0"/>
              </a:rPr>
              <a:t>B = filter A by gpa &gt; 4.0;</a:t>
            </a:r>
            <a:endParaRPr lang="en-US" altLang="en-US" sz="2000">
              <a:latin typeface="Arial" panose="020B0604020202020204" pitchFamily="34" charset="0"/>
              <a:cs typeface="Arial" panose="020B0604020202020204" pitchFamily="34" charset="0"/>
            </a:endParaRPr>
          </a:p>
          <a:p>
            <a:pPr>
              <a:spcBef>
                <a:spcPct val="0"/>
              </a:spcBef>
              <a:buFontTx/>
              <a:buNone/>
            </a:pPr>
            <a:r>
              <a:rPr lang="en-US" altLang="en-US" sz="2000" b="1">
                <a:cs typeface="Calibri" panose="020F0502020204030204" pitchFamily="34" charset="0"/>
              </a:rPr>
              <a:t>DUMP B;</a:t>
            </a:r>
            <a:endParaRPr lang="en-US" altLang="en-US" sz="20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4232EC-4C31-2614-634B-2AE00DF8656F}"/>
              </a:ext>
            </a:extLst>
          </p:cNvPr>
          <p:cNvSpPr txBox="1">
            <a:spLocks/>
          </p:cNvSpPr>
          <p:nvPr/>
        </p:nvSpPr>
        <p:spPr bwMode="auto">
          <a:xfrm>
            <a:off x="1981200" y="274638"/>
            <a:ext cx="8229600" cy="1143000"/>
          </a:xfrm>
          <a:prstGeom prst="rect">
            <a:avLst/>
          </a:prstGeom>
          <a:noFill/>
          <a:ln w="9525">
            <a:noFill/>
            <a:miter lim="800000"/>
            <a:headEnd/>
            <a:tailEnd/>
          </a:ln>
        </p:spPr>
        <p:txBody>
          <a:bodyPr anchor="ctr"/>
          <a:lstStyle/>
          <a:p>
            <a:pPr>
              <a:defRPr/>
            </a:pPr>
            <a:r>
              <a:rPr lang="en-US" sz="4400" b="1" dirty="0">
                <a:solidFill>
                  <a:schemeClr val="tx2"/>
                </a:solidFill>
                <a:latin typeface="Trebuchet MS" panose="020B0603020202020204" pitchFamily="34" charset="0"/>
                <a:ea typeface="+mj-ea"/>
                <a:cs typeface="+mj-cs"/>
              </a:rPr>
              <a:t>FOREACH</a:t>
            </a:r>
          </a:p>
        </p:txBody>
      </p:sp>
      <p:sp>
        <p:nvSpPr>
          <p:cNvPr id="5" name="Content Placeholder 2">
            <a:extLst>
              <a:ext uri="{FF2B5EF4-FFF2-40B4-BE49-F238E27FC236}">
                <a16:creationId xmlns:a16="http://schemas.microsoft.com/office/drawing/2014/main" id="{0BFC2BA6-FA0F-93D3-A515-DBEC14CFB6C8}"/>
              </a:ext>
            </a:extLst>
          </p:cNvPr>
          <p:cNvSpPr txBox="1">
            <a:spLocks/>
          </p:cNvSpPr>
          <p:nvPr/>
        </p:nvSpPr>
        <p:spPr bwMode="auto">
          <a:xfrm>
            <a:off x="1981200" y="1600200"/>
            <a:ext cx="8229600" cy="1295400"/>
          </a:xfrm>
          <a:prstGeom prst="rect">
            <a:avLst/>
          </a:prstGeom>
          <a:noFill/>
          <a:ln w="9525">
            <a:noFill/>
            <a:miter lim="800000"/>
            <a:headEnd/>
            <a:tailEnd/>
          </a:ln>
        </p:spPr>
        <p:txBody>
          <a:bodyPr>
            <a:normAutofit/>
          </a:bodyPr>
          <a:lstStyle/>
          <a:p>
            <a:pPr marL="319088" indent="-319088">
              <a:spcBef>
                <a:spcPts val="700"/>
              </a:spcBef>
              <a:buClr>
                <a:schemeClr val="accent2"/>
              </a:buClr>
              <a:buSzPct val="60000"/>
              <a:buFont typeface="Wingdings" pitchFamily="2" charset="2"/>
              <a:buChar char=""/>
              <a:defRPr/>
            </a:pPr>
            <a:r>
              <a:rPr lang="en-US" sz="3500" dirty="0"/>
              <a:t>Display the name of all students in uppercase. </a:t>
            </a:r>
          </a:p>
        </p:txBody>
      </p:sp>
      <p:sp>
        <p:nvSpPr>
          <p:cNvPr id="6" name="Rectangle 5">
            <a:extLst>
              <a:ext uri="{FF2B5EF4-FFF2-40B4-BE49-F238E27FC236}">
                <a16:creationId xmlns:a16="http://schemas.microsoft.com/office/drawing/2014/main" id="{95356E6C-FBC5-BB24-E026-5C2DBF062470}"/>
              </a:ext>
            </a:extLst>
          </p:cNvPr>
          <p:cNvSpPr/>
          <p:nvPr/>
        </p:nvSpPr>
        <p:spPr>
          <a:xfrm>
            <a:off x="2286001" y="2743200"/>
            <a:ext cx="7691213" cy="1611562"/>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gpa:float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B = </a:t>
            </a:r>
            <a:r>
              <a:rPr lang="en-US" b="1" dirty="0" err="1">
                <a:latin typeface="Times New Roman" panose="02020603050405020304" pitchFamily="18" charset="0"/>
                <a:ea typeface="Calibri" panose="020F0502020204030204" pitchFamily="34" charset="0"/>
                <a:cs typeface="Times New Roman" panose="02020603050405020304" pitchFamily="18" charset="0"/>
              </a:rPr>
              <a:t>foreach</a:t>
            </a:r>
            <a:r>
              <a:rPr lang="en-US" b="1" dirty="0">
                <a:latin typeface="Times New Roman" panose="02020603050405020304" pitchFamily="18" charset="0"/>
                <a:ea typeface="Calibri" panose="020F0502020204030204" pitchFamily="34" charset="0"/>
                <a:cs typeface="Times New Roman" panose="02020603050405020304" pitchFamily="18" charset="0"/>
              </a:rPr>
              <a:t> A generate UPPER (name);</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itle 1">
            <a:extLst>
              <a:ext uri="{FF2B5EF4-FFF2-40B4-BE49-F238E27FC236}">
                <a16:creationId xmlns:a16="http://schemas.microsoft.com/office/drawing/2014/main" id="{AB9762F1-AD08-D0DD-8D26-31EE9B808B2A}"/>
              </a:ext>
            </a:extLst>
          </p:cNvPr>
          <p:cNvSpPr>
            <a:spLocks noGrp="1"/>
          </p:cNvSpPr>
          <p:nvPr>
            <p:ph type="title"/>
          </p:nvPr>
        </p:nvSpPr>
        <p:spPr/>
        <p:txBody>
          <a:bodyPr/>
          <a:lstStyle/>
          <a:p>
            <a:r>
              <a:rPr lang="en-US" altLang="en-US" b="1"/>
              <a:t>GROUP-BY</a:t>
            </a:r>
            <a:endParaRPr lang="en-IN" altLang="en-US"/>
          </a:p>
        </p:txBody>
      </p:sp>
      <p:sp>
        <p:nvSpPr>
          <p:cNvPr id="534531" name="Content Placeholder 2">
            <a:extLst>
              <a:ext uri="{FF2B5EF4-FFF2-40B4-BE49-F238E27FC236}">
                <a16:creationId xmlns:a16="http://schemas.microsoft.com/office/drawing/2014/main" id="{345A0FB4-BEEB-C3A3-7FAF-8D2F6728D5CE}"/>
              </a:ext>
            </a:extLst>
          </p:cNvPr>
          <p:cNvSpPr>
            <a:spLocks noGrp="1"/>
          </p:cNvSpPr>
          <p:nvPr>
            <p:ph sz="quarter" idx="1"/>
          </p:nvPr>
        </p:nvSpPr>
        <p:spPr>
          <a:xfrm>
            <a:off x="2136775" y="1600200"/>
            <a:ext cx="8153400" cy="609600"/>
          </a:xfrm>
        </p:spPr>
        <p:txBody>
          <a:bodyPr/>
          <a:lstStyle/>
          <a:p>
            <a:pPr>
              <a:lnSpc>
                <a:spcPct val="107000"/>
              </a:lnSpc>
              <a:spcAft>
                <a:spcPts val="800"/>
              </a:spcAft>
            </a:pPr>
            <a:r>
              <a:rPr lang="en-US" altLang="en-US">
                <a:cs typeface="Calibri" panose="020F0502020204030204" pitchFamily="34" charset="0"/>
              </a:rPr>
              <a:t>Group tuples of students based on their GPA.</a:t>
            </a:r>
          </a:p>
        </p:txBody>
      </p:sp>
      <p:sp>
        <p:nvSpPr>
          <p:cNvPr id="4" name="Rectangle 3">
            <a:extLst>
              <a:ext uri="{FF2B5EF4-FFF2-40B4-BE49-F238E27FC236}">
                <a16:creationId xmlns:a16="http://schemas.microsoft.com/office/drawing/2014/main" id="{97D87C30-2F5F-C661-2DCA-406588E1AF1A}"/>
              </a:ext>
            </a:extLst>
          </p:cNvPr>
          <p:cNvSpPr/>
          <p:nvPr/>
        </p:nvSpPr>
        <p:spPr>
          <a:xfrm>
            <a:off x="2133600" y="2438400"/>
            <a:ext cx="7732148" cy="175662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gpa:float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B = GROUP A BY </a:t>
            </a:r>
            <a:r>
              <a:rPr lang="en-US" b="1" dirty="0" err="1">
                <a:latin typeface="Times New Roman" panose="02020603050405020304" pitchFamily="18" charset="0"/>
                <a:ea typeface="Calibri" panose="020F0502020204030204" pitchFamily="34" charset="0"/>
                <a:cs typeface="Times New Roman" panose="02020603050405020304" pitchFamily="18" charset="0"/>
              </a:rPr>
              <a:t>gpa</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itle 1">
            <a:extLst>
              <a:ext uri="{FF2B5EF4-FFF2-40B4-BE49-F238E27FC236}">
                <a16:creationId xmlns:a16="http://schemas.microsoft.com/office/drawing/2014/main" id="{9C06C467-4741-88B1-BE56-5AE50D5202DF}"/>
              </a:ext>
            </a:extLst>
          </p:cNvPr>
          <p:cNvSpPr>
            <a:spLocks noGrp="1"/>
          </p:cNvSpPr>
          <p:nvPr>
            <p:ph type="title"/>
          </p:nvPr>
        </p:nvSpPr>
        <p:spPr/>
        <p:txBody>
          <a:bodyPr/>
          <a:lstStyle/>
          <a:p>
            <a:r>
              <a:rPr lang="en-US" altLang="en-US" b="1"/>
              <a:t>DISTINCT</a:t>
            </a:r>
            <a:endParaRPr lang="en-IN" altLang="en-US"/>
          </a:p>
        </p:txBody>
      </p:sp>
      <p:sp>
        <p:nvSpPr>
          <p:cNvPr id="535555" name="Content Placeholder 2">
            <a:extLst>
              <a:ext uri="{FF2B5EF4-FFF2-40B4-BE49-F238E27FC236}">
                <a16:creationId xmlns:a16="http://schemas.microsoft.com/office/drawing/2014/main" id="{789A13BD-0740-819F-6272-9840ACA6A20A}"/>
              </a:ext>
            </a:extLst>
          </p:cNvPr>
          <p:cNvSpPr>
            <a:spLocks noGrp="1"/>
          </p:cNvSpPr>
          <p:nvPr>
            <p:ph sz="quarter" idx="1"/>
          </p:nvPr>
        </p:nvSpPr>
        <p:spPr>
          <a:xfrm>
            <a:off x="2136775" y="1600200"/>
            <a:ext cx="8153400" cy="609600"/>
          </a:xfrm>
        </p:spPr>
        <p:txBody>
          <a:bodyPr/>
          <a:lstStyle/>
          <a:p>
            <a:pPr>
              <a:lnSpc>
                <a:spcPct val="107000"/>
              </a:lnSpc>
              <a:spcAft>
                <a:spcPts val="800"/>
              </a:spcAft>
            </a:pPr>
            <a:r>
              <a:rPr lang="en-US" altLang="en-US">
                <a:cs typeface="Calibri" panose="020F0502020204030204" pitchFamily="34" charset="0"/>
              </a:rPr>
              <a:t>To remove duplicate tuples of students. </a:t>
            </a:r>
            <a:endParaRPr lang="en-US" altLang="en-US">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0135BC1-8A8D-634B-840B-D1554969A28A}"/>
              </a:ext>
            </a:extLst>
          </p:cNvPr>
          <p:cNvSpPr/>
          <p:nvPr/>
        </p:nvSpPr>
        <p:spPr>
          <a:xfrm>
            <a:off x="1981200" y="2438401"/>
            <a:ext cx="8121892" cy="1606723"/>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gpa:float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B = DISTINCT A;</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Title 1">
            <a:extLst>
              <a:ext uri="{FF2B5EF4-FFF2-40B4-BE49-F238E27FC236}">
                <a16:creationId xmlns:a16="http://schemas.microsoft.com/office/drawing/2014/main" id="{D1433E57-EB29-5403-5135-E1AF3B544CDB}"/>
              </a:ext>
            </a:extLst>
          </p:cNvPr>
          <p:cNvSpPr>
            <a:spLocks noGrp="1"/>
          </p:cNvSpPr>
          <p:nvPr>
            <p:ph type="title"/>
          </p:nvPr>
        </p:nvSpPr>
        <p:spPr/>
        <p:txBody>
          <a:bodyPr/>
          <a:lstStyle/>
          <a:p>
            <a:r>
              <a:rPr lang="en-US" altLang="en-US" sz="3600"/>
              <a:t>Agenda</a:t>
            </a:r>
          </a:p>
        </p:txBody>
      </p:sp>
      <p:sp>
        <p:nvSpPr>
          <p:cNvPr id="515075" name="Content Placeholder 2">
            <a:extLst>
              <a:ext uri="{FF2B5EF4-FFF2-40B4-BE49-F238E27FC236}">
                <a16:creationId xmlns:a16="http://schemas.microsoft.com/office/drawing/2014/main" id="{57F650C5-1C79-CAD6-BBA0-E6A054104D7D}"/>
              </a:ext>
            </a:extLst>
          </p:cNvPr>
          <p:cNvSpPr>
            <a:spLocks noGrp="1"/>
          </p:cNvSpPr>
          <p:nvPr>
            <p:ph sz="quarter" idx="1"/>
          </p:nvPr>
        </p:nvSpPr>
        <p:spPr/>
        <p:txBody>
          <a:bodyPr>
            <a:normAutofit fontScale="92500" lnSpcReduction="10000"/>
          </a:bodyPr>
          <a:lstStyle/>
          <a:p>
            <a:r>
              <a:rPr lang="en-US" altLang="en-US" sz="2300"/>
              <a:t>What is Pig?</a:t>
            </a:r>
          </a:p>
          <a:p>
            <a:pPr lvl="1">
              <a:buFont typeface="Wingdings" panose="05000000000000000000" pitchFamily="2" charset="2"/>
              <a:buChar char="v"/>
            </a:pPr>
            <a:r>
              <a:rPr lang="en-US" altLang="en-US" sz="2300"/>
              <a:t>Key Features of Pig</a:t>
            </a:r>
          </a:p>
          <a:p>
            <a:r>
              <a:rPr lang="en-US" altLang="en-US" sz="2300"/>
              <a:t>The Anatomy of Pig</a:t>
            </a:r>
          </a:p>
          <a:p>
            <a:r>
              <a:rPr lang="en-US" altLang="en-US" sz="2300"/>
              <a:t>Pig on Hadoop</a:t>
            </a:r>
          </a:p>
          <a:p>
            <a:r>
              <a:rPr lang="en-US" altLang="en-US" sz="2300"/>
              <a:t>Pig Philosophy</a:t>
            </a:r>
          </a:p>
          <a:p>
            <a:r>
              <a:rPr lang="en-US" altLang="en-US" sz="2300"/>
              <a:t>Pig Latin Overview</a:t>
            </a:r>
          </a:p>
          <a:p>
            <a:pPr lvl="1">
              <a:buFont typeface="Wingdings" panose="05000000000000000000" pitchFamily="2" charset="2"/>
              <a:buChar char="v"/>
            </a:pPr>
            <a:r>
              <a:rPr lang="en-US" altLang="en-US" sz="2300"/>
              <a:t>Pig Latin Statements</a:t>
            </a:r>
          </a:p>
          <a:p>
            <a:pPr lvl="1">
              <a:buFont typeface="Wingdings" panose="05000000000000000000" pitchFamily="2" charset="2"/>
              <a:buChar char="v"/>
            </a:pPr>
            <a:r>
              <a:rPr lang="en-US" altLang="en-US" sz="2300"/>
              <a:t>Pig Latin: Identifiers</a:t>
            </a:r>
          </a:p>
          <a:p>
            <a:pPr lvl="1">
              <a:buFont typeface="Wingdings" panose="05000000000000000000" pitchFamily="2" charset="2"/>
              <a:buChar char="v"/>
            </a:pPr>
            <a:r>
              <a:rPr lang="en-US" altLang="en-US" sz="2300"/>
              <a:t>Pig Latin: Comments</a:t>
            </a:r>
          </a:p>
          <a:p>
            <a:r>
              <a:rPr lang="en-US" altLang="en-US" sz="2300"/>
              <a:t>Data Types in Pig</a:t>
            </a:r>
          </a:p>
          <a:p>
            <a:pPr lvl="1">
              <a:buFont typeface="Wingdings" panose="05000000000000000000" pitchFamily="2" charset="2"/>
              <a:buChar char="v"/>
            </a:pPr>
            <a:r>
              <a:rPr lang="en-US" altLang="en-US" sz="2300"/>
              <a:t>Simple Data Types</a:t>
            </a:r>
          </a:p>
          <a:p>
            <a:pPr lvl="1">
              <a:buFont typeface="Wingdings" panose="05000000000000000000" pitchFamily="2" charset="2"/>
              <a:buChar char="v"/>
            </a:pPr>
            <a:r>
              <a:rPr lang="en-US" altLang="en-US" sz="2300"/>
              <a:t>Complex Data Types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2477F1-28F7-4CF1-95BA-6F4B239730FC}"/>
              </a:ext>
            </a:extLst>
          </p:cNvPr>
          <p:cNvSpPr txBox="1">
            <a:spLocks/>
          </p:cNvSpPr>
          <p:nvPr/>
        </p:nvSpPr>
        <p:spPr bwMode="auto">
          <a:xfrm>
            <a:off x="2057400" y="274638"/>
            <a:ext cx="8229600" cy="1143000"/>
          </a:xfrm>
          <a:prstGeom prst="rect">
            <a:avLst/>
          </a:prstGeom>
          <a:noFill/>
          <a:ln w="9525">
            <a:noFill/>
            <a:miter lim="800000"/>
            <a:headEnd/>
            <a:tailEnd/>
          </a:ln>
        </p:spPr>
        <p:txBody>
          <a:bodyPr anchor="ctr"/>
          <a:lstStyle/>
          <a:p>
            <a:pPr>
              <a:defRPr/>
            </a:pPr>
            <a:r>
              <a:rPr lang="en-US" sz="4400" b="1" dirty="0">
                <a:solidFill>
                  <a:schemeClr val="tx2"/>
                </a:solidFill>
                <a:latin typeface="+mj-lt"/>
                <a:ea typeface="+mj-ea"/>
                <a:cs typeface="+mj-cs"/>
              </a:rPr>
              <a:t>JOIN-BY</a:t>
            </a:r>
          </a:p>
        </p:txBody>
      </p:sp>
      <p:sp>
        <p:nvSpPr>
          <p:cNvPr id="536579" name="Content Placeholder 2">
            <a:extLst>
              <a:ext uri="{FF2B5EF4-FFF2-40B4-BE49-F238E27FC236}">
                <a16:creationId xmlns:a16="http://schemas.microsoft.com/office/drawing/2014/main" id="{7E90CA25-EEA6-35C9-8592-65C1E68F3F5F}"/>
              </a:ext>
            </a:extLst>
          </p:cNvPr>
          <p:cNvSpPr txBox="1">
            <a:spLocks noChangeArrowheads="1"/>
          </p:cNvSpPr>
          <p:nvPr/>
        </p:nvSpPr>
        <p:spPr bwMode="auto">
          <a:xfrm>
            <a:off x="2133600" y="1524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400">
                <a:latin typeface="Arial" panose="020B0604020202020204" pitchFamily="34" charset="0"/>
                <a:cs typeface="Arial" panose="020B0604020202020204" pitchFamily="34" charset="0"/>
              </a:rPr>
              <a:t>To join two relations namely, “student” and “department” based on the values contained in the “rollno” column.</a:t>
            </a:r>
          </a:p>
        </p:txBody>
      </p:sp>
      <p:sp>
        <p:nvSpPr>
          <p:cNvPr id="6" name="Rectangle 5">
            <a:extLst>
              <a:ext uri="{FF2B5EF4-FFF2-40B4-BE49-F238E27FC236}">
                <a16:creationId xmlns:a16="http://schemas.microsoft.com/office/drawing/2014/main" id="{AF92C611-C9C0-EE9F-2BA9-C5881D1253FD}"/>
              </a:ext>
            </a:extLst>
          </p:cNvPr>
          <p:cNvSpPr/>
          <p:nvPr/>
        </p:nvSpPr>
        <p:spPr>
          <a:xfrm>
            <a:off x="2201334" y="2506160"/>
            <a:ext cx="7957000" cy="2650456"/>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student.tsv</a:t>
            </a:r>
            <a:r>
              <a:rPr lang="en-US" sz="1700" b="1" dirty="0">
                <a:latin typeface="Times New Roman" panose="02020603050405020304" pitchFamily="18" charset="0"/>
                <a:ea typeface="Calibri" panose="020F0502020204030204" pitchFamily="34" charset="0"/>
                <a:cs typeface="Times New Roman" panose="02020603050405020304" pitchFamily="18" charset="0"/>
              </a:rPr>
              <a:t>' as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name:chararray</a:t>
            </a: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gpa:float</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B = load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department.tsv</a:t>
            </a:r>
            <a:r>
              <a:rPr lang="en-US" sz="1700" b="1" dirty="0">
                <a:latin typeface="Times New Roman" panose="02020603050405020304" pitchFamily="18" charset="0"/>
                <a:ea typeface="Calibri" panose="020F0502020204030204" pitchFamily="34" charset="0"/>
                <a:cs typeface="Times New Roman" panose="02020603050405020304" pitchFamily="18" charset="0"/>
              </a:rPr>
              <a:t>' as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deptno:int,deptname:chararray</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C = JOIN A BY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rollno</a:t>
            </a:r>
            <a:r>
              <a:rPr lang="en-US" sz="1700" b="1" dirty="0">
                <a:latin typeface="Times New Roman" panose="02020603050405020304" pitchFamily="18" charset="0"/>
                <a:ea typeface="Calibri" panose="020F0502020204030204" pitchFamily="34" charset="0"/>
                <a:cs typeface="Times New Roman" panose="02020603050405020304" pitchFamily="18" charset="0"/>
              </a:rPr>
              <a:t>, B BY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rollno</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sz="1700" dirty="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itle 1">
            <a:extLst>
              <a:ext uri="{FF2B5EF4-FFF2-40B4-BE49-F238E27FC236}">
                <a16:creationId xmlns:a16="http://schemas.microsoft.com/office/drawing/2014/main" id="{A7F6EDF4-5513-74DA-8A4D-E39DF45AD6F3}"/>
              </a:ext>
            </a:extLst>
          </p:cNvPr>
          <p:cNvSpPr>
            <a:spLocks noGrp="1"/>
          </p:cNvSpPr>
          <p:nvPr>
            <p:ph type="title"/>
          </p:nvPr>
        </p:nvSpPr>
        <p:spPr/>
        <p:txBody>
          <a:bodyPr/>
          <a:lstStyle/>
          <a:p>
            <a:r>
              <a:rPr lang="en-US" altLang="en-US" b="1"/>
              <a:t>SPLIT</a:t>
            </a:r>
            <a:endParaRPr lang="en-US" altLang="en-US"/>
          </a:p>
        </p:txBody>
      </p:sp>
      <p:sp>
        <p:nvSpPr>
          <p:cNvPr id="537603" name="Content Placeholder 2">
            <a:extLst>
              <a:ext uri="{FF2B5EF4-FFF2-40B4-BE49-F238E27FC236}">
                <a16:creationId xmlns:a16="http://schemas.microsoft.com/office/drawing/2014/main" id="{E55B312A-EE37-ECF9-5361-F6F3E45A0A5B}"/>
              </a:ext>
            </a:extLst>
          </p:cNvPr>
          <p:cNvSpPr>
            <a:spLocks noGrp="1"/>
          </p:cNvSpPr>
          <p:nvPr>
            <p:ph sz="quarter" idx="1"/>
          </p:nvPr>
        </p:nvSpPr>
        <p:spPr>
          <a:xfrm>
            <a:off x="2136775" y="1600200"/>
            <a:ext cx="8153400" cy="2209800"/>
          </a:xfrm>
        </p:spPr>
        <p:txBody>
          <a:bodyPr/>
          <a:lstStyle/>
          <a:p>
            <a:pPr>
              <a:lnSpc>
                <a:spcPct val="107000"/>
              </a:lnSpc>
              <a:spcAft>
                <a:spcPts val="800"/>
              </a:spcAft>
            </a:pPr>
            <a:r>
              <a:rPr lang="en-US" altLang="en-US">
                <a:cs typeface="Calibri" panose="020F0502020204030204" pitchFamily="34" charset="0"/>
              </a:rPr>
              <a:t>To partition a relation based on the GPAs acquired by the students. </a:t>
            </a:r>
          </a:p>
          <a:p>
            <a:pPr marL="663575" lvl="1" indent="-342900">
              <a:lnSpc>
                <a:spcPct val="107000"/>
              </a:lnSpc>
              <a:spcBef>
                <a:spcPct val="0"/>
              </a:spcBef>
              <a:buFont typeface="Symbol" panose="05050102010706020507" pitchFamily="18" charset="2"/>
              <a:buChar char=""/>
            </a:pPr>
            <a:r>
              <a:rPr lang="en-US" altLang="en-US">
                <a:cs typeface="Calibri" panose="020F0502020204030204" pitchFamily="34" charset="0"/>
              </a:rPr>
              <a:t>GPA = 4.0, place it into relation X.</a:t>
            </a:r>
          </a:p>
          <a:p>
            <a:pPr marL="663575" lvl="1" indent="-342900">
              <a:lnSpc>
                <a:spcPct val="107000"/>
              </a:lnSpc>
              <a:spcBef>
                <a:spcPct val="0"/>
              </a:spcBef>
              <a:spcAft>
                <a:spcPts val="800"/>
              </a:spcAft>
              <a:buFont typeface="Symbol" panose="05050102010706020507" pitchFamily="18" charset="2"/>
              <a:buChar char=""/>
            </a:pPr>
            <a:r>
              <a:rPr lang="en-US" altLang="en-US">
                <a:cs typeface="Calibri" panose="020F0502020204030204" pitchFamily="34" charset="0"/>
              </a:rPr>
              <a:t>GPA is &lt; 4.0, place it into relation Y.</a:t>
            </a:r>
          </a:p>
          <a:p>
            <a:endParaRPr lang="en-US" altLang="en-US"/>
          </a:p>
        </p:txBody>
      </p:sp>
      <p:sp>
        <p:nvSpPr>
          <p:cNvPr id="8" name="Rectangle 7">
            <a:extLst>
              <a:ext uri="{FF2B5EF4-FFF2-40B4-BE49-F238E27FC236}">
                <a16:creationId xmlns:a16="http://schemas.microsoft.com/office/drawing/2014/main" id="{9F15C94E-1B56-043F-A6BA-79FAFFEEEF77}"/>
              </a:ext>
            </a:extLst>
          </p:cNvPr>
          <p:cNvSpPr/>
          <p:nvPr/>
        </p:nvSpPr>
        <p:spPr>
          <a:xfrm>
            <a:off x="1981201" y="3733800"/>
            <a:ext cx="8301775" cy="164825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student.tsv</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rollno:int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name:chararray</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gpa:float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SPLIT A INTO X IF </a:t>
            </a:r>
            <a:r>
              <a:rPr lang="en-US" b="1" dirty="0" err="1">
                <a:latin typeface="Times New Roman" panose="02020603050405020304" pitchFamily="18" charset="0"/>
                <a:ea typeface="Calibri" panose="020F0502020204030204" pitchFamily="34" charset="0"/>
                <a:cs typeface="Times New Roman" panose="02020603050405020304" pitchFamily="18" charset="0"/>
              </a:rPr>
              <a:t>gpa</a:t>
            </a:r>
            <a:r>
              <a:rPr lang="en-US" b="1" dirty="0">
                <a:latin typeface="Times New Roman" panose="02020603050405020304" pitchFamily="18" charset="0"/>
                <a:ea typeface="Calibri" panose="020F0502020204030204" pitchFamily="34" charset="0"/>
                <a:cs typeface="Times New Roman" panose="02020603050405020304" pitchFamily="18" charset="0"/>
              </a:rPr>
              <a:t>==4.0, Y IF </a:t>
            </a:r>
            <a:r>
              <a:rPr lang="en-US" b="1" dirty="0" err="1">
                <a:latin typeface="Times New Roman" panose="02020603050405020304" pitchFamily="18" charset="0"/>
                <a:ea typeface="Calibri" panose="020F0502020204030204" pitchFamily="34" charset="0"/>
                <a:cs typeface="Times New Roman" panose="02020603050405020304" pitchFamily="18" charset="0"/>
              </a:rPr>
              <a:t>gpa</a:t>
            </a:r>
            <a:r>
              <a:rPr lang="en-US" b="1" dirty="0">
                <a:latin typeface="Times New Roman" panose="02020603050405020304" pitchFamily="18" charset="0"/>
                <a:ea typeface="Calibri" panose="020F0502020204030204" pitchFamily="34" charset="0"/>
                <a:cs typeface="Times New Roman" panose="02020603050405020304" pitchFamily="18" charset="0"/>
              </a:rPr>
              <a:t>&lt;=4.0;</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X;</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itle 1">
            <a:extLst>
              <a:ext uri="{FF2B5EF4-FFF2-40B4-BE49-F238E27FC236}">
                <a16:creationId xmlns:a16="http://schemas.microsoft.com/office/drawing/2014/main" id="{212C1215-BA11-5024-C85F-B63713F725DD}"/>
              </a:ext>
            </a:extLst>
          </p:cNvPr>
          <p:cNvSpPr>
            <a:spLocks noGrp="1"/>
          </p:cNvSpPr>
          <p:nvPr>
            <p:ph type="title"/>
          </p:nvPr>
        </p:nvSpPr>
        <p:spPr/>
        <p:txBody>
          <a:bodyPr/>
          <a:lstStyle/>
          <a:p>
            <a:r>
              <a:rPr lang="en-US" altLang="en-US" b="1">
                <a:latin typeface="Trebuchet MS" panose="020B0603020202020204" pitchFamily="34" charset="0"/>
              </a:rPr>
              <a:t>Eval Functions</a:t>
            </a:r>
            <a:endParaRPr lang="en-US" altLang="en-US"/>
          </a:p>
        </p:txBody>
      </p:sp>
      <p:sp>
        <p:nvSpPr>
          <p:cNvPr id="538627" name="Content Placeholder 2">
            <a:extLst>
              <a:ext uri="{FF2B5EF4-FFF2-40B4-BE49-F238E27FC236}">
                <a16:creationId xmlns:a16="http://schemas.microsoft.com/office/drawing/2014/main" id="{CBF6D339-1DD2-FC76-3247-2D136B971847}"/>
              </a:ext>
            </a:extLst>
          </p:cNvPr>
          <p:cNvSpPr>
            <a:spLocks noGrp="1"/>
          </p:cNvSpPr>
          <p:nvPr>
            <p:ph sz="quarter" idx="1"/>
          </p:nvPr>
        </p:nvSpPr>
        <p:spPr/>
        <p:txBody>
          <a:bodyPr/>
          <a:lstStyle/>
          <a:p>
            <a:r>
              <a:rPr lang="en-US" altLang="en-US"/>
              <a:t>AVG</a:t>
            </a:r>
          </a:p>
          <a:p>
            <a:r>
              <a:rPr lang="en-US" altLang="en-US"/>
              <a:t>MAX</a:t>
            </a:r>
          </a:p>
          <a:p>
            <a:r>
              <a:rPr lang="en-US" altLang="en-US"/>
              <a:t>COUNT</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itle 1">
            <a:extLst>
              <a:ext uri="{FF2B5EF4-FFF2-40B4-BE49-F238E27FC236}">
                <a16:creationId xmlns:a16="http://schemas.microsoft.com/office/drawing/2014/main" id="{FBDC7C03-C436-1DBC-58C8-AC28AF7F6DA8}"/>
              </a:ext>
            </a:extLst>
          </p:cNvPr>
          <p:cNvSpPr>
            <a:spLocks noGrp="1"/>
          </p:cNvSpPr>
          <p:nvPr>
            <p:ph type="title"/>
          </p:nvPr>
        </p:nvSpPr>
        <p:spPr/>
        <p:txBody>
          <a:bodyPr/>
          <a:lstStyle/>
          <a:p>
            <a:pPr eaLnBrk="1" hangingPunct="1"/>
            <a:r>
              <a:rPr lang="en-US" altLang="en-US" b="1">
                <a:latin typeface="Trebuchet MS" panose="020B0603020202020204" pitchFamily="34" charset="0"/>
              </a:rPr>
              <a:t>AVG</a:t>
            </a:r>
            <a:endParaRPr lang="en-IN" altLang="en-US" b="1"/>
          </a:p>
        </p:txBody>
      </p:sp>
      <p:sp>
        <p:nvSpPr>
          <p:cNvPr id="539651" name="Content Placeholder 3">
            <a:extLst>
              <a:ext uri="{FF2B5EF4-FFF2-40B4-BE49-F238E27FC236}">
                <a16:creationId xmlns:a16="http://schemas.microsoft.com/office/drawing/2014/main" id="{D1D9F1B1-3D2C-42D3-8EAB-701DB7861DF8}"/>
              </a:ext>
            </a:extLst>
          </p:cNvPr>
          <p:cNvSpPr>
            <a:spLocks noGrp="1"/>
          </p:cNvSpPr>
          <p:nvPr>
            <p:ph sz="quarter" idx="2"/>
          </p:nvPr>
        </p:nvSpPr>
        <p:spPr>
          <a:xfrm>
            <a:off x="838200" y="1639889"/>
            <a:ext cx="8045450" cy="696912"/>
          </a:xfrm>
        </p:spPr>
        <p:txBody>
          <a:bodyPr/>
          <a:lstStyle/>
          <a:p>
            <a:pPr>
              <a:lnSpc>
                <a:spcPct val="107000"/>
              </a:lnSpc>
              <a:spcAft>
                <a:spcPts val="800"/>
              </a:spcAft>
            </a:pPr>
            <a:r>
              <a:rPr lang="en-US" altLang="en-US" dirty="0">
                <a:cs typeface="Calibri" panose="020F0502020204030204" pitchFamily="34" charset="0"/>
              </a:rPr>
              <a:t>To calculate the average marks for each student. </a:t>
            </a:r>
            <a:endParaRPr lang="en-US" altLang="en-US"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02511D50-23D1-C0F6-DB49-EDAA6A038E2F}"/>
              </a:ext>
            </a:extLst>
          </p:cNvPr>
          <p:cNvSpPr/>
          <p:nvPr/>
        </p:nvSpPr>
        <p:spPr>
          <a:xfrm>
            <a:off x="933893" y="2984355"/>
            <a:ext cx="7479224" cy="2638037"/>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b="1" dirty="0">
                <a:latin typeface="Times New Roman" panose="02020603050405020304" pitchFamily="18" charset="0"/>
                <a:ea typeface="Calibri" panose="020F0502020204030204" pitchFamily="34" charset="0"/>
                <a:cs typeface="Times New Roman" panose="02020603050405020304" pitchFamily="18" charset="0"/>
              </a:rPr>
              <a:t>/student.csv' USING </a:t>
            </a:r>
            <a:r>
              <a:rPr lang="en-US" b="1" dirty="0" err="1">
                <a:latin typeface="Times New Roman" panose="02020603050405020304" pitchFamily="18" charset="0"/>
                <a:ea typeface="Calibri" panose="020F0502020204030204" pitchFamily="34" charset="0"/>
                <a:cs typeface="Times New Roman" panose="02020603050405020304" pitchFamily="18" charset="0"/>
              </a:rPr>
              <a:t>PigStorage</a:t>
            </a:r>
            <a:r>
              <a:rPr lang="en-US" b="1" dirty="0">
                <a:latin typeface="Times New Roman" panose="02020603050405020304" pitchFamily="18" charset="0"/>
                <a:ea typeface="Calibri" panose="020F0502020204030204" pitchFamily="34" charset="0"/>
                <a:cs typeface="Times New Roman" panose="02020603050405020304" pitchFamily="18" charset="0"/>
              </a:rPr>
              <a:t> (‘,’) as (</a:t>
            </a:r>
            <a:r>
              <a:rPr lang="en-US" b="1" dirty="0" err="1">
                <a:latin typeface="Times New Roman" panose="02020603050405020304" pitchFamily="18" charset="0"/>
                <a:ea typeface="Calibri" panose="020F0502020204030204" pitchFamily="34" charset="0"/>
                <a:cs typeface="Times New Roman" panose="02020603050405020304" pitchFamily="18" charset="0"/>
              </a:rPr>
              <a:t>studname:chararray,marks:int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B = GROUP A BY </a:t>
            </a:r>
            <a:r>
              <a:rPr lang="en-US" b="1" dirty="0" err="1">
                <a:latin typeface="Times New Roman" panose="02020603050405020304" pitchFamily="18" charset="0"/>
                <a:ea typeface="Calibri" panose="020F0502020204030204" pitchFamily="34" charset="0"/>
                <a:cs typeface="Times New Roman" panose="02020603050405020304" pitchFamily="18" charset="0"/>
              </a:rPr>
              <a:t>studname</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b="1" dirty="0" err="1">
                <a:latin typeface="Times New Roman" panose="02020603050405020304" pitchFamily="18" charset="0"/>
                <a:ea typeface="Calibri" panose="020F0502020204030204" pitchFamily="34" charset="0"/>
                <a:cs typeface="Times New Roman" panose="02020603050405020304" pitchFamily="18" charset="0"/>
              </a:rPr>
              <a:t>A.studname</a:t>
            </a:r>
            <a:r>
              <a:rPr lang="en-US" b="1" dirty="0">
                <a:latin typeface="Times New Roman" panose="02020603050405020304" pitchFamily="18" charset="0"/>
                <a:ea typeface="Calibri" panose="020F0502020204030204" pitchFamily="34" charset="0"/>
                <a:cs typeface="Times New Roman" panose="02020603050405020304" pitchFamily="18" charset="0"/>
              </a:rPr>
              <a:t>, AVG(</a:t>
            </a:r>
            <a:r>
              <a:rPr lang="en-US" b="1" dirty="0" err="1">
                <a:latin typeface="Times New Roman" panose="02020603050405020304" pitchFamily="18" charset="0"/>
                <a:ea typeface="Calibri" panose="020F0502020204030204" pitchFamily="34" charset="0"/>
                <a:cs typeface="Times New Roman" panose="02020603050405020304" pitchFamily="18" charset="0"/>
              </a:rPr>
              <a:t>A.marks</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C;</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itle 1">
            <a:extLst>
              <a:ext uri="{FF2B5EF4-FFF2-40B4-BE49-F238E27FC236}">
                <a16:creationId xmlns:a16="http://schemas.microsoft.com/office/drawing/2014/main" id="{C1BE0AE1-0C4D-1788-4FFC-7B13FA3FE973}"/>
              </a:ext>
            </a:extLst>
          </p:cNvPr>
          <p:cNvSpPr>
            <a:spLocks noGrp="1"/>
          </p:cNvSpPr>
          <p:nvPr>
            <p:ph type="title"/>
          </p:nvPr>
        </p:nvSpPr>
        <p:spPr>
          <a:xfrm>
            <a:off x="2136775" y="228600"/>
            <a:ext cx="8153400" cy="990600"/>
          </a:xfrm>
        </p:spPr>
        <p:txBody>
          <a:bodyPr/>
          <a:lstStyle/>
          <a:p>
            <a:pPr eaLnBrk="1" hangingPunct="1"/>
            <a:r>
              <a:rPr lang="en-US" altLang="en-US" b="1">
                <a:latin typeface="Trebuchet MS" panose="020B0603020202020204" pitchFamily="34" charset="0"/>
              </a:rPr>
              <a:t>MAX</a:t>
            </a:r>
            <a:endParaRPr lang="en-IN" altLang="en-US" b="1"/>
          </a:p>
        </p:txBody>
      </p:sp>
      <p:sp>
        <p:nvSpPr>
          <p:cNvPr id="540675" name="Content Placeholder 2">
            <a:extLst>
              <a:ext uri="{FF2B5EF4-FFF2-40B4-BE49-F238E27FC236}">
                <a16:creationId xmlns:a16="http://schemas.microsoft.com/office/drawing/2014/main" id="{7782C250-E61A-F8B8-3F68-5B68362868EC}"/>
              </a:ext>
            </a:extLst>
          </p:cNvPr>
          <p:cNvSpPr>
            <a:spLocks noGrp="1"/>
          </p:cNvSpPr>
          <p:nvPr>
            <p:ph sz="quarter" idx="1"/>
          </p:nvPr>
        </p:nvSpPr>
        <p:spPr>
          <a:xfrm>
            <a:off x="1809750" y="1428750"/>
            <a:ext cx="8643938" cy="1390650"/>
          </a:xfrm>
        </p:spPr>
        <p:txBody>
          <a:bodyPr/>
          <a:lstStyle/>
          <a:p>
            <a:pPr>
              <a:lnSpc>
                <a:spcPct val="107000"/>
              </a:lnSpc>
              <a:spcAft>
                <a:spcPts val="800"/>
              </a:spcAft>
            </a:pPr>
            <a:r>
              <a:rPr lang="en-US" altLang="en-US">
                <a:cs typeface="Calibri" panose="020F0502020204030204" pitchFamily="34" charset="0"/>
              </a:rPr>
              <a:t>To calculate the maximum marks for each student. </a:t>
            </a:r>
            <a:endParaRPr lang="en-US" altLang="en-US">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1DE318A-021F-73F5-081B-A6B5AB8F3970}"/>
              </a:ext>
            </a:extLst>
          </p:cNvPr>
          <p:cNvSpPr/>
          <p:nvPr/>
        </p:nvSpPr>
        <p:spPr>
          <a:xfrm>
            <a:off x="2209800" y="2590800"/>
            <a:ext cx="8282554" cy="2756686"/>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latin typeface="Times New Roman" panose="02020603050405020304" pitchFamily="18" charset="0"/>
                <a:ea typeface="Calibri" panose="020F0502020204030204" pitchFamily="34" charset="0"/>
                <a:cs typeface="Times New Roman" panose="02020603050405020304" pitchFamily="18" charset="0"/>
              </a:rPr>
              <a:t>/student.csv' USING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PigStorage</a:t>
            </a:r>
            <a:r>
              <a:rPr lang="en-US" sz="1700" b="1" dirty="0">
                <a:latin typeface="Times New Roman" panose="02020603050405020304" pitchFamily="18" charset="0"/>
                <a:ea typeface="Calibri" panose="020F0502020204030204" pitchFamily="34" charset="0"/>
                <a:cs typeface="Times New Roman" panose="02020603050405020304" pitchFamily="18" charset="0"/>
              </a:rPr>
              <a:t> (‘,’) as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studname:chararray</a:t>
            </a: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marks:int</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B = GROUP A BY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studname</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A.studname</a:t>
            </a:r>
            <a:r>
              <a:rPr lang="en-US" sz="1700" b="1" dirty="0">
                <a:latin typeface="Times New Roman" panose="02020603050405020304" pitchFamily="18" charset="0"/>
                <a:ea typeface="Calibri" panose="020F0502020204030204" pitchFamily="34" charset="0"/>
                <a:cs typeface="Times New Roman" panose="02020603050405020304" pitchFamily="18" charset="0"/>
              </a:rPr>
              <a:t>, MAX(</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A.marks</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itle 1">
            <a:extLst>
              <a:ext uri="{FF2B5EF4-FFF2-40B4-BE49-F238E27FC236}">
                <a16:creationId xmlns:a16="http://schemas.microsoft.com/office/drawing/2014/main" id="{E56BB394-57DF-F3DF-D454-E117183C4732}"/>
              </a:ext>
            </a:extLst>
          </p:cNvPr>
          <p:cNvSpPr>
            <a:spLocks noGrp="1"/>
          </p:cNvSpPr>
          <p:nvPr>
            <p:ph type="title"/>
          </p:nvPr>
        </p:nvSpPr>
        <p:spPr>
          <a:xfrm>
            <a:off x="2136775" y="228600"/>
            <a:ext cx="8153400" cy="990600"/>
          </a:xfrm>
        </p:spPr>
        <p:txBody>
          <a:bodyPr/>
          <a:lstStyle/>
          <a:p>
            <a:pPr eaLnBrk="1" hangingPunct="1"/>
            <a:r>
              <a:rPr lang="en-US" altLang="en-US" b="1">
                <a:latin typeface="Trebuchet MS" panose="020B0603020202020204" pitchFamily="34" charset="0"/>
              </a:rPr>
              <a:t>COUNT</a:t>
            </a:r>
            <a:endParaRPr lang="en-IN" altLang="en-US" b="1"/>
          </a:p>
        </p:txBody>
      </p:sp>
      <p:sp>
        <p:nvSpPr>
          <p:cNvPr id="541699" name="Content Placeholder 2">
            <a:extLst>
              <a:ext uri="{FF2B5EF4-FFF2-40B4-BE49-F238E27FC236}">
                <a16:creationId xmlns:a16="http://schemas.microsoft.com/office/drawing/2014/main" id="{08840CCC-7D75-4516-AA3B-6606047CE889}"/>
              </a:ext>
            </a:extLst>
          </p:cNvPr>
          <p:cNvSpPr>
            <a:spLocks noGrp="1"/>
          </p:cNvSpPr>
          <p:nvPr>
            <p:ph sz="quarter" idx="1"/>
          </p:nvPr>
        </p:nvSpPr>
        <p:spPr>
          <a:xfrm>
            <a:off x="1809750" y="1428750"/>
            <a:ext cx="8643938" cy="1390650"/>
          </a:xfrm>
        </p:spPr>
        <p:txBody>
          <a:bodyPr/>
          <a:lstStyle/>
          <a:p>
            <a:pPr>
              <a:lnSpc>
                <a:spcPct val="107000"/>
              </a:lnSpc>
              <a:spcAft>
                <a:spcPts val="800"/>
              </a:spcAft>
            </a:pPr>
            <a:r>
              <a:rPr lang="en-US" altLang="en-US">
                <a:cs typeface="Calibri" panose="020F0502020204030204" pitchFamily="34" charset="0"/>
              </a:rPr>
              <a:t>To count the number of elements in a bag</a:t>
            </a:r>
            <a:endParaRPr lang="en-US" altLang="en-US">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AFA50E03-CC8D-E7A3-ADD2-A5150F27C72D}"/>
              </a:ext>
            </a:extLst>
          </p:cNvPr>
          <p:cNvSpPr/>
          <p:nvPr/>
        </p:nvSpPr>
        <p:spPr>
          <a:xfrm>
            <a:off x="2209800" y="2590800"/>
            <a:ext cx="8282554" cy="2756686"/>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A = load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pigdemo</a:t>
            </a:r>
            <a:r>
              <a:rPr lang="en-US" sz="1700" b="1" dirty="0">
                <a:latin typeface="Times New Roman" panose="02020603050405020304" pitchFamily="18" charset="0"/>
                <a:ea typeface="Calibri" panose="020F0502020204030204" pitchFamily="34" charset="0"/>
                <a:cs typeface="Times New Roman" panose="02020603050405020304" pitchFamily="18" charset="0"/>
              </a:rPr>
              <a:t>/student.csv' USING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PigStorage</a:t>
            </a:r>
            <a:r>
              <a:rPr lang="en-US" sz="1700" b="1" dirty="0">
                <a:latin typeface="Times New Roman" panose="02020603050405020304" pitchFamily="18" charset="0"/>
                <a:ea typeface="Calibri" panose="020F0502020204030204" pitchFamily="34" charset="0"/>
                <a:cs typeface="Times New Roman" panose="02020603050405020304" pitchFamily="18" charset="0"/>
              </a:rPr>
              <a:t> (‘,’) as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studname:chararray</a:t>
            </a: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marks:int</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B = GROUP A BY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studname</a:t>
            </a:r>
            <a:r>
              <a:rPr lang="en-US" sz="1700" b="1" dirty="0">
                <a:latin typeface="Times New Roman" panose="02020603050405020304" pitchFamily="18" charset="0"/>
                <a:ea typeface="Calibri" panose="020F0502020204030204" pitchFamily="34" charset="0"/>
                <a:cs typeface="Times New Roman" panose="02020603050405020304" pitchFamily="18" charset="0"/>
              </a:rPr>
              <a:t>;</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C = FOREACH B GENERATE </a:t>
            </a:r>
            <a:r>
              <a:rPr lang="en-US" sz="1700" b="1" dirty="0" err="1">
                <a:latin typeface="Times New Roman" panose="02020603050405020304" pitchFamily="18" charset="0"/>
                <a:ea typeface="Calibri" panose="020F0502020204030204" pitchFamily="34" charset="0"/>
                <a:cs typeface="Times New Roman" panose="02020603050405020304" pitchFamily="18" charset="0"/>
              </a:rPr>
              <a:t>A.studname</a:t>
            </a:r>
            <a:r>
              <a:rPr lang="en-US" sz="1700" b="1" dirty="0">
                <a:latin typeface="Times New Roman" panose="02020603050405020304" pitchFamily="18" charset="0"/>
                <a:ea typeface="Calibri" panose="020F0502020204030204" pitchFamily="34" charset="0"/>
                <a:cs typeface="Times New Roman" panose="02020603050405020304" pitchFamily="18" charset="0"/>
              </a:rPr>
              <a:t>, COUNT(A);</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sz="1700" b="1" dirty="0">
                <a:latin typeface="Times New Roman" panose="02020603050405020304" pitchFamily="18" charset="0"/>
                <a:ea typeface="Calibri" panose="020F0502020204030204" pitchFamily="34" charset="0"/>
                <a:cs typeface="Times New Roman" panose="02020603050405020304" pitchFamily="18" charset="0"/>
              </a:rPr>
              <a:t>DUMP C;</a:t>
            </a:r>
            <a:endParaRPr lang="en-US" sz="1700" dirty="0">
              <a:ea typeface="Calibri" panose="020F050202020403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itle 1">
            <a:extLst>
              <a:ext uri="{FF2B5EF4-FFF2-40B4-BE49-F238E27FC236}">
                <a16:creationId xmlns:a16="http://schemas.microsoft.com/office/drawing/2014/main" id="{CDDC46CA-96F7-150C-E0D6-2F519C9CC167}"/>
              </a:ext>
            </a:extLst>
          </p:cNvPr>
          <p:cNvSpPr>
            <a:spLocks noGrp="1"/>
          </p:cNvSpPr>
          <p:nvPr>
            <p:ph type="title"/>
          </p:nvPr>
        </p:nvSpPr>
        <p:spPr/>
        <p:txBody>
          <a:bodyPr/>
          <a:lstStyle/>
          <a:p>
            <a:r>
              <a:rPr lang="en-US" altLang="en-US" b="1">
                <a:latin typeface="Trebuchet MS" panose="020B0603020202020204" pitchFamily="34" charset="0"/>
              </a:rPr>
              <a:t>COMPLEX DATA TYPES: TUPLE</a:t>
            </a:r>
            <a:endParaRPr lang="en-US" altLang="en-US" b="1"/>
          </a:p>
        </p:txBody>
      </p:sp>
      <p:sp>
        <p:nvSpPr>
          <p:cNvPr id="3" name="Content Placeholder 2">
            <a:extLst>
              <a:ext uri="{FF2B5EF4-FFF2-40B4-BE49-F238E27FC236}">
                <a16:creationId xmlns:a16="http://schemas.microsoft.com/office/drawing/2014/main" id="{554AC332-09A7-C799-91E8-2B6492CB4E1F}"/>
              </a:ext>
            </a:extLst>
          </p:cNvPr>
          <p:cNvSpPr>
            <a:spLocks noGrp="1"/>
          </p:cNvSpPr>
          <p:nvPr>
            <p:ph sz="quarter" idx="1"/>
          </p:nvPr>
        </p:nvSpPr>
        <p:spPr>
          <a:xfrm>
            <a:off x="2136775" y="1600200"/>
            <a:ext cx="8153400" cy="4876800"/>
          </a:xfrm>
        </p:spPr>
        <p:txBody>
          <a:bodyPr/>
          <a:lstStyle/>
          <a:p>
            <a:pPr>
              <a:defRPr/>
            </a:pPr>
            <a:r>
              <a:rPr lang="en-US" b="1" i="1" dirty="0">
                <a:ea typeface="Calibri" panose="020F0502020204030204" pitchFamily="34" charset="0"/>
              </a:rPr>
              <a:t>TUPLE</a:t>
            </a:r>
            <a:r>
              <a:rPr lang="en-US" dirty="0">
                <a:ea typeface="Calibri" panose="020F0502020204030204" pitchFamily="34" charset="0"/>
              </a:rPr>
              <a:t> </a:t>
            </a:r>
            <a:r>
              <a:rPr lang="en-US" dirty="0"/>
              <a:t>is an ordered collection of fields.</a:t>
            </a:r>
          </a:p>
          <a:p>
            <a:pPr marL="0" indent="0">
              <a:spcBef>
                <a:spcPct val="0"/>
              </a:spcBef>
              <a:buNone/>
              <a:defRPr/>
            </a:pPr>
            <a:endParaRPr lang="en-US" dirty="0"/>
          </a:p>
        </p:txBody>
      </p:sp>
      <p:sp>
        <p:nvSpPr>
          <p:cNvPr id="542724" name="Rectangle 57">
            <a:extLst>
              <a:ext uri="{FF2B5EF4-FFF2-40B4-BE49-F238E27FC236}">
                <a16:creationId xmlns:a16="http://schemas.microsoft.com/office/drawing/2014/main" id="{4F1A671B-E88A-E82F-49D9-5A7636B16E16}"/>
              </a:ext>
            </a:extLst>
          </p:cNvPr>
          <p:cNvSpPr>
            <a:spLocks noChangeArrowheads="1"/>
          </p:cNvSpPr>
          <p:nvPr/>
        </p:nvSpPr>
        <p:spPr bwMode="auto">
          <a:xfrm>
            <a:off x="2362201" y="2743201"/>
            <a:ext cx="6354763" cy="1165225"/>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anchor="ctr"/>
          <a:lstStyle>
            <a:lvl1pPr>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800" b="1">
                <a:cs typeface="Calibri" panose="020F0502020204030204" pitchFamily="34" charset="0"/>
              </a:rPr>
              <a:t>(John,12) 	(Jack,13)	</a:t>
            </a: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cs typeface="Calibri" panose="020F0502020204030204" pitchFamily="34" charset="0"/>
              </a:rPr>
              <a:t>(Joseph,5)	(Smith,8) 	</a:t>
            </a: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cs typeface="Calibri" panose="020F0502020204030204" pitchFamily="34" charset="0"/>
              </a:rPr>
              <a:t>(James, 7)	(Scott,12)</a:t>
            </a:r>
            <a:endParaRPr lang="en-US" altLang="en-US" sz="18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012AA0A-ABE5-5D24-7725-3BE015E67546}"/>
              </a:ext>
            </a:extLst>
          </p:cNvPr>
          <p:cNvSpPr/>
          <p:nvPr/>
        </p:nvSpPr>
        <p:spPr>
          <a:xfrm>
            <a:off x="2362201" y="3962401"/>
            <a:ext cx="6633275" cy="2204541"/>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'/root/</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pigdemos</a:t>
            </a:r>
            <a:r>
              <a:rPr lang="en-US" b="1" dirty="0">
                <a:latin typeface="Times New Roman" panose="02020603050405020304" pitchFamily="18" charset="0"/>
                <a:ea typeface="Calibri" panose="020F0502020204030204" pitchFamily="34" charset="0"/>
                <a:cs typeface="Times New Roman" panose="02020603050405020304" pitchFamily="18" charset="0"/>
              </a:rPr>
              <a:t>/studentdata.tsv' AS ( t1:tuple (t1a:chararray, t1b:int ), t2:tuple ( t2a:chararray, t2b:int )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B = FOREACH A GENERATE t1.t1a,t1.t1b,t2$0,t2$1;</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B396-18E4-542D-6F6E-AC047796D9E3}"/>
            </a:ext>
          </a:extLst>
        </p:cNvPr>
        <p:cNvGrpSpPr/>
        <p:nvPr/>
      </p:nvGrpSpPr>
      <p:grpSpPr>
        <a:xfrm>
          <a:off x="0" y="0"/>
          <a:ext cx="0" cy="0"/>
          <a:chOff x="0" y="0"/>
          <a:chExt cx="0" cy="0"/>
        </a:xfrm>
      </p:grpSpPr>
      <p:sp>
        <p:nvSpPr>
          <p:cNvPr id="542722" name="Title 1">
            <a:extLst>
              <a:ext uri="{FF2B5EF4-FFF2-40B4-BE49-F238E27FC236}">
                <a16:creationId xmlns:a16="http://schemas.microsoft.com/office/drawing/2014/main" id="{A2DF2785-11F2-1CCD-7B24-7CB5E4703E4C}"/>
              </a:ext>
            </a:extLst>
          </p:cNvPr>
          <p:cNvSpPr>
            <a:spLocks noGrp="1"/>
          </p:cNvSpPr>
          <p:nvPr>
            <p:ph type="title"/>
          </p:nvPr>
        </p:nvSpPr>
        <p:spPr>
          <a:xfrm>
            <a:off x="405114" y="365126"/>
            <a:ext cx="10948686" cy="965964"/>
          </a:xfrm>
        </p:spPr>
        <p:txBody>
          <a:bodyPr/>
          <a:lstStyle/>
          <a:p>
            <a:r>
              <a:rPr lang="en-US" altLang="en-US" b="1" dirty="0">
                <a:latin typeface="Trebuchet MS" panose="020B0603020202020204" pitchFamily="34" charset="0"/>
              </a:rPr>
              <a:t>OUTPUT: TUPLE</a:t>
            </a:r>
            <a:endParaRPr lang="en-US" altLang="en-US" b="1" dirty="0"/>
          </a:p>
        </p:txBody>
      </p:sp>
      <p:sp>
        <p:nvSpPr>
          <p:cNvPr id="3" name="Content Placeholder 2">
            <a:extLst>
              <a:ext uri="{FF2B5EF4-FFF2-40B4-BE49-F238E27FC236}">
                <a16:creationId xmlns:a16="http://schemas.microsoft.com/office/drawing/2014/main" id="{7562035A-98EE-98A4-C360-13A5AF572395}"/>
              </a:ext>
            </a:extLst>
          </p:cNvPr>
          <p:cNvSpPr>
            <a:spLocks noGrp="1"/>
          </p:cNvSpPr>
          <p:nvPr>
            <p:ph sz="quarter" idx="1"/>
          </p:nvPr>
        </p:nvSpPr>
        <p:spPr>
          <a:xfrm>
            <a:off x="254645" y="1616074"/>
            <a:ext cx="11285314" cy="2041526"/>
          </a:xfrm>
        </p:spPr>
        <p:txBody>
          <a:bodyPr/>
          <a:lstStyle/>
          <a:p>
            <a:pPr>
              <a:defRPr/>
            </a:pPr>
            <a:r>
              <a:rPr lang="en-US" dirty="0"/>
              <a:t>t1.t1a → The first element (</a:t>
            </a:r>
            <a:r>
              <a:rPr lang="en-US" dirty="0" err="1"/>
              <a:t>chararray</a:t>
            </a:r>
            <a:r>
              <a:rPr lang="en-US" dirty="0"/>
              <a:t>) of the first tuple.</a:t>
            </a:r>
          </a:p>
          <a:p>
            <a:pPr>
              <a:defRPr/>
            </a:pPr>
            <a:r>
              <a:rPr lang="en-US" dirty="0"/>
              <a:t>t1.t1b → The second element (int) of the first tuple.</a:t>
            </a:r>
          </a:p>
          <a:p>
            <a:pPr>
              <a:defRPr/>
            </a:pPr>
            <a:r>
              <a:rPr lang="en-US" dirty="0"/>
              <a:t>t2$0 → The first element of the second tuple (equivalent to t2.t2a).</a:t>
            </a:r>
          </a:p>
          <a:p>
            <a:pPr>
              <a:defRPr/>
            </a:pPr>
            <a:r>
              <a:rPr lang="en-US" dirty="0"/>
              <a:t>t2$1 → The second element of the second tuple (equivalent to t2.t2b).</a:t>
            </a:r>
          </a:p>
          <a:p>
            <a:pPr marL="0" indent="0">
              <a:spcBef>
                <a:spcPct val="0"/>
              </a:spcBef>
              <a:buNone/>
              <a:defRPr/>
            </a:pPr>
            <a:endParaRPr lang="en-US" dirty="0"/>
          </a:p>
        </p:txBody>
      </p:sp>
      <p:pic>
        <p:nvPicPr>
          <p:cNvPr id="7" name="Picture 6">
            <a:extLst>
              <a:ext uri="{FF2B5EF4-FFF2-40B4-BE49-F238E27FC236}">
                <a16:creationId xmlns:a16="http://schemas.microsoft.com/office/drawing/2014/main" id="{007D31AB-5FCC-A297-42F9-53B759AEA70F}"/>
              </a:ext>
            </a:extLst>
          </p:cNvPr>
          <p:cNvPicPr>
            <a:picLocks noChangeAspect="1"/>
          </p:cNvPicPr>
          <p:nvPr/>
        </p:nvPicPr>
        <p:blipFill>
          <a:blip r:embed="rId3"/>
          <a:stretch>
            <a:fillRect/>
          </a:stretch>
        </p:blipFill>
        <p:spPr>
          <a:xfrm>
            <a:off x="1227940" y="3860640"/>
            <a:ext cx="9458325" cy="1752600"/>
          </a:xfrm>
          <a:prstGeom prst="rect">
            <a:avLst/>
          </a:prstGeom>
        </p:spPr>
      </p:pic>
    </p:spTree>
    <p:extLst>
      <p:ext uri="{BB962C8B-B14F-4D97-AF65-F5344CB8AC3E}">
        <p14:creationId xmlns:p14="http://schemas.microsoft.com/office/powerpoint/2010/main" val="2742027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itle 1">
            <a:extLst>
              <a:ext uri="{FF2B5EF4-FFF2-40B4-BE49-F238E27FC236}">
                <a16:creationId xmlns:a16="http://schemas.microsoft.com/office/drawing/2014/main" id="{F675A512-9E97-3AAB-EB70-159A3B0FA439}"/>
              </a:ext>
            </a:extLst>
          </p:cNvPr>
          <p:cNvSpPr>
            <a:spLocks noGrp="1"/>
          </p:cNvSpPr>
          <p:nvPr>
            <p:ph type="title"/>
          </p:nvPr>
        </p:nvSpPr>
        <p:spPr/>
        <p:txBody>
          <a:bodyPr/>
          <a:lstStyle/>
          <a:p>
            <a:r>
              <a:rPr lang="en-US" altLang="en-US" b="1">
                <a:latin typeface="Trebuchet MS" panose="020B0603020202020204" pitchFamily="34" charset="0"/>
              </a:rPr>
              <a:t>COMPLEX DATA TYPES: MAP</a:t>
            </a:r>
            <a:endParaRPr lang="en-US" altLang="en-US" b="1"/>
          </a:p>
        </p:txBody>
      </p:sp>
      <p:sp>
        <p:nvSpPr>
          <p:cNvPr id="543747" name="Content Placeholder 2">
            <a:extLst>
              <a:ext uri="{FF2B5EF4-FFF2-40B4-BE49-F238E27FC236}">
                <a16:creationId xmlns:a16="http://schemas.microsoft.com/office/drawing/2014/main" id="{792878EB-C9E7-0294-9971-8F8D180C36F0}"/>
              </a:ext>
            </a:extLst>
          </p:cNvPr>
          <p:cNvSpPr>
            <a:spLocks noGrp="1"/>
          </p:cNvSpPr>
          <p:nvPr>
            <p:ph sz="quarter" idx="1"/>
          </p:nvPr>
        </p:nvSpPr>
        <p:spPr>
          <a:xfrm>
            <a:off x="2136775" y="1600200"/>
            <a:ext cx="8153400" cy="4876800"/>
          </a:xfrm>
        </p:spPr>
        <p:txBody>
          <a:bodyPr/>
          <a:lstStyle/>
          <a:p>
            <a:pPr marL="0" indent="0">
              <a:spcBef>
                <a:spcPct val="0"/>
              </a:spcBef>
              <a:buNone/>
            </a:pPr>
            <a:r>
              <a:rPr lang="en-US" altLang="en-US" b="1" i="1">
                <a:cs typeface="Calibri" panose="020F0502020204030204" pitchFamily="34" charset="0"/>
              </a:rPr>
              <a:t>MAP</a:t>
            </a:r>
            <a:r>
              <a:rPr lang="en-US" altLang="en-US">
                <a:cs typeface="Calibri" panose="020F0502020204030204" pitchFamily="34" charset="0"/>
              </a:rPr>
              <a:t> represents a key/value pair.</a:t>
            </a:r>
          </a:p>
          <a:p>
            <a:pPr marL="0" indent="0">
              <a:spcBef>
                <a:spcPct val="0"/>
              </a:spcBef>
              <a:buNone/>
            </a:pPr>
            <a:endParaRPr lang="en-US" altLang="en-US"/>
          </a:p>
        </p:txBody>
      </p:sp>
      <p:sp>
        <p:nvSpPr>
          <p:cNvPr id="543748" name="Rectangle 57">
            <a:extLst>
              <a:ext uri="{FF2B5EF4-FFF2-40B4-BE49-F238E27FC236}">
                <a16:creationId xmlns:a16="http://schemas.microsoft.com/office/drawing/2014/main" id="{0ECCA2B3-986F-001C-B232-48E8931FDF73}"/>
              </a:ext>
            </a:extLst>
          </p:cNvPr>
          <p:cNvSpPr>
            <a:spLocks noChangeArrowheads="1"/>
          </p:cNvSpPr>
          <p:nvPr/>
        </p:nvSpPr>
        <p:spPr bwMode="auto">
          <a:xfrm>
            <a:off x="2362201" y="2743201"/>
            <a:ext cx="6354763" cy="1165225"/>
          </a:xfrm>
          <a:prstGeom prst="rect">
            <a:avLst/>
          </a:prstGeom>
          <a:gradFill rotWithShape="1">
            <a:gsLst>
              <a:gs pos="0">
                <a:srgbClr val="FFFFFF"/>
              </a:gs>
              <a:gs pos="50000">
                <a:srgbClr val="FBFBFB"/>
              </a:gs>
              <a:gs pos="100000">
                <a:srgbClr val="D0D0D0"/>
              </a:gs>
            </a:gsLst>
            <a:lin ang="5400000"/>
          </a:gradFill>
          <a:ln w="12700">
            <a:solidFill>
              <a:srgbClr val="4472C4"/>
            </a:solidFill>
            <a:miter lim="800000"/>
            <a:headEnd/>
            <a:tailEnd/>
          </a:ln>
        </p:spPr>
        <p:txBody>
          <a:bodyPr anchor="ctr"/>
          <a:lstStyle>
            <a:lvl1pPr>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800" b="1">
                <a:cs typeface="Calibri" panose="020F0502020204030204" pitchFamily="34" charset="0"/>
              </a:rPr>
              <a:t>John	[city#Bangalore]	</a:t>
            </a: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cs typeface="Calibri" panose="020F0502020204030204" pitchFamily="34" charset="0"/>
              </a:rPr>
              <a:t>Jack	[city#Pune]	</a:t>
            </a:r>
            <a:endParaRPr lang="en-US" altLang="en-US" sz="1800">
              <a:latin typeface="Arial" panose="020B0604020202020204" pitchFamily="34" charset="0"/>
              <a:cs typeface="Arial" panose="020B0604020202020204" pitchFamily="34" charset="0"/>
            </a:endParaRPr>
          </a:p>
          <a:p>
            <a:pPr>
              <a:spcBef>
                <a:spcPct val="0"/>
              </a:spcBef>
              <a:buFontTx/>
              <a:buNone/>
            </a:pPr>
            <a:r>
              <a:rPr lang="en-US" altLang="en-US" sz="1800" b="1">
                <a:cs typeface="Calibri" panose="020F0502020204030204" pitchFamily="34" charset="0"/>
              </a:rPr>
              <a:t>James	[city#Chennai]</a:t>
            </a:r>
            <a:endParaRPr lang="en-US" altLang="en-US" sz="18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4873697-6DB7-76C5-7140-A6EC1AE072A5}"/>
              </a:ext>
            </a:extLst>
          </p:cNvPr>
          <p:cNvSpPr/>
          <p:nvPr/>
        </p:nvSpPr>
        <p:spPr>
          <a:xfrm>
            <a:off x="2362201" y="3962401"/>
            <a:ext cx="6633275" cy="2204541"/>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A = load '/root/</a:t>
            </a:r>
            <a:r>
              <a:rPr lang="en-US" b="1" dirty="0" err="1">
                <a:latin typeface="Times New Roman" panose="02020603050405020304" pitchFamily="18" charset="0"/>
                <a:ea typeface="Calibri" panose="020F0502020204030204" pitchFamily="34" charset="0"/>
                <a:cs typeface="Times New Roman" panose="02020603050405020304" pitchFamily="18" charset="0"/>
              </a:rPr>
              <a:t>pigdemos</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studentcity.tsv</a:t>
            </a:r>
            <a:r>
              <a:rPr lang="en-US" b="1" dirty="0">
                <a:latin typeface="Times New Roman" panose="02020603050405020304" pitchFamily="18" charset="0"/>
                <a:ea typeface="Calibri" panose="020F0502020204030204" pitchFamily="34" charset="0"/>
                <a:cs typeface="Times New Roman" panose="02020603050405020304" pitchFamily="18" charset="0"/>
              </a:rPr>
              <a:t>' Using </a:t>
            </a:r>
            <a:r>
              <a:rPr lang="en-US" b="1" dirty="0" err="1">
                <a:latin typeface="Times New Roman" panose="02020603050405020304" pitchFamily="18" charset="0"/>
                <a:ea typeface="Calibri" panose="020F0502020204030204" pitchFamily="34" charset="0"/>
                <a:cs typeface="Times New Roman" panose="02020603050405020304" pitchFamily="18" charset="0"/>
              </a:rPr>
              <a:t>PigStorage</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studname:chararray,m:map</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chararray</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B = </a:t>
            </a:r>
            <a:r>
              <a:rPr lang="en-US" b="1" dirty="0" err="1">
                <a:latin typeface="Times New Roman" panose="02020603050405020304" pitchFamily="18" charset="0"/>
                <a:ea typeface="Calibri" panose="020F0502020204030204" pitchFamily="34" charset="0"/>
                <a:cs typeface="Times New Roman" panose="02020603050405020304" pitchFamily="18" charset="0"/>
              </a:rPr>
              <a:t>foreach</a:t>
            </a:r>
            <a:r>
              <a:rPr lang="en-US" b="1" dirty="0">
                <a:latin typeface="Times New Roman" panose="02020603050405020304" pitchFamily="18" charset="0"/>
                <a:ea typeface="Calibri" panose="020F0502020204030204" pitchFamily="34" charset="0"/>
                <a:cs typeface="Times New Roman" panose="02020603050405020304" pitchFamily="18" charset="0"/>
              </a:rPr>
              <a:t> A generate </a:t>
            </a:r>
            <a:r>
              <a:rPr lang="en-US" b="1" dirty="0" err="1">
                <a:latin typeface="Times New Roman" panose="02020603050405020304" pitchFamily="18" charset="0"/>
                <a:ea typeface="Calibri" panose="020F0502020204030204" pitchFamily="34" charset="0"/>
                <a:cs typeface="Times New Roman" panose="02020603050405020304" pitchFamily="18" charset="0"/>
              </a:rPr>
              <a:t>m#'city</a:t>
            </a:r>
            <a:r>
              <a:rPr lang="en-US" b="1" dirty="0">
                <a:latin typeface="Times New Roman" panose="02020603050405020304" pitchFamily="18" charset="0"/>
                <a:ea typeface="Calibri" panose="020F0502020204030204" pitchFamily="34" charset="0"/>
                <a:cs typeface="Times New Roman" panose="02020603050405020304" pitchFamily="18" charset="0"/>
              </a:rPr>
              <a:t>' as </a:t>
            </a:r>
            <a:r>
              <a:rPr lang="en-US" b="1" dirty="0" err="1">
                <a:latin typeface="Times New Roman" panose="02020603050405020304" pitchFamily="18" charset="0"/>
                <a:ea typeface="Calibri" panose="020F0502020204030204" pitchFamily="34" charset="0"/>
                <a:cs typeface="Times New Roman" panose="02020603050405020304" pitchFamily="18" charset="0"/>
              </a:rPr>
              <a:t>CityName:chararray</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latin typeface="Times New Roman" panose="02020603050405020304" pitchFamily="18" charset="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9A40-C23C-3F2F-7673-67E21F00319C}"/>
            </a:ext>
          </a:extLst>
        </p:cNvPr>
        <p:cNvGrpSpPr/>
        <p:nvPr/>
      </p:nvGrpSpPr>
      <p:grpSpPr>
        <a:xfrm>
          <a:off x="0" y="0"/>
          <a:ext cx="0" cy="0"/>
          <a:chOff x="0" y="0"/>
          <a:chExt cx="0" cy="0"/>
        </a:xfrm>
      </p:grpSpPr>
      <p:sp>
        <p:nvSpPr>
          <p:cNvPr id="542722" name="Title 1">
            <a:extLst>
              <a:ext uri="{FF2B5EF4-FFF2-40B4-BE49-F238E27FC236}">
                <a16:creationId xmlns:a16="http://schemas.microsoft.com/office/drawing/2014/main" id="{CF0A944B-4B8C-D05C-0246-2A7CB2607A3A}"/>
              </a:ext>
            </a:extLst>
          </p:cNvPr>
          <p:cNvSpPr>
            <a:spLocks noGrp="1"/>
          </p:cNvSpPr>
          <p:nvPr>
            <p:ph type="title"/>
          </p:nvPr>
        </p:nvSpPr>
        <p:spPr>
          <a:xfrm>
            <a:off x="405114" y="365126"/>
            <a:ext cx="10948686" cy="965964"/>
          </a:xfrm>
        </p:spPr>
        <p:txBody>
          <a:bodyPr/>
          <a:lstStyle/>
          <a:p>
            <a:r>
              <a:rPr lang="en-US" altLang="en-US" b="1" dirty="0">
                <a:latin typeface="Trebuchet MS" panose="020B0603020202020204" pitchFamily="34" charset="0"/>
              </a:rPr>
              <a:t>OUTPUT: MAP</a:t>
            </a:r>
            <a:endParaRPr lang="en-US" altLang="en-US" b="1" dirty="0"/>
          </a:p>
        </p:txBody>
      </p:sp>
      <p:pic>
        <p:nvPicPr>
          <p:cNvPr id="6" name="Picture 5">
            <a:extLst>
              <a:ext uri="{FF2B5EF4-FFF2-40B4-BE49-F238E27FC236}">
                <a16:creationId xmlns:a16="http://schemas.microsoft.com/office/drawing/2014/main" id="{900ACC53-CD9F-E3D1-FCFF-93C3FC2A5E98}"/>
              </a:ext>
            </a:extLst>
          </p:cNvPr>
          <p:cNvPicPr>
            <a:picLocks noChangeAspect="1"/>
          </p:cNvPicPr>
          <p:nvPr/>
        </p:nvPicPr>
        <p:blipFill>
          <a:blip r:embed="rId3"/>
          <a:stretch>
            <a:fillRect/>
          </a:stretch>
        </p:blipFill>
        <p:spPr>
          <a:xfrm>
            <a:off x="2786062" y="2295525"/>
            <a:ext cx="6619875" cy="2266950"/>
          </a:xfrm>
          <a:prstGeom prst="rect">
            <a:avLst/>
          </a:prstGeom>
        </p:spPr>
      </p:pic>
    </p:spTree>
    <p:extLst>
      <p:ext uri="{BB962C8B-B14F-4D97-AF65-F5344CB8AC3E}">
        <p14:creationId xmlns:p14="http://schemas.microsoft.com/office/powerpoint/2010/main" val="151014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Title 1">
            <a:extLst>
              <a:ext uri="{FF2B5EF4-FFF2-40B4-BE49-F238E27FC236}">
                <a16:creationId xmlns:a16="http://schemas.microsoft.com/office/drawing/2014/main" id="{A461C9C4-2A79-24AA-056C-3EAD88BD1788}"/>
              </a:ext>
            </a:extLst>
          </p:cNvPr>
          <p:cNvSpPr>
            <a:spLocks noGrp="1"/>
          </p:cNvSpPr>
          <p:nvPr>
            <p:ph type="title"/>
          </p:nvPr>
        </p:nvSpPr>
        <p:spPr/>
        <p:txBody>
          <a:bodyPr/>
          <a:lstStyle/>
          <a:p>
            <a:r>
              <a:rPr lang="en-US" altLang="en-US" sz="3600"/>
              <a:t>Agenda</a:t>
            </a:r>
          </a:p>
        </p:txBody>
      </p:sp>
      <p:sp>
        <p:nvSpPr>
          <p:cNvPr id="516099" name="Content Placeholder 2">
            <a:extLst>
              <a:ext uri="{FF2B5EF4-FFF2-40B4-BE49-F238E27FC236}">
                <a16:creationId xmlns:a16="http://schemas.microsoft.com/office/drawing/2014/main" id="{5A63EDC2-EC15-0998-0122-78367536F01E}"/>
              </a:ext>
            </a:extLst>
          </p:cNvPr>
          <p:cNvSpPr>
            <a:spLocks noGrp="1"/>
          </p:cNvSpPr>
          <p:nvPr>
            <p:ph sz="quarter" idx="1"/>
          </p:nvPr>
        </p:nvSpPr>
        <p:spPr/>
        <p:txBody>
          <a:bodyPr/>
          <a:lstStyle/>
          <a:p>
            <a:r>
              <a:rPr lang="en-US" altLang="en-US" sz="2400"/>
              <a:t>Running Pig</a:t>
            </a:r>
          </a:p>
          <a:p>
            <a:r>
              <a:rPr lang="en-US" altLang="en-US" sz="2400"/>
              <a:t>Execution Modes of Pig</a:t>
            </a:r>
          </a:p>
          <a:p>
            <a:r>
              <a:rPr lang="en-US" altLang="en-US" sz="2400"/>
              <a:t>Relational Operators</a:t>
            </a:r>
          </a:p>
          <a:p>
            <a:r>
              <a:rPr lang="en-US" altLang="en-US" sz="2400"/>
              <a:t>Eval Function</a:t>
            </a:r>
          </a:p>
          <a:p>
            <a:r>
              <a:rPr lang="en-US" altLang="en-US" sz="2400"/>
              <a:t>Piggy Bank</a:t>
            </a:r>
          </a:p>
          <a:p>
            <a:r>
              <a:rPr lang="en-US" altLang="en-US" sz="2400"/>
              <a:t>When to use Pig?</a:t>
            </a:r>
          </a:p>
          <a:p>
            <a:r>
              <a:rPr lang="en-US" altLang="en-US" sz="2400"/>
              <a:t>When NOT to use Pig?</a:t>
            </a:r>
          </a:p>
          <a:p>
            <a:r>
              <a:rPr lang="en-US" altLang="en-US" sz="2400"/>
              <a:t>Pig versus Hive</a:t>
            </a:r>
            <a:endParaRPr lang="en-US" altLang="en-US" sz="2400">
              <a:latin typeface="Trebuchet MS" panose="020B0603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itle 1">
            <a:extLst>
              <a:ext uri="{FF2B5EF4-FFF2-40B4-BE49-F238E27FC236}">
                <a16:creationId xmlns:a16="http://schemas.microsoft.com/office/drawing/2014/main" id="{3E5293C2-82B6-C57E-7706-BD4F0FD9FBC6}"/>
              </a:ext>
            </a:extLst>
          </p:cNvPr>
          <p:cNvSpPr>
            <a:spLocks noGrp="1"/>
          </p:cNvSpPr>
          <p:nvPr>
            <p:ph type="title"/>
          </p:nvPr>
        </p:nvSpPr>
        <p:spPr/>
        <p:txBody>
          <a:bodyPr/>
          <a:lstStyle/>
          <a:p>
            <a:r>
              <a:rPr lang="en-US" altLang="en-US" b="1">
                <a:latin typeface="Trebuchet MS" panose="020B0603020202020204" pitchFamily="34" charset="0"/>
              </a:rPr>
              <a:t>PIGGY BANK</a:t>
            </a:r>
            <a:endParaRPr lang="en-US" altLang="en-US" b="1"/>
          </a:p>
        </p:txBody>
      </p:sp>
      <p:sp>
        <p:nvSpPr>
          <p:cNvPr id="544771" name="Content Placeholder 2">
            <a:extLst>
              <a:ext uri="{FF2B5EF4-FFF2-40B4-BE49-F238E27FC236}">
                <a16:creationId xmlns:a16="http://schemas.microsoft.com/office/drawing/2014/main" id="{ECD3F0BF-7323-5AFA-B0D3-04A22676AF41}"/>
              </a:ext>
            </a:extLst>
          </p:cNvPr>
          <p:cNvSpPr>
            <a:spLocks noGrp="1"/>
          </p:cNvSpPr>
          <p:nvPr>
            <p:ph sz="quarter" idx="1"/>
          </p:nvPr>
        </p:nvSpPr>
        <p:spPr>
          <a:xfrm>
            <a:off x="625033" y="1600200"/>
            <a:ext cx="10868628" cy="1687010"/>
          </a:xfrm>
        </p:spPr>
        <p:txBody>
          <a:bodyPr/>
          <a:lstStyle/>
          <a:p>
            <a:pPr>
              <a:lnSpc>
                <a:spcPct val="107000"/>
              </a:lnSpc>
              <a:spcAft>
                <a:spcPts val="800"/>
              </a:spcAft>
            </a:pPr>
            <a:r>
              <a:rPr lang="en-US" altLang="en-US" dirty="0">
                <a:cs typeface="Calibri" panose="020F0502020204030204" pitchFamily="34" charset="0"/>
              </a:rPr>
              <a:t>Pig user can use Piggy Bank function in Pig Latin script and they can also share their </a:t>
            </a:r>
            <a:r>
              <a:rPr lang="en-US" altLang="en-US" dirty="0" err="1">
                <a:cs typeface="Calibri" panose="020F0502020204030204" pitchFamily="34" charset="0"/>
              </a:rPr>
              <a:t>fuctions</a:t>
            </a:r>
            <a:r>
              <a:rPr lang="en-US" altLang="en-US" dirty="0">
                <a:cs typeface="Calibri" panose="020F0502020204030204" pitchFamily="34" charset="0"/>
              </a:rPr>
              <a:t> in Piggy </a:t>
            </a:r>
            <a:r>
              <a:rPr lang="en-US" altLang="en-US" dirty="0" err="1">
                <a:cs typeface="Calibri" panose="020F0502020204030204" pitchFamily="34" charset="0"/>
              </a:rPr>
              <a:t>Bank.upper</a:t>
            </a:r>
            <a:r>
              <a:rPr lang="en-US" altLang="en-US" dirty="0">
                <a:cs typeface="Calibri" panose="020F0502020204030204" pitchFamily="34" charset="0"/>
              </a:rPr>
              <a:t> function.</a:t>
            </a:r>
          </a:p>
          <a:p>
            <a:pPr lvl="1">
              <a:lnSpc>
                <a:spcPct val="107000"/>
              </a:lnSpc>
              <a:spcAft>
                <a:spcPts val="800"/>
              </a:spcAft>
            </a:pPr>
            <a:r>
              <a:rPr lang="en-US" altLang="en-US" dirty="0">
                <a:cs typeface="Calibri" panose="020F0502020204030204" pitchFamily="34" charset="0"/>
              </a:rPr>
              <a:t>Objective: To use Piggy Bank string UPPER function.</a:t>
            </a:r>
          </a:p>
        </p:txBody>
      </p:sp>
      <p:sp>
        <p:nvSpPr>
          <p:cNvPr id="4" name="Rectangle 3">
            <a:extLst>
              <a:ext uri="{FF2B5EF4-FFF2-40B4-BE49-F238E27FC236}">
                <a16:creationId xmlns:a16="http://schemas.microsoft.com/office/drawing/2014/main" id="{62013A2B-6C69-EB11-C5B6-76308BF53F28}"/>
              </a:ext>
            </a:extLst>
          </p:cNvPr>
          <p:cNvSpPr/>
          <p:nvPr/>
        </p:nvSpPr>
        <p:spPr>
          <a:xfrm>
            <a:off x="2057401" y="3733800"/>
            <a:ext cx="8352295" cy="296670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register '/root/</a:t>
            </a:r>
            <a:r>
              <a:rPr lang="en-US" b="1" dirty="0" err="1">
                <a:ea typeface="Calibri" panose="020F0502020204030204" pitchFamily="34" charset="0"/>
                <a:cs typeface="Times New Roman" panose="02020603050405020304" pitchFamily="18" charset="0"/>
              </a:rPr>
              <a:t>pigdemos</a:t>
            </a:r>
            <a:r>
              <a:rPr lang="en-US" b="1" dirty="0">
                <a:ea typeface="Calibri" panose="020F0502020204030204" pitchFamily="34" charset="0"/>
                <a:cs typeface="Times New Roman" panose="02020603050405020304" pitchFamily="18" charset="0"/>
              </a:rPr>
              <a:t>/piggybank-0.12.0.jar';</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A = load '/</a:t>
            </a:r>
            <a:r>
              <a:rPr lang="en-US" b="1" dirty="0" err="1">
                <a:ea typeface="Calibri" panose="020F0502020204030204" pitchFamily="34" charset="0"/>
                <a:cs typeface="Times New Roman" panose="02020603050405020304" pitchFamily="18" charset="0"/>
              </a:rPr>
              <a:t>pigdemo</a:t>
            </a:r>
            <a:r>
              <a:rPr lang="en-US" b="1" dirty="0">
                <a:ea typeface="Calibri" panose="020F0502020204030204" pitchFamily="34" charset="0"/>
                <a:cs typeface="Times New Roman" panose="02020603050405020304" pitchFamily="18" charset="0"/>
              </a:rPr>
              <a:t>/</a:t>
            </a:r>
            <a:r>
              <a:rPr lang="en-US" b="1" dirty="0" err="1">
                <a:ea typeface="Calibri" panose="020F0502020204030204" pitchFamily="34" charset="0"/>
                <a:cs typeface="Times New Roman" panose="02020603050405020304" pitchFamily="18" charset="0"/>
              </a:rPr>
              <a:t>student.tsv</a:t>
            </a:r>
            <a:r>
              <a:rPr lang="en-US" b="1" dirty="0">
                <a:ea typeface="Calibri" panose="020F0502020204030204" pitchFamily="34" charset="0"/>
                <a:cs typeface="Times New Roman" panose="02020603050405020304" pitchFamily="18" charset="0"/>
              </a:rPr>
              <a:t>' as (</a:t>
            </a:r>
            <a:r>
              <a:rPr lang="en-US" b="1" dirty="0" err="1">
                <a:ea typeface="Calibri" panose="020F0502020204030204" pitchFamily="34" charset="0"/>
                <a:cs typeface="Times New Roman" panose="02020603050405020304" pitchFamily="18" charset="0"/>
              </a:rPr>
              <a:t>rollno:int</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name:chararray</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gpa:float</a:t>
            </a:r>
            <a:r>
              <a:rPr lang="en-US" b="1" dirty="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upper = </a:t>
            </a:r>
            <a:r>
              <a:rPr lang="en-US" b="1" dirty="0" err="1">
                <a:ea typeface="Calibri" panose="020F0502020204030204" pitchFamily="34" charset="0"/>
                <a:cs typeface="Times New Roman" panose="02020603050405020304" pitchFamily="18" charset="0"/>
              </a:rPr>
              <a:t>foreach</a:t>
            </a:r>
            <a:r>
              <a:rPr lang="en-US" b="1" dirty="0">
                <a:ea typeface="Calibri" panose="020F0502020204030204" pitchFamily="34" charset="0"/>
                <a:cs typeface="Times New Roman" panose="02020603050405020304" pitchFamily="18" charset="0"/>
              </a:rPr>
              <a:t> A generate</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org.apache.pig.piggybank.evaluation.string.UPPER</a:t>
            </a:r>
            <a:r>
              <a:rPr lang="en-US" b="1" dirty="0">
                <a:ea typeface="Calibri" panose="020F0502020204030204" pitchFamily="34" charset="0"/>
                <a:cs typeface="Times New Roman" panose="02020603050405020304" pitchFamily="18" charset="0"/>
              </a:rPr>
              <a:t>(name);</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DUMP upper;</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itle 1">
            <a:extLst>
              <a:ext uri="{FF2B5EF4-FFF2-40B4-BE49-F238E27FC236}">
                <a16:creationId xmlns:a16="http://schemas.microsoft.com/office/drawing/2014/main" id="{EACD6FE8-6EDC-6A0E-EEF0-2B7E726EB197}"/>
              </a:ext>
            </a:extLst>
          </p:cNvPr>
          <p:cNvSpPr>
            <a:spLocks noGrp="1"/>
          </p:cNvSpPr>
          <p:nvPr>
            <p:ph type="title"/>
          </p:nvPr>
        </p:nvSpPr>
        <p:spPr/>
        <p:txBody>
          <a:bodyPr/>
          <a:lstStyle/>
          <a:p>
            <a:r>
              <a:rPr lang="en-US" altLang="en-US" b="1">
                <a:latin typeface="Trebuchet MS" panose="020B0603020202020204" pitchFamily="34" charset="0"/>
              </a:rPr>
              <a:t>USER-DEFINED FUNCTIONS (UDF)</a:t>
            </a:r>
            <a:endParaRPr lang="en-US" altLang="en-US" b="1"/>
          </a:p>
        </p:txBody>
      </p:sp>
      <p:sp>
        <p:nvSpPr>
          <p:cNvPr id="545795" name="Content Placeholder 2">
            <a:extLst>
              <a:ext uri="{FF2B5EF4-FFF2-40B4-BE49-F238E27FC236}">
                <a16:creationId xmlns:a16="http://schemas.microsoft.com/office/drawing/2014/main" id="{C3E2A4A1-8200-80C7-4088-844D1E03E048}"/>
              </a:ext>
            </a:extLst>
          </p:cNvPr>
          <p:cNvSpPr>
            <a:spLocks noGrp="1"/>
          </p:cNvSpPr>
          <p:nvPr>
            <p:ph sz="quarter" idx="1"/>
          </p:nvPr>
        </p:nvSpPr>
        <p:spPr>
          <a:xfrm>
            <a:off x="838200" y="1600200"/>
            <a:ext cx="10921678" cy="1744884"/>
          </a:xfrm>
        </p:spPr>
        <p:txBody>
          <a:bodyPr/>
          <a:lstStyle/>
          <a:p>
            <a:pPr>
              <a:lnSpc>
                <a:spcPct val="107000"/>
              </a:lnSpc>
              <a:spcAft>
                <a:spcPts val="800"/>
              </a:spcAft>
            </a:pPr>
            <a:r>
              <a:rPr lang="en-US" altLang="en-US" dirty="0">
                <a:cs typeface="Calibri" panose="020F0502020204030204" pitchFamily="34" charset="0"/>
              </a:rPr>
              <a:t>Pig allows you to create your own function for complex analysis.</a:t>
            </a:r>
          </a:p>
          <a:p>
            <a:pPr>
              <a:lnSpc>
                <a:spcPct val="107000"/>
              </a:lnSpc>
              <a:spcAft>
                <a:spcPts val="800"/>
              </a:spcAft>
            </a:pPr>
            <a:r>
              <a:rPr lang="en-US" altLang="en-US" dirty="0">
                <a:cs typeface="Calibri" panose="020F0502020204030204" pitchFamily="34" charset="0"/>
              </a:rPr>
              <a:t>Write a java class and convert it into “.jar” to include this function into code.</a:t>
            </a:r>
          </a:p>
        </p:txBody>
      </p:sp>
      <p:sp>
        <p:nvSpPr>
          <p:cNvPr id="5" name="Rectangle 4">
            <a:extLst>
              <a:ext uri="{FF2B5EF4-FFF2-40B4-BE49-F238E27FC236}">
                <a16:creationId xmlns:a16="http://schemas.microsoft.com/office/drawing/2014/main" id="{FA6549D4-A686-0B3B-C966-E73B8C44157A}"/>
              </a:ext>
            </a:extLst>
          </p:cNvPr>
          <p:cNvSpPr/>
          <p:nvPr/>
        </p:nvSpPr>
        <p:spPr>
          <a:xfrm>
            <a:off x="1919852" y="3512917"/>
            <a:ext cx="8352295" cy="296670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register '/root/</a:t>
            </a:r>
            <a:r>
              <a:rPr lang="en-US" b="1" dirty="0" err="1">
                <a:ea typeface="Calibri" panose="020F0502020204030204" pitchFamily="34" charset="0"/>
                <a:cs typeface="Times New Roman" panose="02020603050405020304" pitchFamily="18" charset="0"/>
              </a:rPr>
              <a:t>pigdemos</a:t>
            </a:r>
            <a:r>
              <a:rPr lang="en-US" b="1" dirty="0">
                <a:ea typeface="Calibri" panose="020F0502020204030204" pitchFamily="34" charset="0"/>
                <a:cs typeface="Times New Roman" panose="02020603050405020304" pitchFamily="18" charset="0"/>
              </a:rPr>
              <a:t>/myudfs.jar';</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A = load '/</a:t>
            </a:r>
            <a:r>
              <a:rPr lang="en-US" b="1" dirty="0" err="1">
                <a:ea typeface="Calibri" panose="020F0502020204030204" pitchFamily="34" charset="0"/>
                <a:cs typeface="Times New Roman" panose="02020603050405020304" pitchFamily="18" charset="0"/>
              </a:rPr>
              <a:t>pigdemo</a:t>
            </a:r>
            <a:r>
              <a:rPr lang="en-US" b="1" dirty="0">
                <a:ea typeface="Calibri" panose="020F0502020204030204" pitchFamily="34" charset="0"/>
                <a:cs typeface="Times New Roman" panose="02020603050405020304" pitchFamily="18" charset="0"/>
              </a:rPr>
              <a:t>/</a:t>
            </a:r>
            <a:r>
              <a:rPr lang="en-US" b="1" dirty="0" err="1">
                <a:ea typeface="Calibri" panose="020F0502020204030204" pitchFamily="34" charset="0"/>
                <a:cs typeface="Times New Roman" panose="02020603050405020304" pitchFamily="18" charset="0"/>
              </a:rPr>
              <a:t>student.tsv</a:t>
            </a:r>
            <a:r>
              <a:rPr lang="en-US" b="1" dirty="0">
                <a:ea typeface="Calibri" panose="020F0502020204030204" pitchFamily="34" charset="0"/>
                <a:cs typeface="Times New Roman" panose="02020603050405020304" pitchFamily="18" charset="0"/>
              </a:rPr>
              <a:t>' as (</a:t>
            </a:r>
            <a:r>
              <a:rPr lang="en-US" b="1" dirty="0" err="1">
                <a:ea typeface="Calibri" panose="020F0502020204030204" pitchFamily="34" charset="0"/>
                <a:cs typeface="Times New Roman" panose="02020603050405020304" pitchFamily="18" charset="0"/>
              </a:rPr>
              <a:t>rollno:int</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name:chararray</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gpa:float</a:t>
            </a:r>
            <a:r>
              <a:rPr lang="en-US" b="1" dirty="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upper = </a:t>
            </a:r>
            <a:r>
              <a:rPr lang="en-US" b="1" dirty="0" err="1">
                <a:ea typeface="Calibri" panose="020F0502020204030204" pitchFamily="34" charset="0"/>
                <a:cs typeface="Times New Roman" panose="02020603050405020304" pitchFamily="18" charset="0"/>
              </a:rPr>
              <a:t>foreach</a:t>
            </a:r>
            <a:r>
              <a:rPr lang="en-US" b="1" dirty="0">
                <a:ea typeface="Calibri" panose="020F0502020204030204" pitchFamily="34" charset="0"/>
                <a:cs typeface="Times New Roman" panose="02020603050405020304" pitchFamily="18" charset="0"/>
              </a:rPr>
              <a:t> A generate</a:t>
            </a:r>
            <a:r>
              <a:rPr lang="en-US"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myudfs.UPPER</a:t>
            </a:r>
            <a:r>
              <a:rPr lang="en-US" b="1" dirty="0">
                <a:ea typeface="Calibri" panose="020F0502020204030204" pitchFamily="34" charset="0"/>
                <a:cs typeface="Times New Roman" panose="02020603050405020304" pitchFamily="18" charset="0"/>
              </a:rPr>
              <a:t>(name);</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DUMP B;</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itle 1">
            <a:extLst>
              <a:ext uri="{FF2B5EF4-FFF2-40B4-BE49-F238E27FC236}">
                <a16:creationId xmlns:a16="http://schemas.microsoft.com/office/drawing/2014/main" id="{A26930FC-C545-2567-CB3D-7350BD155842}"/>
              </a:ext>
            </a:extLst>
          </p:cNvPr>
          <p:cNvSpPr>
            <a:spLocks noGrp="1"/>
          </p:cNvSpPr>
          <p:nvPr>
            <p:ph type="title"/>
          </p:nvPr>
        </p:nvSpPr>
        <p:spPr/>
        <p:txBody>
          <a:bodyPr/>
          <a:lstStyle/>
          <a:p>
            <a:r>
              <a:rPr lang="en-US" altLang="en-US" b="1">
                <a:latin typeface="Trebuchet MS" panose="020B0603020202020204" pitchFamily="34" charset="0"/>
              </a:rPr>
              <a:t>PARAMETER SUBSTITUTION</a:t>
            </a:r>
            <a:endParaRPr lang="en-US" altLang="en-US" b="1"/>
          </a:p>
        </p:txBody>
      </p:sp>
      <p:sp>
        <p:nvSpPr>
          <p:cNvPr id="546819" name="Content Placeholder 2">
            <a:extLst>
              <a:ext uri="{FF2B5EF4-FFF2-40B4-BE49-F238E27FC236}">
                <a16:creationId xmlns:a16="http://schemas.microsoft.com/office/drawing/2014/main" id="{DA9924B0-3464-46BB-FDE6-D7EDDCCDF380}"/>
              </a:ext>
            </a:extLst>
          </p:cNvPr>
          <p:cNvSpPr>
            <a:spLocks noGrp="1"/>
          </p:cNvSpPr>
          <p:nvPr>
            <p:ph sz="quarter" idx="1"/>
          </p:nvPr>
        </p:nvSpPr>
        <p:spPr>
          <a:xfrm>
            <a:off x="995423" y="1600200"/>
            <a:ext cx="9294752" cy="2508813"/>
          </a:xfrm>
        </p:spPr>
        <p:txBody>
          <a:bodyPr/>
          <a:lstStyle/>
          <a:p>
            <a:pPr>
              <a:lnSpc>
                <a:spcPct val="107000"/>
              </a:lnSpc>
              <a:spcAft>
                <a:spcPts val="800"/>
              </a:spcAft>
            </a:pPr>
            <a:r>
              <a:rPr lang="en-US" altLang="en-US" dirty="0">
                <a:cs typeface="Calibri" panose="020F0502020204030204" pitchFamily="34" charset="0"/>
              </a:rPr>
              <a:t>Pig allows you to pass parameters at runtime.</a:t>
            </a:r>
          </a:p>
          <a:p>
            <a:pPr lvl="1">
              <a:lnSpc>
                <a:spcPct val="107000"/>
              </a:lnSpc>
              <a:spcAft>
                <a:spcPts val="800"/>
              </a:spcAft>
            </a:pPr>
            <a:r>
              <a:rPr lang="en-US" altLang="en-US" dirty="0">
                <a:cs typeface="Calibri" panose="020F0502020204030204" pitchFamily="34" charset="0"/>
              </a:rPr>
              <a:t>To execute the statement type below command on grunt:</a:t>
            </a:r>
          </a:p>
          <a:p>
            <a:pPr lvl="2">
              <a:lnSpc>
                <a:spcPct val="107000"/>
              </a:lnSpc>
              <a:spcAft>
                <a:spcPts val="800"/>
              </a:spcAft>
            </a:pPr>
            <a:r>
              <a:rPr lang="en-US" altLang="en-US" dirty="0">
                <a:cs typeface="Calibri" panose="020F0502020204030204" pitchFamily="34" charset="0"/>
              </a:rPr>
              <a:t>Pig –param student=/</a:t>
            </a:r>
            <a:r>
              <a:rPr lang="en-US" altLang="en-US" dirty="0" err="1">
                <a:cs typeface="Calibri" panose="020F0502020204030204" pitchFamily="34" charset="0"/>
              </a:rPr>
              <a:t>pigdemo</a:t>
            </a:r>
            <a:r>
              <a:rPr lang="en-US" altLang="en-US" dirty="0">
                <a:cs typeface="Calibri" panose="020F0502020204030204" pitchFamily="34" charset="0"/>
              </a:rPr>
              <a:t>/</a:t>
            </a:r>
            <a:r>
              <a:rPr lang="en-US" altLang="en-US" dirty="0" err="1">
                <a:cs typeface="Calibri" panose="020F0502020204030204" pitchFamily="34" charset="0"/>
              </a:rPr>
              <a:t>student.tsv</a:t>
            </a:r>
            <a:r>
              <a:rPr lang="en-US" altLang="en-US" dirty="0">
                <a:cs typeface="Calibri" panose="020F0502020204030204" pitchFamily="34" charset="0"/>
              </a:rPr>
              <a:t> </a:t>
            </a:r>
            <a:r>
              <a:rPr lang="en-US" altLang="en-US" dirty="0" err="1">
                <a:cs typeface="Calibri" panose="020F0502020204030204" pitchFamily="34" charset="0"/>
              </a:rPr>
              <a:t>parameterdemo.pig</a:t>
            </a:r>
            <a:endParaRPr lang="en-US" altLang="en-US" dirty="0">
              <a:cs typeface="Calibri" panose="020F0502020204030204" pitchFamily="34" charset="0"/>
            </a:endParaRPr>
          </a:p>
        </p:txBody>
      </p:sp>
      <p:sp>
        <p:nvSpPr>
          <p:cNvPr id="5" name="Rectangle 4">
            <a:extLst>
              <a:ext uri="{FF2B5EF4-FFF2-40B4-BE49-F238E27FC236}">
                <a16:creationId xmlns:a16="http://schemas.microsoft.com/office/drawing/2014/main" id="{B95F7CC0-181B-3F89-E2FF-C020BA01E36C}"/>
              </a:ext>
            </a:extLst>
          </p:cNvPr>
          <p:cNvSpPr/>
          <p:nvPr/>
        </p:nvSpPr>
        <p:spPr>
          <a:xfrm>
            <a:off x="1466651" y="3901384"/>
            <a:ext cx="8352295" cy="144270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A = load ‘$student' as (</a:t>
            </a:r>
            <a:r>
              <a:rPr lang="en-US" b="1" dirty="0" err="1">
                <a:ea typeface="Calibri" panose="020F0502020204030204" pitchFamily="34" charset="0"/>
                <a:cs typeface="Times New Roman" panose="02020603050405020304" pitchFamily="18" charset="0"/>
              </a:rPr>
              <a:t>rollno:int</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name:chararray</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gpa:float</a:t>
            </a:r>
            <a:r>
              <a:rPr lang="en-US" b="1" dirty="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DUMP A;</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itle 1">
            <a:extLst>
              <a:ext uri="{FF2B5EF4-FFF2-40B4-BE49-F238E27FC236}">
                <a16:creationId xmlns:a16="http://schemas.microsoft.com/office/drawing/2014/main" id="{A53138D4-5C51-2B9A-7214-AADC34494044}"/>
              </a:ext>
            </a:extLst>
          </p:cNvPr>
          <p:cNvSpPr>
            <a:spLocks noGrp="1"/>
          </p:cNvSpPr>
          <p:nvPr>
            <p:ph type="title"/>
          </p:nvPr>
        </p:nvSpPr>
        <p:spPr/>
        <p:txBody>
          <a:bodyPr/>
          <a:lstStyle/>
          <a:p>
            <a:r>
              <a:rPr lang="en-US" altLang="en-US" b="1">
                <a:latin typeface="Trebuchet MS" panose="020B0603020202020204" pitchFamily="34" charset="0"/>
              </a:rPr>
              <a:t>DIAGNOSTIC OPERATOR</a:t>
            </a:r>
            <a:endParaRPr lang="en-US" altLang="en-US" b="1"/>
          </a:p>
        </p:txBody>
      </p:sp>
      <p:sp>
        <p:nvSpPr>
          <p:cNvPr id="547843" name="Content Placeholder 2">
            <a:extLst>
              <a:ext uri="{FF2B5EF4-FFF2-40B4-BE49-F238E27FC236}">
                <a16:creationId xmlns:a16="http://schemas.microsoft.com/office/drawing/2014/main" id="{735F93DA-FD65-112D-CE7C-133DEC387AF2}"/>
              </a:ext>
            </a:extLst>
          </p:cNvPr>
          <p:cNvSpPr>
            <a:spLocks noGrp="1"/>
          </p:cNvSpPr>
          <p:nvPr>
            <p:ph sz="quarter" idx="1"/>
          </p:nvPr>
        </p:nvSpPr>
        <p:spPr>
          <a:xfrm>
            <a:off x="2136775" y="1600200"/>
            <a:ext cx="8153400" cy="4953000"/>
          </a:xfrm>
        </p:spPr>
        <p:txBody>
          <a:bodyPr/>
          <a:lstStyle/>
          <a:p>
            <a:pPr>
              <a:lnSpc>
                <a:spcPct val="107000"/>
              </a:lnSpc>
              <a:spcAft>
                <a:spcPts val="800"/>
              </a:spcAft>
            </a:pPr>
            <a:r>
              <a:rPr lang="en-US" altLang="en-US">
                <a:cs typeface="Calibri" panose="020F0502020204030204" pitchFamily="34" charset="0"/>
              </a:rPr>
              <a:t>DESCRIBE : It returns the schema of a relation</a:t>
            </a:r>
          </a:p>
        </p:txBody>
      </p:sp>
      <p:sp>
        <p:nvSpPr>
          <p:cNvPr id="5" name="Rectangle 4">
            <a:extLst>
              <a:ext uri="{FF2B5EF4-FFF2-40B4-BE49-F238E27FC236}">
                <a16:creationId xmlns:a16="http://schemas.microsoft.com/office/drawing/2014/main" id="{8603D22C-6BF4-F2B6-6A26-A7A069315932}"/>
              </a:ext>
            </a:extLst>
          </p:cNvPr>
          <p:cNvSpPr/>
          <p:nvPr/>
        </p:nvSpPr>
        <p:spPr>
          <a:xfrm>
            <a:off x="2133601" y="2971800"/>
            <a:ext cx="8352295" cy="3195304"/>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A = load ‘/</a:t>
            </a:r>
            <a:r>
              <a:rPr lang="en-US" b="1" dirty="0" err="1">
                <a:ea typeface="Calibri" panose="020F0502020204030204" pitchFamily="34" charset="0"/>
                <a:cs typeface="Times New Roman" panose="02020603050405020304" pitchFamily="18" charset="0"/>
              </a:rPr>
              <a:t>pigdemo</a:t>
            </a:r>
            <a:r>
              <a:rPr lang="en-US" b="1" dirty="0">
                <a:ea typeface="Calibri" panose="020F0502020204030204" pitchFamily="34" charset="0"/>
                <a:cs typeface="Times New Roman" panose="02020603050405020304" pitchFamily="18" charset="0"/>
              </a:rPr>
              <a:t>/student.tsv' as (</a:t>
            </a:r>
            <a:r>
              <a:rPr lang="en-US" b="1" dirty="0" err="1">
                <a:ea typeface="Calibri" panose="020F0502020204030204" pitchFamily="34" charset="0"/>
                <a:cs typeface="Times New Roman" panose="02020603050405020304" pitchFamily="18" charset="0"/>
              </a:rPr>
              <a:t>rollno:int</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name:chararray</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gpa:float</a:t>
            </a:r>
            <a:r>
              <a:rPr lang="en-US" b="1" dirty="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DESCRIBE A;</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itle 1">
            <a:extLst>
              <a:ext uri="{FF2B5EF4-FFF2-40B4-BE49-F238E27FC236}">
                <a16:creationId xmlns:a16="http://schemas.microsoft.com/office/drawing/2014/main" id="{A2061E49-7E70-FF09-6AFF-3E20CEA9CF75}"/>
              </a:ext>
            </a:extLst>
          </p:cNvPr>
          <p:cNvSpPr>
            <a:spLocks noGrp="1"/>
          </p:cNvSpPr>
          <p:nvPr>
            <p:ph type="title"/>
          </p:nvPr>
        </p:nvSpPr>
        <p:spPr/>
        <p:txBody>
          <a:bodyPr/>
          <a:lstStyle/>
          <a:p>
            <a:r>
              <a:rPr lang="en-US" altLang="en-US" b="1">
                <a:latin typeface="Trebuchet MS" panose="020B0603020202020204" pitchFamily="34" charset="0"/>
              </a:rPr>
              <a:t>WORD COUNT EXAMPLE IN PIG</a:t>
            </a:r>
            <a:endParaRPr lang="en-US" altLang="en-US" b="1"/>
          </a:p>
        </p:txBody>
      </p:sp>
      <p:sp>
        <p:nvSpPr>
          <p:cNvPr id="548867" name="Content Placeholder 2">
            <a:extLst>
              <a:ext uri="{FF2B5EF4-FFF2-40B4-BE49-F238E27FC236}">
                <a16:creationId xmlns:a16="http://schemas.microsoft.com/office/drawing/2014/main" id="{AC2A33DA-D809-AA13-5D44-08F2C76F0FCC}"/>
              </a:ext>
            </a:extLst>
          </p:cNvPr>
          <p:cNvSpPr>
            <a:spLocks noGrp="1"/>
          </p:cNvSpPr>
          <p:nvPr>
            <p:ph sz="quarter" idx="1"/>
          </p:nvPr>
        </p:nvSpPr>
        <p:spPr>
          <a:xfrm>
            <a:off x="601883" y="1905000"/>
            <a:ext cx="10995949" cy="4953000"/>
          </a:xfrm>
        </p:spPr>
        <p:txBody>
          <a:bodyPr/>
          <a:lstStyle/>
          <a:p>
            <a:pPr>
              <a:lnSpc>
                <a:spcPct val="107000"/>
              </a:lnSpc>
              <a:spcAft>
                <a:spcPts val="800"/>
              </a:spcAft>
            </a:pPr>
            <a:endParaRPr lang="en-US" altLang="en-US" dirty="0">
              <a:cs typeface="Calibri" panose="020F0502020204030204" pitchFamily="34" charset="0"/>
            </a:endParaRPr>
          </a:p>
          <a:p>
            <a:pPr>
              <a:lnSpc>
                <a:spcPct val="107000"/>
              </a:lnSpc>
              <a:spcAft>
                <a:spcPts val="800"/>
              </a:spcAft>
            </a:pPr>
            <a:endParaRPr lang="en-US" altLang="en-US" dirty="0">
              <a:cs typeface="Calibri" panose="020F0502020204030204" pitchFamily="34" charset="0"/>
            </a:endParaRPr>
          </a:p>
          <a:p>
            <a:pPr>
              <a:lnSpc>
                <a:spcPct val="107000"/>
              </a:lnSpc>
              <a:spcAft>
                <a:spcPts val="800"/>
              </a:spcAft>
            </a:pPr>
            <a:endParaRPr lang="en-US" altLang="en-US" dirty="0">
              <a:cs typeface="Calibri" panose="020F0502020204030204" pitchFamily="34" charset="0"/>
            </a:endParaRPr>
          </a:p>
          <a:p>
            <a:pPr>
              <a:lnSpc>
                <a:spcPct val="107000"/>
              </a:lnSpc>
              <a:spcAft>
                <a:spcPts val="800"/>
              </a:spcAft>
            </a:pPr>
            <a:endParaRPr lang="en-US" altLang="en-US" dirty="0">
              <a:cs typeface="Calibri" panose="020F0502020204030204" pitchFamily="34" charset="0"/>
            </a:endParaRPr>
          </a:p>
          <a:p>
            <a:pPr>
              <a:lnSpc>
                <a:spcPct val="107000"/>
              </a:lnSpc>
              <a:spcAft>
                <a:spcPts val="800"/>
              </a:spcAft>
            </a:pPr>
            <a:r>
              <a:rPr lang="en-US" altLang="en-US" sz="2400" dirty="0">
                <a:cs typeface="Calibri" panose="020F0502020204030204" pitchFamily="34" charset="0"/>
              </a:rPr>
              <a:t>TOKENIZE splits the line into a field for each word.</a:t>
            </a:r>
          </a:p>
          <a:p>
            <a:pPr>
              <a:lnSpc>
                <a:spcPct val="107000"/>
              </a:lnSpc>
              <a:spcAft>
                <a:spcPts val="800"/>
              </a:spcAft>
            </a:pPr>
            <a:r>
              <a:rPr lang="en-US" altLang="en-US" sz="2400" dirty="0">
                <a:cs typeface="Calibri" panose="020F0502020204030204" pitchFamily="34" charset="0"/>
              </a:rPr>
              <a:t>FLATTEN will take the collection of records returned by TOKENIZE and produce a separate record for each one, calling the single field in the record word.</a:t>
            </a:r>
          </a:p>
        </p:txBody>
      </p:sp>
      <p:sp>
        <p:nvSpPr>
          <p:cNvPr id="5" name="Rectangle 4">
            <a:extLst>
              <a:ext uri="{FF2B5EF4-FFF2-40B4-BE49-F238E27FC236}">
                <a16:creationId xmlns:a16="http://schemas.microsoft.com/office/drawing/2014/main" id="{57C4FC2A-5CE6-ADC6-1D25-C2252C7CDE97}"/>
              </a:ext>
            </a:extLst>
          </p:cNvPr>
          <p:cNvSpPr/>
          <p:nvPr/>
        </p:nvSpPr>
        <p:spPr>
          <a:xfrm>
            <a:off x="2133601" y="1600200"/>
            <a:ext cx="8352295" cy="2895600"/>
          </a:xfrm>
          <a:prstGeom prst="rect">
            <a:avLst/>
          </a:prstGeom>
        </p:spPr>
        <p:style>
          <a:lnRef idx="2">
            <a:schemeClr val="accent5"/>
          </a:lnRef>
          <a:fillRef idx="1003">
            <a:schemeClr val="lt1"/>
          </a:fillRef>
          <a:effectRef idx="0">
            <a:schemeClr val="accent5"/>
          </a:effectRef>
          <a:fontRef idx="minor">
            <a:schemeClr val="dk1"/>
          </a:fontRef>
        </p:style>
        <p:txBody>
          <a:bodyPr anchor="ctr"/>
          <a:lstStyle/>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lines=LOAD ‘/root/</a:t>
            </a:r>
            <a:r>
              <a:rPr lang="en-US" b="1" dirty="0" err="1">
                <a:ea typeface="Calibri" panose="020F0502020204030204" pitchFamily="34" charset="0"/>
                <a:cs typeface="Times New Roman" panose="02020603050405020304" pitchFamily="18" charset="0"/>
              </a:rPr>
              <a:t>pigdemo</a:t>
            </a:r>
            <a:r>
              <a:rPr lang="en-US" b="1" dirty="0">
                <a:ea typeface="Calibri" panose="020F0502020204030204" pitchFamily="34" charset="0"/>
                <a:cs typeface="Times New Roman" panose="02020603050405020304" pitchFamily="18" charset="0"/>
              </a:rPr>
              <a:t>/lines.txt’ AS (</a:t>
            </a:r>
            <a:r>
              <a:rPr lang="en-US" b="1" dirty="0" err="1">
                <a:ea typeface="Calibri" panose="020F0502020204030204" pitchFamily="34" charset="0"/>
                <a:cs typeface="Times New Roman" panose="02020603050405020304" pitchFamily="18" charset="0"/>
              </a:rPr>
              <a:t>line:chararray</a:t>
            </a:r>
            <a:r>
              <a:rPr lang="en-US" b="1" dirty="0">
                <a:ea typeface="Calibri" panose="020F0502020204030204" pitchFamily="34" charset="0"/>
                <a:cs typeface="Times New Roman" panose="02020603050405020304" pitchFamily="18" charset="0"/>
              </a:rPr>
              <a:t>);</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words=FOREACH lines GENERATE FLATTEN ( TOKENIZE (line)) as word;</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grouped=GROUP words by word;</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err="1">
                <a:ea typeface="Calibri" panose="020F0502020204030204" pitchFamily="34" charset="0"/>
                <a:cs typeface="Times New Roman" panose="02020603050405020304" pitchFamily="18" charset="0"/>
              </a:rPr>
              <a:t>wordcount</a:t>
            </a:r>
            <a:r>
              <a:rPr lang="en-US" b="1" dirty="0">
                <a:ea typeface="Calibri" panose="020F0502020204030204" pitchFamily="34" charset="0"/>
                <a:cs typeface="Times New Roman" panose="02020603050405020304" pitchFamily="18" charset="0"/>
              </a:rPr>
              <a:t> = FOREACH grouped GENERATE group, COUNT (words);</a:t>
            </a: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endParaRPr lang="en-US" b="1" dirty="0">
              <a:ea typeface="Calibri" panose="020F0502020204030204" pitchFamily="34" charset="0"/>
              <a:cs typeface="Times New Roman" panose="02020603050405020304" pitchFamily="18" charset="0"/>
            </a:endParaRPr>
          </a:p>
          <a:p>
            <a:pPr>
              <a:lnSpc>
                <a:spcPct val="107000"/>
              </a:lnSpc>
              <a:tabLst>
                <a:tab pos="466725" algn="l"/>
                <a:tab pos="933450" algn="l"/>
                <a:tab pos="1400175" algn="l"/>
                <a:tab pos="1866900" algn="l"/>
                <a:tab pos="2333625" algn="l"/>
                <a:tab pos="2800350" algn="l"/>
                <a:tab pos="3267075" algn="l"/>
                <a:tab pos="3733800" algn="l"/>
                <a:tab pos="4200525" algn="l"/>
                <a:tab pos="4667250" algn="l"/>
                <a:tab pos="5133975" algn="l"/>
                <a:tab pos="5600700" algn="l"/>
                <a:tab pos="6067425" algn="l"/>
                <a:tab pos="6534150" algn="l"/>
                <a:tab pos="7000875" algn="l"/>
                <a:tab pos="7467600" algn="l"/>
                <a:tab pos="7934325" algn="l"/>
                <a:tab pos="8401050" algn="l"/>
                <a:tab pos="8867775" algn="l"/>
                <a:tab pos="9334500" algn="l"/>
                <a:tab pos="9801225" algn="l"/>
                <a:tab pos="10267950" algn="l"/>
                <a:tab pos="10734675" algn="l"/>
                <a:tab pos="11201400" algn="l"/>
                <a:tab pos="11668125" algn="l"/>
                <a:tab pos="12134850" algn="l"/>
                <a:tab pos="12601575" algn="l"/>
                <a:tab pos="13068300" algn="l"/>
                <a:tab pos="13535025" algn="l"/>
                <a:tab pos="14001750" algn="l"/>
                <a:tab pos="14468475" algn="l"/>
                <a:tab pos="14935200" algn="l"/>
              </a:tabLst>
              <a:defRPr/>
            </a:pPr>
            <a:r>
              <a:rPr lang="en-US" b="1" dirty="0">
                <a:ea typeface="Calibri" panose="020F0502020204030204" pitchFamily="34" charset="0"/>
                <a:cs typeface="Times New Roman" panose="02020603050405020304" pitchFamily="18" charset="0"/>
              </a:rPr>
              <a:t>DUMP </a:t>
            </a:r>
            <a:r>
              <a:rPr lang="en-US" b="1" dirty="0" err="1">
                <a:ea typeface="Calibri" panose="020F0502020204030204" pitchFamily="34" charset="0"/>
                <a:cs typeface="Times New Roman" panose="02020603050405020304" pitchFamily="18" charset="0"/>
              </a:rPr>
              <a:t>wordcount</a:t>
            </a:r>
            <a:r>
              <a:rPr lang="en-US" b="1" dirty="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329B90-DD74-13B5-220E-7A019C3F4843}"/>
              </a:ext>
            </a:extLst>
          </p:cNvPr>
          <p:cNvSpPr>
            <a:spLocks noGrp="1"/>
          </p:cNvSpPr>
          <p:nvPr>
            <p:ph type="title"/>
          </p:nvPr>
        </p:nvSpPr>
        <p:spPr>
          <a:xfrm>
            <a:off x="1137034" y="609597"/>
            <a:ext cx="9392421" cy="1330841"/>
          </a:xfrm>
        </p:spPr>
        <p:txBody>
          <a:bodyPr>
            <a:normAutofit/>
          </a:bodyPr>
          <a:lstStyle/>
          <a:p>
            <a:r>
              <a:rPr lang="en-US" dirty="0"/>
              <a:t>1. Load the file</a:t>
            </a:r>
          </a:p>
        </p:txBody>
      </p:sp>
      <p:sp>
        <p:nvSpPr>
          <p:cNvPr id="3" name="Content Placeholder 2">
            <a:extLst>
              <a:ext uri="{FF2B5EF4-FFF2-40B4-BE49-F238E27FC236}">
                <a16:creationId xmlns:a16="http://schemas.microsoft.com/office/drawing/2014/main" id="{2D763018-776A-302B-FC4D-BC2A3E1B3AB6}"/>
              </a:ext>
            </a:extLst>
          </p:cNvPr>
          <p:cNvSpPr>
            <a:spLocks noGrp="1"/>
          </p:cNvSpPr>
          <p:nvPr>
            <p:ph idx="1"/>
          </p:nvPr>
        </p:nvSpPr>
        <p:spPr>
          <a:xfrm>
            <a:off x="1137034" y="2198362"/>
            <a:ext cx="4958966" cy="3917773"/>
          </a:xfrm>
        </p:spPr>
        <p:txBody>
          <a:bodyPr>
            <a:normAutofit/>
          </a:bodyPr>
          <a:lstStyle/>
          <a:p>
            <a:r>
              <a:rPr lang="en-US" sz="2000" dirty="0"/>
              <a:t>Suppose the contents of lines.txt is as shown. </a:t>
            </a:r>
          </a:p>
          <a:p>
            <a:r>
              <a:rPr lang="en-US" sz="2000" dirty="0"/>
              <a:t>lines = LOAD ‘/root/</a:t>
            </a:r>
            <a:r>
              <a:rPr lang="en-US" sz="2000" dirty="0" err="1"/>
              <a:t>pigdemo</a:t>
            </a:r>
            <a:r>
              <a:rPr lang="en-US" sz="2000" dirty="0"/>
              <a:t>/lines.txt’ AS (</a:t>
            </a:r>
            <a:r>
              <a:rPr lang="en-US" sz="2000" dirty="0" err="1"/>
              <a:t>line:chararray</a:t>
            </a:r>
            <a:r>
              <a:rPr lang="en-US" sz="2000" dirty="0"/>
              <a:t>); loads the text file.</a:t>
            </a:r>
          </a:p>
          <a:p>
            <a:r>
              <a:rPr lang="en-US" sz="2000" dirty="0"/>
              <a:t>Each line is stored as a single </a:t>
            </a:r>
            <a:r>
              <a:rPr lang="en-US" sz="2000" b="1" dirty="0" err="1"/>
              <a:t>chararray</a:t>
            </a:r>
            <a:r>
              <a:rPr lang="en-US" sz="2000" dirty="0"/>
              <a:t>.</a:t>
            </a:r>
          </a:p>
        </p:txBody>
      </p:sp>
      <p:pic>
        <p:nvPicPr>
          <p:cNvPr id="5" name="Picture 4" descr="A screenshot of a computer&#10;&#10;AI-generated content may be incorrect.">
            <a:extLst>
              <a:ext uri="{FF2B5EF4-FFF2-40B4-BE49-F238E27FC236}">
                <a16:creationId xmlns:a16="http://schemas.microsoft.com/office/drawing/2014/main" id="{3C065926-1984-A194-86BB-7E4EC1FABB64}"/>
              </a:ext>
            </a:extLst>
          </p:cNvPr>
          <p:cNvPicPr>
            <a:picLocks noChangeAspect="1"/>
          </p:cNvPicPr>
          <p:nvPr/>
        </p:nvPicPr>
        <p:blipFill>
          <a:blip r:embed="rId2"/>
          <a:stretch>
            <a:fillRect/>
          </a:stretch>
        </p:blipFill>
        <p:spPr>
          <a:xfrm>
            <a:off x="6719367" y="2500907"/>
            <a:ext cx="4788505" cy="312392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5149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A263F-9B25-A4EC-CFBD-508CCE664EE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26BF6-A5E8-69B6-8DE9-51793B5BED43}"/>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2. Tokenize each line into words</a:t>
            </a:r>
          </a:p>
        </p:txBody>
      </p:sp>
      <p:sp>
        <p:nvSpPr>
          <p:cNvPr id="3" name="Content Placeholder 2">
            <a:extLst>
              <a:ext uri="{FF2B5EF4-FFF2-40B4-BE49-F238E27FC236}">
                <a16:creationId xmlns:a16="http://schemas.microsoft.com/office/drawing/2014/main" id="{B41D45E4-1560-11B8-0152-1FBE83C236B9}"/>
              </a:ext>
            </a:extLst>
          </p:cNvPr>
          <p:cNvSpPr>
            <a:spLocks noGrp="1"/>
          </p:cNvSpPr>
          <p:nvPr>
            <p:ph idx="1"/>
          </p:nvPr>
        </p:nvSpPr>
        <p:spPr>
          <a:xfrm>
            <a:off x="871442" y="2447336"/>
            <a:ext cx="4580234" cy="4092359"/>
          </a:xfrm>
        </p:spPr>
        <p:txBody>
          <a:bodyPr anchor="t">
            <a:normAutofit/>
          </a:bodyPr>
          <a:lstStyle/>
          <a:p>
            <a:r>
              <a:rPr lang="en-US" sz="2000" b="1" dirty="0">
                <a:solidFill>
                  <a:srgbClr val="595959"/>
                </a:solidFill>
              </a:rPr>
              <a:t>TOKENIZE(line)</a:t>
            </a:r>
            <a:r>
              <a:rPr lang="en-US" sz="2000" dirty="0">
                <a:solidFill>
                  <a:srgbClr val="595959"/>
                </a:solidFill>
              </a:rPr>
              <a:t>: Splits each line into </a:t>
            </a:r>
            <a:r>
              <a:rPr lang="en-US" sz="2000" b="1" dirty="0">
                <a:solidFill>
                  <a:srgbClr val="595959"/>
                </a:solidFill>
              </a:rPr>
              <a:t>separate words</a:t>
            </a:r>
            <a:r>
              <a:rPr lang="en-US" sz="2000" dirty="0">
                <a:solidFill>
                  <a:srgbClr val="595959"/>
                </a:solidFill>
              </a:rPr>
              <a:t>. </a:t>
            </a:r>
          </a:p>
          <a:p>
            <a:r>
              <a:rPr lang="en-US" sz="2000" dirty="0">
                <a:solidFill>
                  <a:srgbClr val="595959"/>
                </a:solidFill>
              </a:rPr>
              <a:t>words = FOREACH lines GENERATE FLATTEN(TOKENIZE(line)) as word;</a:t>
            </a:r>
          </a:p>
          <a:p>
            <a:r>
              <a:rPr lang="en-US" sz="2000" b="1" dirty="0">
                <a:solidFill>
                  <a:srgbClr val="595959"/>
                </a:solidFill>
              </a:rPr>
              <a:t>FLATTEN</a:t>
            </a:r>
            <a:r>
              <a:rPr lang="en-US" sz="2000" dirty="0">
                <a:solidFill>
                  <a:srgbClr val="595959"/>
                </a:solidFill>
              </a:rPr>
              <a:t>: Converts the list of words into </a:t>
            </a:r>
            <a:r>
              <a:rPr lang="en-US" sz="2000" b="1" dirty="0">
                <a:solidFill>
                  <a:srgbClr val="595959"/>
                </a:solidFill>
              </a:rPr>
              <a:t>individual records</a:t>
            </a:r>
            <a:r>
              <a:rPr lang="en-US" sz="2000" dirty="0">
                <a:solidFill>
                  <a:srgbClr val="595959"/>
                </a:solidFill>
              </a:rPr>
              <a:t>.</a:t>
            </a:r>
          </a:p>
          <a:p>
            <a:r>
              <a:rPr lang="en-US" sz="2000" dirty="0">
                <a:solidFill>
                  <a:srgbClr val="595959"/>
                </a:solidFill>
              </a:rPr>
              <a:t>Example after tokenization :</a:t>
            </a:r>
          </a:p>
        </p:txBody>
      </p:sp>
      <p:pic>
        <p:nvPicPr>
          <p:cNvPr id="6" name="Picture 5" descr="A screenshot of a phone&#10;&#10;AI-generated content may be incorrect.">
            <a:extLst>
              <a:ext uri="{FF2B5EF4-FFF2-40B4-BE49-F238E27FC236}">
                <a16:creationId xmlns:a16="http://schemas.microsoft.com/office/drawing/2014/main" id="{3F19B5E0-A48D-D0BE-D9BA-D84AE4662A1F}"/>
              </a:ext>
            </a:extLst>
          </p:cNvPr>
          <p:cNvPicPr>
            <a:picLocks noChangeAspect="1"/>
          </p:cNvPicPr>
          <p:nvPr/>
        </p:nvPicPr>
        <p:blipFill>
          <a:blip r:embed="rId2"/>
          <a:stretch>
            <a:fillRect/>
          </a:stretch>
        </p:blipFill>
        <p:spPr>
          <a:xfrm>
            <a:off x="7379496" y="685799"/>
            <a:ext cx="3601666" cy="5531972"/>
          </a:xfrm>
          <a:prstGeom prst="rect">
            <a:avLst/>
          </a:prstGeom>
        </p:spPr>
      </p:pic>
    </p:spTree>
    <p:extLst>
      <p:ext uri="{BB962C8B-B14F-4D97-AF65-F5344CB8AC3E}">
        <p14:creationId xmlns:p14="http://schemas.microsoft.com/office/powerpoint/2010/main" val="2735618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8354D-06C7-4D1C-C45D-64E15499703D}"/>
              </a:ext>
            </a:extLst>
          </p:cNvPr>
          <p:cNvSpPr>
            <a:spLocks noGrp="1"/>
          </p:cNvSpPr>
          <p:nvPr>
            <p:ph type="title"/>
          </p:nvPr>
        </p:nvSpPr>
        <p:spPr>
          <a:xfrm>
            <a:off x="793662" y="386930"/>
            <a:ext cx="10066122" cy="1298448"/>
          </a:xfrm>
        </p:spPr>
        <p:txBody>
          <a:bodyPr anchor="b">
            <a:normAutofit/>
          </a:bodyPr>
          <a:lstStyle/>
          <a:p>
            <a:r>
              <a:rPr lang="en-US" sz="4800"/>
              <a:t>3. Group by word</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E61F87-BD7C-8A95-E9E2-8EC0EDE6B187}"/>
              </a:ext>
            </a:extLst>
          </p:cNvPr>
          <p:cNvSpPr>
            <a:spLocks noGrp="1"/>
          </p:cNvSpPr>
          <p:nvPr>
            <p:ph idx="1"/>
          </p:nvPr>
        </p:nvSpPr>
        <p:spPr>
          <a:xfrm>
            <a:off x="793661" y="2599509"/>
            <a:ext cx="4530898" cy="3639450"/>
          </a:xfrm>
        </p:spPr>
        <p:txBody>
          <a:bodyPr anchor="ctr">
            <a:normAutofit/>
          </a:bodyPr>
          <a:lstStyle/>
          <a:p>
            <a:r>
              <a:rPr lang="en-US" sz="2000"/>
              <a:t>Groups the words together so that the same words are in a single group.</a:t>
            </a:r>
          </a:p>
          <a:p>
            <a:r>
              <a:rPr lang="en-US" sz="2000"/>
              <a:t>grouped = GROUP words BY word;</a:t>
            </a:r>
          </a:p>
          <a:p>
            <a:r>
              <a:rPr lang="en-US" sz="2000"/>
              <a:t>Example output :</a:t>
            </a:r>
          </a:p>
          <a:p>
            <a:endParaRPr lang="en-US" sz="2000"/>
          </a:p>
        </p:txBody>
      </p:sp>
      <p:pic>
        <p:nvPicPr>
          <p:cNvPr id="5" name="Picture 4" descr="A close-up of a white background&#10;&#10;AI-generated content may be incorrect.">
            <a:extLst>
              <a:ext uri="{FF2B5EF4-FFF2-40B4-BE49-F238E27FC236}">
                <a16:creationId xmlns:a16="http://schemas.microsoft.com/office/drawing/2014/main" id="{F65B7D19-4F81-53C4-FF8D-991D249765B2}"/>
              </a:ext>
            </a:extLst>
          </p:cNvPr>
          <p:cNvPicPr>
            <a:picLocks noChangeAspect="1"/>
          </p:cNvPicPr>
          <p:nvPr/>
        </p:nvPicPr>
        <p:blipFill>
          <a:blip r:embed="rId2"/>
          <a:stretch>
            <a:fillRect/>
          </a:stretch>
        </p:blipFill>
        <p:spPr>
          <a:xfrm>
            <a:off x="5911532" y="3583246"/>
            <a:ext cx="5150277" cy="151626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282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2A6976-AA4B-A88C-06B7-88FAFD23AD78}"/>
              </a:ext>
            </a:extLst>
          </p:cNvPr>
          <p:cNvSpPr>
            <a:spLocks noGrp="1"/>
          </p:cNvSpPr>
          <p:nvPr>
            <p:ph type="title"/>
          </p:nvPr>
        </p:nvSpPr>
        <p:spPr>
          <a:xfrm>
            <a:off x="1137038" y="609597"/>
            <a:ext cx="9770022" cy="1330841"/>
          </a:xfrm>
        </p:spPr>
        <p:txBody>
          <a:bodyPr>
            <a:normAutofit/>
          </a:bodyPr>
          <a:lstStyle/>
          <a:p>
            <a:r>
              <a:rPr lang="en-US" dirty="0"/>
              <a:t>4. Count the Occurrences of Each Word</a:t>
            </a:r>
          </a:p>
        </p:txBody>
      </p:sp>
      <p:sp>
        <p:nvSpPr>
          <p:cNvPr id="3" name="Content Placeholder 2">
            <a:extLst>
              <a:ext uri="{FF2B5EF4-FFF2-40B4-BE49-F238E27FC236}">
                <a16:creationId xmlns:a16="http://schemas.microsoft.com/office/drawing/2014/main" id="{D555F0F8-D0E4-6994-22A6-07E0F2B7D282}"/>
              </a:ext>
            </a:extLst>
          </p:cNvPr>
          <p:cNvSpPr>
            <a:spLocks noGrp="1"/>
          </p:cNvSpPr>
          <p:nvPr>
            <p:ph idx="1"/>
          </p:nvPr>
        </p:nvSpPr>
        <p:spPr>
          <a:xfrm>
            <a:off x="1137038" y="2194100"/>
            <a:ext cx="5950970" cy="3908588"/>
          </a:xfrm>
        </p:spPr>
        <p:txBody>
          <a:bodyPr>
            <a:normAutofit/>
          </a:bodyPr>
          <a:lstStyle/>
          <a:p>
            <a:r>
              <a:rPr lang="en-US" sz="2000"/>
              <a:t>wordcount = FOREACH grouped GENERATE group, COUNT(words);</a:t>
            </a:r>
          </a:p>
          <a:p>
            <a:r>
              <a:rPr lang="en-US" sz="2000" b="1"/>
              <a:t>group</a:t>
            </a:r>
            <a:r>
              <a:rPr lang="en-US" sz="2000"/>
              <a:t> refers to the word.</a:t>
            </a:r>
          </a:p>
          <a:p>
            <a:r>
              <a:rPr lang="en-US" sz="2000" b="1"/>
              <a:t>COUNT(words) </a:t>
            </a:r>
            <a:r>
              <a:rPr lang="en-US" sz="2000"/>
              <a:t>counts the occurrences of that word.</a:t>
            </a:r>
          </a:p>
          <a:p>
            <a:r>
              <a:rPr lang="en-US" sz="2000"/>
              <a:t>Example output :</a:t>
            </a:r>
          </a:p>
          <a:p>
            <a:endParaRPr lang="en-US" sz="2000"/>
          </a:p>
        </p:txBody>
      </p:sp>
      <p:sp>
        <p:nvSpPr>
          <p:cNvPr id="16" name="Freeform: Shape 15">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screenshot of a computer&#10;&#10;AI-generated content may be incorrect.">
            <a:extLst>
              <a:ext uri="{FF2B5EF4-FFF2-40B4-BE49-F238E27FC236}">
                <a16:creationId xmlns:a16="http://schemas.microsoft.com/office/drawing/2014/main" id="{1E024A4A-832B-D3EA-D15F-62E32ED4C3FB}"/>
              </a:ext>
            </a:extLst>
          </p:cNvPr>
          <p:cNvPicPr>
            <a:picLocks noChangeAspect="1"/>
          </p:cNvPicPr>
          <p:nvPr/>
        </p:nvPicPr>
        <p:blipFill>
          <a:blip r:embed="rId2"/>
          <a:stretch>
            <a:fillRect/>
          </a:stretch>
        </p:blipFill>
        <p:spPr>
          <a:xfrm>
            <a:off x="7891362" y="2630048"/>
            <a:ext cx="3482910" cy="2839569"/>
          </a:xfrm>
          <a:prstGeom prst="rect">
            <a:avLst/>
          </a:prstGeom>
        </p:spPr>
      </p:pic>
      <p:sp>
        <p:nvSpPr>
          <p:cNvPr id="18"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7290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7978" y="0"/>
            <a:ext cx="248402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574B8D-98A5-CF8A-578A-B9F80E5A223B}"/>
              </a:ext>
            </a:extLst>
          </p:cNvPr>
          <p:cNvSpPr>
            <a:spLocks noGrp="1"/>
          </p:cNvSpPr>
          <p:nvPr>
            <p:ph type="title"/>
          </p:nvPr>
        </p:nvSpPr>
        <p:spPr>
          <a:xfrm>
            <a:off x="1137038" y="609597"/>
            <a:ext cx="8903433" cy="1330841"/>
          </a:xfrm>
        </p:spPr>
        <p:txBody>
          <a:bodyPr>
            <a:normAutofit/>
          </a:bodyPr>
          <a:lstStyle/>
          <a:p>
            <a:r>
              <a:rPr lang="en-US" dirty="0"/>
              <a:t>5. Display the Final Word Count</a:t>
            </a:r>
          </a:p>
        </p:txBody>
      </p:sp>
      <p:sp>
        <p:nvSpPr>
          <p:cNvPr id="3" name="Content Placeholder 2">
            <a:extLst>
              <a:ext uri="{FF2B5EF4-FFF2-40B4-BE49-F238E27FC236}">
                <a16:creationId xmlns:a16="http://schemas.microsoft.com/office/drawing/2014/main" id="{691C7F57-B71F-CE58-FA4E-8C0416FF5DBD}"/>
              </a:ext>
            </a:extLst>
          </p:cNvPr>
          <p:cNvSpPr>
            <a:spLocks noGrp="1"/>
          </p:cNvSpPr>
          <p:nvPr>
            <p:ph idx="1"/>
          </p:nvPr>
        </p:nvSpPr>
        <p:spPr>
          <a:xfrm>
            <a:off x="1137038" y="2194100"/>
            <a:ext cx="5126303" cy="3908588"/>
          </a:xfrm>
        </p:spPr>
        <p:txBody>
          <a:bodyPr>
            <a:normAutofit/>
          </a:bodyPr>
          <a:lstStyle/>
          <a:p>
            <a:r>
              <a:rPr lang="en-US" sz="2000"/>
              <a:t>DUMP wordcount;</a:t>
            </a:r>
          </a:p>
          <a:p>
            <a:r>
              <a:rPr lang="en-US" sz="2000"/>
              <a:t>Prints the word count for each word in the dataset.</a:t>
            </a:r>
          </a:p>
          <a:p>
            <a:r>
              <a:rPr lang="en-US" sz="2000"/>
              <a:t>Final output :</a:t>
            </a:r>
          </a:p>
          <a:p>
            <a:pPr marL="0" indent="0">
              <a:buNone/>
            </a:pPr>
            <a:endParaRPr lang="en-US" sz="2000"/>
          </a:p>
        </p:txBody>
      </p:sp>
      <p:sp>
        <p:nvSpPr>
          <p:cNvPr id="14" name="Freeform: Shape 13">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0988" y="2022496"/>
            <a:ext cx="4664547"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group of black text&#10;&#10;AI-generated content may be incorrect.">
            <a:extLst>
              <a:ext uri="{FF2B5EF4-FFF2-40B4-BE49-F238E27FC236}">
                <a16:creationId xmlns:a16="http://schemas.microsoft.com/office/drawing/2014/main" id="{43F682AC-FC87-1164-E7DA-F230A4F344F6}"/>
              </a:ext>
            </a:extLst>
          </p:cNvPr>
          <p:cNvPicPr>
            <a:picLocks noChangeAspect="1"/>
          </p:cNvPicPr>
          <p:nvPr/>
        </p:nvPicPr>
        <p:blipFill>
          <a:blip r:embed="rId2"/>
          <a:srcRect r="1" b="5573"/>
          <a:stretch/>
        </p:blipFill>
        <p:spPr>
          <a:xfrm>
            <a:off x="7016376" y="2183362"/>
            <a:ext cx="4357896" cy="3732941"/>
          </a:xfrm>
          <a:prstGeom prst="rect">
            <a:avLst/>
          </a:prstGeom>
        </p:spPr>
      </p:pic>
      <p:sp>
        <p:nvSpPr>
          <p:cNvPr id="16" name="Rectangle 6">
            <a:extLst>
              <a:ext uri="{FF2B5EF4-FFF2-40B4-BE49-F238E27FC236}">
                <a16:creationId xmlns:a16="http://schemas.microsoft.com/office/drawing/2014/main" id="{EFF9196C-3887-4B80-8671-3CA6705C1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8543" y="5840356"/>
            <a:ext cx="1029435" cy="452147"/>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38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itle 1">
            <a:extLst>
              <a:ext uri="{FF2B5EF4-FFF2-40B4-BE49-F238E27FC236}">
                <a16:creationId xmlns:a16="http://schemas.microsoft.com/office/drawing/2014/main" id="{20D8AC38-BA86-4376-EED2-8CF2664CEE0F}"/>
              </a:ext>
            </a:extLst>
          </p:cNvPr>
          <p:cNvSpPr>
            <a:spLocks noGrp="1"/>
          </p:cNvSpPr>
          <p:nvPr>
            <p:ph type="title"/>
          </p:nvPr>
        </p:nvSpPr>
        <p:spPr/>
        <p:txBody>
          <a:bodyPr/>
          <a:lstStyle/>
          <a:p>
            <a:r>
              <a:rPr lang="en-US" altLang="en-US" b="1">
                <a:latin typeface="Trebuchet MS" panose="020B0603020202020204" pitchFamily="34" charset="0"/>
              </a:rPr>
              <a:t>What is Pig?</a:t>
            </a:r>
            <a:endParaRPr lang="en-US" altLang="en-US"/>
          </a:p>
        </p:txBody>
      </p:sp>
      <p:sp>
        <p:nvSpPr>
          <p:cNvPr id="517123" name="Content Placeholder 2">
            <a:extLst>
              <a:ext uri="{FF2B5EF4-FFF2-40B4-BE49-F238E27FC236}">
                <a16:creationId xmlns:a16="http://schemas.microsoft.com/office/drawing/2014/main" id="{B79ED581-1CAF-A3F2-EEFC-D7A56ACEAD6B}"/>
              </a:ext>
            </a:extLst>
          </p:cNvPr>
          <p:cNvSpPr>
            <a:spLocks noGrp="1"/>
          </p:cNvSpPr>
          <p:nvPr>
            <p:ph sz="quarter" idx="1"/>
          </p:nvPr>
        </p:nvSpPr>
        <p:spPr/>
        <p:txBody>
          <a:bodyPr/>
          <a:lstStyle/>
          <a:p>
            <a:pPr algn="just">
              <a:lnSpc>
                <a:spcPct val="107000"/>
              </a:lnSpc>
              <a:spcAft>
                <a:spcPts val="800"/>
              </a:spcAft>
            </a:pPr>
            <a:r>
              <a:rPr lang="en-US" altLang="en-US"/>
              <a:t>Apache Pig is a platform for data analysis. </a:t>
            </a:r>
          </a:p>
          <a:p>
            <a:pPr algn="just">
              <a:lnSpc>
                <a:spcPct val="107000"/>
              </a:lnSpc>
              <a:spcAft>
                <a:spcPts val="800"/>
              </a:spcAft>
            </a:pPr>
            <a:r>
              <a:rPr lang="en-US" altLang="en-US"/>
              <a:t>It is an alternative to Map Reduce Programming.</a:t>
            </a:r>
          </a:p>
          <a:p>
            <a:pPr algn="just">
              <a:lnSpc>
                <a:spcPct val="107000"/>
              </a:lnSpc>
              <a:spcAft>
                <a:spcPts val="800"/>
              </a:spcAft>
            </a:pPr>
            <a:r>
              <a:rPr lang="en-US" altLang="en-US">
                <a:cs typeface="Calibri" panose="020F0502020204030204" pitchFamily="34" charset="0"/>
              </a:rPr>
              <a:t>Pig was developed as a research project at Yahoo.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itle 1">
            <a:extLst>
              <a:ext uri="{FF2B5EF4-FFF2-40B4-BE49-F238E27FC236}">
                <a16:creationId xmlns:a16="http://schemas.microsoft.com/office/drawing/2014/main" id="{87AA05DC-DB22-869E-636F-12DEAE6F01E8}"/>
              </a:ext>
            </a:extLst>
          </p:cNvPr>
          <p:cNvSpPr>
            <a:spLocks noGrp="1"/>
          </p:cNvSpPr>
          <p:nvPr>
            <p:ph type="title"/>
          </p:nvPr>
        </p:nvSpPr>
        <p:spPr/>
        <p:txBody>
          <a:bodyPr/>
          <a:lstStyle/>
          <a:p>
            <a:r>
              <a:rPr lang="en-US" altLang="en-US" b="1">
                <a:latin typeface="Trebuchet MS" panose="020B0603020202020204" pitchFamily="34" charset="0"/>
              </a:rPr>
              <a:t>When to use Pig?</a:t>
            </a:r>
            <a:endParaRPr lang="en-US" altLang="en-US"/>
          </a:p>
        </p:txBody>
      </p:sp>
      <p:sp>
        <p:nvSpPr>
          <p:cNvPr id="549891" name="Content Placeholder 2">
            <a:extLst>
              <a:ext uri="{FF2B5EF4-FFF2-40B4-BE49-F238E27FC236}">
                <a16:creationId xmlns:a16="http://schemas.microsoft.com/office/drawing/2014/main" id="{022C6AE8-5AA3-FE83-4D38-3A8FE170154F}"/>
              </a:ext>
            </a:extLst>
          </p:cNvPr>
          <p:cNvSpPr>
            <a:spLocks noGrp="1"/>
          </p:cNvSpPr>
          <p:nvPr>
            <p:ph sz="quarter" idx="1"/>
          </p:nvPr>
        </p:nvSpPr>
        <p:spPr/>
        <p:txBody>
          <a:bodyPr/>
          <a:lstStyle/>
          <a:p>
            <a:pPr>
              <a:lnSpc>
                <a:spcPct val="107000"/>
              </a:lnSpc>
              <a:spcAft>
                <a:spcPts val="800"/>
              </a:spcAft>
              <a:tabLst>
                <a:tab pos="914400" algn="l"/>
              </a:tabLst>
            </a:pPr>
            <a:r>
              <a:rPr lang="en-US" altLang="en-US">
                <a:cs typeface="Calibri" panose="020F0502020204030204" pitchFamily="34" charset="0"/>
              </a:rPr>
              <a:t>Pig can be used in the following situations:</a:t>
            </a:r>
          </a:p>
          <a:p>
            <a:pPr marL="663575" lvl="1" indent="-342900" algn="just">
              <a:lnSpc>
                <a:spcPts val="1600"/>
              </a:lnSpc>
              <a:spcBef>
                <a:spcPct val="0"/>
              </a:spcBef>
              <a:buFont typeface="Calibri" panose="020F0502020204030204" pitchFamily="34" charset="0"/>
              <a:buAutoNum type="arabicPeriod"/>
              <a:tabLst>
                <a:tab pos="914400" algn="l"/>
              </a:tabLst>
            </a:pPr>
            <a:endParaRPr lang="en-US" altLang="en-US">
              <a:solidFill>
                <a:srgbClr val="333333"/>
              </a:solidFill>
            </a:endParaRPr>
          </a:p>
          <a:p>
            <a:pPr marL="663575" lvl="1" indent="-342900" algn="just">
              <a:lnSpc>
                <a:spcPts val="1600"/>
              </a:lnSpc>
              <a:spcBef>
                <a:spcPct val="0"/>
              </a:spcBef>
              <a:buFont typeface="Calibri" panose="020F0502020204030204" pitchFamily="34" charset="0"/>
              <a:buAutoNum type="arabicPeriod"/>
              <a:tabLst>
                <a:tab pos="914400" algn="l"/>
              </a:tabLst>
            </a:pPr>
            <a:r>
              <a:rPr lang="en-US" altLang="en-US">
                <a:solidFill>
                  <a:srgbClr val="333333"/>
                </a:solidFill>
              </a:rPr>
              <a:t>When data loads are time sensitive.</a:t>
            </a:r>
          </a:p>
          <a:p>
            <a:pPr marL="663575" lvl="1" indent="-342900" algn="just">
              <a:lnSpc>
                <a:spcPts val="1600"/>
              </a:lnSpc>
              <a:spcBef>
                <a:spcPct val="0"/>
              </a:spcBef>
              <a:buFont typeface="Calibri" panose="020F0502020204030204" pitchFamily="34" charset="0"/>
              <a:buAutoNum type="arabicPeriod"/>
              <a:tabLst>
                <a:tab pos="914400" algn="l"/>
              </a:tabLst>
            </a:pPr>
            <a:endParaRPr lang="en-US" altLang="en-US">
              <a:solidFill>
                <a:srgbClr val="333333"/>
              </a:solidFill>
            </a:endParaRPr>
          </a:p>
          <a:p>
            <a:pPr marL="663575" lvl="1" indent="-342900" algn="just">
              <a:lnSpc>
                <a:spcPts val="1600"/>
              </a:lnSpc>
              <a:spcBef>
                <a:spcPct val="0"/>
              </a:spcBef>
              <a:buFont typeface="Calibri" panose="020F0502020204030204" pitchFamily="34" charset="0"/>
              <a:buAutoNum type="arabicPeriod"/>
              <a:tabLst>
                <a:tab pos="914400" algn="l"/>
              </a:tabLst>
            </a:pPr>
            <a:endParaRPr lang="en-US" altLang="en-US">
              <a:cs typeface="Calibri" panose="020F0502020204030204" pitchFamily="34" charset="0"/>
            </a:endParaRPr>
          </a:p>
          <a:p>
            <a:pPr marL="663575" lvl="1" indent="-342900" algn="just">
              <a:lnSpc>
                <a:spcPts val="1600"/>
              </a:lnSpc>
              <a:spcBef>
                <a:spcPct val="0"/>
              </a:spcBef>
              <a:buFont typeface="Calibri" panose="020F0502020204030204" pitchFamily="34" charset="0"/>
              <a:buAutoNum type="arabicPeriod"/>
              <a:tabLst>
                <a:tab pos="914400" algn="l"/>
              </a:tabLst>
            </a:pPr>
            <a:r>
              <a:rPr lang="en-US" altLang="en-US">
                <a:solidFill>
                  <a:srgbClr val="333333"/>
                </a:solidFill>
              </a:rPr>
              <a:t>When processing various data sources.</a:t>
            </a:r>
          </a:p>
          <a:p>
            <a:pPr marL="663575" lvl="1" indent="-342900" algn="just">
              <a:lnSpc>
                <a:spcPts val="1600"/>
              </a:lnSpc>
              <a:spcBef>
                <a:spcPct val="0"/>
              </a:spcBef>
              <a:buFont typeface="Calibri" panose="020F0502020204030204" pitchFamily="34" charset="0"/>
              <a:buAutoNum type="arabicPeriod"/>
              <a:tabLst>
                <a:tab pos="914400" algn="l"/>
              </a:tabLst>
            </a:pPr>
            <a:endParaRPr lang="en-US" altLang="en-US">
              <a:solidFill>
                <a:srgbClr val="333333"/>
              </a:solidFill>
            </a:endParaRPr>
          </a:p>
          <a:p>
            <a:pPr marL="663575" lvl="1" indent="-342900" algn="just">
              <a:lnSpc>
                <a:spcPts val="1600"/>
              </a:lnSpc>
              <a:spcBef>
                <a:spcPct val="0"/>
              </a:spcBef>
              <a:buFont typeface="Calibri" panose="020F0502020204030204" pitchFamily="34" charset="0"/>
              <a:buAutoNum type="arabicPeriod"/>
              <a:tabLst>
                <a:tab pos="914400" algn="l"/>
              </a:tabLst>
            </a:pPr>
            <a:endParaRPr lang="en-US" altLang="en-US">
              <a:cs typeface="Calibri" panose="020F0502020204030204" pitchFamily="34" charset="0"/>
            </a:endParaRPr>
          </a:p>
          <a:p>
            <a:pPr marL="663575" lvl="1" indent="-342900" algn="just">
              <a:lnSpc>
                <a:spcPts val="1600"/>
              </a:lnSpc>
              <a:spcBef>
                <a:spcPct val="0"/>
              </a:spcBef>
              <a:buFont typeface="Calibri" panose="020F0502020204030204" pitchFamily="34" charset="0"/>
              <a:buAutoNum type="arabicPeriod"/>
              <a:tabLst>
                <a:tab pos="914400" algn="l"/>
              </a:tabLst>
            </a:pPr>
            <a:r>
              <a:rPr lang="en-US" altLang="en-US">
                <a:solidFill>
                  <a:srgbClr val="333333"/>
                </a:solidFill>
              </a:rPr>
              <a:t>When analytical insights are required through sampling.</a:t>
            </a:r>
            <a:endParaRPr lang="en-US" altLang="en-US">
              <a:cs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itle 1">
            <a:extLst>
              <a:ext uri="{FF2B5EF4-FFF2-40B4-BE49-F238E27FC236}">
                <a16:creationId xmlns:a16="http://schemas.microsoft.com/office/drawing/2014/main" id="{4CC47E1E-09EE-677C-8C0F-3C781AEA12A0}"/>
              </a:ext>
            </a:extLst>
          </p:cNvPr>
          <p:cNvSpPr>
            <a:spLocks noGrp="1"/>
          </p:cNvSpPr>
          <p:nvPr>
            <p:ph type="title"/>
          </p:nvPr>
        </p:nvSpPr>
        <p:spPr/>
        <p:txBody>
          <a:bodyPr/>
          <a:lstStyle/>
          <a:p>
            <a:r>
              <a:rPr lang="en-US" altLang="en-US" b="1">
                <a:cs typeface="Calibri" panose="020F0502020204030204" pitchFamily="34" charset="0"/>
              </a:rPr>
              <a:t>When NOT to use Pig?</a:t>
            </a:r>
            <a:endParaRPr lang="en-US" altLang="en-US"/>
          </a:p>
        </p:txBody>
      </p:sp>
      <p:sp>
        <p:nvSpPr>
          <p:cNvPr id="550915" name="Content Placeholder 2">
            <a:extLst>
              <a:ext uri="{FF2B5EF4-FFF2-40B4-BE49-F238E27FC236}">
                <a16:creationId xmlns:a16="http://schemas.microsoft.com/office/drawing/2014/main" id="{EC78B535-060A-E713-1085-433538854366}"/>
              </a:ext>
            </a:extLst>
          </p:cNvPr>
          <p:cNvSpPr>
            <a:spLocks noGrp="1"/>
          </p:cNvSpPr>
          <p:nvPr>
            <p:ph sz="quarter" idx="1"/>
          </p:nvPr>
        </p:nvSpPr>
        <p:spPr/>
        <p:txBody>
          <a:bodyPr/>
          <a:lstStyle/>
          <a:p>
            <a:pPr>
              <a:lnSpc>
                <a:spcPct val="107000"/>
              </a:lnSpc>
              <a:spcAft>
                <a:spcPts val="800"/>
              </a:spcAft>
              <a:tabLst>
                <a:tab pos="914400" algn="l"/>
              </a:tabLst>
            </a:pPr>
            <a:r>
              <a:rPr lang="en-US" altLang="en-US">
                <a:cs typeface="Calibri" panose="020F0502020204030204" pitchFamily="34" charset="0"/>
              </a:rPr>
              <a:t>Pig should not be used in the following situations:</a:t>
            </a:r>
          </a:p>
          <a:p>
            <a:pPr marL="663575" lvl="1" indent="-342900">
              <a:lnSpc>
                <a:spcPct val="107000"/>
              </a:lnSpc>
              <a:spcBef>
                <a:spcPct val="0"/>
              </a:spcBef>
              <a:buFont typeface="Calibri" panose="020F0502020204030204" pitchFamily="34" charset="0"/>
              <a:buAutoNum type="arabicPeriod"/>
              <a:tabLst>
                <a:tab pos="914400" algn="l"/>
              </a:tabLst>
            </a:pPr>
            <a:r>
              <a:rPr lang="en-US" altLang="en-US">
                <a:cs typeface="Calibri" panose="020F0502020204030204" pitchFamily="34" charset="0"/>
              </a:rPr>
              <a:t>When data is completely unstructured such as video, text, and audio.</a:t>
            </a:r>
          </a:p>
          <a:p>
            <a:pPr marL="663575" lvl="1" indent="-342900">
              <a:lnSpc>
                <a:spcPct val="107000"/>
              </a:lnSpc>
              <a:spcBef>
                <a:spcPct val="0"/>
              </a:spcBef>
              <a:spcAft>
                <a:spcPts val="800"/>
              </a:spcAft>
              <a:buFont typeface="Calibri" panose="020F0502020204030204" pitchFamily="34" charset="0"/>
              <a:buAutoNum type="arabicPeriod"/>
              <a:tabLst>
                <a:tab pos="914400" algn="l"/>
              </a:tabLst>
            </a:pPr>
            <a:r>
              <a:rPr lang="en-US" altLang="en-US">
                <a:cs typeface="Calibri" panose="020F0502020204030204" pitchFamily="34" charset="0"/>
              </a:rPr>
              <a:t>When there is a time constraint because Pig is slower than MapReduce jobs.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itle 1">
            <a:extLst>
              <a:ext uri="{FF2B5EF4-FFF2-40B4-BE49-F238E27FC236}">
                <a16:creationId xmlns:a16="http://schemas.microsoft.com/office/drawing/2014/main" id="{31476B3D-4984-C321-BF0E-96760D892831}"/>
              </a:ext>
            </a:extLst>
          </p:cNvPr>
          <p:cNvSpPr>
            <a:spLocks noGrp="1"/>
          </p:cNvSpPr>
          <p:nvPr>
            <p:ph type="title"/>
          </p:nvPr>
        </p:nvSpPr>
        <p:spPr/>
        <p:txBody>
          <a:bodyPr/>
          <a:lstStyle/>
          <a:p>
            <a:r>
              <a:rPr lang="en-US" altLang="en-US" b="1">
                <a:cs typeface="Calibri" panose="020F0502020204030204" pitchFamily="34" charset="0"/>
              </a:rPr>
              <a:t>PIG at YAHOO</a:t>
            </a:r>
            <a:endParaRPr lang="en-US" altLang="en-US"/>
          </a:p>
        </p:txBody>
      </p:sp>
      <p:sp>
        <p:nvSpPr>
          <p:cNvPr id="551939" name="Content Placeholder 2">
            <a:extLst>
              <a:ext uri="{FF2B5EF4-FFF2-40B4-BE49-F238E27FC236}">
                <a16:creationId xmlns:a16="http://schemas.microsoft.com/office/drawing/2014/main" id="{3FB8E0F8-398C-C18E-3DA8-8336FEA4B6C1}"/>
              </a:ext>
            </a:extLst>
          </p:cNvPr>
          <p:cNvSpPr>
            <a:spLocks noGrp="1"/>
          </p:cNvSpPr>
          <p:nvPr>
            <p:ph sz="quarter" idx="1"/>
          </p:nvPr>
        </p:nvSpPr>
        <p:spPr/>
        <p:txBody>
          <a:bodyPr/>
          <a:lstStyle/>
          <a:p>
            <a:pPr>
              <a:lnSpc>
                <a:spcPct val="107000"/>
              </a:lnSpc>
              <a:spcAft>
                <a:spcPts val="800"/>
              </a:spcAft>
              <a:tabLst>
                <a:tab pos="914400" algn="l"/>
              </a:tabLst>
            </a:pPr>
            <a:r>
              <a:rPr lang="en-US" altLang="en-US">
                <a:cs typeface="Calibri" panose="020F0502020204030204" pitchFamily="34" charset="0"/>
              </a:rPr>
              <a:t>Yahoo uses PIG for two things:</a:t>
            </a:r>
          </a:p>
          <a:p>
            <a:pPr marL="823913" lvl="1" indent="-457200">
              <a:lnSpc>
                <a:spcPct val="107000"/>
              </a:lnSpc>
              <a:spcAft>
                <a:spcPts val="800"/>
              </a:spcAft>
              <a:buFont typeface="Calibri" panose="020F0502020204030204" pitchFamily="34" charset="0"/>
              <a:buAutoNum type="arabicPeriod"/>
              <a:tabLst>
                <a:tab pos="914400" algn="l"/>
              </a:tabLst>
            </a:pPr>
            <a:r>
              <a:rPr lang="en-US" altLang="en-US" sz="2500" b="1">
                <a:cs typeface="Calibri" panose="020F0502020204030204" pitchFamily="34" charset="0"/>
              </a:rPr>
              <a:t>In Pipelines</a:t>
            </a:r>
            <a:r>
              <a:rPr lang="en-US" altLang="en-US" sz="2500">
                <a:cs typeface="Calibri" panose="020F0502020204030204" pitchFamily="34" charset="0"/>
              </a:rPr>
              <a:t>, to fetch log data from its web servers and to perform cleansing to remove companies interval views and clicks.</a:t>
            </a:r>
          </a:p>
          <a:p>
            <a:pPr marL="823913" lvl="1" indent="-457200">
              <a:lnSpc>
                <a:spcPct val="107000"/>
              </a:lnSpc>
              <a:spcAft>
                <a:spcPts val="800"/>
              </a:spcAft>
              <a:buFont typeface="Calibri" panose="020F0502020204030204" pitchFamily="34" charset="0"/>
              <a:buAutoNum type="arabicPeriod"/>
              <a:tabLst>
                <a:tab pos="914400" algn="l"/>
              </a:tabLst>
            </a:pPr>
            <a:r>
              <a:rPr lang="en-US" altLang="en-US" sz="2500" b="1">
                <a:cs typeface="Calibri" panose="020F0502020204030204" pitchFamily="34" charset="0"/>
              </a:rPr>
              <a:t>In Research,</a:t>
            </a:r>
            <a:r>
              <a:rPr lang="en-US" altLang="en-US" sz="2500">
                <a:cs typeface="Calibri" panose="020F0502020204030204" pitchFamily="34" charset="0"/>
              </a:rPr>
              <a:t> script is used to test a theory. Pig provides facility to integrate Perl or Python script which can be executed on a huge dataset.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itle 1">
            <a:extLst>
              <a:ext uri="{FF2B5EF4-FFF2-40B4-BE49-F238E27FC236}">
                <a16:creationId xmlns:a16="http://schemas.microsoft.com/office/drawing/2014/main" id="{EC7A5CA1-26F2-C6F4-EC58-C42399D0FD30}"/>
              </a:ext>
            </a:extLst>
          </p:cNvPr>
          <p:cNvSpPr>
            <a:spLocks noGrp="1"/>
          </p:cNvSpPr>
          <p:nvPr>
            <p:ph type="title"/>
          </p:nvPr>
        </p:nvSpPr>
        <p:spPr/>
        <p:txBody>
          <a:bodyPr/>
          <a:lstStyle/>
          <a:p>
            <a:r>
              <a:rPr lang="en-US" altLang="en-US" b="1">
                <a:latin typeface="Trebuchet MS" panose="020B0603020202020204" pitchFamily="34" charset="0"/>
              </a:rPr>
              <a:t>Pig Vs. Hive</a:t>
            </a:r>
            <a:endParaRPr lang="en-US" altLang="en-US"/>
          </a:p>
        </p:txBody>
      </p:sp>
      <p:graphicFrame>
        <p:nvGraphicFramePr>
          <p:cNvPr id="4" name="Table 3">
            <a:extLst>
              <a:ext uri="{FF2B5EF4-FFF2-40B4-BE49-F238E27FC236}">
                <a16:creationId xmlns:a16="http://schemas.microsoft.com/office/drawing/2014/main" id="{4D426374-0E1A-D980-E564-86CE084E9A92}"/>
              </a:ext>
            </a:extLst>
          </p:cNvPr>
          <p:cNvGraphicFramePr>
            <a:graphicFrameLocks noGrp="1"/>
          </p:cNvGraphicFramePr>
          <p:nvPr/>
        </p:nvGraphicFramePr>
        <p:xfrm>
          <a:off x="2133600" y="1676400"/>
          <a:ext cx="8077199" cy="4114798"/>
        </p:xfrm>
        <a:graphic>
          <a:graphicData uri="http://schemas.openxmlformats.org/drawingml/2006/table">
            <a:tbl>
              <a:tblPr firstRow="1" firstCol="1" bandRow="1">
                <a:tableStyleId>{5C22544A-7EE6-4342-B048-85BDC9FD1C3A}</a:tableStyleId>
              </a:tblPr>
              <a:tblGrid>
                <a:gridCol w="2691901">
                  <a:extLst>
                    <a:ext uri="{9D8B030D-6E8A-4147-A177-3AD203B41FA5}">
                      <a16:colId xmlns:a16="http://schemas.microsoft.com/office/drawing/2014/main" val="20000"/>
                    </a:ext>
                  </a:extLst>
                </a:gridCol>
                <a:gridCol w="2692649">
                  <a:extLst>
                    <a:ext uri="{9D8B030D-6E8A-4147-A177-3AD203B41FA5}">
                      <a16:colId xmlns:a16="http://schemas.microsoft.com/office/drawing/2014/main" val="20001"/>
                    </a:ext>
                  </a:extLst>
                </a:gridCol>
                <a:gridCol w="2692649">
                  <a:extLst>
                    <a:ext uri="{9D8B030D-6E8A-4147-A177-3AD203B41FA5}">
                      <a16:colId xmlns:a16="http://schemas.microsoft.com/office/drawing/2014/main" val="20002"/>
                    </a:ext>
                  </a:extLst>
                </a:gridCol>
              </a:tblGrid>
              <a:tr h="293914">
                <a:tc>
                  <a:txBody>
                    <a:bodyPr/>
                    <a:lstStyle/>
                    <a:p>
                      <a:pPr marL="0" marR="0" algn="l">
                        <a:lnSpc>
                          <a:spcPct val="107000"/>
                        </a:lnSpc>
                        <a:spcBef>
                          <a:spcPts val="0"/>
                        </a:spcBef>
                        <a:spcAft>
                          <a:spcPts val="0"/>
                        </a:spcAft>
                        <a:tabLst>
                          <a:tab pos="914400" algn="l"/>
                        </a:tabLst>
                      </a:pPr>
                      <a:r>
                        <a:rPr lang="en-US" sz="1600" dirty="0">
                          <a:effectLst/>
                        </a:rPr>
                        <a:t>Features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Pig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Hive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87829">
                <a:tc>
                  <a:txBody>
                    <a:bodyPr/>
                    <a:lstStyle/>
                    <a:p>
                      <a:pPr marL="0" marR="0" algn="l">
                        <a:lnSpc>
                          <a:spcPct val="107000"/>
                        </a:lnSpc>
                        <a:spcBef>
                          <a:spcPts val="0"/>
                        </a:spcBef>
                        <a:spcAft>
                          <a:spcPts val="0"/>
                        </a:spcAft>
                        <a:tabLst>
                          <a:tab pos="914400" algn="l"/>
                        </a:tabLst>
                      </a:pPr>
                      <a:r>
                        <a:rPr lang="en-US" sz="1600">
                          <a:effectLst/>
                        </a:rPr>
                        <a:t>Used By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Programmers and Researchers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Analyst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3914">
                <a:tc>
                  <a:txBody>
                    <a:bodyPr/>
                    <a:lstStyle/>
                    <a:p>
                      <a:pPr marL="0" marR="0" algn="l">
                        <a:lnSpc>
                          <a:spcPct val="107000"/>
                        </a:lnSpc>
                        <a:spcBef>
                          <a:spcPts val="0"/>
                        </a:spcBef>
                        <a:spcAft>
                          <a:spcPts val="0"/>
                        </a:spcAft>
                        <a:tabLst>
                          <a:tab pos="914400" algn="l"/>
                        </a:tabLst>
                      </a:pPr>
                      <a:r>
                        <a:rPr lang="en-US" sz="1600">
                          <a:effectLst/>
                        </a:rPr>
                        <a:t>Used For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Programming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Reporting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87829">
                <a:tc>
                  <a:txBody>
                    <a:bodyPr/>
                    <a:lstStyle/>
                    <a:p>
                      <a:pPr marL="0" marR="0" algn="l">
                        <a:lnSpc>
                          <a:spcPct val="107000"/>
                        </a:lnSpc>
                        <a:spcBef>
                          <a:spcPts val="0"/>
                        </a:spcBef>
                        <a:spcAft>
                          <a:spcPts val="0"/>
                        </a:spcAft>
                        <a:tabLst>
                          <a:tab pos="914400" algn="l"/>
                        </a:tabLst>
                      </a:pPr>
                      <a:r>
                        <a:rPr lang="en-US" sz="1600" dirty="0">
                          <a:effectLst/>
                        </a:rPr>
                        <a:t>Language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Procedural data flow language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SQL Like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3914">
                <a:tc>
                  <a:txBody>
                    <a:bodyPr/>
                    <a:lstStyle/>
                    <a:p>
                      <a:pPr marL="0" marR="0" algn="l">
                        <a:lnSpc>
                          <a:spcPct val="107000"/>
                        </a:lnSpc>
                        <a:spcBef>
                          <a:spcPts val="0"/>
                        </a:spcBef>
                        <a:spcAft>
                          <a:spcPts val="0"/>
                        </a:spcAft>
                        <a:tabLst>
                          <a:tab pos="914400" algn="l"/>
                        </a:tabLst>
                      </a:pPr>
                      <a:r>
                        <a:rPr lang="en-US" sz="1600" dirty="0">
                          <a:effectLst/>
                        </a:rPr>
                        <a:t>Suitable For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Semi - Structured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Structured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3914">
                <a:tc>
                  <a:txBody>
                    <a:bodyPr/>
                    <a:lstStyle/>
                    <a:p>
                      <a:pPr marL="0" marR="0" algn="l">
                        <a:lnSpc>
                          <a:spcPct val="107000"/>
                        </a:lnSpc>
                        <a:spcBef>
                          <a:spcPts val="0"/>
                        </a:spcBef>
                        <a:spcAft>
                          <a:spcPts val="0"/>
                        </a:spcAft>
                        <a:tabLst>
                          <a:tab pos="914400" algn="l"/>
                        </a:tabLst>
                      </a:pPr>
                      <a:r>
                        <a:rPr lang="en-US" sz="1600">
                          <a:effectLst/>
                        </a:rPr>
                        <a:t>Schema / Types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Explicit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Implicit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3914">
                <a:tc>
                  <a:txBody>
                    <a:bodyPr/>
                    <a:lstStyle/>
                    <a:p>
                      <a:pPr marL="0" marR="0" algn="l">
                        <a:lnSpc>
                          <a:spcPct val="107000"/>
                        </a:lnSpc>
                        <a:spcBef>
                          <a:spcPts val="0"/>
                        </a:spcBef>
                        <a:spcAft>
                          <a:spcPts val="0"/>
                        </a:spcAft>
                        <a:tabLst>
                          <a:tab pos="914400" algn="l"/>
                        </a:tabLst>
                      </a:pPr>
                      <a:r>
                        <a:rPr lang="en-US" sz="1600">
                          <a:effectLst/>
                        </a:rPr>
                        <a:t>UDF Support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93914">
                <a:tc>
                  <a:txBody>
                    <a:bodyPr/>
                    <a:lstStyle/>
                    <a:p>
                      <a:pPr marL="0" marR="0" algn="l">
                        <a:lnSpc>
                          <a:spcPct val="107000"/>
                        </a:lnSpc>
                        <a:spcBef>
                          <a:spcPts val="0"/>
                        </a:spcBef>
                        <a:spcAft>
                          <a:spcPts val="0"/>
                        </a:spcAft>
                        <a:tabLst>
                          <a:tab pos="914400" algn="l"/>
                        </a:tabLst>
                      </a:pPr>
                      <a:r>
                        <a:rPr lang="en-US" sz="1600">
                          <a:effectLst/>
                        </a:rPr>
                        <a:t>Join / Order / Sort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93914">
                <a:tc>
                  <a:txBody>
                    <a:bodyPr/>
                    <a:lstStyle/>
                    <a:p>
                      <a:pPr marL="0" marR="0" algn="l">
                        <a:lnSpc>
                          <a:spcPct val="107000"/>
                        </a:lnSpc>
                        <a:spcBef>
                          <a:spcPts val="0"/>
                        </a:spcBef>
                        <a:spcAft>
                          <a:spcPts val="0"/>
                        </a:spcAft>
                        <a:tabLst>
                          <a:tab pos="914400" algn="l"/>
                        </a:tabLst>
                      </a:pPr>
                      <a:r>
                        <a:rPr lang="en-US" sz="1600">
                          <a:effectLst/>
                        </a:rPr>
                        <a:t>DFS Direct Access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 (Implicit)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 (Explicit)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93914">
                <a:tc>
                  <a:txBody>
                    <a:bodyPr/>
                    <a:lstStyle/>
                    <a:p>
                      <a:pPr marL="0" marR="0" algn="l">
                        <a:lnSpc>
                          <a:spcPct val="107000"/>
                        </a:lnSpc>
                        <a:spcBef>
                          <a:spcPts val="0"/>
                        </a:spcBef>
                        <a:spcAft>
                          <a:spcPts val="0"/>
                        </a:spcAft>
                        <a:tabLst>
                          <a:tab pos="914400" algn="l"/>
                        </a:tabLst>
                      </a:pPr>
                      <a:r>
                        <a:rPr lang="en-US" sz="1600">
                          <a:effectLst/>
                        </a:rPr>
                        <a:t>Web Interface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93914">
                <a:tc>
                  <a:txBody>
                    <a:bodyPr/>
                    <a:lstStyle/>
                    <a:p>
                      <a:pPr marL="0" marR="0" algn="l">
                        <a:lnSpc>
                          <a:spcPct val="107000"/>
                        </a:lnSpc>
                        <a:spcBef>
                          <a:spcPts val="0"/>
                        </a:spcBef>
                        <a:spcAft>
                          <a:spcPts val="0"/>
                        </a:spcAft>
                        <a:tabLst>
                          <a:tab pos="914400" algn="l"/>
                        </a:tabLst>
                      </a:pPr>
                      <a:r>
                        <a:rPr lang="en-US" sz="1600">
                          <a:effectLst/>
                        </a:rPr>
                        <a:t>Partitions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93914">
                <a:tc>
                  <a:txBody>
                    <a:bodyPr/>
                    <a:lstStyle/>
                    <a:p>
                      <a:pPr marL="0" marR="0" algn="l">
                        <a:lnSpc>
                          <a:spcPct val="107000"/>
                        </a:lnSpc>
                        <a:spcBef>
                          <a:spcPts val="0"/>
                        </a:spcBef>
                        <a:spcAft>
                          <a:spcPts val="0"/>
                        </a:spcAft>
                        <a:tabLst>
                          <a:tab pos="914400" algn="l"/>
                        </a:tabLst>
                      </a:pPr>
                      <a:r>
                        <a:rPr lang="en-US" sz="1600">
                          <a:effectLst/>
                        </a:rPr>
                        <a:t>Shell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a:effectLst/>
                        </a:rPr>
                        <a:t>YES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914400" algn="l"/>
                        </a:tabLst>
                      </a:pPr>
                      <a:r>
                        <a:rPr lang="en-US" sz="1600" dirty="0">
                          <a:effectLst/>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itle 1">
            <a:extLst>
              <a:ext uri="{FF2B5EF4-FFF2-40B4-BE49-F238E27FC236}">
                <a16:creationId xmlns:a16="http://schemas.microsoft.com/office/drawing/2014/main" id="{5A076CFD-D4C9-4E28-9ED1-628244E997D2}"/>
              </a:ext>
            </a:extLst>
          </p:cNvPr>
          <p:cNvSpPr>
            <a:spLocks noGrp="1"/>
          </p:cNvSpPr>
          <p:nvPr>
            <p:ph type="title"/>
          </p:nvPr>
        </p:nvSpPr>
        <p:spPr/>
        <p:txBody>
          <a:bodyPr/>
          <a:lstStyle/>
          <a:p>
            <a:r>
              <a:rPr lang="en-US" altLang="en-US" b="1">
                <a:latin typeface="Trebuchet MS" panose="020B0603020202020204" pitchFamily="34" charset="0"/>
              </a:rPr>
              <a:t>Fill in the blanks</a:t>
            </a:r>
            <a:endParaRPr lang="en-US" altLang="en-US"/>
          </a:p>
        </p:txBody>
      </p:sp>
      <p:sp>
        <p:nvSpPr>
          <p:cNvPr id="553987" name="Content Placeholder 2">
            <a:extLst>
              <a:ext uri="{FF2B5EF4-FFF2-40B4-BE49-F238E27FC236}">
                <a16:creationId xmlns:a16="http://schemas.microsoft.com/office/drawing/2014/main" id="{AE8DCAE3-CB7D-FBB8-6066-5EEBBD8B2AAB}"/>
              </a:ext>
            </a:extLst>
          </p:cNvPr>
          <p:cNvSpPr>
            <a:spLocks noGrp="1"/>
          </p:cNvSpPr>
          <p:nvPr>
            <p:ph sz="quarter" idx="1"/>
          </p:nvPr>
        </p:nvSpPr>
        <p:spPr/>
        <p:txBody>
          <a:bodyPr/>
          <a:lstStyle/>
          <a:p>
            <a:pPr>
              <a:lnSpc>
                <a:spcPct val="107000"/>
              </a:lnSpc>
              <a:spcBef>
                <a:spcPct val="0"/>
              </a:spcBef>
              <a:buFont typeface="Calibri" panose="020F0502020204030204" pitchFamily="34" charset="0"/>
              <a:buAutoNum type="arabicPeriod"/>
              <a:tabLst>
                <a:tab pos="914400" algn="l"/>
              </a:tabLst>
            </a:pPr>
            <a:r>
              <a:rPr lang="en-US" altLang="en-US" sz="2400">
                <a:cs typeface="Calibri" panose="020F0502020204030204" pitchFamily="34" charset="0"/>
              </a:rPr>
              <a:t>Pig is a ___________ language.</a:t>
            </a:r>
          </a:p>
          <a:p>
            <a:pPr>
              <a:lnSpc>
                <a:spcPct val="107000"/>
              </a:lnSpc>
              <a:spcBef>
                <a:spcPct val="0"/>
              </a:spcBef>
              <a:buFont typeface="Calibri" panose="020F0502020204030204" pitchFamily="34" charset="0"/>
              <a:buAutoNum type="arabicPeriod"/>
              <a:tabLst>
                <a:tab pos="914400" algn="l"/>
              </a:tabLst>
            </a:pPr>
            <a:endParaRPr lang="en-US" altLang="en-US" sz="2400">
              <a:cs typeface="Calibri" panose="020F0502020204030204" pitchFamily="34" charset="0"/>
            </a:endParaRPr>
          </a:p>
          <a:p>
            <a:pPr>
              <a:lnSpc>
                <a:spcPct val="107000"/>
              </a:lnSpc>
              <a:spcBef>
                <a:spcPct val="0"/>
              </a:spcBef>
              <a:buFont typeface="Calibri" panose="020F0502020204030204" pitchFamily="34" charset="0"/>
              <a:buAutoNum type="arabicPeriod"/>
              <a:tabLst>
                <a:tab pos="914400" algn="l"/>
              </a:tabLst>
            </a:pPr>
            <a:r>
              <a:rPr lang="en-US" altLang="en-US" sz="2400">
                <a:cs typeface="Calibri" panose="020F0502020204030204" pitchFamily="34" charset="0"/>
              </a:rPr>
              <a:t>In Pig, ___________ is used to specify data flow.</a:t>
            </a:r>
          </a:p>
          <a:p>
            <a:pPr>
              <a:lnSpc>
                <a:spcPct val="107000"/>
              </a:lnSpc>
              <a:spcBef>
                <a:spcPct val="0"/>
              </a:spcBef>
              <a:buFont typeface="Calibri" panose="020F0502020204030204" pitchFamily="34" charset="0"/>
              <a:buAutoNum type="arabicPeriod"/>
              <a:tabLst>
                <a:tab pos="914400" algn="l"/>
              </a:tabLst>
            </a:pPr>
            <a:endParaRPr lang="en-US" altLang="en-US" sz="2400">
              <a:cs typeface="Calibri" panose="020F0502020204030204" pitchFamily="34" charset="0"/>
            </a:endParaRPr>
          </a:p>
          <a:p>
            <a:pPr>
              <a:lnSpc>
                <a:spcPct val="107000"/>
              </a:lnSpc>
              <a:spcBef>
                <a:spcPct val="0"/>
              </a:spcBef>
              <a:buFont typeface="Calibri" panose="020F0502020204030204" pitchFamily="34" charset="0"/>
              <a:buAutoNum type="arabicPeriod"/>
              <a:tabLst>
                <a:tab pos="914400" algn="l"/>
              </a:tabLst>
            </a:pPr>
            <a:r>
              <a:rPr lang="en-US" altLang="en-US" sz="2400">
                <a:cs typeface="Calibri" panose="020F0502020204030204" pitchFamily="34" charset="0"/>
              </a:rPr>
              <a:t>Pig provides an ___________ to execute data flow.</a:t>
            </a:r>
          </a:p>
          <a:p>
            <a:pPr>
              <a:lnSpc>
                <a:spcPct val="107000"/>
              </a:lnSpc>
              <a:spcBef>
                <a:spcPct val="0"/>
              </a:spcBef>
              <a:buFont typeface="Calibri" panose="020F0502020204030204" pitchFamily="34" charset="0"/>
              <a:buAutoNum type="arabicPeriod"/>
              <a:tabLst>
                <a:tab pos="914400" algn="l"/>
              </a:tabLst>
            </a:pPr>
            <a:endParaRPr lang="en-US" altLang="en-US" sz="2400">
              <a:cs typeface="Calibri" panose="020F0502020204030204" pitchFamily="34" charset="0"/>
            </a:endParaRPr>
          </a:p>
          <a:p>
            <a:pPr>
              <a:lnSpc>
                <a:spcPct val="107000"/>
              </a:lnSpc>
              <a:spcBef>
                <a:spcPct val="0"/>
              </a:spcBef>
              <a:spcAft>
                <a:spcPts val="800"/>
              </a:spcAft>
              <a:buFont typeface="Calibri" panose="020F0502020204030204" pitchFamily="34" charset="0"/>
              <a:buAutoNum type="arabicPeriod"/>
              <a:tabLst>
                <a:tab pos="914400" algn="l"/>
              </a:tabLst>
            </a:pPr>
            <a:r>
              <a:rPr lang="en-US" altLang="en-US" sz="2400">
                <a:cs typeface="Calibri" panose="020F0502020204030204" pitchFamily="34" charset="0"/>
              </a:rPr>
              <a:t>___________, ___________ are execution modes of Pig.</a:t>
            </a:r>
          </a:p>
          <a:p>
            <a:pPr>
              <a:lnSpc>
                <a:spcPct val="107000"/>
              </a:lnSpc>
              <a:spcBef>
                <a:spcPct val="0"/>
              </a:spcBef>
              <a:spcAft>
                <a:spcPts val="800"/>
              </a:spcAft>
              <a:buFont typeface="Calibri" panose="020F0502020204030204" pitchFamily="34" charset="0"/>
              <a:buAutoNum type="arabicPeriod"/>
              <a:tabLst>
                <a:tab pos="914400" algn="l"/>
              </a:tabLst>
            </a:pPr>
            <a:endParaRPr lang="en-US" altLang="en-US" sz="2400">
              <a:cs typeface="Calibri" panose="020F0502020204030204" pitchFamily="34" charset="0"/>
            </a:endParaRPr>
          </a:p>
          <a:p>
            <a:pPr>
              <a:lnSpc>
                <a:spcPct val="107000"/>
              </a:lnSpc>
              <a:spcAft>
                <a:spcPts val="800"/>
              </a:spcAft>
              <a:buFont typeface="Calibri" panose="020F0502020204030204" pitchFamily="34" charset="0"/>
              <a:buAutoNum type="arabicPeriod"/>
              <a:tabLst>
                <a:tab pos="914400" algn="l"/>
              </a:tabLst>
            </a:pPr>
            <a:r>
              <a:rPr lang="en-US" altLang="en-US" sz="2400"/>
              <a:t>Pig is used in ___________ process.</a:t>
            </a:r>
          </a:p>
          <a:p>
            <a:pPr>
              <a:lnSpc>
                <a:spcPct val="107000"/>
              </a:lnSpc>
              <a:spcBef>
                <a:spcPct val="0"/>
              </a:spcBef>
              <a:spcAft>
                <a:spcPts val="800"/>
              </a:spcAft>
              <a:tabLst>
                <a:tab pos="914400" algn="l"/>
              </a:tabLst>
            </a:pPr>
            <a:endParaRPr lang="en-US" altLang="en-US">
              <a:cs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itle 1">
            <a:extLst>
              <a:ext uri="{FF2B5EF4-FFF2-40B4-BE49-F238E27FC236}">
                <a16:creationId xmlns:a16="http://schemas.microsoft.com/office/drawing/2014/main" id="{87C602BD-2122-16D1-A6B7-DA5898D6E3AD}"/>
              </a:ext>
            </a:extLst>
          </p:cNvPr>
          <p:cNvSpPr>
            <a:spLocks noGrp="1"/>
          </p:cNvSpPr>
          <p:nvPr>
            <p:ph type="title"/>
          </p:nvPr>
        </p:nvSpPr>
        <p:spPr/>
        <p:txBody>
          <a:bodyPr/>
          <a:lstStyle/>
          <a:p>
            <a:r>
              <a:rPr lang="en-US" altLang="en-US"/>
              <a:t>Answers</a:t>
            </a:r>
          </a:p>
        </p:txBody>
      </p:sp>
      <p:sp>
        <p:nvSpPr>
          <p:cNvPr id="555011" name="Content Placeholder 2">
            <a:extLst>
              <a:ext uri="{FF2B5EF4-FFF2-40B4-BE49-F238E27FC236}">
                <a16:creationId xmlns:a16="http://schemas.microsoft.com/office/drawing/2014/main" id="{93F2C531-B1C3-D31F-0039-E47083BCCC29}"/>
              </a:ext>
            </a:extLst>
          </p:cNvPr>
          <p:cNvSpPr>
            <a:spLocks noGrp="1"/>
          </p:cNvSpPr>
          <p:nvPr>
            <p:ph sz="quarter" idx="1"/>
          </p:nvPr>
        </p:nvSpPr>
        <p:spPr/>
        <p:txBody>
          <a:bodyPr/>
          <a:lstStyle/>
          <a:p>
            <a:pPr marL="514350" indent="-514350">
              <a:buFont typeface="Calibri" panose="020F0502020204030204" pitchFamily="34" charset="0"/>
              <a:buAutoNum type="arabicPeriod"/>
            </a:pPr>
            <a:r>
              <a:rPr lang="en-US" altLang="en-US"/>
              <a:t>Scripting</a:t>
            </a:r>
          </a:p>
          <a:p>
            <a:pPr marL="514350" indent="-514350">
              <a:buFont typeface="Calibri" panose="020F0502020204030204" pitchFamily="34" charset="0"/>
              <a:buAutoNum type="arabicPeriod"/>
            </a:pPr>
            <a:r>
              <a:rPr lang="en-US" altLang="en-US"/>
              <a:t>Pig Latin</a:t>
            </a:r>
          </a:p>
          <a:p>
            <a:pPr marL="514350" indent="-514350">
              <a:buFont typeface="Calibri" panose="020F0502020204030204" pitchFamily="34" charset="0"/>
              <a:buAutoNum type="arabicPeriod"/>
            </a:pPr>
            <a:r>
              <a:rPr lang="en-US" altLang="en-US"/>
              <a:t>Pig Engine</a:t>
            </a:r>
          </a:p>
          <a:p>
            <a:pPr marL="514350" indent="-514350">
              <a:buFont typeface="Calibri" panose="020F0502020204030204" pitchFamily="34" charset="0"/>
              <a:buAutoNum type="arabicPeriod"/>
            </a:pPr>
            <a:r>
              <a:rPr lang="en-US" altLang="en-US"/>
              <a:t>Local Mode, MapReduce Mode</a:t>
            </a:r>
          </a:p>
          <a:p>
            <a:pPr marL="514350" indent="-514350">
              <a:buFont typeface="Calibri" panose="020F0502020204030204" pitchFamily="34" charset="0"/>
              <a:buAutoNum type="arabicPeriod"/>
            </a:pPr>
            <a:r>
              <a:rPr lang="en-US" altLang="en-US"/>
              <a:t>Grunt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Title 1">
            <a:extLst>
              <a:ext uri="{FF2B5EF4-FFF2-40B4-BE49-F238E27FC236}">
                <a16:creationId xmlns:a16="http://schemas.microsoft.com/office/drawing/2014/main" id="{DBC3A6D5-6F47-08D6-D6A6-74BD6C555673}"/>
              </a:ext>
            </a:extLst>
          </p:cNvPr>
          <p:cNvSpPr>
            <a:spLocks noGrp="1"/>
          </p:cNvSpPr>
          <p:nvPr>
            <p:ph type="title"/>
          </p:nvPr>
        </p:nvSpPr>
        <p:spPr/>
        <p:txBody>
          <a:bodyPr/>
          <a:lstStyle/>
          <a:p>
            <a:r>
              <a:rPr lang="en-US" altLang="en-US" b="1">
                <a:latin typeface="Trebuchet MS" panose="020B0603020202020204" pitchFamily="34" charset="0"/>
              </a:rPr>
              <a:t>Features of Pig</a:t>
            </a:r>
            <a:endParaRPr lang="en-US" altLang="en-US"/>
          </a:p>
        </p:txBody>
      </p:sp>
      <p:sp>
        <p:nvSpPr>
          <p:cNvPr id="518147" name="Content Placeholder 2">
            <a:extLst>
              <a:ext uri="{FF2B5EF4-FFF2-40B4-BE49-F238E27FC236}">
                <a16:creationId xmlns:a16="http://schemas.microsoft.com/office/drawing/2014/main" id="{10BBDDDF-4468-A641-772D-8DF89C5016E4}"/>
              </a:ext>
            </a:extLst>
          </p:cNvPr>
          <p:cNvSpPr>
            <a:spLocks noGrp="1"/>
          </p:cNvSpPr>
          <p:nvPr>
            <p:ph sz="quarter" idx="1"/>
          </p:nvPr>
        </p:nvSpPr>
        <p:spPr/>
        <p:txBody>
          <a:bodyPr/>
          <a:lstStyle/>
          <a:p>
            <a:pPr marL="285750" indent="-285750" algn="just"/>
            <a:r>
              <a:rPr lang="en-US" altLang="en-US" sz="2400" dirty="0"/>
              <a:t>It provides an </a:t>
            </a:r>
            <a:r>
              <a:rPr lang="en-US" altLang="en-US" sz="2400" b="1" dirty="0"/>
              <a:t>engine</a:t>
            </a:r>
            <a:r>
              <a:rPr lang="en-US" altLang="en-US" sz="2400" dirty="0"/>
              <a:t> for executing </a:t>
            </a:r>
            <a:r>
              <a:rPr lang="en-US" altLang="en-US" sz="2400" b="1" dirty="0"/>
              <a:t>data flows</a:t>
            </a:r>
            <a:r>
              <a:rPr lang="en-US" altLang="en-US" sz="2400" dirty="0"/>
              <a:t> (how your data should flow). Pig processes data in parallel on the Hadoop cluster.</a:t>
            </a:r>
          </a:p>
          <a:p>
            <a:pPr marL="285750" indent="-285750" algn="just"/>
            <a:r>
              <a:rPr lang="en-US" altLang="en-US" sz="2400" dirty="0"/>
              <a:t>It provides a language called “</a:t>
            </a:r>
            <a:r>
              <a:rPr lang="en-US" altLang="en-US" sz="2400" b="1" dirty="0"/>
              <a:t>Pig Latin”</a:t>
            </a:r>
            <a:r>
              <a:rPr lang="en-US" altLang="en-US" sz="2400" dirty="0"/>
              <a:t> to express data flows.</a:t>
            </a:r>
          </a:p>
          <a:p>
            <a:pPr marL="285750" indent="-285750" algn="just"/>
            <a:r>
              <a:rPr lang="en-US" altLang="en-US" sz="2400" dirty="0"/>
              <a:t>Pig Latin contains operators for many of the traditional data operations such as join, filter, sort, etc.</a:t>
            </a:r>
          </a:p>
          <a:p>
            <a:pPr marL="285750" indent="-285750" algn="just"/>
            <a:r>
              <a:rPr lang="en-US" altLang="en-US" sz="2400" dirty="0"/>
              <a:t>It allows users to develop their own functions (User Defined Functions) for reading, processing, and writing data.</a:t>
            </a:r>
          </a:p>
          <a:p>
            <a:pPr marL="285750" indent="-285750" algn="just"/>
            <a:r>
              <a:rPr lang="en-US" sz="2400" dirty="0"/>
              <a:t>Pig Latin is a high-level scripting language that hides the complexity of MapReduce. Under the hood, Pig Latin lines are turned into a set of MapReduce jobs. This lets data be processed quickly and in different places.</a:t>
            </a: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FE9151-3ECD-B3DE-3E4F-F46F0C111E44}"/>
            </a:ext>
          </a:extLst>
        </p:cNvPr>
        <p:cNvGrpSpPr/>
        <p:nvPr/>
      </p:nvGrpSpPr>
      <p:grpSpPr>
        <a:xfrm>
          <a:off x="0" y="0"/>
          <a:ext cx="0" cy="0"/>
          <a:chOff x="0" y="0"/>
          <a:chExt cx="0" cy="0"/>
        </a:xfrm>
      </p:grpSpPr>
      <p:sp useBgFill="1">
        <p:nvSpPr>
          <p:cNvPr id="518151" name="Rectangle 518150">
            <a:extLst>
              <a:ext uri="{FF2B5EF4-FFF2-40B4-BE49-F238E27FC236}">
                <a16:creationId xmlns:a16="http://schemas.microsoft.com/office/drawing/2014/main" id="{9A1F4656-FFDA-4BA3-8516-90E58C01A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8153" name="Group 518152">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8154" name="Rectangle 51815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155" name="Rectangle 51815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8146" name="Title 1">
            <a:extLst>
              <a:ext uri="{FF2B5EF4-FFF2-40B4-BE49-F238E27FC236}">
                <a16:creationId xmlns:a16="http://schemas.microsoft.com/office/drawing/2014/main" id="{441FFD86-6CDF-D21B-CE28-8C454D6D2C85}"/>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altLang="en-US" sz="2200" b="1" kern="1200">
                <a:solidFill>
                  <a:schemeClr val="tx1"/>
                </a:solidFill>
                <a:latin typeface="+mj-lt"/>
                <a:ea typeface="+mj-ea"/>
                <a:cs typeface="+mj-cs"/>
              </a:rPr>
              <a:t>Apache Pig instead of MapReduce</a:t>
            </a:r>
            <a:endParaRPr lang="en-US" altLang="en-US" sz="2200" kern="1200">
              <a:solidFill>
                <a:schemeClr val="tx1"/>
              </a:solidFill>
              <a:latin typeface="+mj-lt"/>
              <a:ea typeface="+mj-ea"/>
              <a:cs typeface="+mj-cs"/>
            </a:endParaRPr>
          </a:p>
        </p:txBody>
      </p:sp>
      <p:pic>
        <p:nvPicPr>
          <p:cNvPr id="3" name="Content Placeholder 2" descr="A screenshot of a computer&#10;&#10;AI-generated content may be incorrect.">
            <a:extLst>
              <a:ext uri="{FF2B5EF4-FFF2-40B4-BE49-F238E27FC236}">
                <a16:creationId xmlns:a16="http://schemas.microsoft.com/office/drawing/2014/main" id="{0792589D-FF9E-8C58-2E23-5A06F8CA7A8B}"/>
              </a:ext>
            </a:extLst>
          </p:cNvPr>
          <p:cNvPicPr>
            <a:picLocks noGrp="1" noChangeAspect="1"/>
          </p:cNvPicPr>
          <p:nvPr>
            <p:ph sz="quarter" idx="1"/>
          </p:nvPr>
        </p:nvPicPr>
        <p:blipFill>
          <a:blip r:embed="rId2"/>
          <a:stretch>
            <a:fillRect/>
          </a:stretch>
        </p:blipFill>
        <p:spPr>
          <a:xfrm>
            <a:off x="727201" y="1557339"/>
            <a:ext cx="10737598"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71245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037E-C3D2-2E61-B164-934535B2879F}"/>
            </a:ext>
          </a:extLst>
        </p:cNvPr>
        <p:cNvGrpSpPr/>
        <p:nvPr/>
      </p:nvGrpSpPr>
      <p:grpSpPr>
        <a:xfrm>
          <a:off x="0" y="0"/>
          <a:ext cx="0" cy="0"/>
          <a:chOff x="0" y="0"/>
          <a:chExt cx="0" cy="0"/>
        </a:xfrm>
      </p:grpSpPr>
      <p:sp>
        <p:nvSpPr>
          <p:cNvPr id="518146" name="Title 1">
            <a:extLst>
              <a:ext uri="{FF2B5EF4-FFF2-40B4-BE49-F238E27FC236}">
                <a16:creationId xmlns:a16="http://schemas.microsoft.com/office/drawing/2014/main" id="{CF59FCBF-CB77-9425-13B1-32A818F8C175}"/>
              </a:ext>
            </a:extLst>
          </p:cNvPr>
          <p:cNvSpPr>
            <a:spLocks noGrp="1"/>
          </p:cNvSpPr>
          <p:nvPr>
            <p:ph type="title"/>
          </p:nvPr>
        </p:nvSpPr>
        <p:spPr/>
        <p:txBody>
          <a:bodyPr/>
          <a:lstStyle/>
          <a:p>
            <a:r>
              <a:rPr lang="en-US" altLang="en-US" b="1" dirty="0">
                <a:latin typeface="Trebuchet MS" panose="020B0603020202020204" pitchFamily="34" charset="0"/>
              </a:rPr>
              <a:t>When to use Pig instead of </a:t>
            </a:r>
            <a:r>
              <a:rPr lang="en-US" altLang="en-US" b="1" dirty="0" err="1">
                <a:latin typeface="Trebuchet MS" panose="020B0603020202020204" pitchFamily="34" charset="0"/>
              </a:rPr>
              <a:t>Mapreduce</a:t>
            </a:r>
            <a:r>
              <a:rPr lang="en-US" altLang="en-US" b="1" dirty="0">
                <a:latin typeface="Trebuchet MS" panose="020B0603020202020204" pitchFamily="34" charset="0"/>
              </a:rPr>
              <a:t>?</a:t>
            </a:r>
            <a:endParaRPr lang="en-US" altLang="en-US" dirty="0"/>
          </a:p>
        </p:txBody>
      </p:sp>
      <p:sp>
        <p:nvSpPr>
          <p:cNvPr id="518147" name="Content Placeholder 2">
            <a:extLst>
              <a:ext uri="{FF2B5EF4-FFF2-40B4-BE49-F238E27FC236}">
                <a16:creationId xmlns:a16="http://schemas.microsoft.com/office/drawing/2014/main" id="{4CD2A48E-93C0-A7CC-9876-1B9FBAE66EAC}"/>
              </a:ext>
            </a:extLst>
          </p:cNvPr>
          <p:cNvSpPr>
            <a:spLocks noGrp="1"/>
          </p:cNvSpPr>
          <p:nvPr>
            <p:ph sz="quarter" idx="1"/>
          </p:nvPr>
        </p:nvSpPr>
        <p:spPr/>
        <p:txBody>
          <a:bodyPr/>
          <a:lstStyle/>
          <a:p>
            <a:pPr marL="285750" indent="-285750" algn="just"/>
            <a:r>
              <a:rPr lang="en-US" altLang="en-US" sz="2400" dirty="0"/>
              <a:t>Need quick development with less code.</a:t>
            </a:r>
          </a:p>
          <a:p>
            <a:pPr marL="285750" indent="-285750" algn="just"/>
            <a:r>
              <a:rPr lang="en-US" altLang="en-US" sz="2400" dirty="0"/>
              <a:t>Want an SQL-like approach to process big data.</a:t>
            </a:r>
          </a:p>
          <a:p>
            <a:pPr marL="285750" indent="-285750" algn="just"/>
            <a:r>
              <a:rPr lang="en-US" altLang="en-US" sz="2400" dirty="0"/>
              <a:t>No need to write Java code.</a:t>
            </a:r>
          </a:p>
        </p:txBody>
      </p:sp>
    </p:spTree>
    <p:extLst>
      <p:ext uri="{BB962C8B-B14F-4D97-AF65-F5344CB8AC3E}">
        <p14:creationId xmlns:p14="http://schemas.microsoft.com/office/powerpoint/2010/main" val="105698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F7871-49E5-0D0B-7EC6-102CD11BF11D}"/>
            </a:ext>
          </a:extLst>
        </p:cNvPr>
        <p:cNvGrpSpPr/>
        <p:nvPr/>
      </p:nvGrpSpPr>
      <p:grpSpPr>
        <a:xfrm>
          <a:off x="0" y="0"/>
          <a:ext cx="0" cy="0"/>
          <a:chOff x="0" y="0"/>
          <a:chExt cx="0" cy="0"/>
        </a:xfrm>
      </p:grpSpPr>
      <p:sp>
        <p:nvSpPr>
          <p:cNvPr id="518146" name="Title 1">
            <a:extLst>
              <a:ext uri="{FF2B5EF4-FFF2-40B4-BE49-F238E27FC236}">
                <a16:creationId xmlns:a16="http://schemas.microsoft.com/office/drawing/2014/main" id="{B08B87ED-F36C-165D-9E90-5C009A080F77}"/>
              </a:ext>
            </a:extLst>
          </p:cNvPr>
          <p:cNvSpPr>
            <a:spLocks noGrp="1"/>
          </p:cNvSpPr>
          <p:nvPr>
            <p:ph type="title"/>
          </p:nvPr>
        </p:nvSpPr>
        <p:spPr/>
        <p:txBody>
          <a:bodyPr/>
          <a:lstStyle/>
          <a:p>
            <a:r>
              <a:rPr lang="en-US" altLang="en-US" b="1" dirty="0">
                <a:latin typeface="Trebuchet MS" panose="020B0603020202020204" pitchFamily="34" charset="0"/>
              </a:rPr>
              <a:t>When to use </a:t>
            </a:r>
            <a:r>
              <a:rPr lang="en-US" altLang="en-US" b="1" dirty="0" err="1">
                <a:latin typeface="Trebuchet MS" panose="020B0603020202020204" pitchFamily="34" charset="0"/>
              </a:rPr>
              <a:t>Mapreduce</a:t>
            </a:r>
            <a:r>
              <a:rPr lang="en-US" altLang="en-US" b="1" dirty="0">
                <a:latin typeface="Trebuchet MS" panose="020B0603020202020204" pitchFamily="34" charset="0"/>
              </a:rPr>
              <a:t> instead of Pig?</a:t>
            </a:r>
            <a:endParaRPr lang="en-US" altLang="en-US" dirty="0"/>
          </a:p>
        </p:txBody>
      </p:sp>
      <p:sp>
        <p:nvSpPr>
          <p:cNvPr id="518147" name="Content Placeholder 2">
            <a:extLst>
              <a:ext uri="{FF2B5EF4-FFF2-40B4-BE49-F238E27FC236}">
                <a16:creationId xmlns:a16="http://schemas.microsoft.com/office/drawing/2014/main" id="{8BC7902B-3A24-CCC0-3F75-58B8C760ED24}"/>
              </a:ext>
            </a:extLst>
          </p:cNvPr>
          <p:cNvSpPr>
            <a:spLocks noGrp="1"/>
          </p:cNvSpPr>
          <p:nvPr>
            <p:ph sz="quarter" idx="1"/>
          </p:nvPr>
        </p:nvSpPr>
        <p:spPr/>
        <p:txBody>
          <a:bodyPr/>
          <a:lstStyle/>
          <a:p>
            <a:pPr marL="285750" indent="-285750" algn="just"/>
            <a:r>
              <a:rPr lang="en-US" altLang="en-US" sz="2400" dirty="0"/>
              <a:t>Need fine-tuned performance optimizations.</a:t>
            </a:r>
          </a:p>
          <a:p>
            <a:pPr marL="285750" indent="-285750" algn="just"/>
            <a:r>
              <a:rPr lang="en-US" altLang="en-US" sz="2400" dirty="0"/>
              <a:t>Task is very low-level and requires full control.</a:t>
            </a:r>
          </a:p>
          <a:p>
            <a:pPr marL="285750" indent="-285750" algn="just"/>
            <a:r>
              <a:rPr lang="en-US" altLang="en-US" sz="2400" dirty="0"/>
              <a:t>Working with a very large Hadoop cluster with complex requirements.</a:t>
            </a:r>
          </a:p>
        </p:txBody>
      </p:sp>
    </p:spTree>
    <p:extLst>
      <p:ext uri="{BB962C8B-B14F-4D97-AF65-F5344CB8AC3E}">
        <p14:creationId xmlns:p14="http://schemas.microsoft.com/office/powerpoint/2010/main" val="2212854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TotalTime>
  <Words>2948</Words>
  <Application>Microsoft Office PowerPoint</Application>
  <PresentationFormat>Widescreen</PresentationFormat>
  <Paragraphs>468</Paragraphs>
  <Slides>55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Aptos</vt:lpstr>
      <vt:lpstr>Aptos Display</vt:lpstr>
      <vt:lpstr>Arial</vt:lpstr>
      <vt:lpstr>Calibri</vt:lpstr>
      <vt:lpstr>Domine</vt:lpstr>
      <vt:lpstr>Symbol</vt:lpstr>
      <vt:lpstr>Times New Roman</vt:lpstr>
      <vt:lpstr>Trebuchet MS</vt:lpstr>
      <vt:lpstr>Wingdings</vt:lpstr>
      <vt:lpstr>Office Theme</vt:lpstr>
      <vt:lpstr> Introduction to PIG  (DS3203) </vt:lpstr>
      <vt:lpstr>Agenda</vt:lpstr>
      <vt:lpstr>Agenda</vt:lpstr>
      <vt:lpstr>Agenda</vt:lpstr>
      <vt:lpstr>What is Pig?</vt:lpstr>
      <vt:lpstr>Features of Pig</vt:lpstr>
      <vt:lpstr>Apache Pig instead of MapReduce</vt:lpstr>
      <vt:lpstr>When to use Pig instead of Mapreduce?</vt:lpstr>
      <vt:lpstr>When to use Mapreduce instead of Pig?</vt:lpstr>
      <vt:lpstr>The Anatomy of Pig</vt:lpstr>
      <vt:lpstr>Apache Pig Architecture</vt:lpstr>
      <vt:lpstr>Apache Pig Architecture</vt:lpstr>
      <vt:lpstr>Apache Pig Architecture</vt:lpstr>
      <vt:lpstr>Pig on Hadoop</vt:lpstr>
      <vt:lpstr>Pig Philosophy</vt:lpstr>
      <vt:lpstr>Use Case for Pig </vt:lpstr>
      <vt:lpstr>PowerPoint Presentation</vt:lpstr>
      <vt:lpstr>Pig Latin Overview: Statements</vt:lpstr>
      <vt:lpstr>Pig Latin Overview: Comments</vt:lpstr>
      <vt:lpstr>Pig Latin Overview: Identifiers</vt:lpstr>
      <vt:lpstr>Pig Latin Overview: Operators</vt:lpstr>
      <vt:lpstr>Data Types in PIG</vt:lpstr>
      <vt:lpstr>Running Pig</vt:lpstr>
      <vt:lpstr>Execution Modes of Pig</vt:lpstr>
      <vt:lpstr>Relational Operators</vt:lpstr>
      <vt:lpstr>FILTER-BY</vt:lpstr>
      <vt:lpstr>PowerPoint Presentation</vt:lpstr>
      <vt:lpstr>GROUP-BY</vt:lpstr>
      <vt:lpstr>DISTINCT</vt:lpstr>
      <vt:lpstr>PowerPoint Presentation</vt:lpstr>
      <vt:lpstr>SPLIT</vt:lpstr>
      <vt:lpstr>Eval Functions</vt:lpstr>
      <vt:lpstr>AVG</vt:lpstr>
      <vt:lpstr>MAX</vt:lpstr>
      <vt:lpstr>COUNT</vt:lpstr>
      <vt:lpstr>COMPLEX DATA TYPES: TUPLE</vt:lpstr>
      <vt:lpstr>OUTPUT: TUPLE</vt:lpstr>
      <vt:lpstr>COMPLEX DATA TYPES: MAP</vt:lpstr>
      <vt:lpstr>OUTPUT: MAP</vt:lpstr>
      <vt:lpstr>PIGGY BANK</vt:lpstr>
      <vt:lpstr>USER-DEFINED FUNCTIONS (UDF)</vt:lpstr>
      <vt:lpstr>PARAMETER SUBSTITUTION</vt:lpstr>
      <vt:lpstr>DIAGNOSTIC OPERATOR</vt:lpstr>
      <vt:lpstr>WORD COUNT EXAMPLE IN PIG</vt:lpstr>
      <vt:lpstr>1. Load the file</vt:lpstr>
      <vt:lpstr>2. Tokenize each line into words</vt:lpstr>
      <vt:lpstr>3. Group by word</vt:lpstr>
      <vt:lpstr>4. Count the Occurrences of Each Word</vt:lpstr>
      <vt:lpstr>5. Display the Final Word Count</vt:lpstr>
      <vt:lpstr>When to use Pig?</vt:lpstr>
      <vt:lpstr>When NOT to use Pig?</vt:lpstr>
      <vt:lpstr>PIG at YAHOO</vt:lpstr>
      <vt:lpstr>Pig Vs. Hive</vt:lpstr>
      <vt:lpstr>Fill in the blanks</vt:lpstr>
      <vt:lpstr>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89</cp:revision>
  <dcterms:created xsi:type="dcterms:W3CDTF">2025-02-11T09:54:27Z</dcterms:created>
  <dcterms:modified xsi:type="dcterms:W3CDTF">2025-02-20T04:15:38Z</dcterms:modified>
</cp:coreProperties>
</file>