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32" r:id="rId2"/>
    <p:sldId id="533" r:id="rId3"/>
    <p:sldId id="534" r:id="rId4"/>
    <p:sldId id="535" r:id="rId5"/>
    <p:sldId id="536" r:id="rId6"/>
    <p:sldId id="537" r:id="rId7"/>
    <p:sldId id="538" r:id="rId8"/>
    <p:sldId id="539" r:id="rId9"/>
    <p:sldId id="540" r:id="rId10"/>
    <p:sldId id="663" r:id="rId11"/>
    <p:sldId id="664" r:id="rId12"/>
    <p:sldId id="665" r:id="rId13"/>
    <p:sldId id="542" r:id="rId14"/>
    <p:sldId id="666" r:id="rId15"/>
    <p:sldId id="667" r:id="rId16"/>
    <p:sldId id="668" r:id="rId17"/>
    <p:sldId id="544" r:id="rId18"/>
    <p:sldId id="669" r:id="rId19"/>
    <p:sldId id="670" r:id="rId20"/>
    <p:sldId id="546" r:id="rId21"/>
    <p:sldId id="547" r:id="rId22"/>
    <p:sldId id="548" r:id="rId23"/>
    <p:sldId id="549" r:id="rId24"/>
    <p:sldId id="550" r:id="rId25"/>
    <p:sldId id="551" r:id="rId26"/>
    <p:sldId id="671" r:id="rId27"/>
    <p:sldId id="640" r:id="rId28"/>
    <p:sldId id="641" r:id="rId29"/>
    <p:sldId id="552" r:id="rId30"/>
    <p:sldId id="553" r:id="rId31"/>
    <p:sldId id="554" r:id="rId32"/>
    <p:sldId id="555" r:id="rId33"/>
    <p:sldId id="556" r:id="rId34"/>
    <p:sldId id="672" r:id="rId35"/>
    <p:sldId id="673" r:id="rId36"/>
    <p:sldId id="557" r:id="rId37"/>
    <p:sldId id="558" r:id="rId38"/>
    <p:sldId id="559" r:id="rId39"/>
    <p:sldId id="560" r:id="rId40"/>
    <p:sldId id="561" r:id="rId41"/>
    <p:sldId id="562" r:id="rId42"/>
    <p:sldId id="563" r:id="rId43"/>
    <p:sldId id="564" r:id="rId44"/>
    <p:sldId id="565" r:id="rId45"/>
    <p:sldId id="566" r:id="rId46"/>
    <p:sldId id="567" r:id="rId47"/>
    <p:sldId id="568" r:id="rId48"/>
    <p:sldId id="569" r:id="rId49"/>
    <p:sldId id="570" r:id="rId50"/>
    <p:sldId id="571" r:id="rId51"/>
    <p:sldId id="572" r:id="rId52"/>
    <p:sldId id="573" r:id="rId53"/>
    <p:sldId id="574" r:id="rId54"/>
    <p:sldId id="575" r:id="rId55"/>
    <p:sldId id="576" r:id="rId56"/>
    <p:sldId id="577" r:id="rId57"/>
    <p:sldId id="578" r:id="rId58"/>
    <p:sldId id="579" r:id="rId59"/>
    <p:sldId id="580" r:id="rId60"/>
    <p:sldId id="581" r:id="rId61"/>
    <p:sldId id="582" r:id="rId62"/>
    <p:sldId id="583" r:id="rId63"/>
    <p:sldId id="584" r:id="rId64"/>
    <p:sldId id="585" r:id="rId65"/>
    <p:sldId id="586" r:id="rId66"/>
    <p:sldId id="587" r:id="rId67"/>
    <p:sldId id="588" r:id="rId68"/>
    <p:sldId id="391" r:id="rId69"/>
    <p:sldId id="589" r:id="rId70"/>
    <p:sldId id="590" r:id="rId71"/>
    <p:sldId id="591" r:id="rId72"/>
    <p:sldId id="592" r:id="rId73"/>
    <p:sldId id="593" r:id="rId74"/>
    <p:sldId id="648" r:id="rId75"/>
    <p:sldId id="649" r:id="rId76"/>
    <p:sldId id="650" r:id="rId77"/>
    <p:sldId id="651" r:id="rId78"/>
    <p:sldId id="652" r:id="rId79"/>
    <p:sldId id="653" r:id="rId80"/>
    <p:sldId id="654" r:id="rId81"/>
    <p:sldId id="655" r:id="rId82"/>
    <p:sldId id="656" r:id="rId83"/>
    <p:sldId id="657" r:id="rId84"/>
    <p:sldId id="658" r:id="rId85"/>
    <p:sldId id="659" r:id="rId86"/>
    <p:sldId id="660" r:id="rId87"/>
    <p:sldId id="661" r:id="rId88"/>
    <p:sldId id="662"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2D5-CAC5-8539-AD10-7EF11A1F19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17F370-E97F-1D4A-72E0-3DDFC18D9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BDF5D0-4B47-B713-247C-F9F1267CAEEC}"/>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625CDCC1-FCF3-E3EC-A299-32696DE5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45935-D0CF-6462-893C-C8D10B2E3DBF}"/>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148833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7F1E-D459-2518-5ABF-BF1051025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436E18-3F76-FA73-C996-3089BB5E9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29159-237E-145F-5561-DCC5A1EB7467}"/>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EE30B37B-67D4-E71E-28BD-3D39802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51C02-7FAD-0CA0-073A-6BEF43030E7E}"/>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88291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9F40A-0FA7-CAC9-C02A-CBA1AF72E2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C5140-CBB2-447E-231B-27DB5A179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4E99D-8C13-A9A7-F0D5-5B3E38AA897D}"/>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012B493E-268C-8C74-F725-CC4DF75F6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20614-78F3-ADD4-4889-A30B7114F9D4}"/>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91226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968A-434C-8AB9-CCDA-F7D78963C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42C58-9D0C-2BFF-8CEF-C038CC538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9BD67-35D2-9B5F-C0D3-B8289364B0FF}"/>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74EE5046-4BE7-1057-620C-E548EEDFA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A16FD-3A82-EC8A-D612-25DDD8C1C1CE}"/>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2926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767F-B81A-BB62-23CA-9FC094446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CD25BE-7E16-8432-7A32-CE7E743601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C0D8B-93C1-9CDD-91CB-793B2EFE7E0E}"/>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FDEA3437-768C-FAE3-18E2-314217A25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114BD-E73C-9784-F339-A6F8C3F4FCE4}"/>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146940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7260-D005-D574-0C6A-FBCA0D079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E8320-EE03-A865-E352-94E49C050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4866D6-3B3C-E43B-66CC-72263CCEA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BC99D7-7C53-874B-39D9-83CEA015CDAA}"/>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6" name="Footer Placeholder 5">
            <a:extLst>
              <a:ext uri="{FF2B5EF4-FFF2-40B4-BE49-F238E27FC236}">
                <a16:creationId xmlns:a16="http://schemas.microsoft.com/office/drawing/2014/main" id="{E86B5BB1-3F6B-6F29-950E-48CA02C2C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C8369-0009-8720-2349-235B557F0D73}"/>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68699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8172-9FE6-D9F2-27AB-AD5F40EEE9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323E9-C897-8DE0-FCE3-C147FC0FE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952AC-C90E-31D1-16D4-37116D7DF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929D7-AA1D-D72B-5A1C-09BEA3CBC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15FF1-3CCE-24A4-C746-6EDCF34759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99CCE-BEBE-1685-5C90-0733902B89EA}"/>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8" name="Footer Placeholder 7">
            <a:extLst>
              <a:ext uri="{FF2B5EF4-FFF2-40B4-BE49-F238E27FC236}">
                <a16:creationId xmlns:a16="http://schemas.microsoft.com/office/drawing/2014/main" id="{727A844E-DFFF-A519-223A-58D2F3B7D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7D8D31-1E8C-EF22-4DB7-8A923B755FC9}"/>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300767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D267-1588-5E71-02E1-4EE3F0DBC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50AF33-B456-AD99-9D61-85DB257C6BF3}"/>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4" name="Footer Placeholder 3">
            <a:extLst>
              <a:ext uri="{FF2B5EF4-FFF2-40B4-BE49-F238E27FC236}">
                <a16:creationId xmlns:a16="http://schemas.microsoft.com/office/drawing/2014/main" id="{F7E8F1F9-C595-262E-0E8C-B38068A14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A7DBCD-100B-C4A0-42AA-ADCA790F4FD1}"/>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25008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1AD2F-EDF0-4E7C-B73A-270EA3C8650B}"/>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3" name="Footer Placeholder 2">
            <a:extLst>
              <a:ext uri="{FF2B5EF4-FFF2-40B4-BE49-F238E27FC236}">
                <a16:creationId xmlns:a16="http://schemas.microsoft.com/office/drawing/2014/main" id="{959BBBAA-94ED-9F95-9FE5-30CB99A6AC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C9D5F-D981-36A4-2BF8-185DD83D5E80}"/>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417912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9A90-71DF-DB7C-9F9A-FC0611429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38AC8-B16C-966D-4DC2-9EAB01969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CCFB9E-8E14-85F4-A6E6-A5429393E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76C00-097F-89A8-C5CA-3D5BA87D2621}"/>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6" name="Footer Placeholder 5">
            <a:extLst>
              <a:ext uri="{FF2B5EF4-FFF2-40B4-BE49-F238E27FC236}">
                <a16:creationId xmlns:a16="http://schemas.microsoft.com/office/drawing/2014/main" id="{787FF435-B0EC-1C65-939E-677B98FFA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DA0A7-4AF1-A84F-D487-EDFA9D7C1179}"/>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243671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006E-9AAD-0529-B0F2-9583334EA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469E4-FE23-7CB6-F2D9-CC5893A86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CF1CD-DE67-C5D5-1E1E-D7D771139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409CB-AD1F-2E54-CFEF-135079F68BD6}"/>
              </a:ext>
            </a:extLst>
          </p:cNvPr>
          <p:cNvSpPr>
            <a:spLocks noGrp="1"/>
          </p:cNvSpPr>
          <p:nvPr>
            <p:ph type="dt" sz="half" idx="10"/>
          </p:nvPr>
        </p:nvSpPr>
        <p:spPr/>
        <p:txBody>
          <a:bodyPr/>
          <a:lstStyle/>
          <a:p>
            <a:fld id="{FA8393E6-CE8E-4FD0-9DB6-F6DAA12F9F7B}" type="datetimeFigureOut">
              <a:rPr lang="en-US" smtClean="0"/>
              <a:t>3/20/2025</a:t>
            </a:fld>
            <a:endParaRPr lang="en-US"/>
          </a:p>
        </p:txBody>
      </p:sp>
      <p:sp>
        <p:nvSpPr>
          <p:cNvPr id="6" name="Footer Placeholder 5">
            <a:extLst>
              <a:ext uri="{FF2B5EF4-FFF2-40B4-BE49-F238E27FC236}">
                <a16:creationId xmlns:a16="http://schemas.microsoft.com/office/drawing/2014/main" id="{B15DA5B4-72E5-F9C2-41F6-B454A67C9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8906B-01B6-E22B-B57A-4ED6623E1440}"/>
              </a:ext>
            </a:extLst>
          </p:cNvPr>
          <p:cNvSpPr>
            <a:spLocks noGrp="1"/>
          </p:cNvSpPr>
          <p:nvPr>
            <p:ph type="sldNum" sz="quarter" idx="12"/>
          </p:nvPr>
        </p:nvSpPr>
        <p:spPr/>
        <p:txBody>
          <a:bodyPr/>
          <a:lstStyle/>
          <a:p>
            <a:fld id="{E841F73B-203E-4F3D-A56B-E55E19B1C969}" type="slidenum">
              <a:rPr lang="en-US" smtClean="0"/>
              <a:t>‹#›</a:t>
            </a:fld>
            <a:endParaRPr lang="en-US"/>
          </a:p>
        </p:txBody>
      </p:sp>
    </p:spTree>
    <p:extLst>
      <p:ext uri="{BB962C8B-B14F-4D97-AF65-F5344CB8AC3E}">
        <p14:creationId xmlns:p14="http://schemas.microsoft.com/office/powerpoint/2010/main" val="81123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71232-EF2E-A2AD-BB05-50E9F9EB16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680D7-A9CA-71DC-E63D-87F35C6E8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9DA28-F5CE-B498-8EB0-3DA1E5BA2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8393E6-CE8E-4FD0-9DB6-F6DAA12F9F7B}" type="datetimeFigureOut">
              <a:rPr lang="en-US" smtClean="0"/>
              <a:t>3/20/2025</a:t>
            </a:fld>
            <a:endParaRPr lang="en-US"/>
          </a:p>
        </p:txBody>
      </p:sp>
      <p:sp>
        <p:nvSpPr>
          <p:cNvPr id="5" name="Footer Placeholder 4">
            <a:extLst>
              <a:ext uri="{FF2B5EF4-FFF2-40B4-BE49-F238E27FC236}">
                <a16:creationId xmlns:a16="http://schemas.microsoft.com/office/drawing/2014/main" id="{B80A2819-92F3-852F-DB86-DDA7AF566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4EDFE4-BD59-FD7B-80D0-7AB1A9A52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41F73B-203E-4F3D-A56B-E55E19B1C969}" type="slidenum">
              <a:rPr lang="en-US" smtClean="0"/>
              <a:t>‹#›</a:t>
            </a:fld>
            <a:endParaRPr lang="en-US"/>
          </a:p>
        </p:txBody>
      </p:sp>
    </p:spTree>
    <p:extLst>
      <p:ext uri="{BB962C8B-B14F-4D97-AF65-F5344CB8AC3E}">
        <p14:creationId xmlns:p14="http://schemas.microsoft.com/office/powerpoint/2010/main" val="37745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erardnico.com/db/hive/table" TargetMode="External"/><Relationship Id="rId2" Type="http://schemas.openxmlformats.org/officeDocument/2006/relationships/hyperlink" Target="https://gerardnico.com/db/hive/database" TargetMode="External"/><Relationship Id="rId1" Type="http://schemas.openxmlformats.org/officeDocument/2006/relationships/slideLayout" Target="../slideLayouts/slideLayout2.xml"/><Relationship Id="rId5" Type="http://schemas.openxmlformats.org/officeDocument/2006/relationships/hyperlink" Target="https://gerardnico.com/db/hive/bucket" TargetMode="External"/><Relationship Id="rId4" Type="http://schemas.openxmlformats.org/officeDocument/2006/relationships/hyperlink" Target="https://gerardnico.com/db/hive/partitio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hadooptpoint.com/category/hiv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FE77DC0-EE4B-C653-DAA4-02C189E557C0}"/>
              </a:ext>
            </a:extLst>
          </p:cNvPr>
          <p:cNvSpPr txBox="1">
            <a:spLocks noGrp="1"/>
          </p:cNvSpPr>
          <p:nvPr>
            <p:ph type="title"/>
          </p:nvPr>
        </p:nvSpPr>
        <p:spPr>
          <a:xfrm>
            <a:off x="4333876" y="515657"/>
            <a:ext cx="3527425" cy="622863"/>
          </a:xfrm>
        </p:spPr>
        <p:txBody>
          <a:bodyPr vert="horz" lIns="0" tIns="13335" rIns="0" bIns="0" rtlCol="0" anchor="ctr">
            <a:spAutoFit/>
          </a:bodyPr>
          <a:lstStyle/>
          <a:p>
            <a:pPr marL="12700">
              <a:spcBef>
                <a:spcPts val="105"/>
              </a:spcBef>
              <a:defRPr/>
            </a:pPr>
            <a:r>
              <a:rPr dirty="0">
                <a:latin typeface="Trebuchet MS"/>
                <a:cs typeface="Trebuchet MS"/>
              </a:rPr>
              <a:t>What</a:t>
            </a:r>
            <a:r>
              <a:rPr spc="-35" dirty="0">
                <a:latin typeface="Trebuchet MS"/>
                <a:cs typeface="Trebuchet MS"/>
              </a:rPr>
              <a:t> </a:t>
            </a:r>
            <a:r>
              <a:rPr spc="-10" dirty="0">
                <a:latin typeface="Trebuchet MS"/>
                <a:cs typeface="Trebuchet MS"/>
              </a:rPr>
              <a:t>is</a:t>
            </a:r>
            <a:r>
              <a:rPr spc="-30" dirty="0">
                <a:latin typeface="Trebuchet MS"/>
                <a:cs typeface="Trebuchet MS"/>
              </a:rPr>
              <a:t> </a:t>
            </a:r>
            <a:r>
              <a:rPr dirty="0">
                <a:latin typeface="Trebuchet MS"/>
                <a:cs typeface="Trebuchet MS"/>
              </a:rPr>
              <a:t>Hive?</a:t>
            </a:r>
          </a:p>
        </p:txBody>
      </p:sp>
      <p:sp>
        <p:nvSpPr>
          <p:cNvPr id="431107" name="object 3">
            <a:extLst>
              <a:ext uri="{FF2B5EF4-FFF2-40B4-BE49-F238E27FC236}">
                <a16:creationId xmlns:a16="http://schemas.microsoft.com/office/drawing/2014/main" id="{1A63F3E2-CC31-3815-A566-2A0BDE034708}"/>
              </a:ext>
            </a:extLst>
          </p:cNvPr>
          <p:cNvSpPr>
            <a:spLocks noGrp="1"/>
          </p:cNvSpPr>
          <p:nvPr>
            <p:ph type="body" idx="1"/>
          </p:nvPr>
        </p:nvSpPr>
        <p:spPr>
          <a:xfrm>
            <a:off x="297712" y="1549179"/>
            <a:ext cx="11442404" cy="1942519"/>
          </a:xfrm>
        </p:spPr>
        <p:txBody>
          <a:bodyPr vert="horz" wrap="square" lIns="0" tIns="11430" rIns="0" bIns="0" rtlCol="0">
            <a:spAutoFit/>
          </a:bodyPr>
          <a:lstStyle/>
          <a:p>
            <a:pPr marL="355600" algn="just">
              <a:lnSpc>
                <a:spcPct val="107000"/>
              </a:lnSpc>
              <a:spcBef>
                <a:spcPts val="88"/>
              </a:spcBef>
              <a:buFont typeface="Arial MT"/>
              <a:buChar char="•"/>
              <a:tabLst>
                <a:tab pos="355600" algn="l"/>
              </a:tabLst>
            </a:pPr>
            <a:r>
              <a:rPr lang="en-US" altLang="en-US" dirty="0"/>
              <a:t>Hive is a Data Warehousing tool. Hive is used  to query structured data built on top of  Hadoop.</a:t>
            </a:r>
          </a:p>
          <a:p>
            <a:pPr marL="355600" algn="just">
              <a:spcBef>
                <a:spcPts val="1838"/>
              </a:spcBef>
              <a:buFont typeface="Arial MT"/>
              <a:buChar char="•"/>
              <a:tabLst>
                <a:tab pos="355600" algn="l"/>
              </a:tabLst>
            </a:pPr>
            <a:r>
              <a:rPr lang="en-US" altLang="en-US" dirty="0"/>
              <a:t>Facebook created Hive component to manage their ever-growing volume of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6E80-087A-8964-7DE8-52883DAF6E77}"/>
              </a:ext>
            </a:extLst>
          </p:cNvPr>
          <p:cNvSpPr>
            <a:spLocks noGrp="1"/>
          </p:cNvSpPr>
          <p:nvPr>
            <p:ph type="title"/>
          </p:nvPr>
        </p:nvSpPr>
        <p:spPr>
          <a:xfrm>
            <a:off x="170121" y="141841"/>
            <a:ext cx="11109251" cy="740661"/>
          </a:xfrm>
        </p:spPr>
        <p:txBody>
          <a:bodyPr/>
          <a:lstStyle/>
          <a:p>
            <a:r>
              <a:rPr lang="en-US" dirty="0">
                <a:latin typeface="Times New Roman"/>
                <a:cs typeface="Times New Roman"/>
              </a:rPr>
              <a:t>Hive</a:t>
            </a:r>
            <a:r>
              <a:rPr lang="en-US" spc="-30" dirty="0">
                <a:latin typeface="Times New Roman"/>
                <a:cs typeface="Times New Roman"/>
              </a:rPr>
              <a:t> </a:t>
            </a:r>
            <a:r>
              <a:rPr lang="en-US" dirty="0">
                <a:latin typeface="Times New Roman"/>
                <a:cs typeface="Times New Roman"/>
              </a:rPr>
              <a:t>Integration</a:t>
            </a:r>
            <a:r>
              <a:rPr lang="en-US" spc="-40" dirty="0">
                <a:latin typeface="Times New Roman"/>
                <a:cs typeface="Times New Roman"/>
              </a:rPr>
              <a:t> </a:t>
            </a:r>
            <a:r>
              <a:rPr lang="en-US" dirty="0">
                <a:latin typeface="Times New Roman"/>
                <a:cs typeface="Times New Roman"/>
              </a:rPr>
              <a:t>and</a:t>
            </a:r>
            <a:r>
              <a:rPr lang="en-US" spc="-100" dirty="0">
                <a:latin typeface="Times New Roman"/>
                <a:cs typeface="Times New Roman"/>
              </a:rPr>
              <a:t> </a:t>
            </a:r>
            <a:r>
              <a:rPr lang="en-US" spc="-45" dirty="0">
                <a:latin typeface="Times New Roman"/>
                <a:cs typeface="Times New Roman"/>
              </a:rPr>
              <a:t>Workflow</a:t>
            </a:r>
            <a:endParaRPr lang="en-US" dirty="0"/>
          </a:p>
        </p:txBody>
      </p:sp>
      <p:sp>
        <p:nvSpPr>
          <p:cNvPr id="3" name="Content Placeholder 2">
            <a:extLst>
              <a:ext uri="{FF2B5EF4-FFF2-40B4-BE49-F238E27FC236}">
                <a16:creationId xmlns:a16="http://schemas.microsoft.com/office/drawing/2014/main" id="{DAF06D9D-DDC5-C2AC-B7CC-B24CA7029604}"/>
              </a:ext>
            </a:extLst>
          </p:cNvPr>
          <p:cNvSpPr>
            <a:spLocks noGrp="1"/>
          </p:cNvSpPr>
          <p:nvPr>
            <p:ph idx="1"/>
          </p:nvPr>
        </p:nvSpPr>
        <p:spPr>
          <a:xfrm>
            <a:off x="170121" y="999460"/>
            <a:ext cx="11812772" cy="5716699"/>
          </a:xfrm>
        </p:spPr>
        <p:txBody>
          <a:bodyPr/>
          <a:lstStyle/>
          <a:p>
            <a:r>
              <a:rPr lang="en-US" dirty="0"/>
              <a:t>The workflow has 3 main stages :</a:t>
            </a:r>
          </a:p>
          <a:p>
            <a:r>
              <a:rPr lang="en-US" dirty="0"/>
              <a:t>Hourly Log Data Ingestion</a:t>
            </a:r>
          </a:p>
          <a:p>
            <a:pPr lvl="1"/>
            <a:r>
              <a:rPr lang="en-US" dirty="0"/>
              <a:t>Logs are generated every hour from different sources (e.g., web servers, applications) and directly stored in HDFS.</a:t>
            </a:r>
          </a:p>
          <a:p>
            <a:r>
              <a:rPr lang="en-US" dirty="0"/>
              <a:t>Data Cleaning &amp; Compression</a:t>
            </a:r>
          </a:p>
          <a:p>
            <a:pPr lvl="1"/>
            <a:r>
              <a:rPr lang="en-US" dirty="0"/>
              <a:t>Data Cleaning</a:t>
            </a:r>
          </a:p>
          <a:p>
            <a:pPr lvl="2"/>
            <a:r>
              <a:rPr lang="en-US" dirty="0"/>
              <a:t>After storage in </a:t>
            </a:r>
            <a:r>
              <a:rPr lang="en-US" b="1" dirty="0"/>
              <a:t>HDFS</a:t>
            </a:r>
            <a:r>
              <a:rPr lang="en-US" dirty="0"/>
              <a:t>, log files may have inconsistencies, missing values, or redundant data.</a:t>
            </a:r>
          </a:p>
          <a:p>
            <a:pPr lvl="2"/>
            <a:r>
              <a:rPr lang="en-US" dirty="0"/>
              <a:t>Data cleaning involves </a:t>
            </a:r>
            <a:r>
              <a:rPr lang="en-US" b="1" dirty="0"/>
              <a:t>removing errors, filtering unwanted data</a:t>
            </a:r>
            <a:r>
              <a:rPr lang="en-US" dirty="0"/>
              <a:t>, and ensuring data integrity.</a:t>
            </a:r>
          </a:p>
          <a:p>
            <a:pPr lvl="1"/>
            <a:r>
              <a:rPr lang="en-US" dirty="0"/>
              <a:t>Log Compression</a:t>
            </a:r>
          </a:p>
          <a:p>
            <a:pPr lvl="2"/>
            <a:r>
              <a:rPr lang="en-US" dirty="0"/>
              <a:t>Since logs are usually </a:t>
            </a:r>
            <a:r>
              <a:rPr lang="en-US" b="1" dirty="0"/>
              <a:t>large in volume</a:t>
            </a:r>
            <a:r>
              <a:rPr lang="en-US" dirty="0"/>
              <a:t>, they are </a:t>
            </a:r>
            <a:r>
              <a:rPr lang="en-US" b="1" dirty="0"/>
              <a:t>compressed</a:t>
            </a:r>
            <a:r>
              <a:rPr lang="en-US" dirty="0"/>
              <a:t> to save storage space.</a:t>
            </a:r>
          </a:p>
          <a:p>
            <a:endParaRPr lang="en-US" dirty="0"/>
          </a:p>
          <a:p>
            <a:endParaRPr lang="en-US" dirty="0"/>
          </a:p>
        </p:txBody>
      </p:sp>
    </p:spTree>
    <p:extLst>
      <p:ext uri="{BB962C8B-B14F-4D97-AF65-F5344CB8AC3E}">
        <p14:creationId xmlns:p14="http://schemas.microsoft.com/office/powerpoint/2010/main" val="206796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F85E6-C51A-40A8-BED0-8F8F9BD57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DD85A-EB99-91B7-CD51-660195DA7AD8}"/>
              </a:ext>
            </a:extLst>
          </p:cNvPr>
          <p:cNvSpPr>
            <a:spLocks noGrp="1"/>
          </p:cNvSpPr>
          <p:nvPr>
            <p:ph type="title"/>
          </p:nvPr>
        </p:nvSpPr>
        <p:spPr>
          <a:xfrm>
            <a:off x="170121" y="141841"/>
            <a:ext cx="11109251" cy="740661"/>
          </a:xfrm>
        </p:spPr>
        <p:txBody>
          <a:bodyPr/>
          <a:lstStyle/>
          <a:p>
            <a:r>
              <a:rPr lang="en-US" dirty="0">
                <a:latin typeface="Times New Roman"/>
                <a:cs typeface="Times New Roman"/>
              </a:rPr>
              <a:t>Hive</a:t>
            </a:r>
            <a:r>
              <a:rPr lang="en-US" spc="-30" dirty="0">
                <a:latin typeface="Times New Roman"/>
                <a:cs typeface="Times New Roman"/>
              </a:rPr>
              <a:t> </a:t>
            </a:r>
            <a:r>
              <a:rPr lang="en-US" dirty="0">
                <a:latin typeface="Times New Roman"/>
                <a:cs typeface="Times New Roman"/>
              </a:rPr>
              <a:t>Integration</a:t>
            </a:r>
            <a:r>
              <a:rPr lang="en-US" spc="-40" dirty="0">
                <a:latin typeface="Times New Roman"/>
                <a:cs typeface="Times New Roman"/>
              </a:rPr>
              <a:t> </a:t>
            </a:r>
            <a:r>
              <a:rPr lang="en-US" dirty="0">
                <a:latin typeface="Times New Roman"/>
                <a:cs typeface="Times New Roman"/>
              </a:rPr>
              <a:t>and</a:t>
            </a:r>
            <a:r>
              <a:rPr lang="en-US" spc="-100" dirty="0">
                <a:latin typeface="Times New Roman"/>
                <a:cs typeface="Times New Roman"/>
              </a:rPr>
              <a:t> </a:t>
            </a:r>
            <a:r>
              <a:rPr lang="en-US" spc="-45" dirty="0">
                <a:latin typeface="Times New Roman"/>
                <a:cs typeface="Times New Roman"/>
              </a:rPr>
              <a:t>Workflow</a:t>
            </a:r>
            <a:endParaRPr lang="en-US" dirty="0"/>
          </a:p>
        </p:txBody>
      </p:sp>
      <p:sp>
        <p:nvSpPr>
          <p:cNvPr id="3" name="Content Placeholder 2">
            <a:extLst>
              <a:ext uri="{FF2B5EF4-FFF2-40B4-BE49-F238E27FC236}">
                <a16:creationId xmlns:a16="http://schemas.microsoft.com/office/drawing/2014/main" id="{C593C27F-EEEF-A616-230D-2E752F65494F}"/>
              </a:ext>
            </a:extLst>
          </p:cNvPr>
          <p:cNvSpPr>
            <a:spLocks noGrp="1"/>
          </p:cNvSpPr>
          <p:nvPr>
            <p:ph idx="1"/>
          </p:nvPr>
        </p:nvSpPr>
        <p:spPr>
          <a:xfrm>
            <a:off x="170121" y="999460"/>
            <a:ext cx="11812772" cy="5716699"/>
          </a:xfrm>
        </p:spPr>
        <p:txBody>
          <a:bodyPr>
            <a:normAutofit/>
          </a:bodyPr>
          <a:lstStyle/>
          <a:p>
            <a:r>
              <a:rPr lang="en-US" dirty="0"/>
              <a:t>Hive Table Creation &amp; Querying</a:t>
            </a:r>
          </a:p>
          <a:p>
            <a:pPr lvl="1"/>
            <a:r>
              <a:rPr lang="en-US" dirty="0"/>
              <a:t>Once logs are </a:t>
            </a:r>
            <a:r>
              <a:rPr lang="en-US" b="1" dirty="0"/>
              <a:t>cleaned and compressed</a:t>
            </a:r>
            <a:r>
              <a:rPr lang="en-US" dirty="0"/>
              <a:t>, they are stored in </a:t>
            </a:r>
            <a:r>
              <a:rPr lang="en-US" b="1" dirty="0"/>
              <a:t>Hive tables</a:t>
            </a:r>
            <a:r>
              <a:rPr lang="en-US" dirty="0"/>
              <a:t> for efficient querying.</a:t>
            </a:r>
          </a:p>
          <a:p>
            <a:pPr lvl="1"/>
            <a:r>
              <a:rPr lang="en-US" b="1" dirty="0"/>
              <a:t>Multiple Hive tables</a:t>
            </a:r>
            <a:r>
              <a:rPr lang="en-US" dirty="0"/>
              <a:t> (Hive Table 1, Hive Table 2) can be created:</a:t>
            </a:r>
          </a:p>
          <a:p>
            <a:pPr lvl="2"/>
            <a:r>
              <a:rPr lang="en-US" b="1" dirty="0"/>
              <a:t>Hive Table 1:</a:t>
            </a:r>
            <a:r>
              <a:rPr lang="en-US" dirty="0"/>
              <a:t> May store raw or minimally processed logs.</a:t>
            </a:r>
          </a:p>
          <a:p>
            <a:pPr lvl="2"/>
            <a:r>
              <a:rPr lang="en-US" b="1" dirty="0"/>
              <a:t>Hive Table 2:</a:t>
            </a:r>
            <a:r>
              <a:rPr lang="en-US" dirty="0"/>
              <a:t> Could contain </a:t>
            </a:r>
            <a:r>
              <a:rPr lang="en-US" b="1" dirty="0"/>
              <a:t>aggregated or transformed data</a:t>
            </a:r>
            <a:r>
              <a:rPr lang="en-US" dirty="0"/>
              <a:t> for analytics.</a:t>
            </a:r>
          </a:p>
          <a:p>
            <a:pPr lvl="1"/>
            <a:r>
              <a:rPr lang="en-US" b="1" dirty="0"/>
              <a:t>Hive allows SQL-like queries</a:t>
            </a:r>
            <a:r>
              <a:rPr lang="en-US" dirty="0"/>
              <a:t> on HDFS-stored data without needing complex MapReduce jobs.</a:t>
            </a:r>
          </a:p>
          <a:p>
            <a:endParaRPr lang="en-US" dirty="0"/>
          </a:p>
          <a:p>
            <a:endParaRPr lang="en-US" dirty="0"/>
          </a:p>
        </p:txBody>
      </p:sp>
    </p:spTree>
    <p:extLst>
      <p:ext uri="{BB962C8B-B14F-4D97-AF65-F5344CB8AC3E}">
        <p14:creationId xmlns:p14="http://schemas.microsoft.com/office/powerpoint/2010/main" val="199396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6F45-F058-37B6-08D8-D944B4CDE6FF}"/>
              </a:ext>
            </a:extLst>
          </p:cNvPr>
          <p:cNvSpPr>
            <a:spLocks noGrp="1"/>
          </p:cNvSpPr>
          <p:nvPr>
            <p:ph type="title"/>
          </p:nvPr>
        </p:nvSpPr>
        <p:spPr>
          <a:xfrm>
            <a:off x="223284" y="278809"/>
            <a:ext cx="11130516" cy="804456"/>
          </a:xfrm>
        </p:spPr>
        <p:txBody>
          <a:bodyPr/>
          <a:lstStyle/>
          <a:p>
            <a:r>
              <a:rPr lang="en-US" dirty="0"/>
              <a:t>Hive Architecture</a:t>
            </a:r>
          </a:p>
        </p:txBody>
      </p:sp>
      <p:pic>
        <p:nvPicPr>
          <p:cNvPr id="5" name="Content Placeholder 4">
            <a:extLst>
              <a:ext uri="{FF2B5EF4-FFF2-40B4-BE49-F238E27FC236}">
                <a16:creationId xmlns:a16="http://schemas.microsoft.com/office/drawing/2014/main" id="{8830AAD2-9E9B-09EB-C502-B7B55ECA0092}"/>
              </a:ext>
            </a:extLst>
          </p:cNvPr>
          <p:cNvPicPr>
            <a:picLocks noGrp="1" noChangeAspect="1"/>
          </p:cNvPicPr>
          <p:nvPr>
            <p:ph idx="1"/>
          </p:nvPr>
        </p:nvPicPr>
        <p:blipFill>
          <a:blip r:embed="rId2"/>
          <a:stretch>
            <a:fillRect/>
          </a:stretch>
        </p:blipFill>
        <p:spPr>
          <a:xfrm>
            <a:off x="2958783" y="1825625"/>
            <a:ext cx="6274434" cy="4351338"/>
          </a:xfrm>
        </p:spPr>
      </p:pic>
    </p:spTree>
    <p:extLst>
      <p:ext uri="{BB962C8B-B14F-4D97-AF65-F5344CB8AC3E}">
        <p14:creationId xmlns:p14="http://schemas.microsoft.com/office/powerpoint/2010/main" val="132984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4A9CBF4-324B-3C11-6A3A-664FF4BBF8D6}"/>
              </a:ext>
            </a:extLst>
          </p:cNvPr>
          <p:cNvSpPr txBox="1">
            <a:spLocks noGrp="1"/>
          </p:cNvSpPr>
          <p:nvPr>
            <p:ph type="title"/>
          </p:nvPr>
        </p:nvSpPr>
        <p:spPr>
          <a:xfrm>
            <a:off x="3770314" y="515657"/>
            <a:ext cx="4649787" cy="622863"/>
          </a:xfrm>
        </p:spPr>
        <p:txBody>
          <a:bodyPr vert="horz" lIns="0" tIns="13335" rIns="0" bIns="0" rtlCol="0" anchor="ctr">
            <a:spAutoFit/>
          </a:bodyPr>
          <a:lstStyle/>
          <a:p>
            <a:pPr marL="12700">
              <a:spcBef>
                <a:spcPts val="105"/>
              </a:spcBef>
              <a:defRPr/>
            </a:pPr>
            <a:r>
              <a:rPr dirty="0">
                <a:latin typeface="Trebuchet MS"/>
                <a:cs typeface="Trebuchet MS"/>
              </a:rPr>
              <a:t>Hive</a:t>
            </a:r>
            <a:r>
              <a:rPr spc="-305" dirty="0">
                <a:latin typeface="Trebuchet MS"/>
                <a:cs typeface="Trebuchet MS"/>
              </a:rPr>
              <a:t> </a:t>
            </a:r>
            <a:r>
              <a:rPr spc="-5" dirty="0">
                <a:latin typeface="Trebuchet MS"/>
                <a:cs typeface="Trebuchet MS"/>
              </a:rPr>
              <a:t>Architecture</a:t>
            </a:r>
          </a:p>
        </p:txBody>
      </p:sp>
      <p:sp>
        <p:nvSpPr>
          <p:cNvPr id="441347" name="object 3">
            <a:extLst>
              <a:ext uri="{FF2B5EF4-FFF2-40B4-BE49-F238E27FC236}">
                <a16:creationId xmlns:a16="http://schemas.microsoft.com/office/drawing/2014/main" id="{394D75FC-1393-9641-EB75-7B7E3654B41A}"/>
              </a:ext>
            </a:extLst>
          </p:cNvPr>
          <p:cNvSpPr txBox="1">
            <a:spLocks noChangeArrowheads="1"/>
          </p:cNvSpPr>
          <p:nvPr/>
        </p:nvSpPr>
        <p:spPr bwMode="auto">
          <a:xfrm>
            <a:off x="106326" y="1549401"/>
            <a:ext cx="11961627" cy="167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85725" rIns="0" bIns="0">
            <a:spAutoFit/>
          </a:bodyPr>
          <a:lstStyle>
            <a:lvl1pPr marL="127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675"/>
              </a:spcBef>
              <a:buNone/>
            </a:pPr>
            <a:r>
              <a:rPr lang="en-US" altLang="en-US" sz="2400" dirty="0"/>
              <a:t>1. </a:t>
            </a:r>
            <a:r>
              <a:rPr lang="en-US" altLang="en-US" sz="2800" dirty="0">
                <a:latin typeface="Aptos" panose="020B0004020202020204" pitchFamily="34" charset="0"/>
              </a:rPr>
              <a:t>Interfaces :</a:t>
            </a:r>
          </a:p>
          <a:p>
            <a:pPr lvl="1">
              <a:spcBef>
                <a:spcPts val="575"/>
              </a:spcBef>
              <a:buFont typeface="Arial MT"/>
              <a:buChar char="•"/>
            </a:pPr>
            <a:r>
              <a:rPr lang="en-US" altLang="en-US" sz="2000" b="1" dirty="0"/>
              <a:t>Hive Command Line Interface (Hive CLI): </a:t>
            </a:r>
            <a:r>
              <a:rPr lang="en-US" sz="2000" dirty="0"/>
              <a:t>Directly executes HiveQL queries in the terminal.</a:t>
            </a:r>
            <a:endParaRPr lang="en-US" altLang="en-US" sz="2000" dirty="0"/>
          </a:p>
          <a:p>
            <a:pPr lvl="1">
              <a:spcBef>
                <a:spcPts val="575"/>
              </a:spcBef>
              <a:buFont typeface="Arial MT"/>
              <a:buChar char="•"/>
            </a:pPr>
            <a:r>
              <a:rPr lang="en-US" altLang="en-US" sz="2000" b="1" dirty="0"/>
              <a:t>Hive Web Interface: </a:t>
            </a:r>
            <a:r>
              <a:rPr lang="en-US" altLang="en-US" sz="2000" dirty="0"/>
              <a:t>A browser-based interface for submitting and managing queries.</a:t>
            </a:r>
          </a:p>
          <a:p>
            <a:pPr lvl="1">
              <a:spcBef>
                <a:spcPts val="575"/>
              </a:spcBef>
              <a:buFont typeface="Arial MT"/>
              <a:buChar char="•"/>
            </a:pPr>
            <a:r>
              <a:rPr lang="en-US" altLang="en-US" sz="2000" b="1" dirty="0"/>
              <a:t>Hive Thrift Server: </a:t>
            </a:r>
            <a:r>
              <a:rPr lang="en-US" altLang="en-US" sz="2000" dirty="0"/>
              <a:t>Enables external applications to interact with Hive using JDBC/ODBC.</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DBF6-83BA-3EC0-89E7-9C052C44B8E7}"/>
              </a:ext>
            </a:extLst>
          </p:cNvPr>
          <p:cNvSpPr>
            <a:spLocks noGrp="1"/>
          </p:cNvSpPr>
          <p:nvPr>
            <p:ph type="title"/>
          </p:nvPr>
        </p:nvSpPr>
        <p:spPr>
          <a:xfrm>
            <a:off x="287079" y="241595"/>
            <a:ext cx="11419368" cy="878884"/>
          </a:xfrm>
        </p:spPr>
        <p:txBody>
          <a:bodyPr/>
          <a:lstStyle/>
          <a:p>
            <a:r>
              <a:rPr lang="en-US" dirty="0"/>
              <a:t>Hive Architecture</a:t>
            </a:r>
          </a:p>
        </p:txBody>
      </p:sp>
      <p:sp>
        <p:nvSpPr>
          <p:cNvPr id="3" name="Content Placeholder 2">
            <a:extLst>
              <a:ext uri="{FF2B5EF4-FFF2-40B4-BE49-F238E27FC236}">
                <a16:creationId xmlns:a16="http://schemas.microsoft.com/office/drawing/2014/main" id="{7EBE5716-0445-10B9-52F4-C57BBFA24E62}"/>
              </a:ext>
            </a:extLst>
          </p:cNvPr>
          <p:cNvSpPr>
            <a:spLocks noGrp="1"/>
          </p:cNvSpPr>
          <p:nvPr>
            <p:ph idx="1"/>
          </p:nvPr>
        </p:nvSpPr>
        <p:spPr>
          <a:xfrm>
            <a:off x="287079" y="1120479"/>
            <a:ext cx="11617842" cy="5495926"/>
          </a:xfrm>
        </p:spPr>
        <p:txBody>
          <a:bodyPr/>
          <a:lstStyle/>
          <a:p>
            <a:pPr marL="0" indent="0">
              <a:buNone/>
            </a:pPr>
            <a:r>
              <a:rPr lang="en-US" dirty="0"/>
              <a:t>2. Driver (Query Processing) :</a:t>
            </a:r>
          </a:p>
          <a:p>
            <a:r>
              <a:rPr lang="en-US" dirty="0"/>
              <a:t>The </a:t>
            </a:r>
            <a:r>
              <a:rPr lang="en-US" b="1" dirty="0"/>
              <a:t>driver</a:t>
            </a:r>
            <a:r>
              <a:rPr lang="en-US" dirty="0"/>
              <a:t> is responsible for processing queries by interacting with different Hive components.</a:t>
            </a:r>
          </a:p>
          <a:p>
            <a:r>
              <a:rPr lang="en-US" dirty="0"/>
              <a:t>Subcomponents of driver are :</a:t>
            </a:r>
          </a:p>
          <a:p>
            <a:pPr lvl="1"/>
            <a:r>
              <a:rPr lang="en-US" b="1" dirty="0"/>
              <a:t>Parser</a:t>
            </a:r>
            <a:r>
              <a:rPr lang="en-US" dirty="0"/>
              <a:t>: Parses the HiveQL query and checks for syntax errors.</a:t>
            </a:r>
          </a:p>
          <a:p>
            <a:pPr lvl="1"/>
            <a:r>
              <a:rPr lang="en-US" b="1" dirty="0"/>
              <a:t>Planner</a:t>
            </a:r>
            <a:r>
              <a:rPr lang="en-US" dirty="0"/>
              <a:t>: Converts the query into an execution plan using metadata from the </a:t>
            </a:r>
            <a:r>
              <a:rPr lang="en-US" dirty="0" err="1"/>
              <a:t>Metastore</a:t>
            </a:r>
            <a:r>
              <a:rPr lang="en-US" dirty="0"/>
              <a:t>.</a:t>
            </a:r>
          </a:p>
          <a:p>
            <a:pPr lvl="1"/>
            <a:r>
              <a:rPr lang="en-US" b="1" dirty="0"/>
              <a:t>Optimizer</a:t>
            </a:r>
            <a:r>
              <a:rPr lang="en-US" dirty="0"/>
              <a:t>: Optimizes the execution plan by reordering operations for better performance.</a:t>
            </a:r>
          </a:p>
          <a:p>
            <a:pPr lvl="1"/>
            <a:r>
              <a:rPr lang="en-US" b="1" dirty="0"/>
              <a:t>Execution Engine</a:t>
            </a:r>
            <a:r>
              <a:rPr lang="en-US" dirty="0"/>
              <a:t>: Executes the query by coordinating with MapReduce, Tez, or Spark.</a:t>
            </a:r>
          </a:p>
        </p:txBody>
      </p:sp>
    </p:spTree>
    <p:extLst>
      <p:ext uri="{BB962C8B-B14F-4D97-AF65-F5344CB8AC3E}">
        <p14:creationId xmlns:p14="http://schemas.microsoft.com/office/powerpoint/2010/main" val="83862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8E3D7-7E82-D8B5-8F0A-1CBAA144C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6E4DB-DAC2-F2E9-61E6-E21FA899A946}"/>
              </a:ext>
            </a:extLst>
          </p:cNvPr>
          <p:cNvSpPr>
            <a:spLocks noGrp="1"/>
          </p:cNvSpPr>
          <p:nvPr>
            <p:ph type="title"/>
          </p:nvPr>
        </p:nvSpPr>
        <p:spPr>
          <a:xfrm>
            <a:off x="287079" y="241595"/>
            <a:ext cx="11419368" cy="878884"/>
          </a:xfrm>
        </p:spPr>
        <p:txBody>
          <a:bodyPr/>
          <a:lstStyle/>
          <a:p>
            <a:r>
              <a:rPr lang="en-US" dirty="0"/>
              <a:t>Hive Architecture</a:t>
            </a:r>
          </a:p>
        </p:txBody>
      </p:sp>
      <p:sp>
        <p:nvSpPr>
          <p:cNvPr id="3" name="Content Placeholder 2">
            <a:extLst>
              <a:ext uri="{FF2B5EF4-FFF2-40B4-BE49-F238E27FC236}">
                <a16:creationId xmlns:a16="http://schemas.microsoft.com/office/drawing/2014/main" id="{C31161FC-A163-7A31-EB6E-98EEFC069339}"/>
              </a:ext>
            </a:extLst>
          </p:cNvPr>
          <p:cNvSpPr>
            <a:spLocks noGrp="1"/>
          </p:cNvSpPr>
          <p:nvPr>
            <p:ph idx="1"/>
          </p:nvPr>
        </p:nvSpPr>
        <p:spPr>
          <a:xfrm>
            <a:off x="287079" y="1120479"/>
            <a:ext cx="11617842" cy="5495926"/>
          </a:xfrm>
        </p:spPr>
        <p:txBody>
          <a:bodyPr/>
          <a:lstStyle/>
          <a:p>
            <a:pPr marL="0" indent="0">
              <a:buNone/>
            </a:pPr>
            <a:r>
              <a:rPr lang="en-US" dirty="0"/>
              <a:t>3. </a:t>
            </a:r>
            <a:r>
              <a:rPr lang="en-US" dirty="0" err="1"/>
              <a:t>Metastore</a:t>
            </a:r>
            <a:r>
              <a:rPr lang="en-US" dirty="0"/>
              <a:t> (Metadata Management) :</a:t>
            </a:r>
          </a:p>
          <a:p>
            <a:pPr lvl="1"/>
            <a:r>
              <a:rPr lang="en-US" dirty="0"/>
              <a:t>Stores metadata about tables, partitions, columns, and schemas.</a:t>
            </a:r>
          </a:p>
          <a:p>
            <a:pPr lvl="1"/>
            <a:r>
              <a:rPr lang="en-US" dirty="0"/>
              <a:t>Metadata is usually stored in an RDBMS (such as MySQL or PostgreSQL).</a:t>
            </a:r>
          </a:p>
          <a:p>
            <a:pPr lvl="1"/>
            <a:r>
              <a:rPr lang="en-US" dirty="0"/>
              <a:t>Hive queries rely on </a:t>
            </a:r>
            <a:r>
              <a:rPr lang="en-US" dirty="0" err="1"/>
              <a:t>Metastore</a:t>
            </a:r>
            <a:r>
              <a:rPr lang="en-US" dirty="0"/>
              <a:t> to fetch information about table structures.</a:t>
            </a:r>
          </a:p>
          <a:p>
            <a:pPr marL="0" indent="0">
              <a:buNone/>
            </a:pPr>
            <a:r>
              <a:rPr lang="en-US" dirty="0"/>
              <a:t>4. Storage Layer:</a:t>
            </a:r>
          </a:p>
          <a:p>
            <a:pPr lvl="1"/>
            <a:r>
              <a:rPr lang="en-US" dirty="0"/>
              <a:t>Hive supports multiple storage backends such as:</a:t>
            </a:r>
          </a:p>
          <a:p>
            <a:pPr lvl="1"/>
            <a:r>
              <a:rPr lang="en-US" b="1" dirty="0"/>
              <a:t>HDFS (Hadoop Distributed File System): </a:t>
            </a:r>
            <a:r>
              <a:rPr lang="en-US" dirty="0"/>
              <a:t>The primary storage layer where raw data is stored.</a:t>
            </a:r>
          </a:p>
          <a:p>
            <a:pPr lvl="1"/>
            <a:r>
              <a:rPr lang="en-US" b="1" dirty="0"/>
              <a:t>RDBMS:</a:t>
            </a:r>
            <a:r>
              <a:rPr lang="en-US" dirty="0"/>
              <a:t> Sometimes used for storing small reference data or metadata.</a:t>
            </a:r>
          </a:p>
          <a:p>
            <a:pPr marL="0" indent="0">
              <a:buNone/>
            </a:pPr>
            <a:r>
              <a:rPr lang="en-US" dirty="0"/>
              <a:t>5. Execution Framework :</a:t>
            </a:r>
          </a:p>
          <a:p>
            <a:pPr lvl="1"/>
            <a:r>
              <a:rPr lang="en-US" b="1" dirty="0"/>
              <a:t>MapReduce:</a:t>
            </a:r>
            <a:r>
              <a:rPr lang="en-US" dirty="0"/>
              <a:t> Default execution engine for batch processing.</a:t>
            </a:r>
          </a:p>
          <a:p>
            <a:pPr lvl="1"/>
            <a:r>
              <a:rPr lang="en-US" b="1" dirty="0"/>
              <a:t>Spark:</a:t>
            </a:r>
            <a:r>
              <a:rPr lang="en-US" dirty="0"/>
              <a:t> Faster alternatives to MapReduce for interactive querying and advanced analytics.</a:t>
            </a:r>
          </a:p>
          <a:p>
            <a:pPr lvl="1"/>
            <a:endParaRPr lang="en-US" dirty="0"/>
          </a:p>
        </p:txBody>
      </p:sp>
    </p:spTree>
    <p:extLst>
      <p:ext uri="{BB962C8B-B14F-4D97-AF65-F5344CB8AC3E}">
        <p14:creationId xmlns:p14="http://schemas.microsoft.com/office/powerpoint/2010/main" val="13607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DD72-7C2F-E71B-1F1C-6D825F0A67E0}"/>
              </a:ext>
            </a:extLst>
          </p:cNvPr>
          <p:cNvSpPr>
            <a:spLocks noGrp="1"/>
          </p:cNvSpPr>
          <p:nvPr>
            <p:ph type="title"/>
          </p:nvPr>
        </p:nvSpPr>
        <p:spPr>
          <a:xfrm>
            <a:off x="264041" y="236278"/>
            <a:ext cx="11663917" cy="889517"/>
          </a:xfrm>
        </p:spPr>
        <p:txBody>
          <a:bodyPr/>
          <a:lstStyle/>
          <a:p>
            <a:r>
              <a:rPr lang="en-US" dirty="0"/>
              <a:t>Hive Query Execution Flow</a:t>
            </a:r>
          </a:p>
        </p:txBody>
      </p:sp>
      <p:sp>
        <p:nvSpPr>
          <p:cNvPr id="3" name="Content Placeholder 2">
            <a:extLst>
              <a:ext uri="{FF2B5EF4-FFF2-40B4-BE49-F238E27FC236}">
                <a16:creationId xmlns:a16="http://schemas.microsoft.com/office/drawing/2014/main" id="{FD3DE2E8-AEC8-D4B2-EFA2-81D000AC2C8D}"/>
              </a:ext>
            </a:extLst>
          </p:cNvPr>
          <p:cNvSpPr>
            <a:spLocks noGrp="1"/>
          </p:cNvSpPr>
          <p:nvPr>
            <p:ph idx="1"/>
          </p:nvPr>
        </p:nvSpPr>
        <p:spPr>
          <a:xfrm>
            <a:off x="264041" y="1318437"/>
            <a:ext cx="11663917" cy="5135526"/>
          </a:xfrm>
        </p:spPr>
        <p:txBody>
          <a:bodyPr/>
          <a:lstStyle/>
          <a:p>
            <a:r>
              <a:rPr lang="en-US" dirty="0"/>
              <a:t>The user submits a query via CLI, Thrift, or Web Interface.</a:t>
            </a:r>
          </a:p>
          <a:p>
            <a:r>
              <a:rPr lang="en-US" dirty="0"/>
              <a:t>The driver parses, plans, and optimizes the query.</a:t>
            </a:r>
          </a:p>
          <a:p>
            <a:r>
              <a:rPr lang="en-US" dirty="0"/>
              <a:t>The </a:t>
            </a:r>
            <a:r>
              <a:rPr lang="en-US" dirty="0" err="1"/>
              <a:t>Metastore</a:t>
            </a:r>
            <a:r>
              <a:rPr lang="en-US" dirty="0"/>
              <a:t> provides metadata for query execution.</a:t>
            </a:r>
          </a:p>
          <a:p>
            <a:r>
              <a:rPr lang="en-US" dirty="0"/>
              <a:t>The execution engine converts the query into MapReduce/Spark jobs.</a:t>
            </a:r>
          </a:p>
          <a:p>
            <a:r>
              <a:rPr lang="en-US" dirty="0"/>
              <a:t>The query is executed, and results are fetched from HDFS or RDBMS.</a:t>
            </a:r>
          </a:p>
          <a:p>
            <a:r>
              <a:rPr lang="en-US" dirty="0"/>
              <a:t>The final output is returned to the user.</a:t>
            </a:r>
          </a:p>
        </p:txBody>
      </p:sp>
    </p:spTree>
    <p:extLst>
      <p:ext uri="{BB962C8B-B14F-4D97-AF65-F5344CB8AC3E}">
        <p14:creationId xmlns:p14="http://schemas.microsoft.com/office/powerpoint/2010/main" val="29298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7129C61-321A-CBF9-B657-6BE9A3EE0333}"/>
              </a:ext>
            </a:extLst>
          </p:cNvPr>
          <p:cNvSpPr txBox="1">
            <a:spLocks noGrp="1"/>
          </p:cNvSpPr>
          <p:nvPr>
            <p:ph type="title"/>
          </p:nvPr>
        </p:nvSpPr>
        <p:spPr>
          <a:xfrm>
            <a:off x="2838894" y="515657"/>
            <a:ext cx="5581208" cy="622863"/>
          </a:xfrm>
        </p:spPr>
        <p:txBody>
          <a:bodyPr vert="horz" wrap="square" lIns="0" tIns="13335" rIns="0" bIns="0" rtlCol="0" anchor="ctr">
            <a:spAutoFit/>
          </a:bodyPr>
          <a:lstStyle/>
          <a:p>
            <a:pPr marL="12700">
              <a:spcBef>
                <a:spcPts val="105"/>
              </a:spcBef>
              <a:defRPr/>
            </a:pPr>
            <a:r>
              <a:rPr lang="en-US" dirty="0">
                <a:latin typeface="Trebuchet MS"/>
                <a:cs typeface="Trebuchet MS"/>
              </a:rPr>
              <a:t>Types of </a:t>
            </a:r>
            <a:r>
              <a:rPr lang="en-US" dirty="0" err="1">
                <a:latin typeface="Trebuchet MS"/>
                <a:cs typeface="Trebuchet MS"/>
              </a:rPr>
              <a:t>Metastores</a:t>
            </a:r>
            <a:endParaRPr spc="-5" dirty="0">
              <a:latin typeface="Trebuchet MS"/>
              <a:cs typeface="Trebuchet MS"/>
            </a:endParaRPr>
          </a:p>
        </p:txBody>
      </p:sp>
      <p:sp>
        <p:nvSpPr>
          <p:cNvPr id="443395" name="object 3">
            <a:extLst>
              <a:ext uri="{FF2B5EF4-FFF2-40B4-BE49-F238E27FC236}">
                <a16:creationId xmlns:a16="http://schemas.microsoft.com/office/drawing/2014/main" id="{448F0352-14DC-4018-D233-BAABDB2574FA}"/>
              </a:ext>
            </a:extLst>
          </p:cNvPr>
          <p:cNvSpPr txBox="1">
            <a:spLocks noChangeArrowheads="1"/>
          </p:cNvSpPr>
          <p:nvPr/>
        </p:nvSpPr>
        <p:spPr bwMode="auto">
          <a:xfrm>
            <a:off x="318976" y="1622426"/>
            <a:ext cx="11451265"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marL="12700" indent="0" algn="just">
              <a:spcBef>
                <a:spcPts val="100"/>
              </a:spcBef>
              <a:buNone/>
            </a:pPr>
            <a:r>
              <a:rPr lang="en-US" altLang="en-US" sz="2400" b="1" dirty="0"/>
              <a:t>1. Embedded </a:t>
            </a:r>
            <a:r>
              <a:rPr lang="en-US" altLang="en-US" sz="2400" b="1" dirty="0" err="1"/>
              <a:t>Metastore</a:t>
            </a:r>
            <a:r>
              <a:rPr lang="en-US" altLang="en-US" sz="2400" b="1" dirty="0"/>
              <a:t>: </a:t>
            </a:r>
          </a:p>
          <a:p>
            <a:pPr algn="just">
              <a:spcBef>
                <a:spcPts val="100"/>
              </a:spcBef>
              <a:buFont typeface="Arial MT"/>
              <a:buChar char="•"/>
            </a:pPr>
            <a:r>
              <a:rPr lang="en-US" altLang="en-US" sz="2400" dirty="0"/>
              <a:t>Architecture</a:t>
            </a:r>
            <a:r>
              <a:rPr lang="en-US" altLang="en-US" sz="2400" b="1" dirty="0"/>
              <a:t>:</a:t>
            </a:r>
          </a:p>
          <a:p>
            <a:pPr lvl="1" algn="just">
              <a:spcBef>
                <a:spcPts val="100"/>
              </a:spcBef>
              <a:buFont typeface="Arial MT"/>
              <a:buChar char="•"/>
            </a:pPr>
            <a:r>
              <a:rPr lang="en-US" altLang="en-US" sz="2000" dirty="0"/>
              <a:t>The Hive service JVM (Java Virtual Machine) contains both the Driver and the </a:t>
            </a:r>
            <a:r>
              <a:rPr lang="en-US" altLang="en-US" sz="2000" dirty="0" err="1"/>
              <a:t>Metastore</a:t>
            </a:r>
            <a:r>
              <a:rPr lang="en-US" altLang="en-US" sz="2000" dirty="0"/>
              <a:t>.</a:t>
            </a:r>
          </a:p>
          <a:p>
            <a:pPr lvl="1" algn="just">
              <a:spcBef>
                <a:spcPts val="100"/>
              </a:spcBef>
              <a:buFont typeface="Arial MT"/>
              <a:buChar char="•"/>
            </a:pPr>
            <a:r>
              <a:rPr lang="en-US" altLang="en-US" sz="2000" dirty="0"/>
              <a:t>It uses the Derby database for metadata storage.</a:t>
            </a:r>
          </a:p>
          <a:p>
            <a:pPr algn="just">
              <a:spcBef>
                <a:spcPts val="100"/>
              </a:spcBef>
              <a:buFont typeface="Arial MT"/>
              <a:buChar char="•"/>
            </a:pPr>
            <a:r>
              <a:rPr lang="en-US" altLang="en-US" sz="2400" dirty="0"/>
              <a:t>Features:</a:t>
            </a:r>
          </a:p>
          <a:p>
            <a:pPr lvl="1" algn="just">
              <a:spcBef>
                <a:spcPts val="100"/>
              </a:spcBef>
              <a:buFont typeface="Arial MT"/>
              <a:buChar char="•"/>
            </a:pPr>
            <a:r>
              <a:rPr lang="en-US" altLang="en-US" sz="2000" dirty="0"/>
              <a:t>The </a:t>
            </a:r>
            <a:r>
              <a:rPr lang="en-US" altLang="en-US" sz="2000" dirty="0" err="1"/>
              <a:t>Metastore</a:t>
            </a:r>
            <a:r>
              <a:rPr lang="en-US" altLang="en-US" sz="2000" dirty="0"/>
              <a:t> runs in the same JVM as Hive.</a:t>
            </a:r>
          </a:p>
          <a:p>
            <a:pPr lvl="1" algn="just">
              <a:spcBef>
                <a:spcPts val="100"/>
              </a:spcBef>
              <a:buFont typeface="Arial MT"/>
              <a:buChar char="•"/>
            </a:pPr>
            <a:r>
              <a:rPr lang="en-US" altLang="en-US" sz="2000" dirty="0"/>
              <a:t>Best suited for testing and development environments.</a:t>
            </a:r>
          </a:p>
          <a:p>
            <a:pPr lvl="1" algn="just">
              <a:spcBef>
                <a:spcPts val="100"/>
              </a:spcBef>
              <a:buFont typeface="Arial MT"/>
              <a:buChar char="•"/>
            </a:pPr>
            <a:r>
              <a:rPr lang="en-US" altLang="en-US" sz="2000" dirty="0"/>
              <a:t>Not scalable for production use.</a:t>
            </a:r>
          </a:p>
          <a:p>
            <a:pPr algn="just">
              <a:spcBef>
                <a:spcPts val="100"/>
              </a:spcBef>
              <a:buFont typeface="Arial MT"/>
              <a:buChar char="•"/>
            </a:pPr>
            <a:r>
              <a:rPr lang="en-US" altLang="en-US" sz="2400" dirty="0"/>
              <a:t>Limitations:</a:t>
            </a:r>
          </a:p>
          <a:p>
            <a:pPr lvl="1" algn="just">
              <a:spcBef>
                <a:spcPts val="100"/>
              </a:spcBef>
              <a:buFont typeface="Arial MT"/>
              <a:buChar char="•"/>
            </a:pPr>
            <a:r>
              <a:rPr lang="en-US" altLang="en-US" sz="2000" dirty="0"/>
              <a:t>Only one Hive session can access the </a:t>
            </a:r>
            <a:r>
              <a:rPr lang="en-US" altLang="en-US" sz="2000" dirty="0" err="1"/>
              <a:t>Metastore</a:t>
            </a:r>
            <a:r>
              <a:rPr lang="en-US" altLang="en-US" sz="2000" dirty="0"/>
              <a:t> at a time.</a:t>
            </a:r>
          </a:p>
          <a:p>
            <a:pPr lvl="1" algn="just">
              <a:spcBef>
                <a:spcPts val="100"/>
              </a:spcBef>
              <a:buFont typeface="Arial MT"/>
              <a:buChar char="•"/>
            </a:pPr>
            <a:r>
              <a:rPr lang="en-US" altLang="en-US" sz="2000" dirty="0"/>
              <a:t>Causes locking issues when multiple sessions try to query metadata.</a:t>
            </a:r>
          </a:p>
          <a:p>
            <a:pPr algn="just">
              <a:spcBef>
                <a:spcPts val="100"/>
              </a:spcBef>
              <a:buFont typeface="Arial MT"/>
              <a:buChar char="•"/>
            </a:pPr>
            <a:endParaRPr lang="en-US"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F1C67-E8DC-D601-67E0-728A016E73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E39E06-4675-A3FE-C3B1-6A79D9441994}"/>
              </a:ext>
            </a:extLst>
          </p:cNvPr>
          <p:cNvSpPr txBox="1">
            <a:spLocks noGrp="1"/>
          </p:cNvSpPr>
          <p:nvPr>
            <p:ph type="title"/>
          </p:nvPr>
        </p:nvSpPr>
        <p:spPr>
          <a:xfrm>
            <a:off x="2838894" y="515657"/>
            <a:ext cx="5581208" cy="622863"/>
          </a:xfrm>
        </p:spPr>
        <p:txBody>
          <a:bodyPr vert="horz" wrap="square" lIns="0" tIns="13335" rIns="0" bIns="0" rtlCol="0" anchor="ctr">
            <a:spAutoFit/>
          </a:bodyPr>
          <a:lstStyle/>
          <a:p>
            <a:pPr marL="12700">
              <a:spcBef>
                <a:spcPts val="105"/>
              </a:spcBef>
              <a:defRPr/>
            </a:pPr>
            <a:r>
              <a:rPr lang="en-US" dirty="0">
                <a:latin typeface="Trebuchet MS"/>
                <a:cs typeface="Trebuchet MS"/>
              </a:rPr>
              <a:t>Types of </a:t>
            </a:r>
            <a:r>
              <a:rPr lang="en-US" dirty="0" err="1">
                <a:latin typeface="Trebuchet MS"/>
                <a:cs typeface="Trebuchet MS"/>
              </a:rPr>
              <a:t>Metastores</a:t>
            </a:r>
            <a:endParaRPr spc="-5" dirty="0">
              <a:latin typeface="Trebuchet MS"/>
              <a:cs typeface="Trebuchet MS"/>
            </a:endParaRPr>
          </a:p>
        </p:txBody>
      </p:sp>
      <p:sp>
        <p:nvSpPr>
          <p:cNvPr id="443395" name="object 3">
            <a:extLst>
              <a:ext uri="{FF2B5EF4-FFF2-40B4-BE49-F238E27FC236}">
                <a16:creationId xmlns:a16="http://schemas.microsoft.com/office/drawing/2014/main" id="{AABE170C-25CE-865B-B9C6-105180CEC27C}"/>
              </a:ext>
            </a:extLst>
          </p:cNvPr>
          <p:cNvSpPr txBox="1">
            <a:spLocks noChangeArrowheads="1"/>
          </p:cNvSpPr>
          <p:nvPr/>
        </p:nvSpPr>
        <p:spPr bwMode="auto">
          <a:xfrm>
            <a:off x="318976" y="1622426"/>
            <a:ext cx="11451265" cy="382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marL="12700" indent="0" algn="just">
              <a:spcBef>
                <a:spcPts val="100"/>
              </a:spcBef>
              <a:buNone/>
            </a:pPr>
            <a:r>
              <a:rPr lang="en-US" altLang="en-US" sz="2400" b="1" dirty="0"/>
              <a:t>2. Local </a:t>
            </a:r>
            <a:r>
              <a:rPr lang="en-US" altLang="en-US" sz="2400" b="1" dirty="0" err="1"/>
              <a:t>Metastore</a:t>
            </a:r>
            <a:r>
              <a:rPr lang="en-US" altLang="en-US" sz="2400" b="1" dirty="0"/>
              <a:t>: </a:t>
            </a:r>
          </a:p>
          <a:p>
            <a:pPr algn="just">
              <a:spcBef>
                <a:spcPts val="100"/>
              </a:spcBef>
              <a:buFont typeface="Arial MT"/>
              <a:buChar char="•"/>
            </a:pPr>
            <a:r>
              <a:rPr lang="en-US" altLang="en-US" sz="2400" dirty="0"/>
              <a:t>Architecture</a:t>
            </a:r>
            <a:r>
              <a:rPr lang="en-US" altLang="en-US" sz="2400" b="1" dirty="0"/>
              <a:t>:</a:t>
            </a:r>
          </a:p>
          <a:p>
            <a:pPr lvl="1" algn="just">
              <a:spcBef>
                <a:spcPts val="100"/>
              </a:spcBef>
              <a:buFont typeface="Arial MT"/>
              <a:buChar char="•"/>
            </a:pPr>
            <a:r>
              <a:rPr lang="en-US" altLang="en-US" sz="2000" dirty="0"/>
              <a:t>Each Hive service JVM has its own </a:t>
            </a:r>
            <a:r>
              <a:rPr lang="en-US" altLang="en-US" sz="2000" dirty="0" err="1"/>
              <a:t>Metastore</a:t>
            </a:r>
            <a:r>
              <a:rPr lang="en-US" altLang="en-US" sz="2000" dirty="0"/>
              <a:t>, which connects to an external database (MySQL, PostgreSQL, etc.).</a:t>
            </a:r>
          </a:p>
          <a:p>
            <a:pPr algn="just">
              <a:spcBef>
                <a:spcPts val="100"/>
              </a:spcBef>
              <a:buFont typeface="Arial MT"/>
              <a:buChar char="•"/>
            </a:pPr>
            <a:r>
              <a:rPr lang="en-US" altLang="en-US" sz="2400" dirty="0"/>
              <a:t>Features:</a:t>
            </a:r>
          </a:p>
          <a:p>
            <a:pPr lvl="1" algn="just">
              <a:spcBef>
                <a:spcPts val="100"/>
              </a:spcBef>
              <a:buFont typeface="Arial MT"/>
              <a:buChar char="•"/>
            </a:pPr>
            <a:r>
              <a:rPr lang="en-US" altLang="en-US" sz="2000" dirty="0"/>
              <a:t>Multiple Hive sessions can access metadata independently.</a:t>
            </a:r>
          </a:p>
          <a:p>
            <a:pPr lvl="1" algn="just">
              <a:spcBef>
                <a:spcPts val="100"/>
              </a:spcBef>
              <a:buFont typeface="Arial MT"/>
              <a:buChar char="•"/>
            </a:pPr>
            <a:r>
              <a:rPr lang="en-US" altLang="en-US" sz="2000" dirty="0"/>
              <a:t>Faster than Embedded </a:t>
            </a:r>
            <a:r>
              <a:rPr lang="en-US" altLang="en-US" sz="2000" dirty="0" err="1"/>
              <a:t>Metastore</a:t>
            </a:r>
            <a:r>
              <a:rPr lang="en-US" altLang="en-US" sz="2000" dirty="0"/>
              <a:t> since it uses a separate RDBMS for storage.</a:t>
            </a:r>
          </a:p>
          <a:p>
            <a:pPr lvl="1" algn="just">
              <a:spcBef>
                <a:spcPts val="100"/>
              </a:spcBef>
              <a:buFont typeface="Arial MT"/>
              <a:buChar char="•"/>
            </a:pPr>
            <a:r>
              <a:rPr lang="en-US" altLang="en-US" sz="2000" dirty="0"/>
              <a:t>Better suited for small production setups.</a:t>
            </a:r>
          </a:p>
          <a:p>
            <a:pPr algn="just">
              <a:spcBef>
                <a:spcPts val="100"/>
              </a:spcBef>
              <a:buFont typeface="Arial MT"/>
              <a:buChar char="•"/>
            </a:pPr>
            <a:r>
              <a:rPr lang="en-US" altLang="en-US" sz="2400" dirty="0"/>
              <a:t>Limitations:</a:t>
            </a:r>
          </a:p>
          <a:p>
            <a:pPr lvl="1" algn="just">
              <a:spcBef>
                <a:spcPts val="100"/>
              </a:spcBef>
              <a:buFont typeface="Arial MT"/>
              <a:buChar char="•"/>
            </a:pPr>
            <a:r>
              <a:rPr lang="en-US" altLang="en-US" sz="2000" dirty="0"/>
              <a:t>Still not highly scalable, as each Hive instance maintains its own </a:t>
            </a:r>
            <a:r>
              <a:rPr lang="en-US" altLang="en-US" sz="2000" dirty="0" err="1"/>
              <a:t>Metastore</a:t>
            </a:r>
            <a:r>
              <a:rPr lang="en-US" altLang="en-US" sz="2000" dirty="0"/>
              <a:t> instance.</a:t>
            </a:r>
          </a:p>
          <a:p>
            <a:pPr algn="just">
              <a:spcBef>
                <a:spcPts val="100"/>
              </a:spcBef>
              <a:buFont typeface="Arial MT"/>
              <a:buChar char="•"/>
            </a:pPr>
            <a:endParaRPr lang="en-US" altLang="en-US" sz="2400" b="1" dirty="0"/>
          </a:p>
        </p:txBody>
      </p:sp>
    </p:spTree>
    <p:extLst>
      <p:ext uri="{BB962C8B-B14F-4D97-AF65-F5344CB8AC3E}">
        <p14:creationId xmlns:p14="http://schemas.microsoft.com/office/powerpoint/2010/main" val="2697807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1878-1F04-E250-C916-40D6375693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91BED2-D8FE-AC50-B969-D3518625FE8F}"/>
              </a:ext>
            </a:extLst>
          </p:cNvPr>
          <p:cNvSpPr txBox="1">
            <a:spLocks noGrp="1"/>
          </p:cNvSpPr>
          <p:nvPr>
            <p:ph type="title"/>
          </p:nvPr>
        </p:nvSpPr>
        <p:spPr>
          <a:xfrm>
            <a:off x="2838894" y="515657"/>
            <a:ext cx="5581208" cy="622863"/>
          </a:xfrm>
        </p:spPr>
        <p:txBody>
          <a:bodyPr vert="horz" wrap="square" lIns="0" tIns="13335" rIns="0" bIns="0" rtlCol="0" anchor="ctr">
            <a:spAutoFit/>
          </a:bodyPr>
          <a:lstStyle/>
          <a:p>
            <a:pPr marL="12700">
              <a:spcBef>
                <a:spcPts val="105"/>
              </a:spcBef>
              <a:defRPr/>
            </a:pPr>
            <a:r>
              <a:rPr lang="en-US" dirty="0">
                <a:latin typeface="Trebuchet MS"/>
                <a:cs typeface="Trebuchet MS"/>
              </a:rPr>
              <a:t>Types of </a:t>
            </a:r>
            <a:r>
              <a:rPr lang="en-US" dirty="0" err="1">
                <a:latin typeface="Trebuchet MS"/>
                <a:cs typeface="Trebuchet MS"/>
              </a:rPr>
              <a:t>Metastores</a:t>
            </a:r>
            <a:endParaRPr spc="-5" dirty="0">
              <a:latin typeface="Trebuchet MS"/>
              <a:cs typeface="Trebuchet MS"/>
            </a:endParaRPr>
          </a:p>
        </p:txBody>
      </p:sp>
      <p:sp>
        <p:nvSpPr>
          <p:cNvPr id="443395" name="object 3">
            <a:extLst>
              <a:ext uri="{FF2B5EF4-FFF2-40B4-BE49-F238E27FC236}">
                <a16:creationId xmlns:a16="http://schemas.microsoft.com/office/drawing/2014/main" id="{42A5BB4E-F62D-F887-4A56-D30BAE59CD5D}"/>
              </a:ext>
            </a:extLst>
          </p:cNvPr>
          <p:cNvSpPr txBox="1">
            <a:spLocks noChangeArrowheads="1"/>
          </p:cNvSpPr>
          <p:nvPr/>
        </p:nvSpPr>
        <p:spPr bwMode="auto">
          <a:xfrm>
            <a:off x="318976" y="1622426"/>
            <a:ext cx="1145126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marL="12700" indent="0" algn="just">
              <a:spcBef>
                <a:spcPts val="100"/>
              </a:spcBef>
              <a:buNone/>
            </a:pPr>
            <a:r>
              <a:rPr lang="en-US" altLang="en-US" sz="2400" b="1" dirty="0"/>
              <a:t>3. Remote </a:t>
            </a:r>
            <a:r>
              <a:rPr lang="en-US" altLang="en-US" sz="2400" b="1" dirty="0" err="1"/>
              <a:t>Metastore</a:t>
            </a:r>
            <a:r>
              <a:rPr lang="en-US" altLang="en-US" sz="2400" b="1" dirty="0"/>
              <a:t>: </a:t>
            </a:r>
          </a:p>
          <a:p>
            <a:pPr algn="just">
              <a:spcBef>
                <a:spcPts val="100"/>
              </a:spcBef>
              <a:buFont typeface="Arial MT"/>
              <a:buChar char="•"/>
            </a:pPr>
            <a:r>
              <a:rPr lang="en-US" altLang="en-US" sz="2400" dirty="0"/>
              <a:t>Architecture</a:t>
            </a:r>
            <a:r>
              <a:rPr lang="en-US" altLang="en-US" sz="2400" b="1" dirty="0"/>
              <a:t>:</a:t>
            </a:r>
          </a:p>
          <a:p>
            <a:pPr lvl="1" algn="just">
              <a:spcBef>
                <a:spcPts val="100"/>
              </a:spcBef>
              <a:buFont typeface="Arial MT"/>
              <a:buChar char="•"/>
            </a:pPr>
            <a:r>
              <a:rPr lang="en-US" altLang="en-US" sz="2000" dirty="0"/>
              <a:t>The </a:t>
            </a:r>
            <a:r>
              <a:rPr lang="en-US" altLang="en-US" sz="2000" dirty="0" err="1"/>
              <a:t>Metastore</a:t>
            </a:r>
            <a:r>
              <a:rPr lang="en-US" altLang="en-US" sz="2000" dirty="0"/>
              <a:t> runs in a separate JVM (</a:t>
            </a:r>
            <a:r>
              <a:rPr lang="en-US" altLang="en-US" sz="2000" dirty="0" err="1"/>
              <a:t>Metastore</a:t>
            </a:r>
            <a:r>
              <a:rPr lang="en-US" altLang="en-US" sz="2000" dirty="0"/>
              <a:t> server).</a:t>
            </a:r>
          </a:p>
          <a:p>
            <a:pPr lvl="1" algn="just">
              <a:spcBef>
                <a:spcPts val="100"/>
              </a:spcBef>
              <a:buFont typeface="Arial MT"/>
              <a:buChar char="•"/>
            </a:pPr>
            <a:r>
              <a:rPr lang="en-US" altLang="en-US" sz="2000" dirty="0"/>
              <a:t>Multiple Hive service JVMs interact with the centralized </a:t>
            </a:r>
            <a:r>
              <a:rPr lang="en-US" altLang="en-US" sz="2000" dirty="0" err="1"/>
              <a:t>Metastore</a:t>
            </a:r>
            <a:r>
              <a:rPr lang="en-US" altLang="en-US" sz="2000" dirty="0"/>
              <a:t> server using Thrift API.</a:t>
            </a:r>
          </a:p>
          <a:p>
            <a:pPr lvl="1" algn="just">
              <a:spcBef>
                <a:spcPts val="100"/>
              </a:spcBef>
              <a:buFont typeface="Arial MT"/>
              <a:buChar char="•"/>
            </a:pPr>
            <a:r>
              <a:rPr lang="en-US" altLang="en-US" sz="2000" dirty="0"/>
              <a:t>The </a:t>
            </a:r>
            <a:r>
              <a:rPr lang="en-US" altLang="en-US" sz="2000" dirty="0" err="1"/>
              <a:t>Metastore</a:t>
            </a:r>
            <a:r>
              <a:rPr lang="en-US" altLang="en-US" sz="2000" dirty="0"/>
              <a:t> server connects to an RDBMS (like MySQL, PostgreSQL, etc.).</a:t>
            </a:r>
          </a:p>
          <a:p>
            <a:pPr algn="just">
              <a:spcBef>
                <a:spcPts val="100"/>
              </a:spcBef>
              <a:buFont typeface="Arial MT"/>
              <a:buChar char="•"/>
            </a:pPr>
            <a:r>
              <a:rPr lang="en-US" altLang="en-US" sz="2400" dirty="0"/>
              <a:t>Features:</a:t>
            </a:r>
          </a:p>
          <a:p>
            <a:pPr lvl="1" algn="just">
              <a:spcBef>
                <a:spcPts val="100"/>
              </a:spcBef>
              <a:buFont typeface="Arial MT"/>
              <a:buChar char="•"/>
            </a:pPr>
            <a:r>
              <a:rPr lang="en-US" altLang="en-US" sz="2000" dirty="0"/>
              <a:t>Supports multiple Hive instances querying metadata concurrently.</a:t>
            </a:r>
          </a:p>
          <a:p>
            <a:pPr lvl="1" algn="just">
              <a:spcBef>
                <a:spcPts val="100"/>
              </a:spcBef>
              <a:buFont typeface="Arial MT"/>
              <a:buChar char="•"/>
            </a:pPr>
            <a:r>
              <a:rPr lang="en-US" altLang="en-US" sz="2000" dirty="0"/>
              <a:t>Highly scalable and suitable for large-scale production environments.</a:t>
            </a:r>
          </a:p>
          <a:p>
            <a:pPr lvl="1" algn="just">
              <a:spcBef>
                <a:spcPts val="100"/>
              </a:spcBef>
              <a:buFont typeface="Arial MT"/>
              <a:buChar char="•"/>
            </a:pPr>
            <a:r>
              <a:rPr lang="en-US" altLang="en-US" sz="2000" dirty="0"/>
              <a:t>Allows external tools (like Spark, Impala) to access metadata.</a:t>
            </a:r>
          </a:p>
          <a:p>
            <a:pPr algn="just">
              <a:spcBef>
                <a:spcPts val="100"/>
              </a:spcBef>
              <a:buFont typeface="Arial MT"/>
              <a:buChar char="•"/>
            </a:pPr>
            <a:r>
              <a:rPr lang="en-US" altLang="en-US" sz="2400" dirty="0"/>
              <a:t>Limitations:</a:t>
            </a:r>
          </a:p>
          <a:p>
            <a:pPr lvl="1" algn="just">
              <a:spcBef>
                <a:spcPts val="100"/>
              </a:spcBef>
              <a:buFont typeface="Arial MT"/>
              <a:buChar char="•"/>
            </a:pPr>
            <a:r>
              <a:rPr lang="en-US" altLang="en-US" sz="2000" dirty="0"/>
              <a:t>Requires additional setup and maintenance.</a:t>
            </a:r>
          </a:p>
          <a:p>
            <a:pPr algn="just">
              <a:spcBef>
                <a:spcPts val="100"/>
              </a:spcBef>
              <a:buFont typeface="Arial MT"/>
              <a:buChar char="•"/>
            </a:pPr>
            <a:endParaRPr lang="en-US" altLang="en-US" sz="2400" b="1" dirty="0"/>
          </a:p>
        </p:txBody>
      </p:sp>
    </p:spTree>
    <p:extLst>
      <p:ext uri="{BB962C8B-B14F-4D97-AF65-F5344CB8AC3E}">
        <p14:creationId xmlns:p14="http://schemas.microsoft.com/office/powerpoint/2010/main" val="307282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6BDACDC-C9B4-1B99-AF9C-E52E0BEEBC2B}"/>
              </a:ext>
            </a:extLst>
          </p:cNvPr>
          <p:cNvSpPr txBox="1">
            <a:spLocks noGrp="1"/>
          </p:cNvSpPr>
          <p:nvPr>
            <p:ph type="title"/>
          </p:nvPr>
        </p:nvSpPr>
        <p:spPr>
          <a:xfrm>
            <a:off x="4416425" y="179901"/>
            <a:ext cx="3359150" cy="622863"/>
          </a:xfrm>
        </p:spPr>
        <p:txBody>
          <a:bodyPr vert="horz" lIns="0" tIns="13335" rIns="0" bIns="0" rtlCol="0" anchor="ctr">
            <a:spAutoFit/>
          </a:bodyPr>
          <a:lstStyle/>
          <a:p>
            <a:pPr marL="12700">
              <a:spcBef>
                <a:spcPts val="105"/>
              </a:spcBef>
              <a:defRPr/>
            </a:pPr>
            <a:r>
              <a:rPr dirty="0">
                <a:latin typeface="Times New Roman"/>
                <a:cs typeface="Times New Roman"/>
              </a:rPr>
              <a:t>What</a:t>
            </a:r>
            <a:r>
              <a:rPr spc="-65" dirty="0">
                <a:latin typeface="Times New Roman"/>
                <a:cs typeface="Times New Roman"/>
              </a:rPr>
              <a:t> </a:t>
            </a:r>
            <a:r>
              <a:rPr dirty="0">
                <a:latin typeface="Times New Roman"/>
                <a:cs typeface="Times New Roman"/>
              </a:rPr>
              <a:t>is</a:t>
            </a:r>
            <a:r>
              <a:rPr spc="-20" dirty="0">
                <a:latin typeface="Times New Roman"/>
                <a:cs typeface="Times New Roman"/>
              </a:rPr>
              <a:t> </a:t>
            </a:r>
            <a:r>
              <a:rPr dirty="0">
                <a:latin typeface="Times New Roman"/>
                <a:cs typeface="Times New Roman"/>
              </a:rPr>
              <a:t>Hive</a:t>
            </a:r>
            <a:r>
              <a:rPr spc="-45" dirty="0">
                <a:latin typeface="Times New Roman"/>
                <a:cs typeface="Times New Roman"/>
              </a:rPr>
              <a:t> </a:t>
            </a:r>
            <a:r>
              <a:rPr dirty="0">
                <a:latin typeface="Times New Roman"/>
                <a:cs typeface="Times New Roman"/>
              </a:rPr>
              <a:t>?</a:t>
            </a:r>
          </a:p>
        </p:txBody>
      </p:sp>
      <p:sp>
        <p:nvSpPr>
          <p:cNvPr id="432131" name="object 3">
            <a:extLst>
              <a:ext uri="{FF2B5EF4-FFF2-40B4-BE49-F238E27FC236}">
                <a16:creationId xmlns:a16="http://schemas.microsoft.com/office/drawing/2014/main" id="{DF40C639-8609-3D96-47CF-7CE451A516A9}"/>
              </a:ext>
            </a:extLst>
          </p:cNvPr>
          <p:cNvSpPr txBox="1">
            <a:spLocks noChangeArrowheads="1"/>
          </p:cNvSpPr>
          <p:nvPr/>
        </p:nvSpPr>
        <p:spPr bwMode="auto">
          <a:xfrm>
            <a:off x="120503" y="949399"/>
            <a:ext cx="11950994" cy="556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Apache Hive is a popular SQL interface for  batch processing on Hadoop.</a:t>
            </a:r>
          </a:p>
          <a:p>
            <a:pPr>
              <a:spcBef>
                <a:spcPts val="775"/>
              </a:spcBef>
              <a:buFont typeface="Arial MT"/>
              <a:buChar char="•"/>
            </a:pPr>
            <a:r>
              <a:rPr lang="en-US" altLang="en-US" dirty="0"/>
              <a:t>Hadoop was built to organize and store  massive amounts of data.</a:t>
            </a:r>
          </a:p>
          <a:p>
            <a:pPr>
              <a:spcBef>
                <a:spcPts val="775"/>
              </a:spcBef>
              <a:buFont typeface="Arial MT"/>
              <a:buChar char="•"/>
            </a:pPr>
            <a:r>
              <a:rPr lang="en-US" altLang="en-US" dirty="0"/>
              <a:t>Hive gives another way to access data inside the cluster in easy, quick way.</a:t>
            </a:r>
          </a:p>
          <a:p>
            <a:pPr>
              <a:spcBef>
                <a:spcPts val="775"/>
              </a:spcBef>
              <a:buFont typeface="Arial MT"/>
              <a:buChar char="•"/>
            </a:pPr>
            <a:r>
              <a:rPr lang="en-US" altLang="en-US" dirty="0"/>
              <a:t>Hive makes use of the following :</a:t>
            </a:r>
          </a:p>
          <a:p>
            <a:pPr lvl="1">
              <a:spcBef>
                <a:spcPts val="1050"/>
              </a:spcBef>
              <a:buFontTx/>
              <a:buAutoNum type="arabicPeriod"/>
            </a:pPr>
            <a:r>
              <a:rPr lang="en-US" altLang="en-US" dirty="0"/>
              <a:t>HDFS for Storage</a:t>
            </a:r>
          </a:p>
          <a:p>
            <a:pPr lvl="1">
              <a:spcBef>
                <a:spcPts val="300"/>
              </a:spcBef>
              <a:buFontTx/>
              <a:buAutoNum type="arabicPeriod"/>
            </a:pPr>
            <a:r>
              <a:rPr lang="en-US" altLang="en-US" dirty="0"/>
              <a:t>MapReduce for execution</a:t>
            </a:r>
          </a:p>
          <a:p>
            <a:pPr lvl="1">
              <a:spcBef>
                <a:spcPts val="300"/>
              </a:spcBef>
              <a:buFontTx/>
              <a:buAutoNum type="arabicPeriod"/>
            </a:pPr>
            <a:r>
              <a:rPr lang="en-US" altLang="en-US" dirty="0"/>
              <a:t>Stores metadata in an RDBMS</a:t>
            </a:r>
          </a:p>
          <a:p>
            <a:pPr>
              <a:spcBef>
                <a:spcPts val="775"/>
              </a:spcBef>
              <a:buFont typeface="Arial MT"/>
              <a:buChar cha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442" name="object 2">
            <a:extLst>
              <a:ext uri="{FF2B5EF4-FFF2-40B4-BE49-F238E27FC236}">
                <a16:creationId xmlns:a16="http://schemas.microsoft.com/office/drawing/2014/main" id="{313AC12C-9387-3C0E-26EF-B562D66B7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18ED287-CD43-E716-F17C-F1D18168EF9E}"/>
              </a:ext>
            </a:extLst>
          </p:cNvPr>
          <p:cNvSpPr txBox="1">
            <a:spLocks noGrp="1"/>
          </p:cNvSpPr>
          <p:nvPr>
            <p:ph type="title"/>
          </p:nvPr>
        </p:nvSpPr>
        <p:spPr>
          <a:xfrm>
            <a:off x="4267200" y="515657"/>
            <a:ext cx="3657600" cy="622863"/>
          </a:xfrm>
        </p:spPr>
        <p:txBody>
          <a:bodyPr vert="horz" lIns="0" tIns="13335" rIns="0" bIns="0" rtlCol="0" anchor="ctr">
            <a:spAutoFit/>
          </a:bodyPr>
          <a:lstStyle/>
          <a:p>
            <a:pPr marL="12700">
              <a:spcBef>
                <a:spcPts val="105"/>
              </a:spcBef>
              <a:defRPr/>
            </a:pPr>
            <a:r>
              <a:rPr dirty="0">
                <a:latin typeface="Times New Roman"/>
                <a:cs typeface="Times New Roman"/>
              </a:rPr>
              <a:t>Hive</a:t>
            </a:r>
            <a:r>
              <a:rPr spc="-60" dirty="0">
                <a:latin typeface="Times New Roman"/>
                <a:cs typeface="Times New Roman"/>
              </a:rPr>
              <a:t> </a:t>
            </a:r>
            <a:r>
              <a:rPr dirty="0">
                <a:latin typeface="Times New Roman"/>
                <a:cs typeface="Times New Roman"/>
              </a:rPr>
              <a:t>Data</a:t>
            </a:r>
            <a:r>
              <a:rPr spc="-25" dirty="0">
                <a:latin typeface="Times New Roman"/>
                <a:cs typeface="Times New Roman"/>
              </a:rPr>
              <a:t> </a:t>
            </a:r>
            <a:r>
              <a:rPr spc="-5" dirty="0">
                <a:latin typeface="Times New Roman"/>
                <a:cs typeface="Times New Roman"/>
              </a:rPr>
              <a:t>Units</a:t>
            </a:r>
          </a:p>
        </p:txBody>
      </p:sp>
      <p:sp>
        <p:nvSpPr>
          <p:cNvPr id="446467" name="object 3">
            <a:extLst>
              <a:ext uri="{FF2B5EF4-FFF2-40B4-BE49-F238E27FC236}">
                <a16:creationId xmlns:a16="http://schemas.microsoft.com/office/drawing/2014/main" id="{EE9762B8-B17E-30D2-69C1-D92B8D21D83C}"/>
              </a:ext>
            </a:extLst>
          </p:cNvPr>
          <p:cNvSpPr txBox="1">
            <a:spLocks noChangeArrowheads="1"/>
          </p:cNvSpPr>
          <p:nvPr/>
        </p:nvSpPr>
        <p:spPr bwMode="auto">
          <a:xfrm>
            <a:off x="531628" y="1520825"/>
            <a:ext cx="11408735" cy="268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176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875"/>
              </a:spcBef>
              <a:buFont typeface="Arial MT"/>
              <a:buChar char="•"/>
            </a:pPr>
            <a:r>
              <a:rPr lang="en-US" altLang="en-US" dirty="0"/>
              <a:t>Data in Hive is organized into:</a:t>
            </a:r>
          </a:p>
          <a:p>
            <a:pPr lvl="1">
              <a:spcBef>
                <a:spcPts val="675"/>
              </a:spcBef>
              <a:buClr>
                <a:srgbClr val="000000"/>
              </a:buClr>
              <a:buFont typeface="Arial MT"/>
              <a:buChar char="–"/>
            </a:pPr>
            <a:r>
              <a:rPr lang="en-US" altLang="en-US" u="sng" dirty="0">
                <a:solidFill>
                  <a:srgbClr val="0000FF"/>
                </a:solidFill>
                <a:hlinkClick r:id="rId2"/>
              </a:rPr>
              <a:t>Database</a:t>
            </a:r>
            <a:r>
              <a:rPr lang="en-US" altLang="en-US" dirty="0"/>
              <a:t>: Namespaces function</a:t>
            </a:r>
          </a:p>
          <a:p>
            <a:pPr lvl="1">
              <a:spcBef>
                <a:spcPts val="675"/>
              </a:spcBef>
              <a:buClr>
                <a:srgbClr val="000000"/>
              </a:buClr>
              <a:buFont typeface="Arial MT"/>
              <a:buChar char="–"/>
            </a:pPr>
            <a:r>
              <a:rPr lang="en-US" altLang="en-US" u="sng" dirty="0">
                <a:solidFill>
                  <a:srgbClr val="0000FF"/>
                </a:solidFill>
                <a:hlinkClick r:id="rId3"/>
              </a:rPr>
              <a:t>Tables</a:t>
            </a:r>
            <a:r>
              <a:rPr lang="en-US" altLang="en-US" dirty="0">
                <a:solidFill>
                  <a:srgbClr val="0000FF"/>
                </a:solidFill>
                <a:hlinkClick r:id="rId3"/>
              </a:rPr>
              <a:t> </a:t>
            </a:r>
            <a:r>
              <a:rPr lang="en-US" altLang="en-US" dirty="0"/>
              <a:t>- A relation table</a:t>
            </a:r>
          </a:p>
          <a:p>
            <a:pPr lvl="1">
              <a:spcBef>
                <a:spcPts val="675"/>
              </a:spcBef>
              <a:buClr>
                <a:srgbClr val="000000"/>
              </a:buClr>
              <a:buFont typeface="Arial MT"/>
              <a:buChar char="–"/>
            </a:pPr>
            <a:r>
              <a:rPr lang="en-US" altLang="en-US" u="sng" dirty="0">
                <a:solidFill>
                  <a:srgbClr val="0000FF"/>
                </a:solidFill>
                <a:hlinkClick r:id="rId4"/>
              </a:rPr>
              <a:t>Partitions</a:t>
            </a:r>
            <a:r>
              <a:rPr lang="en-US" altLang="en-US" dirty="0">
                <a:solidFill>
                  <a:srgbClr val="0000FF"/>
                </a:solidFill>
                <a:hlinkClick r:id="rId4"/>
              </a:rPr>
              <a:t> </a:t>
            </a:r>
            <a:r>
              <a:rPr lang="en-US" altLang="en-US" dirty="0"/>
              <a:t>- Data in each table may be divided into  Partitions.</a:t>
            </a:r>
          </a:p>
          <a:p>
            <a:pPr lvl="1">
              <a:spcBef>
                <a:spcPts val="675"/>
              </a:spcBef>
              <a:buClr>
                <a:srgbClr val="000000"/>
              </a:buClr>
              <a:buFont typeface="Arial MT"/>
              <a:buChar char="–"/>
            </a:pPr>
            <a:r>
              <a:rPr lang="en-US" altLang="en-US" u="sng" dirty="0">
                <a:solidFill>
                  <a:srgbClr val="0000FF"/>
                </a:solidFill>
                <a:hlinkClick r:id="rId5"/>
              </a:rPr>
              <a:t>Buckets</a:t>
            </a:r>
            <a:r>
              <a:rPr lang="en-US" altLang="en-US" dirty="0">
                <a:solidFill>
                  <a:srgbClr val="0000FF"/>
                </a:solidFill>
                <a:hlinkClick r:id="rId5"/>
              </a:rPr>
              <a:t> </a:t>
            </a:r>
            <a:r>
              <a:rPr lang="en-US" altLang="en-US" dirty="0"/>
              <a:t>- Data in each partition may be divided into Buckets (or cluster)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F22BEF5-03C4-334A-7208-05D70C5EFF63}"/>
              </a:ext>
            </a:extLst>
          </p:cNvPr>
          <p:cNvSpPr txBox="1">
            <a:spLocks noGrp="1"/>
          </p:cNvSpPr>
          <p:nvPr>
            <p:ph type="title"/>
          </p:nvPr>
        </p:nvSpPr>
        <p:spPr>
          <a:xfrm>
            <a:off x="4267200" y="515657"/>
            <a:ext cx="3657600" cy="622863"/>
          </a:xfrm>
        </p:spPr>
        <p:txBody>
          <a:bodyPr vert="horz" lIns="0" tIns="13335" rIns="0" bIns="0" rtlCol="0" anchor="ctr">
            <a:spAutoFit/>
          </a:bodyPr>
          <a:lstStyle/>
          <a:p>
            <a:pPr marL="12700">
              <a:spcBef>
                <a:spcPts val="105"/>
              </a:spcBef>
              <a:defRPr/>
            </a:pPr>
            <a:r>
              <a:rPr dirty="0">
                <a:latin typeface="Times New Roman"/>
                <a:cs typeface="Times New Roman"/>
              </a:rPr>
              <a:t>Hive</a:t>
            </a:r>
            <a:r>
              <a:rPr spc="-60" dirty="0">
                <a:latin typeface="Times New Roman"/>
                <a:cs typeface="Times New Roman"/>
              </a:rPr>
              <a:t> </a:t>
            </a:r>
            <a:r>
              <a:rPr dirty="0">
                <a:latin typeface="Times New Roman"/>
                <a:cs typeface="Times New Roman"/>
              </a:rPr>
              <a:t>Data</a:t>
            </a:r>
            <a:r>
              <a:rPr spc="-25" dirty="0">
                <a:latin typeface="Times New Roman"/>
                <a:cs typeface="Times New Roman"/>
              </a:rPr>
              <a:t> </a:t>
            </a:r>
            <a:r>
              <a:rPr spc="-5" dirty="0">
                <a:latin typeface="Times New Roman"/>
                <a:cs typeface="Times New Roman"/>
              </a:rPr>
              <a:t>Units</a:t>
            </a:r>
          </a:p>
        </p:txBody>
      </p:sp>
      <p:pic>
        <p:nvPicPr>
          <p:cNvPr id="447491" name="object 3">
            <a:extLst>
              <a:ext uri="{FF2B5EF4-FFF2-40B4-BE49-F238E27FC236}">
                <a16:creationId xmlns:a16="http://schemas.microsoft.com/office/drawing/2014/main" id="{B500A19D-4029-56AF-0ECF-518842FFA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1" y="1803400"/>
            <a:ext cx="722471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object 2">
            <a:extLst>
              <a:ext uri="{FF2B5EF4-FFF2-40B4-BE49-F238E27FC236}">
                <a16:creationId xmlns:a16="http://schemas.microsoft.com/office/drawing/2014/main" id="{088C99A8-EAE4-62E7-5672-54F40CA23F83}"/>
              </a:ext>
            </a:extLst>
          </p:cNvPr>
          <p:cNvSpPr>
            <a:spLocks noGrp="1"/>
          </p:cNvSpPr>
          <p:nvPr>
            <p:ph type="title"/>
          </p:nvPr>
        </p:nvSpPr>
        <p:spPr>
          <a:xfrm>
            <a:off x="4253023" y="386110"/>
            <a:ext cx="4210272" cy="626775"/>
          </a:xfrm>
        </p:spPr>
        <p:txBody>
          <a:bodyPr vert="horz" wrap="square" lIns="0" tIns="13335" rIns="0" bIns="0" rtlCol="0" anchor="ctr">
            <a:spAutoFit/>
          </a:bodyPr>
          <a:lstStyle/>
          <a:p>
            <a:pPr marL="12700">
              <a:spcBef>
                <a:spcPts val="100"/>
              </a:spcBef>
            </a:pPr>
            <a:r>
              <a:rPr lang="en-US" altLang="en-US" dirty="0"/>
              <a:t>Database</a:t>
            </a:r>
          </a:p>
        </p:txBody>
      </p:sp>
      <p:sp>
        <p:nvSpPr>
          <p:cNvPr id="448515" name="object 3">
            <a:extLst>
              <a:ext uri="{FF2B5EF4-FFF2-40B4-BE49-F238E27FC236}">
                <a16:creationId xmlns:a16="http://schemas.microsoft.com/office/drawing/2014/main" id="{42E37A63-F1D1-B572-3C1E-4866EB51CD94}"/>
              </a:ext>
            </a:extLst>
          </p:cNvPr>
          <p:cNvSpPr txBox="1">
            <a:spLocks noChangeArrowheads="1"/>
          </p:cNvSpPr>
          <p:nvPr/>
        </p:nvSpPr>
        <p:spPr bwMode="auto">
          <a:xfrm>
            <a:off x="306572" y="1140786"/>
            <a:ext cx="11578855" cy="291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sz="2800" dirty="0"/>
              <a:t>A logical namespace in Hive that organizes related tables.</a:t>
            </a:r>
          </a:p>
          <a:p>
            <a:pPr>
              <a:spcBef>
                <a:spcPts val="100"/>
              </a:spcBef>
              <a:buFont typeface="Arial MT"/>
              <a:buChar char="•"/>
            </a:pPr>
            <a:r>
              <a:rPr lang="en-US" sz="2800" dirty="0"/>
              <a:t>Similar to a </a:t>
            </a:r>
            <a:r>
              <a:rPr lang="en-US" sz="2800" b="1" dirty="0"/>
              <a:t>schema in RDBMS</a:t>
            </a:r>
            <a:r>
              <a:rPr lang="en-US" sz="2800" dirty="0"/>
              <a:t>.</a:t>
            </a:r>
            <a:endParaRPr lang="en-US" altLang="en-US" sz="2800" dirty="0"/>
          </a:p>
          <a:p>
            <a:pPr algn="just">
              <a:spcBef>
                <a:spcPts val="775"/>
              </a:spcBef>
              <a:buFont typeface="Arial MT"/>
              <a:buChar char="•"/>
            </a:pPr>
            <a:r>
              <a:rPr lang="en-US" altLang="en-US" sz="2800" dirty="0"/>
              <a:t>Usually we have shared Hadoop/Hive cluster amongst multiple teams in regular production  environment.</a:t>
            </a:r>
          </a:p>
          <a:p>
            <a:pPr>
              <a:spcBef>
                <a:spcPts val="775"/>
              </a:spcBef>
              <a:buFont typeface="Arial MT"/>
              <a:buChar char="•"/>
            </a:pPr>
            <a:r>
              <a:rPr lang="en-US" altLang="en-US" sz="2800" dirty="0"/>
              <a:t>It is very important for us to  segregate our work from other teams.</a:t>
            </a:r>
          </a:p>
          <a:p>
            <a:pPr>
              <a:spcBef>
                <a:spcPts val="775"/>
              </a:spcBef>
              <a:buFont typeface="Arial MT"/>
              <a:buChar char="•"/>
            </a:pPr>
            <a:r>
              <a:rPr lang="en-US" altLang="en-US" sz="2800" dirty="0"/>
              <a:t>So, it is important to create our own database while working on Hive.</a:t>
            </a:r>
          </a:p>
        </p:txBody>
      </p:sp>
      <p:pic>
        <p:nvPicPr>
          <p:cNvPr id="3" name="Picture 2">
            <a:extLst>
              <a:ext uri="{FF2B5EF4-FFF2-40B4-BE49-F238E27FC236}">
                <a16:creationId xmlns:a16="http://schemas.microsoft.com/office/drawing/2014/main" id="{7DE033C9-71DC-6D84-CF9D-A0DD10DD02AC}"/>
              </a:ext>
            </a:extLst>
          </p:cNvPr>
          <p:cNvPicPr>
            <a:picLocks noChangeAspect="1"/>
          </p:cNvPicPr>
          <p:nvPr/>
        </p:nvPicPr>
        <p:blipFill>
          <a:blip r:embed="rId2"/>
          <a:stretch>
            <a:fillRect/>
          </a:stretch>
        </p:blipFill>
        <p:spPr>
          <a:xfrm>
            <a:off x="4253023" y="4431007"/>
            <a:ext cx="2743200" cy="866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9502AA1-6397-123C-94D5-57756B646048}"/>
              </a:ext>
            </a:extLst>
          </p:cNvPr>
          <p:cNvSpPr txBox="1">
            <a:spLocks noGrp="1"/>
          </p:cNvSpPr>
          <p:nvPr>
            <p:ph type="title"/>
          </p:nvPr>
        </p:nvSpPr>
        <p:spPr>
          <a:xfrm>
            <a:off x="4618038" y="494392"/>
            <a:ext cx="1477962" cy="622863"/>
          </a:xfrm>
        </p:spPr>
        <p:txBody>
          <a:bodyPr vert="horz" lIns="0" tIns="13335" rIns="0" bIns="0" rtlCol="0" anchor="ctr">
            <a:spAutoFit/>
          </a:bodyPr>
          <a:lstStyle/>
          <a:p>
            <a:pPr marL="12700">
              <a:spcBef>
                <a:spcPts val="105"/>
              </a:spcBef>
              <a:defRPr/>
            </a:pPr>
            <a:r>
              <a:rPr spc="-315" dirty="0">
                <a:latin typeface="Times New Roman"/>
                <a:cs typeface="Times New Roman"/>
              </a:rPr>
              <a:t>T</a:t>
            </a:r>
            <a:r>
              <a:rPr dirty="0">
                <a:latin typeface="Times New Roman"/>
                <a:cs typeface="Times New Roman"/>
              </a:rPr>
              <a:t>ables</a:t>
            </a:r>
          </a:p>
        </p:txBody>
      </p:sp>
      <p:sp>
        <p:nvSpPr>
          <p:cNvPr id="449539" name="object 3">
            <a:extLst>
              <a:ext uri="{FF2B5EF4-FFF2-40B4-BE49-F238E27FC236}">
                <a16:creationId xmlns:a16="http://schemas.microsoft.com/office/drawing/2014/main" id="{1A5A7A74-9476-F2D4-D906-609FAC041FDC}"/>
              </a:ext>
            </a:extLst>
          </p:cNvPr>
          <p:cNvSpPr txBox="1">
            <a:spLocks noChangeArrowheads="1"/>
          </p:cNvSpPr>
          <p:nvPr/>
        </p:nvSpPr>
        <p:spPr bwMode="auto">
          <a:xfrm>
            <a:off x="616688" y="1619250"/>
            <a:ext cx="11132289" cy="364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A table is an organized set of </a:t>
            </a:r>
            <a:r>
              <a:rPr lang="en-US" altLang="en-US" u="sng" dirty="0"/>
              <a:t>records</a:t>
            </a:r>
            <a:r>
              <a:rPr lang="en-US" altLang="en-US" dirty="0"/>
              <a:t> which  have same schema. An </a:t>
            </a:r>
            <a:r>
              <a:rPr lang="en-US" altLang="en-US" u="sng" dirty="0"/>
              <a:t>example</a:t>
            </a:r>
            <a:r>
              <a:rPr lang="en-US" altLang="en-US" dirty="0"/>
              <a:t> of a table could  be </a:t>
            </a:r>
            <a:r>
              <a:rPr lang="en-US" altLang="en-US" dirty="0" err="1"/>
              <a:t>page_views</a:t>
            </a:r>
            <a:r>
              <a:rPr lang="en-US" altLang="en-US" dirty="0"/>
              <a:t> table, where each row could  comprise of the following </a:t>
            </a:r>
            <a:r>
              <a:rPr lang="en-US" altLang="en-US" u="sng" dirty="0"/>
              <a:t>columns</a:t>
            </a:r>
            <a:r>
              <a:rPr lang="en-US" altLang="en-US" dirty="0"/>
              <a:t> (schema):</a:t>
            </a:r>
          </a:p>
          <a:p>
            <a:pPr>
              <a:spcBef>
                <a:spcPts val="775"/>
              </a:spcBef>
              <a:buFont typeface="Arial MT"/>
              <a:buChar char="•"/>
            </a:pPr>
            <a:r>
              <a:rPr lang="en-US" altLang="en-US" b="1" dirty="0"/>
              <a:t>Tables</a:t>
            </a:r>
            <a:endParaRPr lang="en-US" altLang="en-US" dirty="0"/>
          </a:p>
          <a:p>
            <a:pPr lvl="1">
              <a:spcBef>
                <a:spcPts val="675"/>
              </a:spcBef>
              <a:buFont typeface="Arial MT"/>
              <a:buChar char="–"/>
            </a:pPr>
            <a:r>
              <a:rPr lang="en-US" altLang="en-US" dirty="0"/>
              <a:t>timestamp - A column which gives the time some  has browsed the URL</a:t>
            </a:r>
          </a:p>
          <a:p>
            <a:pPr lvl="1">
              <a:spcBef>
                <a:spcPts val="675"/>
              </a:spcBef>
              <a:buFont typeface="Arial MT"/>
              <a:buChar char="–"/>
            </a:pPr>
            <a:r>
              <a:rPr lang="en-US" altLang="en-US" dirty="0" err="1"/>
              <a:t>userid</a:t>
            </a:r>
            <a:r>
              <a:rPr lang="en-US" altLang="en-US" dirty="0"/>
              <a:t> - A unique identification of user</a:t>
            </a:r>
          </a:p>
          <a:p>
            <a:pPr lvl="1">
              <a:spcBef>
                <a:spcPts val="675"/>
              </a:spcBef>
              <a:buFont typeface="Arial MT"/>
              <a:buChar char="–"/>
            </a:pPr>
            <a:r>
              <a:rPr lang="en-US" altLang="en-US" dirty="0" err="1"/>
              <a:t>page_url</a:t>
            </a:r>
            <a:r>
              <a:rPr lang="en-US" altLang="en-US" dirty="0"/>
              <a:t> - A string which consists of host name port  and page visited.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2558BD7-D770-52B5-B065-BF94FB61B4D8}"/>
              </a:ext>
            </a:extLst>
          </p:cNvPr>
          <p:cNvSpPr txBox="1">
            <a:spLocks noGrp="1"/>
          </p:cNvSpPr>
          <p:nvPr>
            <p:ph type="title"/>
          </p:nvPr>
        </p:nvSpPr>
        <p:spPr>
          <a:xfrm>
            <a:off x="465691" y="445825"/>
            <a:ext cx="1441450" cy="622863"/>
          </a:xfrm>
        </p:spPr>
        <p:txBody>
          <a:bodyPr vert="horz" lIns="0" tIns="13335" rIns="0" bIns="0" rtlCol="0" anchor="ctr">
            <a:spAutoFit/>
          </a:bodyPr>
          <a:lstStyle/>
          <a:p>
            <a:pPr marL="12700">
              <a:spcBef>
                <a:spcPts val="105"/>
              </a:spcBef>
              <a:defRPr/>
            </a:pPr>
            <a:r>
              <a:rPr spc="-350" dirty="0">
                <a:latin typeface="Calibri"/>
                <a:cs typeface="Calibri"/>
              </a:rPr>
              <a:t>T</a:t>
            </a:r>
            <a:r>
              <a:rPr dirty="0">
                <a:latin typeface="Calibri"/>
                <a:cs typeface="Calibri"/>
              </a:rPr>
              <a:t>ables</a:t>
            </a:r>
          </a:p>
        </p:txBody>
      </p:sp>
      <p:sp>
        <p:nvSpPr>
          <p:cNvPr id="450563" name="object 3">
            <a:extLst>
              <a:ext uri="{FF2B5EF4-FFF2-40B4-BE49-F238E27FC236}">
                <a16:creationId xmlns:a16="http://schemas.microsoft.com/office/drawing/2014/main" id="{B8594E13-2737-7BAB-7D8A-021AEF1274E6}"/>
              </a:ext>
            </a:extLst>
          </p:cNvPr>
          <p:cNvSpPr txBox="1">
            <a:spLocks noChangeArrowheads="1"/>
          </p:cNvSpPr>
          <p:nvPr/>
        </p:nvSpPr>
        <p:spPr bwMode="auto">
          <a:xfrm>
            <a:off x="248093" y="1068688"/>
            <a:ext cx="11695813" cy="537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025" rIns="0" bIns="0">
            <a:spAutoFit/>
          </a:bodyPr>
          <a:lstStyle>
            <a:lvl1pPr marL="331788" indent="-319088">
              <a:spcBef>
                <a:spcPct val="20000"/>
              </a:spcBef>
              <a:buFont typeface="Arial" panose="020B0604020202020204" pitchFamily="34" charset="0"/>
              <a:buChar char="•"/>
              <a:tabLst>
                <a:tab pos="331788"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31788"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31788"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575"/>
              </a:spcBef>
              <a:buClr>
                <a:srgbClr val="C0504D"/>
              </a:buClr>
              <a:buSzPct val="60000"/>
              <a:buFont typeface="Wingdings" panose="05000000000000000000" pitchFamily="2" charset="2"/>
              <a:buChar char=""/>
            </a:pPr>
            <a:r>
              <a:rPr lang="en-US" altLang="en-US" sz="3500" dirty="0">
                <a:latin typeface="Calibri" panose="020F0502020204030204" pitchFamily="34" charset="0"/>
                <a:cs typeface="Calibri" panose="020F0502020204030204" pitchFamily="34" charset="0"/>
              </a:rPr>
              <a:t>Tables</a:t>
            </a:r>
          </a:p>
          <a:p>
            <a:pPr>
              <a:spcBef>
                <a:spcPts val="400"/>
              </a:spcBef>
              <a:buFont typeface="Wingdings" panose="05000000000000000000" pitchFamily="2" charset="2"/>
              <a:buChar char="§"/>
            </a:pPr>
            <a:r>
              <a:rPr lang="en-US" altLang="en-US" sz="2900" dirty="0">
                <a:latin typeface="Calibri" panose="020F0502020204030204" pitchFamily="34" charset="0"/>
                <a:cs typeface="Calibri" panose="020F0502020204030204" pitchFamily="34" charset="0"/>
              </a:rPr>
              <a:t>Analogous to relational tables.</a:t>
            </a:r>
          </a:p>
          <a:p>
            <a:pPr lvl="1">
              <a:spcBef>
                <a:spcPts val="400"/>
              </a:spcBef>
              <a:buFont typeface="Wingdings" panose="05000000000000000000" pitchFamily="2" charset="2"/>
              <a:buChar char="§"/>
            </a:pPr>
            <a:r>
              <a:rPr lang="en-US" altLang="en-US" sz="1800" dirty="0">
                <a:latin typeface="Calibri" panose="020F0502020204030204" pitchFamily="34" charset="0"/>
                <a:cs typeface="Calibri" panose="020F0502020204030204" pitchFamily="34" charset="0"/>
              </a:rPr>
              <a:t>Hive tables resemble relational database tables, but they are schema-on-read, meaning data is stored in raw format and structured at query time.</a:t>
            </a:r>
          </a:p>
          <a:p>
            <a:pPr>
              <a:spcBef>
                <a:spcPts val="400"/>
              </a:spcBef>
              <a:buClr>
                <a:schemeClr val="tx1">
                  <a:lumMod val="95000"/>
                  <a:lumOff val="5000"/>
                </a:schemeClr>
              </a:buClr>
              <a:buSzPct val="60000"/>
              <a:buFont typeface="Wingdings" panose="05000000000000000000" pitchFamily="2" charset="2"/>
              <a:buChar char="§"/>
            </a:pPr>
            <a:r>
              <a:rPr lang="en-US" altLang="en-US" sz="2900" dirty="0">
                <a:latin typeface="Calibri" panose="020F0502020204030204" pitchFamily="34" charset="0"/>
                <a:cs typeface="Calibri" panose="020F0502020204030204" pitchFamily="34" charset="0"/>
              </a:rPr>
              <a:t>Each table has a corresponding directory in HDFS.</a:t>
            </a:r>
          </a:p>
          <a:p>
            <a:pPr lvl="1">
              <a:spcBef>
                <a:spcPts val="400"/>
              </a:spcBef>
              <a:buClr>
                <a:schemeClr val="tx1">
                  <a:lumMod val="95000"/>
                  <a:lumOff val="5000"/>
                </a:schemeClr>
              </a:buClr>
              <a:buSzPct val="60000"/>
              <a:buFont typeface="Wingdings" panose="05000000000000000000" pitchFamily="2" charset="2"/>
              <a:buChar char="§"/>
            </a:pPr>
            <a:r>
              <a:rPr lang="en-US" sz="1800" dirty="0">
                <a:latin typeface="Calibri" panose="020F0502020204030204" pitchFamily="34" charset="0"/>
                <a:cs typeface="Calibri" panose="020F0502020204030204" pitchFamily="34" charset="0"/>
              </a:rPr>
              <a:t>Every Hive table is stored in HDFS under a specific directory, typically /user/hive/warehouse/</a:t>
            </a:r>
            <a:r>
              <a:rPr lang="en-US" sz="1800" dirty="0" err="1">
                <a:latin typeface="Calibri" panose="020F0502020204030204" pitchFamily="34" charset="0"/>
                <a:cs typeface="Calibri" panose="020F0502020204030204" pitchFamily="34" charset="0"/>
              </a:rPr>
              <a:t>dbname.db</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tablename</a:t>
            </a:r>
            <a:r>
              <a:rPr lang="en-US" sz="1800" dirty="0">
                <a:latin typeface="Calibri" panose="020F0502020204030204" pitchFamily="34" charset="0"/>
                <a:cs typeface="Calibri" panose="020F0502020204030204" pitchFamily="34" charset="0"/>
              </a:rPr>
              <a:t>/</a:t>
            </a:r>
          </a:p>
          <a:p>
            <a:pPr lvl="1">
              <a:spcBef>
                <a:spcPts val="400"/>
              </a:spcBef>
              <a:buClr>
                <a:schemeClr val="tx1">
                  <a:lumMod val="95000"/>
                  <a:lumOff val="5000"/>
                </a:schemeClr>
              </a:buClr>
              <a:buSzPct val="60000"/>
              <a:buFont typeface="Wingdings" panose="05000000000000000000" pitchFamily="2" charset="2"/>
              <a:buChar char="§"/>
            </a:pPr>
            <a:r>
              <a:rPr lang="en-US" altLang="en-US" sz="1800" dirty="0">
                <a:latin typeface="Calibri" panose="020F0502020204030204" pitchFamily="34" charset="0"/>
                <a:cs typeface="Calibri" panose="020F0502020204030204" pitchFamily="34" charset="0"/>
              </a:rPr>
              <a:t>Each table’s data is stored as files inside this directory.</a:t>
            </a:r>
          </a:p>
          <a:p>
            <a:pPr>
              <a:lnSpc>
                <a:spcPts val="3125"/>
              </a:lnSpc>
              <a:spcBef>
                <a:spcPts val="750"/>
              </a:spcBef>
              <a:buClr>
                <a:schemeClr val="tx1">
                  <a:lumMod val="95000"/>
                  <a:lumOff val="5000"/>
                </a:schemeClr>
              </a:buClr>
              <a:buSzPct val="60000"/>
              <a:buFont typeface="Wingdings" panose="05000000000000000000" pitchFamily="2" charset="2"/>
              <a:buChar char="§"/>
            </a:pPr>
            <a:r>
              <a:rPr lang="en-US" altLang="en-US" sz="2900" dirty="0">
                <a:latin typeface="Calibri" panose="020F0502020204030204" pitchFamily="34" charset="0"/>
                <a:cs typeface="Calibri" panose="020F0502020204030204" pitchFamily="34" charset="0"/>
              </a:rPr>
              <a:t>Data serialized and stored as files within	that  directory.</a:t>
            </a:r>
          </a:p>
          <a:p>
            <a:pPr lvl="1">
              <a:lnSpc>
                <a:spcPts val="3125"/>
              </a:lnSpc>
              <a:spcBef>
                <a:spcPts val="400"/>
              </a:spcBef>
              <a:buClr>
                <a:schemeClr val="tx1">
                  <a:lumMod val="95000"/>
                  <a:lumOff val="5000"/>
                </a:schemeClr>
              </a:buClr>
              <a:buSzPct val="60000"/>
              <a:buFont typeface="Wingdings" panose="05000000000000000000" pitchFamily="2" charset="2"/>
              <a:buChar char="§"/>
            </a:pPr>
            <a:r>
              <a:rPr lang="en-US" sz="1800" dirty="0">
                <a:latin typeface="Calibri" panose="020F0502020204030204" pitchFamily="34" charset="0"/>
                <a:cs typeface="Calibri" panose="020F0502020204030204" pitchFamily="34" charset="0"/>
              </a:rPr>
              <a:t>Hive serializes data into HDFS files using various formats (Text, ORC, Parquet, Avro, etc.).</a:t>
            </a:r>
          </a:p>
          <a:p>
            <a:pPr lvl="1">
              <a:lnSpc>
                <a:spcPts val="3125"/>
              </a:lnSpc>
              <a:spcBef>
                <a:spcPts val="400"/>
              </a:spcBef>
              <a:buClr>
                <a:schemeClr val="tx1">
                  <a:lumMod val="95000"/>
                  <a:lumOff val="5000"/>
                </a:schemeClr>
              </a:buClr>
              <a:buSzPct val="600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storage format is specified as :</a:t>
            </a:r>
          </a:p>
          <a:p>
            <a:pPr lvl="1">
              <a:lnSpc>
                <a:spcPts val="3125"/>
              </a:lnSpc>
              <a:spcBef>
                <a:spcPts val="750"/>
              </a:spcBef>
              <a:buClr>
                <a:schemeClr val="tx1">
                  <a:lumMod val="95000"/>
                  <a:lumOff val="5000"/>
                </a:schemeClr>
              </a:buClr>
              <a:buSzPct val="60000"/>
              <a:buFont typeface="Wingdings" panose="05000000000000000000" pitchFamily="2" charset="2"/>
              <a:buChar char="§"/>
            </a:pPr>
            <a:endParaRPr lang="en-US" sz="2100" dirty="0">
              <a:latin typeface="Calibri" panose="020F0502020204030204" pitchFamily="34" charset="0"/>
              <a:cs typeface="Calibri" panose="020F0502020204030204" pitchFamily="34" charset="0"/>
            </a:endParaRPr>
          </a:p>
          <a:p>
            <a:pPr>
              <a:lnSpc>
                <a:spcPts val="3125"/>
              </a:lnSpc>
              <a:spcBef>
                <a:spcPts val="750"/>
              </a:spcBef>
              <a:buClr>
                <a:schemeClr val="tx1">
                  <a:lumMod val="95000"/>
                  <a:lumOff val="5000"/>
                </a:schemeClr>
              </a:buClr>
              <a:buSzPct val="60000"/>
              <a:buFont typeface="Wingdings" panose="05000000000000000000" pitchFamily="2" charset="2"/>
              <a:buChar char="§"/>
            </a:pPr>
            <a:endParaRPr lang="en-US" altLang="en-US" sz="29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6016FA1-577B-505D-41EE-E8035928D8C7}"/>
              </a:ext>
            </a:extLst>
          </p:cNvPr>
          <p:cNvPicPr>
            <a:picLocks noChangeAspect="1"/>
          </p:cNvPicPr>
          <p:nvPr/>
        </p:nvPicPr>
        <p:blipFill>
          <a:blip r:embed="rId2"/>
          <a:stretch>
            <a:fillRect/>
          </a:stretch>
        </p:blipFill>
        <p:spPr>
          <a:xfrm>
            <a:off x="3967161" y="5593017"/>
            <a:ext cx="4257675" cy="8191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DE0A-037B-28D4-50EB-0EC5702B510E}"/>
              </a:ext>
            </a:extLst>
          </p:cNvPr>
          <p:cNvSpPr>
            <a:spLocks noGrp="1"/>
          </p:cNvSpPr>
          <p:nvPr>
            <p:ph type="title"/>
          </p:nvPr>
        </p:nvSpPr>
        <p:spPr>
          <a:xfrm>
            <a:off x="276447" y="226903"/>
            <a:ext cx="11077353" cy="676866"/>
          </a:xfrm>
        </p:spPr>
        <p:txBody>
          <a:bodyPr>
            <a:normAutofit fontScale="90000"/>
          </a:bodyPr>
          <a:lstStyle/>
          <a:p>
            <a:r>
              <a:rPr lang="en-US" dirty="0"/>
              <a:t>Tables</a:t>
            </a:r>
          </a:p>
        </p:txBody>
      </p:sp>
      <p:sp>
        <p:nvSpPr>
          <p:cNvPr id="3" name="Content Placeholder 2">
            <a:extLst>
              <a:ext uri="{FF2B5EF4-FFF2-40B4-BE49-F238E27FC236}">
                <a16:creationId xmlns:a16="http://schemas.microsoft.com/office/drawing/2014/main" id="{AE3E92DE-1F6A-BD7C-01C0-EF01FB88DA66}"/>
              </a:ext>
            </a:extLst>
          </p:cNvPr>
          <p:cNvSpPr>
            <a:spLocks noGrp="1"/>
          </p:cNvSpPr>
          <p:nvPr>
            <p:ph idx="1"/>
          </p:nvPr>
        </p:nvSpPr>
        <p:spPr>
          <a:xfrm>
            <a:off x="276447" y="1041990"/>
            <a:ext cx="11674548" cy="5507665"/>
          </a:xfrm>
        </p:spPr>
        <p:txBody>
          <a:bodyPr/>
          <a:lstStyle/>
          <a:p>
            <a:pPr>
              <a:lnSpc>
                <a:spcPts val="3125"/>
              </a:lnSpc>
              <a:spcBef>
                <a:spcPts val="713"/>
              </a:spcBef>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Hive has default serialization built in which supports compression and lazy deserialization.</a:t>
            </a:r>
          </a:p>
          <a:p>
            <a:pPr lvl="1">
              <a:lnSpc>
                <a:spcPts val="3125"/>
              </a:lnSpc>
              <a:spcBef>
                <a:spcPts val="713"/>
              </a:spcBef>
              <a:buFont typeface="Wingdings" panose="05000000000000000000" pitchFamily="2" charset="2"/>
              <a:buChar char="§"/>
            </a:pPr>
            <a:r>
              <a:rPr lang="en-US" altLang="en-US" dirty="0">
                <a:latin typeface="Calibri" panose="020F0502020204030204" pitchFamily="34" charset="0"/>
                <a:cs typeface="Calibri" panose="020F0502020204030204" pitchFamily="34" charset="0"/>
              </a:rPr>
              <a:t>Hive supports compression (e.g., Snappy, </a:t>
            </a:r>
            <a:r>
              <a:rPr lang="en-US" altLang="en-US" dirty="0" err="1">
                <a:latin typeface="Calibri" panose="020F0502020204030204" pitchFamily="34" charset="0"/>
                <a:cs typeface="Calibri" panose="020F0502020204030204" pitchFamily="34" charset="0"/>
              </a:rPr>
              <a:t>Gzip</a:t>
            </a:r>
            <a:r>
              <a:rPr lang="en-US" altLang="en-US" dirty="0">
                <a:latin typeface="Calibri" panose="020F0502020204030204" pitchFamily="34" charset="0"/>
                <a:cs typeface="Calibri" panose="020F0502020204030204" pitchFamily="34" charset="0"/>
              </a:rPr>
              <a:t>, Bzip2) for reducing storage size.</a:t>
            </a:r>
          </a:p>
          <a:p>
            <a:pPr lvl="1">
              <a:lnSpc>
                <a:spcPts val="3125"/>
              </a:lnSpc>
              <a:spcBef>
                <a:spcPts val="713"/>
              </a:spcBef>
              <a:buFont typeface="Wingdings" panose="05000000000000000000" pitchFamily="2" charset="2"/>
              <a:buChar char="§"/>
            </a:pPr>
            <a:r>
              <a:rPr lang="en-US" altLang="en-US" dirty="0">
                <a:latin typeface="Calibri" panose="020F0502020204030204" pitchFamily="34" charset="0"/>
                <a:cs typeface="Calibri" panose="020F0502020204030204" pitchFamily="34" charset="0"/>
              </a:rPr>
              <a:t>Lazy deserialization means Hive only reads the required columns, optimizing query performance.</a:t>
            </a:r>
          </a:p>
          <a:p>
            <a:pPr>
              <a:lnSpc>
                <a:spcPts val="3125"/>
              </a:lnSpc>
              <a:spcBef>
                <a:spcPts val="700"/>
              </a:spcBef>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Users can	specify custom serialization–deserialization schemes (</a:t>
            </a:r>
            <a:r>
              <a:rPr lang="en-US" altLang="en-US" sz="2800" b="1" dirty="0" err="1">
                <a:latin typeface="Calibri" panose="020F0502020204030204" pitchFamily="34" charset="0"/>
                <a:cs typeface="Calibri" panose="020F0502020204030204" pitchFamily="34" charset="0"/>
              </a:rPr>
              <a:t>SerDe’s</a:t>
            </a:r>
            <a:r>
              <a:rPr lang="en-US" altLang="en-US" sz="2800" dirty="0">
                <a:latin typeface="Calibri" panose="020F0502020204030204" pitchFamily="34" charset="0"/>
                <a:cs typeface="Calibri" panose="020F0502020204030204" pitchFamily="34" charset="0"/>
              </a:rPr>
              <a:t>).</a:t>
            </a:r>
          </a:p>
          <a:p>
            <a:pPr lvl="1">
              <a:lnSpc>
                <a:spcPts val="3125"/>
              </a:lnSpc>
              <a:spcBef>
                <a:spcPts val="700"/>
              </a:spcBef>
              <a:buFont typeface="Wingdings" panose="05000000000000000000" pitchFamily="2" charset="2"/>
              <a:buChar char="§"/>
            </a:pPr>
            <a:r>
              <a:rPr lang="en-US" dirty="0"/>
              <a:t>Hive allows </a:t>
            </a:r>
            <a:r>
              <a:rPr lang="en-US" b="1" dirty="0"/>
              <a:t>custom </a:t>
            </a:r>
            <a:r>
              <a:rPr lang="en-US" b="1" dirty="0" err="1"/>
              <a:t>SerDe</a:t>
            </a:r>
            <a:r>
              <a:rPr lang="en-US" b="1" dirty="0"/>
              <a:t> (Serialization-Deserialization) mechanisms</a:t>
            </a:r>
            <a:r>
              <a:rPr lang="en-US" dirty="0"/>
              <a:t> to handle different file formats.</a:t>
            </a:r>
            <a:endParaRPr lang="en-US" alt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8121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itle 1">
            <a:extLst>
              <a:ext uri="{FF2B5EF4-FFF2-40B4-BE49-F238E27FC236}">
                <a16:creationId xmlns:a16="http://schemas.microsoft.com/office/drawing/2014/main" id="{BBB3F564-4A7D-A454-09D8-C1D45BABFB83}"/>
              </a:ext>
            </a:extLst>
          </p:cNvPr>
          <p:cNvSpPr>
            <a:spLocks noGrp="1"/>
          </p:cNvSpPr>
          <p:nvPr>
            <p:ph type="title"/>
          </p:nvPr>
        </p:nvSpPr>
        <p:spPr/>
        <p:txBody>
          <a:bodyPr/>
          <a:lstStyle/>
          <a:p>
            <a:r>
              <a:rPr lang="en-US" altLang="en-US" b="1"/>
              <a:t>Tables</a:t>
            </a:r>
            <a:endParaRPr lang="en-US" altLang="en-US"/>
          </a:p>
        </p:txBody>
      </p:sp>
      <p:sp>
        <p:nvSpPr>
          <p:cNvPr id="451587" name="Content Placeholder 2">
            <a:extLst>
              <a:ext uri="{FF2B5EF4-FFF2-40B4-BE49-F238E27FC236}">
                <a16:creationId xmlns:a16="http://schemas.microsoft.com/office/drawing/2014/main" id="{0D3A8B8B-F836-CED8-A443-4BA2742E65F0}"/>
              </a:ext>
            </a:extLst>
          </p:cNvPr>
          <p:cNvSpPr>
            <a:spLocks noGrp="1"/>
          </p:cNvSpPr>
          <p:nvPr>
            <p:ph sz="quarter" idx="1"/>
          </p:nvPr>
        </p:nvSpPr>
        <p:spPr/>
        <p:txBody>
          <a:bodyPr/>
          <a:lstStyle/>
          <a:p>
            <a:pPr marL="0" indent="0" algn="just">
              <a:buNone/>
            </a:pPr>
            <a:r>
              <a:rPr lang="en-IN" altLang="en-US"/>
              <a:t>To load data into the table from file named student.tsv.</a:t>
            </a:r>
          </a:p>
          <a:p>
            <a:pPr marL="0" indent="0" algn="just">
              <a:buNone/>
            </a:pPr>
            <a:r>
              <a:rPr lang="en-IN" altLang="en-US" b="1"/>
              <a:t>LOAD DATA LOCAL INPATH ‘/root/hivedemos/student.tsv' OVERWRITE INTO TABLE EXT_STUDENT;</a:t>
            </a:r>
          </a:p>
          <a:p>
            <a:pPr marL="0" indent="0" algn="just">
              <a:buNone/>
            </a:pPr>
            <a:endParaRPr lang="en-IN" altLang="en-US"/>
          </a:p>
          <a:p>
            <a:pPr marL="0" indent="0" algn="just">
              <a:buNone/>
            </a:pPr>
            <a:r>
              <a:rPr lang="en-IN" altLang="en-US"/>
              <a:t>To retrieve the student details from “EXT_STUDENT” table.</a:t>
            </a:r>
          </a:p>
          <a:p>
            <a:pPr marL="0" indent="0" algn="just">
              <a:buNone/>
            </a:pPr>
            <a:r>
              <a:rPr lang="en-IN" altLang="en-US" b="1"/>
              <a:t>SELECT * from EXT_STUDENT;</a:t>
            </a:r>
          </a:p>
          <a:p>
            <a:pPr marL="0" indent="0" algn="just">
              <a:buNone/>
            </a:pPr>
            <a:endParaRPr lang="en-IN" altLang="en-US"/>
          </a:p>
          <a:p>
            <a:pPr marL="0" indent="0" algn="just">
              <a:buNone/>
            </a:pP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itle 1">
            <a:extLst>
              <a:ext uri="{FF2B5EF4-FFF2-40B4-BE49-F238E27FC236}">
                <a16:creationId xmlns:a16="http://schemas.microsoft.com/office/drawing/2014/main" id="{B4646DF5-FD33-3249-3E3A-BF85C407F2F4}"/>
              </a:ext>
            </a:extLst>
          </p:cNvPr>
          <p:cNvSpPr>
            <a:spLocks noGrp="1"/>
          </p:cNvSpPr>
          <p:nvPr>
            <p:ph type="title"/>
          </p:nvPr>
        </p:nvSpPr>
        <p:spPr/>
        <p:txBody>
          <a:bodyPr/>
          <a:lstStyle/>
          <a:p>
            <a:r>
              <a:rPr lang="en-US" altLang="en-US"/>
              <a:t>Table ALTER Operations</a:t>
            </a:r>
          </a:p>
        </p:txBody>
      </p:sp>
      <p:sp>
        <p:nvSpPr>
          <p:cNvPr id="452611" name="Content Placeholder 2">
            <a:extLst>
              <a:ext uri="{FF2B5EF4-FFF2-40B4-BE49-F238E27FC236}">
                <a16:creationId xmlns:a16="http://schemas.microsoft.com/office/drawing/2014/main" id="{5CD8099C-72F4-B8E1-568D-7C2D65D5DE46}"/>
              </a:ext>
            </a:extLst>
          </p:cNvPr>
          <p:cNvSpPr>
            <a:spLocks noGrp="1"/>
          </p:cNvSpPr>
          <p:nvPr>
            <p:ph sz="quarter" idx="1"/>
          </p:nvPr>
        </p:nvSpPr>
        <p:spPr/>
        <p:txBody>
          <a:bodyPr/>
          <a:lstStyle/>
          <a:p>
            <a:pPr algn="just"/>
            <a:r>
              <a:rPr lang="en-US" altLang="en-US"/>
              <a:t>ALTER TABLE mytablename RENAME to mt; </a:t>
            </a:r>
          </a:p>
          <a:p>
            <a:pPr algn="just"/>
            <a:r>
              <a:rPr lang="en-US" altLang="en-US" sz="2400"/>
              <a:t>ALTER TABLE mytable ADD COLOUMNS (mycol STRING); </a:t>
            </a:r>
          </a:p>
          <a:p>
            <a:pPr algn="just"/>
            <a:r>
              <a:rPr lang="en-US" altLang="en-US"/>
              <a:t>ALTER TABLE name RENAME TO new_name </a:t>
            </a:r>
          </a:p>
          <a:p>
            <a:pPr algn="just"/>
            <a:r>
              <a:rPr lang="en-US" altLang="en-US"/>
              <a:t>ALTER TABLE name DROP [COLUMN] column_name</a:t>
            </a:r>
          </a:p>
          <a:p>
            <a:pPr algn="just"/>
            <a:r>
              <a:rPr lang="en-US" altLang="en-US"/>
              <a:t>ALTER TABLE name CHANGE column_name new_name new_type </a:t>
            </a:r>
          </a:p>
          <a:p>
            <a:pPr algn="just"/>
            <a:r>
              <a:rPr lang="en-US" altLang="en-US"/>
              <a:t>ALTER TABLE name REPLACE COLUMNS (col_spec[, col_spec ...])</a:t>
            </a:r>
            <a:endParaRPr lang="en-US" altLang="en-US" b="1">
              <a:solidFill>
                <a:srgbClr val="C00000"/>
              </a:solidFill>
            </a:endParaRPr>
          </a:p>
          <a:p>
            <a:pPr algn="just"/>
            <a:endParaRPr lang="en-US" altLang="en-US" sz="2700"/>
          </a:p>
          <a:p>
            <a:pPr algn="just"/>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object 2">
            <a:extLst>
              <a:ext uri="{FF2B5EF4-FFF2-40B4-BE49-F238E27FC236}">
                <a16:creationId xmlns:a16="http://schemas.microsoft.com/office/drawing/2014/main" id="{B2E256AC-B294-F57B-6DBB-6B8E4307A60E}"/>
              </a:ext>
            </a:extLst>
          </p:cNvPr>
          <p:cNvSpPr>
            <a:spLocks noGrp="1"/>
          </p:cNvSpPr>
          <p:nvPr>
            <p:ph type="title"/>
          </p:nvPr>
        </p:nvSpPr>
        <p:spPr>
          <a:xfrm>
            <a:off x="5010150" y="513701"/>
            <a:ext cx="2171700" cy="626775"/>
          </a:xfrm>
        </p:spPr>
        <p:txBody>
          <a:bodyPr vert="horz" lIns="0" tIns="13335" rIns="0" bIns="0" rtlCol="0" anchor="ctr">
            <a:spAutoFit/>
          </a:bodyPr>
          <a:lstStyle/>
          <a:p>
            <a:pPr marL="12700">
              <a:spcBef>
                <a:spcPts val="100"/>
              </a:spcBef>
            </a:pPr>
            <a:r>
              <a:rPr lang="en-US" altLang="en-US"/>
              <a:t>Partitions</a:t>
            </a:r>
          </a:p>
        </p:txBody>
      </p:sp>
      <p:sp>
        <p:nvSpPr>
          <p:cNvPr id="453635" name="object 3">
            <a:extLst>
              <a:ext uri="{FF2B5EF4-FFF2-40B4-BE49-F238E27FC236}">
                <a16:creationId xmlns:a16="http://schemas.microsoft.com/office/drawing/2014/main" id="{6142A4D9-5343-1C43-7803-D6DB081CE781}"/>
              </a:ext>
            </a:extLst>
          </p:cNvPr>
          <p:cNvSpPr txBox="1">
            <a:spLocks noChangeArrowheads="1"/>
          </p:cNvSpPr>
          <p:nvPr/>
        </p:nvSpPr>
        <p:spPr bwMode="auto">
          <a:xfrm>
            <a:off x="340242" y="1619251"/>
            <a:ext cx="11674549" cy="317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gn="just">
              <a:spcBef>
                <a:spcPts val="100"/>
              </a:spcBef>
              <a:buFont typeface="Arial MT"/>
              <a:buChar char="•"/>
            </a:pPr>
            <a:r>
              <a:rPr lang="en-US" altLang="en-US" dirty="0"/>
              <a:t>Partitions are nothing with logical segregation of data which classifies the given information  based on certain attribute.</a:t>
            </a:r>
          </a:p>
          <a:p>
            <a:pPr>
              <a:spcBef>
                <a:spcPts val="775"/>
              </a:spcBef>
              <a:buFont typeface="Arial MT"/>
              <a:buChar char="•"/>
            </a:pPr>
            <a:r>
              <a:rPr lang="en-US" altLang="en-US" dirty="0"/>
              <a:t>Each table can have one or more partitions  which determines how the data is stored.</a:t>
            </a:r>
          </a:p>
          <a:p>
            <a:pPr>
              <a:spcBef>
                <a:spcPts val="775"/>
              </a:spcBef>
              <a:buFont typeface="Arial MT"/>
              <a:buChar char="•"/>
            </a:pPr>
            <a:r>
              <a:rPr lang="en-US" altLang="en-US" dirty="0"/>
              <a:t>The benefit of doing so is to restrict the query  to process only that data which is 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object 2">
            <a:extLst>
              <a:ext uri="{FF2B5EF4-FFF2-40B4-BE49-F238E27FC236}">
                <a16:creationId xmlns:a16="http://schemas.microsoft.com/office/drawing/2014/main" id="{C5D6DFA0-8C5C-25DF-35AA-7D7379E21B2A}"/>
              </a:ext>
            </a:extLst>
          </p:cNvPr>
          <p:cNvSpPr txBox="1">
            <a:spLocks noChangeArrowheads="1"/>
          </p:cNvSpPr>
          <p:nvPr/>
        </p:nvSpPr>
        <p:spPr bwMode="auto">
          <a:xfrm>
            <a:off x="95694" y="830262"/>
            <a:ext cx="11855302" cy="426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 pos="13462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 pos="13462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 pos="13462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 pos="13462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Hive	provides a query language called HiveQL  that closely resembles the </a:t>
            </a:r>
            <a:r>
              <a:rPr lang="en-US" altLang="en-US" i="1" dirty="0"/>
              <a:t>common </a:t>
            </a:r>
            <a:r>
              <a:rPr lang="en-US" altLang="en-US" dirty="0"/>
              <a:t>Structured  Query Language (SQL) standard.</a:t>
            </a:r>
          </a:p>
          <a:p>
            <a:pPr>
              <a:spcBef>
                <a:spcPts val="775"/>
              </a:spcBef>
              <a:buFont typeface="Arial MT"/>
              <a:buChar char="•"/>
            </a:pPr>
            <a:r>
              <a:rPr lang="en-US" altLang="en-US" dirty="0"/>
              <a:t>Hive was one of the earliest project to bring  higher-level languages to Apache Hadoop.</a:t>
            </a:r>
          </a:p>
          <a:p>
            <a:pPr>
              <a:spcBef>
                <a:spcPts val="775"/>
              </a:spcBef>
              <a:buFont typeface="Arial MT"/>
              <a:buChar char="•"/>
            </a:pPr>
            <a:r>
              <a:rPr lang="en-US" altLang="en-US" dirty="0"/>
              <a:t>Hive gives ability to Analysts and Data Scientists to access data with out being expert in  Java .</a:t>
            </a:r>
          </a:p>
          <a:p>
            <a:pPr>
              <a:spcBef>
                <a:spcPts val="775"/>
              </a:spcBef>
              <a:buFont typeface="Arial MT"/>
              <a:buChar char="•"/>
            </a:pPr>
            <a:r>
              <a:rPr lang="en-US" altLang="en-US" dirty="0"/>
              <a:t>Hive gives structure to Data on HDFS making it  data warehousing platform.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E07D7FA-430F-A388-E159-C02FEF54DD8D}"/>
              </a:ext>
            </a:extLst>
          </p:cNvPr>
          <p:cNvSpPr txBox="1">
            <a:spLocks noGrp="1"/>
          </p:cNvSpPr>
          <p:nvPr>
            <p:ph type="title"/>
          </p:nvPr>
        </p:nvSpPr>
        <p:spPr>
          <a:xfrm>
            <a:off x="625180" y="287223"/>
            <a:ext cx="2205038" cy="622863"/>
          </a:xfrm>
        </p:spPr>
        <p:txBody>
          <a:bodyPr vert="horz" lIns="0" tIns="13335" rIns="0" bIns="0" rtlCol="0" anchor="ctr">
            <a:spAutoFit/>
          </a:bodyPr>
          <a:lstStyle/>
          <a:p>
            <a:pPr marL="12700">
              <a:spcBef>
                <a:spcPts val="105"/>
              </a:spcBef>
              <a:defRPr/>
            </a:pPr>
            <a:r>
              <a:rPr spc="-10" dirty="0">
                <a:latin typeface="Calibri"/>
                <a:cs typeface="Calibri"/>
              </a:rPr>
              <a:t>Partitions</a:t>
            </a:r>
          </a:p>
        </p:txBody>
      </p:sp>
      <p:sp>
        <p:nvSpPr>
          <p:cNvPr id="454659" name="object 3">
            <a:extLst>
              <a:ext uri="{FF2B5EF4-FFF2-40B4-BE49-F238E27FC236}">
                <a16:creationId xmlns:a16="http://schemas.microsoft.com/office/drawing/2014/main" id="{CBA29084-B4AE-042D-DDFA-659790CF453A}"/>
              </a:ext>
            </a:extLst>
          </p:cNvPr>
          <p:cNvSpPr txBox="1">
            <a:spLocks noChangeArrowheads="1"/>
          </p:cNvSpPr>
          <p:nvPr/>
        </p:nvSpPr>
        <p:spPr bwMode="auto">
          <a:xfrm>
            <a:off x="350874" y="1511300"/>
            <a:ext cx="11642652" cy="353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31788" indent="-319088">
              <a:spcBef>
                <a:spcPct val="20000"/>
              </a:spcBef>
              <a:buFont typeface="Arial" panose="020B0604020202020204" pitchFamily="34" charset="0"/>
              <a:buChar char="•"/>
              <a:tabLst>
                <a:tab pos="331788"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31788"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31788"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31788"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Clr>
                <a:srgbClr val="C0504D"/>
              </a:buClr>
              <a:buSzPct val="60000"/>
              <a:buFont typeface="Wingdings" panose="05000000000000000000" pitchFamily="2" charset="2"/>
              <a:buChar char=""/>
            </a:pPr>
            <a:r>
              <a:rPr lang="en-US" altLang="en-US" sz="3500" dirty="0"/>
              <a:t>Partitions</a:t>
            </a:r>
          </a:p>
          <a:p>
            <a:pPr>
              <a:spcBef>
                <a:spcPts val="75"/>
              </a:spcBef>
              <a:buClr>
                <a:srgbClr val="C0504D"/>
              </a:buClr>
              <a:buSzPct val="59000"/>
              <a:buFontTx/>
              <a:buChar char="-"/>
            </a:pPr>
            <a:r>
              <a:rPr lang="en-US" altLang="en-US" sz="2700" dirty="0"/>
              <a:t>Each table can be broken into partitions</a:t>
            </a:r>
          </a:p>
          <a:p>
            <a:pPr>
              <a:lnSpc>
                <a:spcPts val="2588"/>
              </a:lnSpc>
              <a:spcBef>
                <a:spcPts val="675"/>
              </a:spcBef>
              <a:buClr>
                <a:srgbClr val="C0504D"/>
              </a:buClr>
              <a:buSzPct val="59000"/>
              <a:buFontTx/>
              <a:buChar char="-"/>
            </a:pPr>
            <a:r>
              <a:rPr lang="en-US" altLang="en-US" sz="2700" dirty="0"/>
              <a:t>Partitions determine distribution of data within  subdirectories</a:t>
            </a:r>
          </a:p>
          <a:p>
            <a:pPr>
              <a:spcBef>
                <a:spcPts val="75"/>
              </a:spcBef>
              <a:buNone/>
            </a:pPr>
            <a:r>
              <a:rPr lang="en-US" altLang="en-US" sz="2700" dirty="0"/>
              <a:t>Example -</a:t>
            </a:r>
          </a:p>
          <a:p>
            <a:pPr>
              <a:spcBef>
                <a:spcPts val="63"/>
              </a:spcBef>
              <a:buNone/>
            </a:pPr>
            <a:r>
              <a:rPr lang="en-US" altLang="en-US" sz="2700" b="1" dirty="0"/>
              <a:t>CREATE TABLE </a:t>
            </a:r>
            <a:r>
              <a:rPr lang="en-US" altLang="en-US" sz="2700" dirty="0"/>
              <a:t>Sales (</a:t>
            </a:r>
            <a:r>
              <a:rPr lang="en-US" altLang="en-US" sz="2700" dirty="0" err="1"/>
              <a:t>sale_id</a:t>
            </a:r>
            <a:r>
              <a:rPr lang="en-US" altLang="en-US" sz="2700" dirty="0"/>
              <a:t> INT, amount FLOAT)</a:t>
            </a:r>
          </a:p>
          <a:p>
            <a:pPr>
              <a:lnSpc>
                <a:spcPct val="80000"/>
              </a:lnSpc>
              <a:spcBef>
                <a:spcPts val="700"/>
              </a:spcBef>
              <a:buNone/>
            </a:pPr>
            <a:r>
              <a:rPr lang="en-US" altLang="en-US" sz="2700" b="1" dirty="0"/>
              <a:t>PARTITIONED BY </a:t>
            </a:r>
            <a:r>
              <a:rPr lang="en-US" altLang="en-US" sz="2700" dirty="0"/>
              <a:t>(country STRING, year INT, month  INT)</a:t>
            </a:r>
          </a:p>
          <a:p>
            <a:pPr>
              <a:lnSpc>
                <a:spcPts val="2588"/>
              </a:lnSpc>
              <a:spcBef>
                <a:spcPts val="675"/>
              </a:spcBef>
              <a:buNone/>
            </a:pPr>
            <a:r>
              <a:rPr lang="en-US" altLang="en-US" sz="2700" dirty="0"/>
              <a:t>So each partition will be split out into different folders  like</a:t>
            </a:r>
          </a:p>
          <a:p>
            <a:pPr>
              <a:spcBef>
                <a:spcPts val="88"/>
              </a:spcBef>
              <a:buNone/>
            </a:pPr>
            <a:r>
              <a:rPr lang="en-US" altLang="en-US" sz="2700" b="1" dirty="0"/>
              <a:t>Sales/country=US/year=2012/month=12</a:t>
            </a:r>
            <a:endParaRPr lang="en-US" altLang="en-US" sz="2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object 2">
            <a:extLst>
              <a:ext uri="{FF2B5EF4-FFF2-40B4-BE49-F238E27FC236}">
                <a16:creationId xmlns:a16="http://schemas.microsoft.com/office/drawing/2014/main" id="{49B5D877-8F60-D621-FA1F-C2537A58372F}"/>
              </a:ext>
            </a:extLst>
          </p:cNvPr>
          <p:cNvSpPr>
            <a:spLocks/>
          </p:cNvSpPr>
          <p:nvPr/>
        </p:nvSpPr>
        <p:spPr bwMode="auto">
          <a:xfrm>
            <a:off x="1981200" y="274638"/>
            <a:ext cx="8229600" cy="1143000"/>
          </a:xfrm>
          <a:custGeom>
            <a:avLst/>
            <a:gdLst>
              <a:gd name="T0" fmla="*/ 0 w 8229600"/>
              <a:gd name="T1" fmla="*/ 1143000 h 1143000"/>
              <a:gd name="T2" fmla="*/ 8229600 w 8229600"/>
              <a:gd name="T3" fmla="*/ 1143000 h 1143000"/>
              <a:gd name="T4" fmla="*/ 8229600 w 8229600"/>
              <a:gd name="T5" fmla="*/ 0 h 1143000"/>
              <a:gd name="T6" fmla="*/ 0 w 8229600"/>
              <a:gd name="T7" fmla="*/ 0 h 1143000"/>
              <a:gd name="T8" fmla="*/ 0 w 8229600"/>
              <a:gd name="T9" fmla="*/ 1143000 h 114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29600" h="1143000">
                <a:moveTo>
                  <a:pt x="0" y="1143000"/>
                </a:moveTo>
                <a:lnTo>
                  <a:pt x="8229600" y="1143000"/>
                </a:lnTo>
                <a:lnTo>
                  <a:pt x="8229600" y="0"/>
                </a:lnTo>
                <a:lnTo>
                  <a:pt x="0" y="0"/>
                </a:lnTo>
                <a:lnTo>
                  <a:pt x="0" y="1143000"/>
                </a:lnTo>
                <a:close/>
              </a:path>
            </a:pathLst>
          </a:custGeom>
          <a:noFill/>
          <a:ln w="9525">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object 3">
            <a:extLst>
              <a:ext uri="{FF2B5EF4-FFF2-40B4-BE49-F238E27FC236}">
                <a16:creationId xmlns:a16="http://schemas.microsoft.com/office/drawing/2014/main" id="{9AABF996-D06F-C087-E3B3-AACEF8423747}"/>
              </a:ext>
            </a:extLst>
          </p:cNvPr>
          <p:cNvSpPr txBox="1">
            <a:spLocks noGrp="1"/>
          </p:cNvSpPr>
          <p:nvPr>
            <p:ph type="title"/>
          </p:nvPr>
        </p:nvSpPr>
        <p:spPr>
          <a:xfrm>
            <a:off x="1985964" y="308488"/>
            <a:ext cx="8220075" cy="622863"/>
          </a:xfrm>
        </p:spPr>
        <p:txBody>
          <a:bodyPr vert="horz" lIns="0" tIns="13335" rIns="0" bIns="0" rtlCol="0" anchor="ctr">
            <a:spAutoFit/>
          </a:bodyPr>
          <a:lstStyle/>
          <a:p>
            <a:pPr marL="86360">
              <a:spcBef>
                <a:spcPts val="105"/>
              </a:spcBef>
              <a:defRPr/>
            </a:pPr>
            <a:r>
              <a:rPr spc="-25" dirty="0">
                <a:latin typeface="Calibri"/>
                <a:cs typeface="Calibri"/>
              </a:rPr>
              <a:t>Hierarchy</a:t>
            </a:r>
            <a:r>
              <a:rPr spc="-55" dirty="0">
                <a:latin typeface="Calibri"/>
                <a:cs typeface="Calibri"/>
              </a:rPr>
              <a:t> </a:t>
            </a:r>
            <a:r>
              <a:rPr dirty="0">
                <a:latin typeface="Calibri"/>
                <a:cs typeface="Calibri"/>
              </a:rPr>
              <a:t>of</a:t>
            </a:r>
            <a:r>
              <a:rPr spc="-20" dirty="0">
                <a:latin typeface="Calibri"/>
                <a:cs typeface="Calibri"/>
              </a:rPr>
              <a:t> </a:t>
            </a:r>
            <a:r>
              <a:rPr spc="-15" dirty="0">
                <a:latin typeface="Calibri"/>
                <a:cs typeface="Calibri"/>
              </a:rPr>
              <a:t>Hive</a:t>
            </a:r>
            <a:r>
              <a:rPr spc="-10" dirty="0">
                <a:latin typeface="Calibri"/>
                <a:cs typeface="Calibri"/>
              </a:rPr>
              <a:t> Partitions</a:t>
            </a:r>
          </a:p>
        </p:txBody>
      </p:sp>
      <p:grpSp>
        <p:nvGrpSpPr>
          <p:cNvPr id="455684" name="object 4">
            <a:extLst>
              <a:ext uri="{FF2B5EF4-FFF2-40B4-BE49-F238E27FC236}">
                <a16:creationId xmlns:a16="http://schemas.microsoft.com/office/drawing/2014/main" id="{40EA0177-568A-6EBF-5B6E-A7246478E88C}"/>
              </a:ext>
            </a:extLst>
          </p:cNvPr>
          <p:cNvGrpSpPr>
            <a:grpSpLocks/>
          </p:cNvGrpSpPr>
          <p:nvPr/>
        </p:nvGrpSpPr>
        <p:grpSpPr bwMode="auto">
          <a:xfrm>
            <a:off x="2509839" y="2120900"/>
            <a:ext cx="7272337" cy="4300538"/>
            <a:chOff x="985151" y="2120887"/>
            <a:chExt cx="7273290" cy="4300220"/>
          </a:xfrm>
        </p:grpSpPr>
        <p:sp>
          <p:nvSpPr>
            <p:cNvPr id="455709" name="object 5">
              <a:extLst>
                <a:ext uri="{FF2B5EF4-FFF2-40B4-BE49-F238E27FC236}">
                  <a16:creationId xmlns:a16="http://schemas.microsoft.com/office/drawing/2014/main" id="{22411DEF-3440-E251-81EA-BACCCB786A94}"/>
                </a:ext>
              </a:extLst>
            </p:cNvPr>
            <p:cNvSpPr>
              <a:spLocks/>
            </p:cNvSpPr>
            <p:nvPr/>
          </p:nvSpPr>
          <p:spPr bwMode="auto">
            <a:xfrm>
              <a:off x="3772026" y="2133587"/>
              <a:ext cx="2073275" cy="582930"/>
            </a:xfrm>
            <a:custGeom>
              <a:avLst/>
              <a:gdLst>
                <a:gd name="T0" fmla="*/ 2073021 w 2073275"/>
                <a:gd name="T1" fmla="*/ 0 h 582930"/>
                <a:gd name="T2" fmla="*/ 0 w 2073275"/>
                <a:gd name="T3" fmla="*/ 0 h 582930"/>
                <a:gd name="T4" fmla="*/ 0 w 2073275"/>
                <a:gd name="T5" fmla="*/ 582561 h 582930"/>
                <a:gd name="T6" fmla="*/ 2073021 w 2073275"/>
                <a:gd name="T7" fmla="*/ 582561 h 582930"/>
                <a:gd name="T8" fmla="*/ 2073021 w 2073275"/>
                <a:gd name="T9" fmla="*/ 0 h 582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3275" h="582930">
                  <a:moveTo>
                    <a:pt x="2073021" y="0"/>
                  </a:moveTo>
                  <a:lnTo>
                    <a:pt x="0" y="0"/>
                  </a:lnTo>
                  <a:lnTo>
                    <a:pt x="0" y="582561"/>
                  </a:lnTo>
                  <a:lnTo>
                    <a:pt x="2073021" y="582561"/>
                  </a:lnTo>
                  <a:lnTo>
                    <a:pt x="2073021" y="0"/>
                  </a:lnTo>
                  <a:close/>
                </a:path>
              </a:pathLst>
            </a:custGeom>
            <a:solidFill>
              <a:srgbClr val="4AAC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55710" name="object 6">
              <a:extLst>
                <a:ext uri="{FF2B5EF4-FFF2-40B4-BE49-F238E27FC236}">
                  <a16:creationId xmlns:a16="http://schemas.microsoft.com/office/drawing/2014/main" id="{EDDF3B67-62BB-3D80-C3CC-7DA02DF40389}"/>
                </a:ext>
              </a:extLst>
            </p:cNvPr>
            <p:cNvSpPr>
              <a:spLocks/>
            </p:cNvSpPr>
            <p:nvPr/>
          </p:nvSpPr>
          <p:spPr bwMode="auto">
            <a:xfrm>
              <a:off x="3772026" y="2133587"/>
              <a:ext cx="2073275" cy="582930"/>
            </a:xfrm>
            <a:custGeom>
              <a:avLst/>
              <a:gdLst>
                <a:gd name="T0" fmla="*/ 0 w 2073275"/>
                <a:gd name="T1" fmla="*/ 582561 h 582930"/>
                <a:gd name="T2" fmla="*/ 2073021 w 2073275"/>
                <a:gd name="T3" fmla="*/ 582561 h 582930"/>
                <a:gd name="T4" fmla="*/ 2073021 w 2073275"/>
                <a:gd name="T5" fmla="*/ 0 h 582930"/>
                <a:gd name="T6" fmla="*/ 0 w 2073275"/>
                <a:gd name="T7" fmla="*/ 0 h 582930"/>
                <a:gd name="T8" fmla="*/ 0 w 2073275"/>
                <a:gd name="T9" fmla="*/ 582561 h 582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3275" h="582930">
                  <a:moveTo>
                    <a:pt x="0" y="582561"/>
                  </a:moveTo>
                  <a:lnTo>
                    <a:pt x="2073021" y="582561"/>
                  </a:lnTo>
                  <a:lnTo>
                    <a:pt x="2073021" y="0"/>
                  </a:lnTo>
                  <a:lnTo>
                    <a:pt x="0" y="0"/>
                  </a:lnTo>
                  <a:lnTo>
                    <a:pt x="0" y="582561"/>
                  </a:lnTo>
                  <a:close/>
                </a:path>
              </a:pathLst>
            </a:custGeom>
            <a:noFill/>
            <a:ln w="25400">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55711" name="object 7">
              <a:extLst>
                <a:ext uri="{FF2B5EF4-FFF2-40B4-BE49-F238E27FC236}">
                  <a16:creationId xmlns:a16="http://schemas.microsoft.com/office/drawing/2014/main" id="{6035448C-97D1-9DAE-48D9-357C23913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673" y="2322956"/>
              <a:ext cx="1631314" cy="22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12" name="object 8">
              <a:extLst>
                <a:ext uri="{FF2B5EF4-FFF2-40B4-BE49-F238E27FC236}">
                  <a16:creationId xmlns:a16="http://schemas.microsoft.com/office/drawing/2014/main" id="{C0C094DB-AE60-B0C4-A81E-09A8D3008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564" y="3050349"/>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13" name="object 9">
              <a:extLst>
                <a:ext uri="{FF2B5EF4-FFF2-40B4-BE49-F238E27FC236}">
                  <a16:creationId xmlns:a16="http://schemas.microsoft.com/office/drawing/2014/main" id="{AFB0F38A-ED8C-EEF0-0773-B73CAF83B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892" y="2680715"/>
              <a:ext cx="1908048" cy="55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14" name="object 10">
              <a:extLst>
                <a:ext uri="{FF2B5EF4-FFF2-40B4-BE49-F238E27FC236}">
                  <a16:creationId xmlns:a16="http://schemas.microsoft.com/office/drawing/2014/main" id="{DC4978D1-EC0D-4722-86A9-77BC79499F13}"/>
                </a:ext>
              </a:extLst>
            </p:cNvPr>
            <p:cNvSpPr>
              <a:spLocks/>
            </p:cNvSpPr>
            <p:nvPr/>
          </p:nvSpPr>
          <p:spPr bwMode="auto">
            <a:xfrm>
              <a:off x="3101975" y="2703702"/>
              <a:ext cx="1709420" cy="396240"/>
            </a:xfrm>
            <a:custGeom>
              <a:avLst/>
              <a:gdLst>
                <a:gd name="T0" fmla="*/ 87249 w 1709420"/>
                <a:gd name="T1" fmla="*/ 280676 h 396239"/>
                <a:gd name="T2" fmla="*/ 0 w 1709420"/>
                <a:gd name="T3" fmla="*/ 358654 h 396239"/>
                <a:gd name="T4" fmla="*/ 104012 w 1709420"/>
                <a:gd name="T5" fmla="*/ 394087 h 396239"/>
                <a:gd name="T6" fmla="*/ 110743 w 1709420"/>
                <a:gd name="T7" fmla="*/ 396245 h 396239"/>
                <a:gd name="T8" fmla="*/ 117982 w 1709420"/>
                <a:gd name="T9" fmla="*/ 392690 h 396239"/>
                <a:gd name="T10" fmla="*/ 120142 w 1709420"/>
                <a:gd name="T11" fmla="*/ 386086 h 396239"/>
                <a:gd name="T12" fmla="*/ 122427 w 1709420"/>
                <a:gd name="T13" fmla="*/ 379481 h 396239"/>
                <a:gd name="T14" fmla="*/ 118872 w 1709420"/>
                <a:gd name="T15" fmla="*/ 372243 h 396239"/>
                <a:gd name="T16" fmla="*/ 100703 w 1709420"/>
                <a:gd name="T17" fmla="*/ 366019 h 396239"/>
                <a:gd name="T18" fmla="*/ 27177 w 1709420"/>
                <a:gd name="T19" fmla="*/ 366019 h 396239"/>
                <a:gd name="T20" fmla="*/ 22098 w 1709420"/>
                <a:gd name="T21" fmla="*/ 341128 h 396239"/>
                <a:gd name="T22" fmla="*/ 68283 w 1709420"/>
                <a:gd name="T23" fmla="*/ 331761 h 396239"/>
                <a:gd name="T24" fmla="*/ 98932 w 1709420"/>
                <a:gd name="T25" fmla="*/ 304425 h 396239"/>
                <a:gd name="T26" fmla="*/ 104139 w 1709420"/>
                <a:gd name="T27" fmla="*/ 299726 h 396239"/>
                <a:gd name="T28" fmla="*/ 104648 w 1709420"/>
                <a:gd name="T29" fmla="*/ 291725 h 396239"/>
                <a:gd name="T30" fmla="*/ 99949 w 1709420"/>
                <a:gd name="T31" fmla="*/ 286391 h 396239"/>
                <a:gd name="T32" fmla="*/ 95250 w 1709420"/>
                <a:gd name="T33" fmla="*/ 281183 h 396239"/>
                <a:gd name="T34" fmla="*/ 87249 w 1709420"/>
                <a:gd name="T35" fmla="*/ 280676 h 396239"/>
                <a:gd name="T36" fmla="*/ 68283 w 1709420"/>
                <a:gd name="T37" fmla="*/ 331761 h 396239"/>
                <a:gd name="T38" fmla="*/ 22098 w 1709420"/>
                <a:gd name="T39" fmla="*/ 341128 h 396239"/>
                <a:gd name="T40" fmla="*/ 27177 w 1709420"/>
                <a:gd name="T41" fmla="*/ 366019 h 396239"/>
                <a:gd name="T42" fmla="*/ 41585 w 1709420"/>
                <a:gd name="T43" fmla="*/ 363099 h 396239"/>
                <a:gd name="T44" fmla="*/ 33147 w 1709420"/>
                <a:gd name="T45" fmla="*/ 363099 h 396239"/>
                <a:gd name="T46" fmla="*/ 28701 w 1709420"/>
                <a:gd name="T47" fmla="*/ 341508 h 396239"/>
                <a:gd name="T48" fmla="*/ 57353 w 1709420"/>
                <a:gd name="T49" fmla="*/ 341508 h 396239"/>
                <a:gd name="T50" fmla="*/ 68283 w 1709420"/>
                <a:gd name="T51" fmla="*/ 331761 h 396239"/>
                <a:gd name="T52" fmla="*/ 73258 w 1709420"/>
                <a:gd name="T53" fmla="*/ 356677 h 396239"/>
                <a:gd name="T54" fmla="*/ 27177 w 1709420"/>
                <a:gd name="T55" fmla="*/ 366019 h 396239"/>
                <a:gd name="T56" fmla="*/ 100703 w 1709420"/>
                <a:gd name="T57" fmla="*/ 366019 h 396239"/>
                <a:gd name="T58" fmla="*/ 73258 w 1709420"/>
                <a:gd name="T59" fmla="*/ 356677 h 396239"/>
                <a:gd name="T60" fmla="*/ 28701 w 1709420"/>
                <a:gd name="T61" fmla="*/ 341508 h 396239"/>
                <a:gd name="T62" fmla="*/ 33147 w 1709420"/>
                <a:gd name="T63" fmla="*/ 363099 h 396239"/>
                <a:gd name="T64" fmla="*/ 49438 w 1709420"/>
                <a:gd name="T65" fmla="*/ 348568 h 396239"/>
                <a:gd name="T66" fmla="*/ 28701 w 1709420"/>
                <a:gd name="T67" fmla="*/ 341508 h 396239"/>
                <a:gd name="T68" fmla="*/ 49438 w 1709420"/>
                <a:gd name="T69" fmla="*/ 348568 h 396239"/>
                <a:gd name="T70" fmla="*/ 33147 w 1709420"/>
                <a:gd name="T71" fmla="*/ 363099 h 396239"/>
                <a:gd name="T72" fmla="*/ 41585 w 1709420"/>
                <a:gd name="T73" fmla="*/ 363099 h 396239"/>
                <a:gd name="T74" fmla="*/ 73258 w 1709420"/>
                <a:gd name="T75" fmla="*/ 356677 h 396239"/>
                <a:gd name="T76" fmla="*/ 49438 w 1709420"/>
                <a:gd name="T77" fmla="*/ 348568 h 396239"/>
                <a:gd name="T78" fmla="*/ 1704086 w 1709420"/>
                <a:gd name="T79" fmla="*/ 0 h 396239"/>
                <a:gd name="T80" fmla="*/ 68283 w 1709420"/>
                <a:gd name="T81" fmla="*/ 331761 h 396239"/>
                <a:gd name="T82" fmla="*/ 49438 w 1709420"/>
                <a:gd name="T83" fmla="*/ 348568 h 396239"/>
                <a:gd name="T84" fmla="*/ 73258 w 1709420"/>
                <a:gd name="T85" fmla="*/ 356677 h 396239"/>
                <a:gd name="T86" fmla="*/ 1709039 w 1709420"/>
                <a:gd name="T87" fmla="*/ 25019 h 396239"/>
                <a:gd name="T88" fmla="*/ 1704086 w 1709420"/>
                <a:gd name="T89" fmla="*/ 0 h 396239"/>
                <a:gd name="T90" fmla="*/ 57353 w 1709420"/>
                <a:gd name="T91" fmla="*/ 341508 h 396239"/>
                <a:gd name="T92" fmla="*/ 28701 w 1709420"/>
                <a:gd name="T93" fmla="*/ 341508 h 396239"/>
                <a:gd name="T94" fmla="*/ 49438 w 1709420"/>
                <a:gd name="T95" fmla="*/ 348568 h 396239"/>
                <a:gd name="T96" fmla="*/ 57353 w 1709420"/>
                <a:gd name="T97" fmla="*/ 341508 h 3962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09420" h="396239">
                  <a:moveTo>
                    <a:pt x="87249" y="280670"/>
                  </a:moveTo>
                  <a:lnTo>
                    <a:pt x="0" y="358648"/>
                  </a:lnTo>
                  <a:lnTo>
                    <a:pt x="104012" y="394081"/>
                  </a:lnTo>
                  <a:lnTo>
                    <a:pt x="110743" y="396239"/>
                  </a:lnTo>
                  <a:lnTo>
                    <a:pt x="117982" y="392684"/>
                  </a:lnTo>
                  <a:lnTo>
                    <a:pt x="120142" y="386080"/>
                  </a:lnTo>
                  <a:lnTo>
                    <a:pt x="122427" y="379475"/>
                  </a:lnTo>
                  <a:lnTo>
                    <a:pt x="118872" y="372237"/>
                  </a:lnTo>
                  <a:lnTo>
                    <a:pt x="100703" y="366013"/>
                  </a:lnTo>
                  <a:lnTo>
                    <a:pt x="27177" y="366013"/>
                  </a:lnTo>
                  <a:lnTo>
                    <a:pt x="22098" y="341122"/>
                  </a:lnTo>
                  <a:lnTo>
                    <a:pt x="68283" y="331755"/>
                  </a:lnTo>
                  <a:lnTo>
                    <a:pt x="98932" y="304419"/>
                  </a:lnTo>
                  <a:lnTo>
                    <a:pt x="104139" y="299720"/>
                  </a:lnTo>
                  <a:lnTo>
                    <a:pt x="104648" y="291719"/>
                  </a:lnTo>
                  <a:lnTo>
                    <a:pt x="99949" y="286385"/>
                  </a:lnTo>
                  <a:lnTo>
                    <a:pt x="95250" y="281177"/>
                  </a:lnTo>
                  <a:lnTo>
                    <a:pt x="87249" y="280670"/>
                  </a:lnTo>
                  <a:close/>
                </a:path>
                <a:path w="1709420" h="396239">
                  <a:moveTo>
                    <a:pt x="68283" y="331755"/>
                  </a:moveTo>
                  <a:lnTo>
                    <a:pt x="22098" y="341122"/>
                  </a:lnTo>
                  <a:lnTo>
                    <a:pt x="27177" y="366013"/>
                  </a:lnTo>
                  <a:lnTo>
                    <a:pt x="41585" y="363093"/>
                  </a:lnTo>
                  <a:lnTo>
                    <a:pt x="33147" y="363093"/>
                  </a:lnTo>
                  <a:lnTo>
                    <a:pt x="28701" y="341502"/>
                  </a:lnTo>
                  <a:lnTo>
                    <a:pt x="57353" y="341502"/>
                  </a:lnTo>
                  <a:lnTo>
                    <a:pt x="68283" y="331755"/>
                  </a:lnTo>
                  <a:close/>
                </a:path>
                <a:path w="1709420" h="396239">
                  <a:moveTo>
                    <a:pt x="73258" y="356671"/>
                  </a:moveTo>
                  <a:lnTo>
                    <a:pt x="27177" y="366013"/>
                  </a:lnTo>
                  <a:lnTo>
                    <a:pt x="100703" y="366013"/>
                  </a:lnTo>
                  <a:lnTo>
                    <a:pt x="73258" y="356671"/>
                  </a:lnTo>
                  <a:close/>
                </a:path>
                <a:path w="1709420" h="396239">
                  <a:moveTo>
                    <a:pt x="28701" y="341502"/>
                  </a:moveTo>
                  <a:lnTo>
                    <a:pt x="33147" y="363093"/>
                  </a:lnTo>
                  <a:lnTo>
                    <a:pt x="49438" y="348562"/>
                  </a:lnTo>
                  <a:lnTo>
                    <a:pt x="28701" y="341502"/>
                  </a:lnTo>
                  <a:close/>
                </a:path>
                <a:path w="1709420" h="396239">
                  <a:moveTo>
                    <a:pt x="49438" y="348562"/>
                  </a:moveTo>
                  <a:lnTo>
                    <a:pt x="33147" y="363093"/>
                  </a:lnTo>
                  <a:lnTo>
                    <a:pt x="41585" y="363093"/>
                  </a:lnTo>
                  <a:lnTo>
                    <a:pt x="73258" y="356671"/>
                  </a:lnTo>
                  <a:lnTo>
                    <a:pt x="49438" y="348562"/>
                  </a:lnTo>
                  <a:close/>
                </a:path>
                <a:path w="1709420" h="396239">
                  <a:moveTo>
                    <a:pt x="1704086" y="0"/>
                  </a:moveTo>
                  <a:lnTo>
                    <a:pt x="68283" y="331755"/>
                  </a:lnTo>
                  <a:lnTo>
                    <a:pt x="49438" y="348562"/>
                  </a:lnTo>
                  <a:lnTo>
                    <a:pt x="73258" y="356671"/>
                  </a:lnTo>
                  <a:lnTo>
                    <a:pt x="1709039" y="25019"/>
                  </a:lnTo>
                  <a:lnTo>
                    <a:pt x="1704086" y="0"/>
                  </a:lnTo>
                  <a:close/>
                </a:path>
                <a:path w="1709420" h="396239">
                  <a:moveTo>
                    <a:pt x="57353" y="341502"/>
                  </a:moveTo>
                  <a:lnTo>
                    <a:pt x="28701" y="341502"/>
                  </a:lnTo>
                  <a:lnTo>
                    <a:pt x="49438" y="348562"/>
                  </a:lnTo>
                  <a:lnTo>
                    <a:pt x="57353" y="341502"/>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55715" name="object 11">
              <a:extLst>
                <a:ext uri="{FF2B5EF4-FFF2-40B4-BE49-F238E27FC236}">
                  <a16:creationId xmlns:a16="http://schemas.microsoft.com/office/drawing/2014/main" id="{71E690DF-9693-67EA-CC7A-D21034C65750}"/>
                </a:ext>
              </a:extLst>
            </p:cNvPr>
            <p:cNvSpPr>
              <a:spLocks/>
            </p:cNvSpPr>
            <p:nvPr/>
          </p:nvSpPr>
          <p:spPr bwMode="auto">
            <a:xfrm>
              <a:off x="5698743" y="3384105"/>
              <a:ext cx="2247900" cy="427990"/>
            </a:xfrm>
            <a:custGeom>
              <a:avLst/>
              <a:gdLst>
                <a:gd name="T0" fmla="*/ 2247646 w 2247900"/>
                <a:gd name="T1" fmla="*/ 0 h 427989"/>
                <a:gd name="T2" fmla="*/ 0 w 2247900"/>
                <a:gd name="T3" fmla="*/ 0 h 427989"/>
                <a:gd name="T4" fmla="*/ 0 w 2247900"/>
                <a:gd name="T5" fmla="*/ 427551 h 427989"/>
                <a:gd name="T6" fmla="*/ 2247646 w 2247900"/>
                <a:gd name="T7" fmla="*/ 427551 h 427989"/>
                <a:gd name="T8" fmla="*/ 2247646 w 2247900"/>
                <a:gd name="T9" fmla="*/ 0 h 4279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900" h="427989">
                  <a:moveTo>
                    <a:pt x="2247646" y="0"/>
                  </a:moveTo>
                  <a:lnTo>
                    <a:pt x="0" y="0"/>
                  </a:lnTo>
                  <a:lnTo>
                    <a:pt x="0" y="427545"/>
                  </a:lnTo>
                  <a:lnTo>
                    <a:pt x="2247646" y="427545"/>
                  </a:lnTo>
                  <a:lnTo>
                    <a:pt x="2247646" y="0"/>
                  </a:lnTo>
                  <a:close/>
                </a:path>
              </a:pathLst>
            </a:custGeom>
            <a:solidFill>
              <a:srgbClr val="4AAC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55716" name="object 12">
              <a:extLst>
                <a:ext uri="{FF2B5EF4-FFF2-40B4-BE49-F238E27FC236}">
                  <a16:creationId xmlns:a16="http://schemas.microsoft.com/office/drawing/2014/main" id="{797D2BF3-1DC1-45E9-A545-AD907B5226EB}"/>
                </a:ext>
              </a:extLst>
            </p:cNvPr>
            <p:cNvSpPr>
              <a:spLocks/>
            </p:cNvSpPr>
            <p:nvPr/>
          </p:nvSpPr>
          <p:spPr bwMode="auto">
            <a:xfrm>
              <a:off x="5698743" y="3384105"/>
              <a:ext cx="2247900" cy="427990"/>
            </a:xfrm>
            <a:custGeom>
              <a:avLst/>
              <a:gdLst>
                <a:gd name="T0" fmla="*/ 0 w 2247900"/>
                <a:gd name="T1" fmla="*/ 427551 h 427989"/>
                <a:gd name="T2" fmla="*/ 2247646 w 2247900"/>
                <a:gd name="T3" fmla="*/ 427551 h 427989"/>
                <a:gd name="T4" fmla="*/ 2247646 w 2247900"/>
                <a:gd name="T5" fmla="*/ 0 h 427989"/>
                <a:gd name="T6" fmla="*/ 0 w 2247900"/>
                <a:gd name="T7" fmla="*/ 0 h 427989"/>
                <a:gd name="T8" fmla="*/ 0 w 2247900"/>
                <a:gd name="T9" fmla="*/ 427551 h 4279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900" h="427989">
                  <a:moveTo>
                    <a:pt x="0" y="427545"/>
                  </a:moveTo>
                  <a:lnTo>
                    <a:pt x="2247646" y="427545"/>
                  </a:lnTo>
                  <a:lnTo>
                    <a:pt x="2247646" y="0"/>
                  </a:lnTo>
                  <a:lnTo>
                    <a:pt x="0" y="0"/>
                  </a:lnTo>
                  <a:lnTo>
                    <a:pt x="0" y="427545"/>
                  </a:lnTo>
                  <a:close/>
                </a:path>
              </a:pathLst>
            </a:custGeom>
            <a:noFill/>
            <a:ln w="25400">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55717" name="object 13">
              <a:extLst>
                <a:ext uri="{FF2B5EF4-FFF2-40B4-BE49-F238E27FC236}">
                  <a16:creationId xmlns:a16="http://schemas.microsoft.com/office/drawing/2014/main" id="{16A8E603-95E2-0E1C-77D9-5641C630A3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049" y="3496055"/>
              <a:ext cx="1916556" cy="23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18" name="object 14">
              <a:extLst>
                <a:ext uri="{FF2B5EF4-FFF2-40B4-BE49-F238E27FC236}">
                  <a16:creationId xmlns:a16="http://schemas.microsoft.com/office/drawing/2014/main" id="{3F4D62DC-3FC1-874B-0DB8-AD1B211D11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143" y="2680715"/>
              <a:ext cx="2397252" cy="87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19" name="object 15">
              <a:extLst>
                <a:ext uri="{FF2B5EF4-FFF2-40B4-BE49-F238E27FC236}">
                  <a16:creationId xmlns:a16="http://schemas.microsoft.com/office/drawing/2014/main" id="{FE04ADC8-1ADA-DADD-98A8-AD3A6564018B}"/>
                </a:ext>
              </a:extLst>
            </p:cNvPr>
            <p:cNvSpPr>
              <a:spLocks/>
            </p:cNvSpPr>
            <p:nvPr/>
          </p:nvSpPr>
          <p:spPr bwMode="auto">
            <a:xfrm>
              <a:off x="4623816" y="2704083"/>
              <a:ext cx="2199640" cy="707390"/>
            </a:xfrm>
            <a:custGeom>
              <a:avLst/>
              <a:gdLst>
                <a:gd name="T0" fmla="*/ 2126607 w 2199640"/>
                <a:gd name="T1" fmla="*/ 671610 h 707389"/>
                <a:gd name="T2" fmla="*/ 2079625 w 2199640"/>
                <a:gd name="T3" fmla="*/ 682757 h 707389"/>
                <a:gd name="T4" fmla="*/ 2075434 w 2199640"/>
                <a:gd name="T5" fmla="*/ 689616 h 707389"/>
                <a:gd name="T6" fmla="*/ 2076958 w 2199640"/>
                <a:gd name="T7" fmla="*/ 696346 h 707389"/>
                <a:gd name="T8" fmla="*/ 2078609 w 2199640"/>
                <a:gd name="T9" fmla="*/ 703205 h 707389"/>
                <a:gd name="T10" fmla="*/ 2085466 w 2199640"/>
                <a:gd name="T11" fmla="*/ 707395 h 707389"/>
                <a:gd name="T12" fmla="*/ 2092325 w 2199640"/>
                <a:gd name="T13" fmla="*/ 705871 h 707389"/>
                <a:gd name="T14" fmla="*/ 2178941 w 2199640"/>
                <a:gd name="T15" fmla="*/ 685297 h 707389"/>
                <a:gd name="T16" fmla="*/ 2171573 w 2199640"/>
                <a:gd name="T17" fmla="*/ 685297 h 707389"/>
                <a:gd name="T18" fmla="*/ 2126607 w 2199640"/>
                <a:gd name="T19" fmla="*/ 671610 h 707389"/>
                <a:gd name="T20" fmla="*/ 2151089 w 2199640"/>
                <a:gd name="T21" fmla="*/ 665815 h 707389"/>
                <a:gd name="T22" fmla="*/ 2126607 w 2199640"/>
                <a:gd name="T23" fmla="*/ 671610 h 707389"/>
                <a:gd name="T24" fmla="*/ 2171573 w 2199640"/>
                <a:gd name="T25" fmla="*/ 685297 h 707389"/>
                <a:gd name="T26" fmla="*/ 2172652 w 2199640"/>
                <a:gd name="T27" fmla="*/ 681742 h 707389"/>
                <a:gd name="T28" fmla="*/ 2165858 w 2199640"/>
                <a:gd name="T29" fmla="*/ 681742 h 707389"/>
                <a:gd name="T30" fmla="*/ 2151089 w 2199640"/>
                <a:gd name="T31" fmla="*/ 665815 h 707389"/>
                <a:gd name="T32" fmla="*/ 2111756 w 2199640"/>
                <a:gd name="T33" fmla="*/ 594366 h 707389"/>
                <a:gd name="T34" fmla="*/ 2101468 w 2199640"/>
                <a:gd name="T35" fmla="*/ 603891 h 707389"/>
                <a:gd name="T36" fmla="*/ 2101215 w 2199640"/>
                <a:gd name="T37" fmla="*/ 611892 h 707389"/>
                <a:gd name="T38" fmla="*/ 2105914 w 2199640"/>
                <a:gd name="T39" fmla="*/ 617098 h 707389"/>
                <a:gd name="T40" fmla="*/ 2133966 w 2199640"/>
                <a:gd name="T41" fmla="*/ 647350 h 707389"/>
                <a:gd name="T42" fmla="*/ 2178939 w 2199640"/>
                <a:gd name="T43" fmla="*/ 661041 h 707389"/>
                <a:gd name="T44" fmla="*/ 2171573 w 2199640"/>
                <a:gd name="T45" fmla="*/ 685297 h 707389"/>
                <a:gd name="T46" fmla="*/ 2178941 w 2199640"/>
                <a:gd name="T47" fmla="*/ 685297 h 707389"/>
                <a:gd name="T48" fmla="*/ 2199259 w 2199640"/>
                <a:gd name="T49" fmla="*/ 680471 h 707389"/>
                <a:gd name="T50" fmla="*/ 2119757 w 2199640"/>
                <a:gd name="T51" fmla="*/ 594619 h 707389"/>
                <a:gd name="T52" fmla="*/ 2111756 w 2199640"/>
                <a:gd name="T53" fmla="*/ 594366 h 707389"/>
                <a:gd name="T54" fmla="*/ 2172335 w 2199640"/>
                <a:gd name="T55" fmla="*/ 660786 h 707389"/>
                <a:gd name="T56" fmla="*/ 2151089 w 2199640"/>
                <a:gd name="T57" fmla="*/ 665815 h 707389"/>
                <a:gd name="T58" fmla="*/ 2165858 w 2199640"/>
                <a:gd name="T59" fmla="*/ 681742 h 707389"/>
                <a:gd name="T60" fmla="*/ 2172335 w 2199640"/>
                <a:gd name="T61" fmla="*/ 660786 h 707389"/>
                <a:gd name="T62" fmla="*/ 2178104 w 2199640"/>
                <a:gd name="T63" fmla="*/ 660786 h 707389"/>
                <a:gd name="T64" fmla="*/ 2172335 w 2199640"/>
                <a:gd name="T65" fmla="*/ 660786 h 707389"/>
                <a:gd name="T66" fmla="*/ 2165858 w 2199640"/>
                <a:gd name="T67" fmla="*/ 681742 h 707389"/>
                <a:gd name="T68" fmla="*/ 2172652 w 2199640"/>
                <a:gd name="T69" fmla="*/ 681742 h 707389"/>
                <a:gd name="T70" fmla="*/ 2178939 w 2199640"/>
                <a:gd name="T71" fmla="*/ 661041 h 707389"/>
                <a:gd name="T72" fmla="*/ 2178104 w 2199640"/>
                <a:gd name="T73" fmla="*/ 660786 h 707389"/>
                <a:gd name="T74" fmla="*/ 7493 w 2199640"/>
                <a:gd name="T75" fmla="*/ 0 h 707389"/>
                <a:gd name="T76" fmla="*/ 0 w 2199640"/>
                <a:gd name="T77" fmla="*/ 24256 h 707389"/>
                <a:gd name="T78" fmla="*/ 2126607 w 2199640"/>
                <a:gd name="T79" fmla="*/ 671610 h 707389"/>
                <a:gd name="T80" fmla="*/ 2151089 w 2199640"/>
                <a:gd name="T81" fmla="*/ 665815 h 707389"/>
                <a:gd name="T82" fmla="*/ 2133966 w 2199640"/>
                <a:gd name="T83" fmla="*/ 647350 h 707389"/>
                <a:gd name="T84" fmla="*/ 7493 w 2199640"/>
                <a:gd name="T85" fmla="*/ 0 h 707389"/>
                <a:gd name="T86" fmla="*/ 2133966 w 2199640"/>
                <a:gd name="T87" fmla="*/ 647350 h 707389"/>
                <a:gd name="T88" fmla="*/ 2151089 w 2199640"/>
                <a:gd name="T89" fmla="*/ 665815 h 707389"/>
                <a:gd name="T90" fmla="*/ 2172335 w 2199640"/>
                <a:gd name="T91" fmla="*/ 660786 h 707389"/>
                <a:gd name="T92" fmla="*/ 2178104 w 2199640"/>
                <a:gd name="T93" fmla="*/ 660786 h 707389"/>
                <a:gd name="T94" fmla="*/ 2133966 w 2199640"/>
                <a:gd name="T95" fmla="*/ 647350 h 7073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99640" h="707389">
                  <a:moveTo>
                    <a:pt x="2126607" y="671604"/>
                  </a:moveTo>
                  <a:lnTo>
                    <a:pt x="2079625" y="682751"/>
                  </a:lnTo>
                  <a:lnTo>
                    <a:pt x="2075434" y="689610"/>
                  </a:lnTo>
                  <a:lnTo>
                    <a:pt x="2076958" y="696340"/>
                  </a:lnTo>
                  <a:lnTo>
                    <a:pt x="2078609" y="703199"/>
                  </a:lnTo>
                  <a:lnTo>
                    <a:pt x="2085466" y="707389"/>
                  </a:lnTo>
                  <a:lnTo>
                    <a:pt x="2092325" y="705865"/>
                  </a:lnTo>
                  <a:lnTo>
                    <a:pt x="2178941" y="685291"/>
                  </a:lnTo>
                  <a:lnTo>
                    <a:pt x="2171573" y="685291"/>
                  </a:lnTo>
                  <a:lnTo>
                    <a:pt x="2126607" y="671604"/>
                  </a:lnTo>
                  <a:close/>
                </a:path>
                <a:path w="2199640" h="707389">
                  <a:moveTo>
                    <a:pt x="2151089" y="665809"/>
                  </a:moveTo>
                  <a:lnTo>
                    <a:pt x="2126607" y="671604"/>
                  </a:lnTo>
                  <a:lnTo>
                    <a:pt x="2171573" y="685291"/>
                  </a:lnTo>
                  <a:lnTo>
                    <a:pt x="2172652" y="681736"/>
                  </a:lnTo>
                  <a:lnTo>
                    <a:pt x="2165858" y="681736"/>
                  </a:lnTo>
                  <a:lnTo>
                    <a:pt x="2151089" y="665809"/>
                  </a:lnTo>
                  <a:close/>
                </a:path>
                <a:path w="2199640" h="707389">
                  <a:moveTo>
                    <a:pt x="2111756" y="594360"/>
                  </a:moveTo>
                  <a:lnTo>
                    <a:pt x="2101468" y="603885"/>
                  </a:lnTo>
                  <a:lnTo>
                    <a:pt x="2101215" y="611886"/>
                  </a:lnTo>
                  <a:lnTo>
                    <a:pt x="2105914" y="617092"/>
                  </a:lnTo>
                  <a:lnTo>
                    <a:pt x="2133966" y="647344"/>
                  </a:lnTo>
                  <a:lnTo>
                    <a:pt x="2178939" y="661035"/>
                  </a:lnTo>
                  <a:lnTo>
                    <a:pt x="2171573" y="685291"/>
                  </a:lnTo>
                  <a:lnTo>
                    <a:pt x="2178941" y="685291"/>
                  </a:lnTo>
                  <a:lnTo>
                    <a:pt x="2199259" y="680465"/>
                  </a:lnTo>
                  <a:lnTo>
                    <a:pt x="2119757" y="594613"/>
                  </a:lnTo>
                  <a:lnTo>
                    <a:pt x="2111756" y="594360"/>
                  </a:lnTo>
                  <a:close/>
                </a:path>
                <a:path w="2199640" h="707389">
                  <a:moveTo>
                    <a:pt x="2172335" y="660780"/>
                  </a:moveTo>
                  <a:lnTo>
                    <a:pt x="2151089" y="665809"/>
                  </a:lnTo>
                  <a:lnTo>
                    <a:pt x="2165858" y="681736"/>
                  </a:lnTo>
                  <a:lnTo>
                    <a:pt x="2172335" y="660780"/>
                  </a:lnTo>
                  <a:close/>
                </a:path>
                <a:path w="2199640" h="707389">
                  <a:moveTo>
                    <a:pt x="2178104" y="660780"/>
                  </a:moveTo>
                  <a:lnTo>
                    <a:pt x="2172335" y="660780"/>
                  </a:lnTo>
                  <a:lnTo>
                    <a:pt x="2165858" y="681736"/>
                  </a:lnTo>
                  <a:lnTo>
                    <a:pt x="2172652" y="681736"/>
                  </a:lnTo>
                  <a:lnTo>
                    <a:pt x="2178939" y="661035"/>
                  </a:lnTo>
                  <a:lnTo>
                    <a:pt x="2178104" y="660780"/>
                  </a:lnTo>
                  <a:close/>
                </a:path>
                <a:path w="2199640" h="707389">
                  <a:moveTo>
                    <a:pt x="7493" y="0"/>
                  </a:moveTo>
                  <a:lnTo>
                    <a:pt x="0" y="24256"/>
                  </a:lnTo>
                  <a:lnTo>
                    <a:pt x="2126607" y="671604"/>
                  </a:lnTo>
                  <a:lnTo>
                    <a:pt x="2151089" y="665809"/>
                  </a:lnTo>
                  <a:lnTo>
                    <a:pt x="2133966" y="647344"/>
                  </a:lnTo>
                  <a:lnTo>
                    <a:pt x="7493" y="0"/>
                  </a:lnTo>
                  <a:close/>
                </a:path>
                <a:path w="2199640" h="707389">
                  <a:moveTo>
                    <a:pt x="2133966" y="647344"/>
                  </a:moveTo>
                  <a:lnTo>
                    <a:pt x="2151089" y="665809"/>
                  </a:lnTo>
                  <a:lnTo>
                    <a:pt x="2172335" y="660780"/>
                  </a:lnTo>
                  <a:lnTo>
                    <a:pt x="2178104" y="660780"/>
                  </a:lnTo>
                  <a:lnTo>
                    <a:pt x="2133966" y="647344"/>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20" name="object 16">
              <a:extLst>
                <a:ext uri="{FF2B5EF4-FFF2-40B4-BE49-F238E27FC236}">
                  <a16:creationId xmlns:a16="http://schemas.microsoft.com/office/drawing/2014/main" id="{C7F93594-D8F5-AB78-C859-1B81D6504F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1773" y="4098607"/>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21" name="object 17">
              <a:extLst>
                <a:ext uri="{FF2B5EF4-FFF2-40B4-BE49-F238E27FC236}">
                  <a16:creationId xmlns:a16="http://schemas.microsoft.com/office/drawing/2014/main" id="{F13417CC-4D38-E6B6-835D-06CEE15DD8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4331" y="3457955"/>
              <a:ext cx="1257300" cy="82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22" name="object 18">
              <a:extLst>
                <a:ext uri="{FF2B5EF4-FFF2-40B4-BE49-F238E27FC236}">
                  <a16:creationId xmlns:a16="http://schemas.microsoft.com/office/drawing/2014/main" id="{95BA2002-7071-233A-AD44-BF71BB332863}"/>
                </a:ext>
              </a:extLst>
            </p:cNvPr>
            <p:cNvSpPr>
              <a:spLocks/>
            </p:cNvSpPr>
            <p:nvPr/>
          </p:nvSpPr>
          <p:spPr bwMode="auto">
            <a:xfrm>
              <a:off x="2049399" y="3479926"/>
              <a:ext cx="1059180" cy="631825"/>
            </a:xfrm>
            <a:custGeom>
              <a:avLst/>
              <a:gdLst>
                <a:gd name="T0" fmla="*/ 64896 w 1059180"/>
                <a:gd name="T1" fmla="*/ 527431 h 631825"/>
                <a:gd name="T2" fmla="*/ 57150 w 1059180"/>
                <a:gd name="T3" fmla="*/ 529590 h 631825"/>
                <a:gd name="T4" fmla="*/ 0 w 1059180"/>
                <a:gd name="T5" fmla="*/ 631698 h 631825"/>
                <a:gd name="T6" fmla="*/ 116967 w 1059180"/>
                <a:gd name="T7" fmla="*/ 631190 h 631825"/>
                <a:gd name="T8" fmla="*/ 118237 w 1059180"/>
                <a:gd name="T9" fmla="*/ 629920 h 631825"/>
                <a:gd name="T10" fmla="*/ 28193 w 1059180"/>
                <a:gd name="T11" fmla="*/ 629920 h 631825"/>
                <a:gd name="T12" fmla="*/ 15239 w 1059180"/>
                <a:gd name="T13" fmla="*/ 607949 h 631825"/>
                <a:gd name="T14" fmla="*/ 55707 w 1059180"/>
                <a:gd name="T15" fmla="*/ 584083 h 631825"/>
                <a:gd name="T16" fmla="*/ 79248 w 1059180"/>
                <a:gd name="T17" fmla="*/ 542036 h 631825"/>
                <a:gd name="T18" fmla="*/ 77088 w 1059180"/>
                <a:gd name="T19" fmla="*/ 534289 h 631825"/>
                <a:gd name="T20" fmla="*/ 64896 w 1059180"/>
                <a:gd name="T21" fmla="*/ 527431 h 631825"/>
                <a:gd name="T22" fmla="*/ 55707 w 1059180"/>
                <a:gd name="T23" fmla="*/ 584083 h 631825"/>
                <a:gd name="T24" fmla="*/ 15239 w 1059180"/>
                <a:gd name="T25" fmla="*/ 607949 h 631825"/>
                <a:gd name="T26" fmla="*/ 28193 w 1059180"/>
                <a:gd name="T27" fmla="*/ 629920 h 631825"/>
                <a:gd name="T28" fmla="*/ 36377 w 1059180"/>
                <a:gd name="T29" fmla="*/ 625094 h 631825"/>
                <a:gd name="T30" fmla="*/ 32765 w 1059180"/>
                <a:gd name="T31" fmla="*/ 625094 h 631825"/>
                <a:gd name="T32" fmla="*/ 21717 w 1059180"/>
                <a:gd name="T33" fmla="*/ 606171 h 631825"/>
                <a:gd name="T34" fmla="*/ 43404 w 1059180"/>
                <a:gd name="T35" fmla="*/ 606077 h 631825"/>
                <a:gd name="T36" fmla="*/ 55707 w 1059180"/>
                <a:gd name="T37" fmla="*/ 584083 h 631825"/>
                <a:gd name="T38" fmla="*/ 116839 w 1059180"/>
                <a:gd name="T39" fmla="*/ 605790 h 631825"/>
                <a:gd name="T40" fmla="*/ 109855 w 1059180"/>
                <a:gd name="T41" fmla="*/ 605790 h 631825"/>
                <a:gd name="T42" fmla="*/ 68808 w 1059180"/>
                <a:gd name="T43" fmla="*/ 605967 h 631825"/>
                <a:gd name="T44" fmla="*/ 28193 w 1059180"/>
                <a:gd name="T45" fmla="*/ 629920 h 631825"/>
                <a:gd name="T46" fmla="*/ 118237 w 1059180"/>
                <a:gd name="T47" fmla="*/ 629920 h 631825"/>
                <a:gd name="T48" fmla="*/ 122681 w 1059180"/>
                <a:gd name="T49" fmla="*/ 625475 h 631825"/>
                <a:gd name="T50" fmla="*/ 122555 w 1059180"/>
                <a:gd name="T51" fmla="*/ 611378 h 631825"/>
                <a:gd name="T52" fmla="*/ 116839 w 1059180"/>
                <a:gd name="T53" fmla="*/ 605790 h 631825"/>
                <a:gd name="T54" fmla="*/ 43404 w 1059180"/>
                <a:gd name="T55" fmla="*/ 606077 h 631825"/>
                <a:gd name="T56" fmla="*/ 21717 w 1059180"/>
                <a:gd name="T57" fmla="*/ 606171 h 631825"/>
                <a:gd name="T58" fmla="*/ 32765 w 1059180"/>
                <a:gd name="T59" fmla="*/ 625094 h 631825"/>
                <a:gd name="T60" fmla="*/ 43404 w 1059180"/>
                <a:gd name="T61" fmla="*/ 606077 h 631825"/>
                <a:gd name="T62" fmla="*/ 68808 w 1059180"/>
                <a:gd name="T63" fmla="*/ 605967 h 631825"/>
                <a:gd name="T64" fmla="*/ 43404 w 1059180"/>
                <a:gd name="T65" fmla="*/ 606077 h 631825"/>
                <a:gd name="T66" fmla="*/ 32765 w 1059180"/>
                <a:gd name="T67" fmla="*/ 625094 h 631825"/>
                <a:gd name="T68" fmla="*/ 36377 w 1059180"/>
                <a:gd name="T69" fmla="*/ 625094 h 631825"/>
                <a:gd name="T70" fmla="*/ 68808 w 1059180"/>
                <a:gd name="T71" fmla="*/ 605967 h 631825"/>
                <a:gd name="T72" fmla="*/ 1046099 w 1059180"/>
                <a:gd name="T73" fmla="*/ 0 h 631825"/>
                <a:gd name="T74" fmla="*/ 55707 w 1059180"/>
                <a:gd name="T75" fmla="*/ 584083 h 631825"/>
                <a:gd name="T76" fmla="*/ 43404 w 1059180"/>
                <a:gd name="T77" fmla="*/ 606077 h 631825"/>
                <a:gd name="T78" fmla="*/ 68808 w 1059180"/>
                <a:gd name="T79" fmla="*/ 605967 h 631825"/>
                <a:gd name="T80" fmla="*/ 1059052 w 1059180"/>
                <a:gd name="T81" fmla="*/ 21971 h 631825"/>
                <a:gd name="T82" fmla="*/ 1046099 w 1059180"/>
                <a:gd name="T83" fmla="*/ 0 h 6318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9180" h="631825">
                  <a:moveTo>
                    <a:pt x="64896" y="527431"/>
                  </a:moveTo>
                  <a:lnTo>
                    <a:pt x="57150" y="529590"/>
                  </a:lnTo>
                  <a:lnTo>
                    <a:pt x="0" y="631698"/>
                  </a:lnTo>
                  <a:lnTo>
                    <a:pt x="116967" y="631190"/>
                  </a:lnTo>
                  <a:lnTo>
                    <a:pt x="118237" y="629920"/>
                  </a:lnTo>
                  <a:lnTo>
                    <a:pt x="28193" y="629920"/>
                  </a:lnTo>
                  <a:lnTo>
                    <a:pt x="15239" y="607949"/>
                  </a:lnTo>
                  <a:lnTo>
                    <a:pt x="55707" y="584083"/>
                  </a:lnTo>
                  <a:lnTo>
                    <a:pt x="79248" y="542036"/>
                  </a:lnTo>
                  <a:lnTo>
                    <a:pt x="77088" y="534289"/>
                  </a:lnTo>
                  <a:lnTo>
                    <a:pt x="64896" y="527431"/>
                  </a:lnTo>
                  <a:close/>
                </a:path>
                <a:path w="1059180" h="631825">
                  <a:moveTo>
                    <a:pt x="55707" y="584083"/>
                  </a:moveTo>
                  <a:lnTo>
                    <a:pt x="15239" y="607949"/>
                  </a:lnTo>
                  <a:lnTo>
                    <a:pt x="28193" y="629920"/>
                  </a:lnTo>
                  <a:lnTo>
                    <a:pt x="36377" y="625094"/>
                  </a:lnTo>
                  <a:lnTo>
                    <a:pt x="32765" y="625094"/>
                  </a:lnTo>
                  <a:lnTo>
                    <a:pt x="21717" y="606171"/>
                  </a:lnTo>
                  <a:lnTo>
                    <a:pt x="43404" y="606077"/>
                  </a:lnTo>
                  <a:lnTo>
                    <a:pt x="55707" y="584083"/>
                  </a:lnTo>
                  <a:close/>
                </a:path>
                <a:path w="1059180" h="631825">
                  <a:moveTo>
                    <a:pt x="116839" y="605790"/>
                  </a:moveTo>
                  <a:lnTo>
                    <a:pt x="109855" y="605790"/>
                  </a:lnTo>
                  <a:lnTo>
                    <a:pt x="68808" y="605967"/>
                  </a:lnTo>
                  <a:lnTo>
                    <a:pt x="28193" y="629920"/>
                  </a:lnTo>
                  <a:lnTo>
                    <a:pt x="118237" y="629920"/>
                  </a:lnTo>
                  <a:lnTo>
                    <a:pt x="122681" y="625475"/>
                  </a:lnTo>
                  <a:lnTo>
                    <a:pt x="122555" y="611378"/>
                  </a:lnTo>
                  <a:lnTo>
                    <a:pt x="116839" y="605790"/>
                  </a:lnTo>
                  <a:close/>
                </a:path>
                <a:path w="1059180" h="631825">
                  <a:moveTo>
                    <a:pt x="43404" y="606077"/>
                  </a:moveTo>
                  <a:lnTo>
                    <a:pt x="21717" y="606171"/>
                  </a:lnTo>
                  <a:lnTo>
                    <a:pt x="32765" y="625094"/>
                  </a:lnTo>
                  <a:lnTo>
                    <a:pt x="43404" y="606077"/>
                  </a:lnTo>
                  <a:close/>
                </a:path>
                <a:path w="1059180" h="631825">
                  <a:moveTo>
                    <a:pt x="68808" y="605967"/>
                  </a:moveTo>
                  <a:lnTo>
                    <a:pt x="43404" y="606077"/>
                  </a:lnTo>
                  <a:lnTo>
                    <a:pt x="32765" y="625094"/>
                  </a:lnTo>
                  <a:lnTo>
                    <a:pt x="36377" y="625094"/>
                  </a:lnTo>
                  <a:lnTo>
                    <a:pt x="68808" y="605967"/>
                  </a:lnTo>
                  <a:close/>
                </a:path>
                <a:path w="1059180" h="631825">
                  <a:moveTo>
                    <a:pt x="1046099" y="0"/>
                  </a:moveTo>
                  <a:lnTo>
                    <a:pt x="55707" y="584083"/>
                  </a:lnTo>
                  <a:lnTo>
                    <a:pt x="43404" y="606077"/>
                  </a:lnTo>
                  <a:lnTo>
                    <a:pt x="68808" y="605967"/>
                  </a:lnTo>
                  <a:lnTo>
                    <a:pt x="1059052" y="21971"/>
                  </a:lnTo>
                  <a:lnTo>
                    <a:pt x="1046099"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23" name="object 19">
              <a:extLst>
                <a:ext uri="{FF2B5EF4-FFF2-40B4-BE49-F238E27FC236}">
                  <a16:creationId xmlns:a16="http://schemas.microsoft.com/office/drawing/2014/main" id="{D1E7960B-C918-DC26-9E70-E3DB65B1E5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7638" y="4576508"/>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24" name="object 20">
              <a:extLst>
                <a:ext uri="{FF2B5EF4-FFF2-40B4-BE49-F238E27FC236}">
                  <a16:creationId xmlns:a16="http://schemas.microsoft.com/office/drawing/2014/main" id="{02A4E3DE-1022-830F-66E4-8FCF26931B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660" y="3407663"/>
              <a:ext cx="1235964" cy="135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25" name="object 21">
              <a:extLst>
                <a:ext uri="{FF2B5EF4-FFF2-40B4-BE49-F238E27FC236}">
                  <a16:creationId xmlns:a16="http://schemas.microsoft.com/office/drawing/2014/main" id="{3FF39D52-EF7A-E317-0690-F46D914FEA2E}"/>
                </a:ext>
              </a:extLst>
            </p:cNvPr>
            <p:cNvSpPr>
              <a:spLocks/>
            </p:cNvSpPr>
            <p:nvPr/>
          </p:nvSpPr>
          <p:spPr bwMode="auto">
            <a:xfrm>
              <a:off x="3036951" y="3430015"/>
              <a:ext cx="1038225" cy="1159510"/>
            </a:xfrm>
            <a:custGeom>
              <a:avLst/>
              <a:gdLst>
                <a:gd name="T0" fmla="*/ 934720 w 1038225"/>
                <a:gd name="T1" fmla="*/ 1099312 h 1159510"/>
                <a:gd name="T2" fmla="*/ 927608 w 1038225"/>
                <a:gd name="T3" fmla="*/ 1102868 h 1159510"/>
                <a:gd name="T4" fmla="*/ 925449 w 1038225"/>
                <a:gd name="T5" fmla="*/ 1109599 h 1159510"/>
                <a:gd name="T6" fmla="*/ 923289 w 1038225"/>
                <a:gd name="T7" fmla="*/ 1116203 h 1159510"/>
                <a:gd name="T8" fmla="*/ 926846 w 1038225"/>
                <a:gd name="T9" fmla="*/ 1123442 h 1159510"/>
                <a:gd name="T10" fmla="*/ 1038225 w 1038225"/>
                <a:gd name="T11" fmla="*/ 1159510 h 1159510"/>
                <a:gd name="T12" fmla="*/ 1036128 w 1038225"/>
                <a:gd name="T13" fmla="*/ 1149223 h 1159510"/>
                <a:gd name="T14" fmla="*/ 1011936 w 1038225"/>
                <a:gd name="T15" fmla="*/ 1149223 h 1159510"/>
                <a:gd name="T16" fmla="*/ 980602 w 1038225"/>
                <a:gd name="T17" fmla="*/ 1114165 h 1159510"/>
                <a:gd name="T18" fmla="*/ 934720 w 1038225"/>
                <a:gd name="T19" fmla="*/ 1099312 h 1159510"/>
                <a:gd name="T20" fmla="*/ 980602 w 1038225"/>
                <a:gd name="T21" fmla="*/ 1114165 h 1159510"/>
                <a:gd name="T22" fmla="*/ 1011936 w 1038225"/>
                <a:gd name="T23" fmla="*/ 1149223 h 1159510"/>
                <a:gd name="T24" fmla="*/ 1018573 w 1038225"/>
                <a:gd name="T25" fmla="*/ 1143254 h 1159510"/>
                <a:gd name="T26" fmla="*/ 1009014 w 1038225"/>
                <a:gd name="T27" fmla="*/ 1143254 h 1159510"/>
                <a:gd name="T28" fmla="*/ 1004671 w 1038225"/>
                <a:gd name="T29" fmla="*/ 1121969 h 1159510"/>
                <a:gd name="T30" fmla="*/ 980602 w 1038225"/>
                <a:gd name="T31" fmla="*/ 1114165 h 1159510"/>
                <a:gd name="T32" fmla="*/ 1008126 w 1038225"/>
                <a:gd name="T33" fmla="*/ 1040384 h 1159510"/>
                <a:gd name="T34" fmla="*/ 994410 w 1038225"/>
                <a:gd name="T35" fmla="*/ 1043178 h 1159510"/>
                <a:gd name="T36" fmla="*/ 989964 w 1038225"/>
                <a:gd name="T37" fmla="*/ 1049909 h 1159510"/>
                <a:gd name="T38" fmla="*/ 999629 w 1038225"/>
                <a:gd name="T39" fmla="*/ 1097263 h 1159510"/>
                <a:gd name="T40" fmla="*/ 1030859 w 1038225"/>
                <a:gd name="T41" fmla="*/ 1132205 h 1159510"/>
                <a:gd name="T42" fmla="*/ 1011936 w 1038225"/>
                <a:gd name="T43" fmla="*/ 1149223 h 1159510"/>
                <a:gd name="T44" fmla="*/ 1036128 w 1038225"/>
                <a:gd name="T45" fmla="*/ 1149223 h 1159510"/>
                <a:gd name="T46" fmla="*/ 1014857 w 1038225"/>
                <a:gd name="T47" fmla="*/ 1044829 h 1159510"/>
                <a:gd name="T48" fmla="*/ 1008126 w 1038225"/>
                <a:gd name="T49" fmla="*/ 1040384 h 1159510"/>
                <a:gd name="T50" fmla="*/ 1004671 w 1038225"/>
                <a:gd name="T51" fmla="*/ 1121969 h 1159510"/>
                <a:gd name="T52" fmla="*/ 1009014 w 1038225"/>
                <a:gd name="T53" fmla="*/ 1143254 h 1159510"/>
                <a:gd name="T54" fmla="*/ 1025271 w 1038225"/>
                <a:gd name="T55" fmla="*/ 1128649 h 1159510"/>
                <a:gd name="T56" fmla="*/ 1004671 w 1038225"/>
                <a:gd name="T57" fmla="*/ 1121969 h 1159510"/>
                <a:gd name="T58" fmla="*/ 999629 w 1038225"/>
                <a:gd name="T59" fmla="*/ 1097263 h 1159510"/>
                <a:gd name="T60" fmla="*/ 1004671 w 1038225"/>
                <a:gd name="T61" fmla="*/ 1121969 h 1159510"/>
                <a:gd name="T62" fmla="*/ 1025271 w 1038225"/>
                <a:gd name="T63" fmla="*/ 1128649 h 1159510"/>
                <a:gd name="T64" fmla="*/ 1009014 w 1038225"/>
                <a:gd name="T65" fmla="*/ 1143254 h 1159510"/>
                <a:gd name="T66" fmla="*/ 1018573 w 1038225"/>
                <a:gd name="T67" fmla="*/ 1143254 h 1159510"/>
                <a:gd name="T68" fmla="*/ 1030859 w 1038225"/>
                <a:gd name="T69" fmla="*/ 1132205 h 1159510"/>
                <a:gd name="T70" fmla="*/ 999629 w 1038225"/>
                <a:gd name="T71" fmla="*/ 1097263 h 1159510"/>
                <a:gd name="T72" fmla="*/ 18923 w 1038225"/>
                <a:gd name="T73" fmla="*/ 0 h 1159510"/>
                <a:gd name="T74" fmla="*/ 0 w 1038225"/>
                <a:gd name="T75" fmla="*/ 17018 h 1159510"/>
                <a:gd name="T76" fmla="*/ 980602 w 1038225"/>
                <a:gd name="T77" fmla="*/ 1114165 h 1159510"/>
                <a:gd name="T78" fmla="*/ 1004671 w 1038225"/>
                <a:gd name="T79" fmla="*/ 1121969 h 1159510"/>
                <a:gd name="T80" fmla="*/ 999629 w 1038225"/>
                <a:gd name="T81" fmla="*/ 1097263 h 1159510"/>
                <a:gd name="T82" fmla="*/ 18923 w 1038225"/>
                <a:gd name="T83" fmla="*/ 0 h 1159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38225" h="1159510">
                  <a:moveTo>
                    <a:pt x="934720" y="1099312"/>
                  </a:moveTo>
                  <a:lnTo>
                    <a:pt x="927608" y="1102868"/>
                  </a:lnTo>
                  <a:lnTo>
                    <a:pt x="925449" y="1109599"/>
                  </a:lnTo>
                  <a:lnTo>
                    <a:pt x="923289" y="1116203"/>
                  </a:lnTo>
                  <a:lnTo>
                    <a:pt x="926846" y="1123442"/>
                  </a:lnTo>
                  <a:lnTo>
                    <a:pt x="1038225" y="1159510"/>
                  </a:lnTo>
                  <a:lnTo>
                    <a:pt x="1036128" y="1149223"/>
                  </a:lnTo>
                  <a:lnTo>
                    <a:pt x="1011936" y="1149223"/>
                  </a:lnTo>
                  <a:lnTo>
                    <a:pt x="980602" y="1114165"/>
                  </a:lnTo>
                  <a:lnTo>
                    <a:pt x="934720" y="1099312"/>
                  </a:lnTo>
                  <a:close/>
                </a:path>
                <a:path w="1038225" h="1159510">
                  <a:moveTo>
                    <a:pt x="980602" y="1114165"/>
                  </a:moveTo>
                  <a:lnTo>
                    <a:pt x="1011936" y="1149223"/>
                  </a:lnTo>
                  <a:lnTo>
                    <a:pt x="1018573" y="1143254"/>
                  </a:lnTo>
                  <a:lnTo>
                    <a:pt x="1009014" y="1143254"/>
                  </a:lnTo>
                  <a:lnTo>
                    <a:pt x="1004671" y="1121969"/>
                  </a:lnTo>
                  <a:lnTo>
                    <a:pt x="980602" y="1114165"/>
                  </a:lnTo>
                  <a:close/>
                </a:path>
                <a:path w="1038225" h="1159510">
                  <a:moveTo>
                    <a:pt x="1008126" y="1040384"/>
                  </a:moveTo>
                  <a:lnTo>
                    <a:pt x="994410" y="1043178"/>
                  </a:lnTo>
                  <a:lnTo>
                    <a:pt x="989964" y="1049909"/>
                  </a:lnTo>
                  <a:lnTo>
                    <a:pt x="999629" y="1097263"/>
                  </a:lnTo>
                  <a:lnTo>
                    <a:pt x="1030859" y="1132205"/>
                  </a:lnTo>
                  <a:lnTo>
                    <a:pt x="1011936" y="1149223"/>
                  </a:lnTo>
                  <a:lnTo>
                    <a:pt x="1036128" y="1149223"/>
                  </a:lnTo>
                  <a:lnTo>
                    <a:pt x="1014857" y="1044829"/>
                  </a:lnTo>
                  <a:lnTo>
                    <a:pt x="1008126" y="1040384"/>
                  </a:lnTo>
                  <a:close/>
                </a:path>
                <a:path w="1038225" h="1159510">
                  <a:moveTo>
                    <a:pt x="1004671" y="1121969"/>
                  </a:moveTo>
                  <a:lnTo>
                    <a:pt x="1009014" y="1143254"/>
                  </a:lnTo>
                  <a:lnTo>
                    <a:pt x="1025271" y="1128649"/>
                  </a:lnTo>
                  <a:lnTo>
                    <a:pt x="1004671" y="1121969"/>
                  </a:lnTo>
                  <a:close/>
                </a:path>
                <a:path w="1038225" h="1159510">
                  <a:moveTo>
                    <a:pt x="999629" y="1097263"/>
                  </a:moveTo>
                  <a:lnTo>
                    <a:pt x="1004671" y="1121969"/>
                  </a:lnTo>
                  <a:lnTo>
                    <a:pt x="1025271" y="1128649"/>
                  </a:lnTo>
                  <a:lnTo>
                    <a:pt x="1009014" y="1143254"/>
                  </a:lnTo>
                  <a:lnTo>
                    <a:pt x="1018573" y="1143254"/>
                  </a:lnTo>
                  <a:lnTo>
                    <a:pt x="1030859" y="1132205"/>
                  </a:lnTo>
                  <a:lnTo>
                    <a:pt x="999629" y="1097263"/>
                  </a:lnTo>
                  <a:close/>
                </a:path>
                <a:path w="1038225" h="1159510">
                  <a:moveTo>
                    <a:pt x="18923" y="0"/>
                  </a:moveTo>
                  <a:lnTo>
                    <a:pt x="0" y="17018"/>
                  </a:lnTo>
                  <a:lnTo>
                    <a:pt x="980602" y="1114165"/>
                  </a:lnTo>
                  <a:lnTo>
                    <a:pt x="1004671" y="1121969"/>
                  </a:lnTo>
                  <a:lnTo>
                    <a:pt x="999629" y="1097263"/>
                  </a:lnTo>
                  <a:lnTo>
                    <a:pt x="18923"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26" name="object 22">
              <a:extLst>
                <a:ext uri="{FF2B5EF4-FFF2-40B4-BE49-F238E27FC236}">
                  <a16:creationId xmlns:a16="http://schemas.microsoft.com/office/drawing/2014/main" id="{8898FA65-DEB6-A903-C19F-C27B4F502A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5151" y="5073586"/>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27" name="object 23">
              <a:extLst>
                <a:ext uri="{FF2B5EF4-FFF2-40B4-BE49-F238E27FC236}">
                  <a16:creationId xmlns:a16="http://schemas.microsoft.com/office/drawing/2014/main" id="{5D563422-722B-7B20-EE87-8A7A3B987A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6211" y="4511039"/>
              <a:ext cx="408431" cy="75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28" name="object 24">
              <a:extLst>
                <a:ext uri="{FF2B5EF4-FFF2-40B4-BE49-F238E27FC236}">
                  <a16:creationId xmlns:a16="http://schemas.microsoft.com/office/drawing/2014/main" id="{0405EA28-8C0F-4E72-63B7-0C50A67803B4}"/>
                </a:ext>
              </a:extLst>
            </p:cNvPr>
            <p:cNvSpPr>
              <a:spLocks/>
            </p:cNvSpPr>
            <p:nvPr/>
          </p:nvSpPr>
          <p:spPr bwMode="auto">
            <a:xfrm>
              <a:off x="1831339" y="4534407"/>
              <a:ext cx="230504" cy="552450"/>
            </a:xfrm>
            <a:custGeom>
              <a:avLst/>
              <a:gdLst>
                <a:gd name="T0" fmla="*/ 18287 w 230505"/>
                <a:gd name="T1" fmla="*/ 427736 h 552450"/>
                <a:gd name="T2" fmla="*/ 4572 w 230505"/>
                <a:gd name="T3" fmla="*/ 430276 h 552450"/>
                <a:gd name="T4" fmla="*/ 0 w 230505"/>
                <a:gd name="T5" fmla="*/ 437007 h 552450"/>
                <a:gd name="T6" fmla="*/ 21209 w 230505"/>
                <a:gd name="T7" fmla="*/ 551942 h 552450"/>
                <a:gd name="T8" fmla="*/ 44414 w 230505"/>
                <a:gd name="T9" fmla="*/ 532511 h 552450"/>
                <a:gd name="T10" fmla="*/ 41783 w 230505"/>
                <a:gd name="T11" fmla="*/ 532511 h 552450"/>
                <a:gd name="T12" fmla="*/ 17780 w 230505"/>
                <a:gd name="T13" fmla="*/ 524002 h 552450"/>
                <a:gd name="T14" fmla="*/ 33702 w 230505"/>
                <a:gd name="T15" fmla="*/ 479703 h 552450"/>
                <a:gd name="T16" fmla="*/ 24892 w 230505"/>
                <a:gd name="T17" fmla="*/ 432308 h 552450"/>
                <a:gd name="T18" fmla="*/ 18287 w 230505"/>
                <a:gd name="T19" fmla="*/ 427736 h 552450"/>
                <a:gd name="T20" fmla="*/ 33702 w 230505"/>
                <a:gd name="T21" fmla="*/ 479703 h 552450"/>
                <a:gd name="T22" fmla="*/ 17780 w 230505"/>
                <a:gd name="T23" fmla="*/ 524002 h 552450"/>
                <a:gd name="T24" fmla="*/ 41783 w 230505"/>
                <a:gd name="T25" fmla="*/ 532511 h 552450"/>
                <a:gd name="T26" fmla="*/ 44156 w 230505"/>
                <a:gd name="T27" fmla="*/ 525907 h 552450"/>
                <a:gd name="T28" fmla="*/ 42291 w 230505"/>
                <a:gd name="T29" fmla="*/ 525907 h 552450"/>
                <a:gd name="T30" fmla="*/ 21590 w 230505"/>
                <a:gd name="T31" fmla="*/ 518541 h 552450"/>
                <a:gd name="T32" fmla="*/ 38319 w 230505"/>
                <a:gd name="T33" fmla="*/ 504542 h 552450"/>
                <a:gd name="T34" fmla="*/ 33702 w 230505"/>
                <a:gd name="T35" fmla="*/ 479703 h 552450"/>
                <a:gd name="T36" fmla="*/ 94615 w 230505"/>
                <a:gd name="T37" fmla="*/ 457327 h 552450"/>
                <a:gd name="T38" fmla="*/ 89281 w 230505"/>
                <a:gd name="T39" fmla="*/ 461899 h 552450"/>
                <a:gd name="T40" fmla="*/ 57649 w 230505"/>
                <a:gd name="T41" fmla="*/ 488367 h 552450"/>
                <a:gd name="T42" fmla="*/ 41783 w 230505"/>
                <a:gd name="T43" fmla="*/ 532511 h 552450"/>
                <a:gd name="T44" fmla="*/ 44414 w 230505"/>
                <a:gd name="T45" fmla="*/ 532511 h 552450"/>
                <a:gd name="T46" fmla="*/ 110871 w 230505"/>
                <a:gd name="T47" fmla="*/ 476885 h 552450"/>
                <a:gd name="T48" fmla="*/ 111633 w 230505"/>
                <a:gd name="T49" fmla="*/ 468757 h 552450"/>
                <a:gd name="T50" fmla="*/ 107061 w 230505"/>
                <a:gd name="T51" fmla="*/ 463423 h 552450"/>
                <a:gd name="T52" fmla="*/ 102616 w 230505"/>
                <a:gd name="T53" fmla="*/ 458089 h 552450"/>
                <a:gd name="T54" fmla="*/ 94615 w 230505"/>
                <a:gd name="T55" fmla="*/ 457327 h 552450"/>
                <a:gd name="T56" fmla="*/ 38319 w 230505"/>
                <a:gd name="T57" fmla="*/ 504542 h 552450"/>
                <a:gd name="T58" fmla="*/ 21590 w 230505"/>
                <a:gd name="T59" fmla="*/ 518541 h 552450"/>
                <a:gd name="T60" fmla="*/ 42291 w 230505"/>
                <a:gd name="T61" fmla="*/ 525907 h 552450"/>
                <a:gd name="T62" fmla="*/ 38319 w 230505"/>
                <a:gd name="T63" fmla="*/ 504542 h 552450"/>
                <a:gd name="T64" fmla="*/ 57649 w 230505"/>
                <a:gd name="T65" fmla="*/ 488367 h 552450"/>
                <a:gd name="T66" fmla="*/ 38319 w 230505"/>
                <a:gd name="T67" fmla="*/ 504542 h 552450"/>
                <a:gd name="T68" fmla="*/ 42291 w 230505"/>
                <a:gd name="T69" fmla="*/ 525907 h 552450"/>
                <a:gd name="T70" fmla="*/ 44156 w 230505"/>
                <a:gd name="T71" fmla="*/ 525907 h 552450"/>
                <a:gd name="T72" fmla="*/ 57649 w 230505"/>
                <a:gd name="T73" fmla="*/ 488367 h 552450"/>
                <a:gd name="T74" fmla="*/ 206115 w 230505"/>
                <a:gd name="T75" fmla="*/ 0 h 552450"/>
                <a:gd name="T76" fmla="*/ 33702 w 230505"/>
                <a:gd name="T77" fmla="*/ 479703 h 552450"/>
                <a:gd name="T78" fmla="*/ 38319 w 230505"/>
                <a:gd name="T79" fmla="*/ 504542 h 552450"/>
                <a:gd name="T80" fmla="*/ 57649 w 230505"/>
                <a:gd name="T81" fmla="*/ 488367 h 552450"/>
                <a:gd name="T82" fmla="*/ 230118 w 230505"/>
                <a:gd name="T83" fmla="*/ 8509 h 552450"/>
                <a:gd name="T84" fmla="*/ 206115 w 230505"/>
                <a:gd name="T85" fmla="*/ 0 h 5524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30505" h="552450">
                  <a:moveTo>
                    <a:pt x="18287" y="427736"/>
                  </a:moveTo>
                  <a:lnTo>
                    <a:pt x="4572" y="430276"/>
                  </a:lnTo>
                  <a:lnTo>
                    <a:pt x="0" y="437007"/>
                  </a:lnTo>
                  <a:lnTo>
                    <a:pt x="21209" y="551942"/>
                  </a:lnTo>
                  <a:lnTo>
                    <a:pt x="44414" y="532511"/>
                  </a:lnTo>
                  <a:lnTo>
                    <a:pt x="41783" y="532511"/>
                  </a:lnTo>
                  <a:lnTo>
                    <a:pt x="17780" y="524002"/>
                  </a:lnTo>
                  <a:lnTo>
                    <a:pt x="33702" y="479703"/>
                  </a:lnTo>
                  <a:lnTo>
                    <a:pt x="24892" y="432308"/>
                  </a:lnTo>
                  <a:lnTo>
                    <a:pt x="18287" y="427736"/>
                  </a:lnTo>
                  <a:close/>
                </a:path>
                <a:path w="230505" h="552450">
                  <a:moveTo>
                    <a:pt x="33702" y="479703"/>
                  </a:moveTo>
                  <a:lnTo>
                    <a:pt x="17780" y="524002"/>
                  </a:lnTo>
                  <a:lnTo>
                    <a:pt x="41783" y="532511"/>
                  </a:lnTo>
                  <a:lnTo>
                    <a:pt x="44156" y="525907"/>
                  </a:lnTo>
                  <a:lnTo>
                    <a:pt x="42291" y="525907"/>
                  </a:lnTo>
                  <a:lnTo>
                    <a:pt x="21590" y="518541"/>
                  </a:lnTo>
                  <a:lnTo>
                    <a:pt x="38319" y="504542"/>
                  </a:lnTo>
                  <a:lnTo>
                    <a:pt x="33702" y="479703"/>
                  </a:lnTo>
                  <a:close/>
                </a:path>
                <a:path w="230505" h="552450">
                  <a:moveTo>
                    <a:pt x="94615" y="457327"/>
                  </a:moveTo>
                  <a:lnTo>
                    <a:pt x="89281" y="461899"/>
                  </a:lnTo>
                  <a:lnTo>
                    <a:pt x="57649" y="488367"/>
                  </a:lnTo>
                  <a:lnTo>
                    <a:pt x="41783" y="532511"/>
                  </a:lnTo>
                  <a:lnTo>
                    <a:pt x="44414" y="532511"/>
                  </a:lnTo>
                  <a:lnTo>
                    <a:pt x="110871" y="476885"/>
                  </a:lnTo>
                  <a:lnTo>
                    <a:pt x="111633" y="468757"/>
                  </a:lnTo>
                  <a:lnTo>
                    <a:pt x="107061" y="463423"/>
                  </a:lnTo>
                  <a:lnTo>
                    <a:pt x="102616" y="458089"/>
                  </a:lnTo>
                  <a:lnTo>
                    <a:pt x="94615" y="457327"/>
                  </a:lnTo>
                  <a:close/>
                </a:path>
                <a:path w="230505" h="552450">
                  <a:moveTo>
                    <a:pt x="38319" y="504542"/>
                  </a:moveTo>
                  <a:lnTo>
                    <a:pt x="21590" y="518541"/>
                  </a:lnTo>
                  <a:lnTo>
                    <a:pt x="42291" y="525907"/>
                  </a:lnTo>
                  <a:lnTo>
                    <a:pt x="38319" y="504542"/>
                  </a:lnTo>
                  <a:close/>
                </a:path>
                <a:path w="230505" h="552450">
                  <a:moveTo>
                    <a:pt x="57649" y="488367"/>
                  </a:moveTo>
                  <a:lnTo>
                    <a:pt x="38319" y="504542"/>
                  </a:lnTo>
                  <a:lnTo>
                    <a:pt x="42291" y="525907"/>
                  </a:lnTo>
                  <a:lnTo>
                    <a:pt x="44156" y="525907"/>
                  </a:lnTo>
                  <a:lnTo>
                    <a:pt x="57649" y="488367"/>
                  </a:lnTo>
                  <a:close/>
                </a:path>
                <a:path w="230505" h="552450">
                  <a:moveTo>
                    <a:pt x="206121" y="0"/>
                  </a:moveTo>
                  <a:lnTo>
                    <a:pt x="33702" y="479703"/>
                  </a:lnTo>
                  <a:lnTo>
                    <a:pt x="38319" y="504542"/>
                  </a:lnTo>
                  <a:lnTo>
                    <a:pt x="57649" y="488367"/>
                  </a:lnTo>
                  <a:lnTo>
                    <a:pt x="230124" y="8509"/>
                  </a:lnTo>
                  <a:lnTo>
                    <a:pt x="206121"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29" name="object 25">
              <a:extLst>
                <a:ext uri="{FF2B5EF4-FFF2-40B4-BE49-F238E27FC236}">
                  <a16:creationId xmlns:a16="http://schemas.microsoft.com/office/drawing/2014/main" id="{AF265DA4-9F38-D832-AC39-3F46FE44FE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4195" y="5426468"/>
              <a:ext cx="1735328"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30" name="object 26">
              <a:extLst>
                <a:ext uri="{FF2B5EF4-FFF2-40B4-BE49-F238E27FC236}">
                  <a16:creationId xmlns:a16="http://schemas.microsoft.com/office/drawing/2014/main" id="{15393E6F-B07D-5FF4-9A25-7B49FBDA9E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1011" y="4504943"/>
              <a:ext cx="2106167" cy="110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31" name="object 27">
              <a:extLst>
                <a:ext uri="{FF2B5EF4-FFF2-40B4-BE49-F238E27FC236}">
                  <a16:creationId xmlns:a16="http://schemas.microsoft.com/office/drawing/2014/main" id="{2526427C-FD85-3D8D-4DB1-FC329E2903E1}"/>
                </a:ext>
              </a:extLst>
            </p:cNvPr>
            <p:cNvSpPr>
              <a:spLocks/>
            </p:cNvSpPr>
            <p:nvPr/>
          </p:nvSpPr>
          <p:spPr bwMode="auto">
            <a:xfrm>
              <a:off x="2044064" y="4527168"/>
              <a:ext cx="1907539" cy="922019"/>
            </a:xfrm>
            <a:custGeom>
              <a:avLst/>
              <a:gdLst>
                <a:gd name="T0" fmla="*/ 1836551 w 1907539"/>
                <a:gd name="T1" fmla="*/ 892227 h 922020"/>
                <a:gd name="T2" fmla="*/ 1788540 w 1907539"/>
                <a:gd name="T3" fmla="*/ 896359 h 922020"/>
                <a:gd name="T4" fmla="*/ 1783334 w 1907539"/>
                <a:gd name="T5" fmla="*/ 902582 h 922020"/>
                <a:gd name="T6" fmla="*/ 1784604 w 1907539"/>
                <a:gd name="T7" fmla="*/ 916552 h 922020"/>
                <a:gd name="T8" fmla="*/ 1790700 w 1907539"/>
                <a:gd name="T9" fmla="*/ 921632 h 922020"/>
                <a:gd name="T10" fmla="*/ 1797685 w 1907539"/>
                <a:gd name="T11" fmla="*/ 921124 h 922020"/>
                <a:gd name="T12" fmla="*/ 1898517 w 1907539"/>
                <a:gd name="T13" fmla="*/ 912361 h 922020"/>
                <a:gd name="T14" fmla="*/ 1879092 w 1907539"/>
                <a:gd name="T15" fmla="*/ 912361 h 922020"/>
                <a:gd name="T16" fmla="*/ 1836551 w 1907539"/>
                <a:gd name="T17" fmla="*/ 892227 h 922020"/>
                <a:gd name="T18" fmla="*/ 1861693 w 1907539"/>
                <a:gd name="T19" fmla="*/ 890083 h 922020"/>
                <a:gd name="T20" fmla="*/ 1836551 w 1907539"/>
                <a:gd name="T21" fmla="*/ 892227 h 922020"/>
                <a:gd name="T22" fmla="*/ 1879092 w 1907539"/>
                <a:gd name="T23" fmla="*/ 912361 h 922020"/>
                <a:gd name="T24" fmla="*/ 1881119 w 1907539"/>
                <a:gd name="T25" fmla="*/ 908043 h 922020"/>
                <a:gd name="T26" fmla="*/ 1874012 w 1907539"/>
                <a:gd name="T27" fmla="*/ 908043 h 922020"/>
                <a:gd name="T28" fmla="*/ 1861693 w 1907539"/>
                <a:gd name="T29" fmla="*/ 890083 h 922020"/>
                <a:gd name="T30" fmla="*/ 1833245 w 1907539"/>
                <a:gd name="T31" fmla="*/ 813682 h 922020"/>
                <a:gd name="T32" fmla="*/ 1827402 w 1907539"/>
                <a:gd name="T33" fmla="*/ 817619 h 922020"/>
                <a:gd name="T34" fmla="*/ 1821688 w 1907539"/>
                <a:gd name="T35" fmla="*/ 821556 h 922020"/>
                <a:gd name="T36" fmla="*/ 1820164 w 1907539"/>
                <a:gd name="T37" fmla="*/ 829430 h 922020"/>
                <a:gd name="T38" fmla="*/ 1824101 w 1907539"/>
                <a:gd name="T39" fmla="*/ 835272 h 922020"/>
                <a:gd name="T40" fmla="*/ 1847422 w 1907539"/>
                <a:gd name="T41" fmla="*/ 869276 h 922020"/>
                <a:gd name="T42" fmla="*/ 1889887 w 1907539"/>
                <a:gd name="T43" fmla="*/ 889374 h 922020"/>
                <a:gd name="T44" fmla="*/ 1879092 w 1907539"/>
                <a:gd name="T45" fmla="*/ 912361 h 922020"/>
                <a:gd name="T46" fmla="*/ 1898517 w 1907539"/>
                <a:gd name="T47" fmla="*/ 912361 h 922020"/>
                <a:gd name="T48" fmla="*/ 1907286 w 1907539"/>
                <a:gd name="T49" fmla="*/ 911599 h 922020"/>
                <a:gd name="T50" fmla="*/ 1845056 w 1907539"/>
                <a:gd name="T51" fmla="*/ 820921 h 922020"/>
                <a:gd name="T52" fmla="*/ 1841119 w 1907539"/>
                <a:gd name="T53" fmla="*/ 815079 h 922020"/>
                <a:gd name="T54" fmla="*/ 1833245 w 1907539"/>
                <a:gd name="T55" fmla="*/ 813682 h 922020"/>
                <a:gd name="T56" fmla="*/ 1883410 w 1907539"/>
                <a:gd name="T57" fmla="*/ 888231 h 922020"/>
                <a:gd name="T58" fmla="*/ 1861693 w 1907539"/>
                <a:gd name="T59" fmla="*/ 890083 h 922020"/>
                <a:gd name="T60" fmla="*/ 1874012 w 1907539"/>
                <a:gd name="T61" fmla="*/ 908043 h 922020"/>
                <a:gd name="T62" fmla="*/ 1883410 w 1907539"/>
                <a:gd name="T63" fmla="*/ 888231 h 922020"/>
                <a:gd name="T64" fmla="*/ 1887472 w 1907539"/>
                <a:gd name="T65" fmla="*/ 888231 h 922020"/>
                <a:gd name="T66" fmla="*/ 1883410 w 1907539"/>
                <a:gd name="T67" fmla="*/ 888231 h 922020"/>
                <a:gd name="T68" fmla="*/ 1874012 w 1907539"/>
                <a:gd name="T69" fmla="*/ 908043 h 922020"/>
                <a:gd name="T70" fmla="*/ 1881119 w 1907539"/>
                <a:gd name="T71" fmla="*/ 908043 h 922020"/>
                <a:gd name="T72" fmla="*/ 1889887 w 1907539"/>
                <a:gd name="T73" fmla="*/ 889374 h 922020"/>
                <a:gd name="T74" fmla="*/ 1887472 w 1907539"/>
                <a:gd name="T75" fmla="*/ 888231 h 922020"/>
                <a:gd name="T76" fmla="*/ 10795 w 1907539"/>
                <a:gd name="T77" fmla="*/ 0 h 922020"/>
                <a:gd name="T78" fmla="*/ 0 w 1907539"/>
                <a:gd name="T79" fmla="*/ 22986 h 922020"/>
                <a:gd name="T80" fmla="*/ 1836551 w 1907539"/>
                <a:gd name="T81" fmla="*/ 892227 h 922020"/>
                <a:gd name="T82" fmla="*/ 1861693 w 1907539"/>
                <a:gd name="T83" fmla="*/ 890083 h 922020"/>
                <a:gd name="T84" fmla="*/ 1847422 w 1907539"/>
                <a:gd name="T85" fmla="*/ 869276 h 922020"/>
                <a:gd name="T86" fmla="*/ 10795 w 1907539"/>
                <a:gd name="T87" fmla="*/ 0 h 922020"/>
                <a:gd name="T88" fmla="*/ 1847422 w 1907539"/>
                <a:gd name="T89" fmla="*/ 869276 h 922020"/>
                <a:gd name="T90" fmla="*/ 1861693 w 1907539"/>
                <a:gd name="T91" fmla="*/ 890083 h 922020"/>
                <a:gd name="T92" fmla="*/ 1883410 w 1907539"/>
                <a:gd name="T93" fmla="*/ 888231 h 922020"/>
                <a:gd name="T94" fmla="*/ 1887472 w 1907539"/>
                <a:gd name="T95" fmla="*/ 888231 h 922020"/>
                <a:gd name="T96" fmla="*/ 1847422 w 1907539"/>
                <a:gd name="T97" fmla="*/ 869276 h 9220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07539" h="922020">
                  <a:moveTo>
                    <a:pt x="1836551" y="892233"/>
                  </a:moveTo>
                  <a:lnTo>
                    <a:pt x="1788540" y="896365"/>
                  </a:lnTo>
                  <a:lnTo>
                    <a:pt x="1783334" y="902588"/>
                  </a:lnTo>
                  <a:lnTo>
                    <a:pt x="1784604" y="916558"/>
                  </a:lnTo>
                  <a:lnTo>
                    <a:pt x="1790700" y="921638"/>
                  </a:lnTo>
                  <a:lnTo>
                    <a:pt x="1797685" y="921130"/>
                  </a:lnTo>
                  <a:lnTo>
                    <a:pt x="1898517" y="912367"/>
                  </a:lnTo>
                  <a:lnTo>
                    <a:pt x="1879092" y="912367"/>
                  </a:lnTo>
                  <a:lnTo>
                    <a:pt x="1836551" y="892233"/>
                  </a:lnTo>
                  <a:close/>
                </a:path>
                <a:path w="1907539" h="922020">
                  <a:moveTo>
                    <a:pt x="1861693" y="890089"/>
                  </a:moveTo>
                  <a:lnTo>
                    <a:pt x="1836551" y="892233"/>
                  </a:lnTo>
                  <a:lnTo>
                    <a:pt x="1879092" y="912367"/>
                  </a:lnTo>
                  <a:lnTo>
                    <a:pt x="1881119" y="908049"/>
                  </a:lnTo>
                  <a:lnTo>
                    <a:pt x="1874012" y="908049"/>
                  </a:lnTo>
                  <a:lnTo>
                    <a:pt x="1861693" y="890089"/>
                  </a:lnTo>
                  <a:close/>
                </a:path>
                <a:path w="1907539" h="922020">
                  <a:moveTo>
                    <a:pt x="1833245" y="813688"/>
                  </a:moveTo>
                  <a:lnTo>
                    <a:pt x="1827402" y="817625"/>
                  </a:lnTo>
                  <a:lnTo>
                    <a:pt x="1821688" y="821562"/>
                  </a:lnTo>
                  <a:lnTo>
                    <a:pt x="1820164" y="829436"/>
                  </a:lnTo>
                  <a:lnTo>
                    <a:pt x="1824101" y="835278"/>
                  </a:lnTo>
                  <a:lnTo>
                    <a:pt x="1847422" y="869282"/>
                  </a:lnTo>
                  <a:lnTo>
                    <a:pt x="1889887" y="889380"/>
                  </a:lnTo>
                  <a:lnTo>
                    <a:pt x="1879092" y="912367"/>
                  </a:lnTo>
                  <a:lnTo>
                    <a:pt x="1898517" y="912367"/>
                  </a:lnTo>
                  <a:lnTo>
                    <a:pt x="1907286" y="911605"/>
                  </a:lnTo>
                  <a:lnTo>
                    <a:pt x="1845056" y="820927"/>
                  </a:lnTo>
                  <a:lnTo>
                    <a:pt x="1841119" y="815085"/>
                  </a:lnTo>
                  <a:lnTo>
                    <a:pt x="1833245" y="813688"/>
                  </a:lnTo>
                  <a:close/>
                </a:path>
                <a:path w="1907539" h="922020">
                  <a:moveTo>
                    <a:pt x="1883410" y="888237"/>
                  </a:moveTo>
                  <a:lnTo>
                    <a:pt x="1861693" y="890089"/>
                  </a:lnTo>
                  <a:lnTo>
                    <a:pt x="1874012" y="908049"/>
                  </a:lnTo>
                  <a:lnTo>
                    <a:pt x="1883410" y="888237"/>
                  </a:lnTo>
                  <a:close/>
                </a:path>
                <a:path w="1907539" h="922020">
                  <a:moveTo>
                    <a:pt x="1887472" y="888237"/>
                  </a:moveTo>
                  <a:lnTo>
                    <a:pt x="1883410" y="888237"/>
                  </a:lnTo>
                  <a:lnTo>
                    <a:pt x="1874012" y="908049"/>
                  </a:lnTo>
                  <a:lnTo>
                    <a:pt x="1881119" y="908049"/>
                  </a:lnTo>
                  <a:lnTo>
                    <a:pt x="1889887" y="889380"/>
                  </a:lnTo>
                  <a:lnTo>
                    <a:pt x="1887472" y="888237"/>
                  </a:lnTo>
                  <a:close/>
                </a:path>
                <a:path w="1907539" h="922020">
                  <a:moveTo>
                    <a:pt x="10795" y="0"/>
                  </a:moveTo>
                  <a:lnTo>
                    <a:pt x="0" y="22986"/>
                  </a:lnTo>
                  <a:lnTo>
                    <a:pt x="1836551" y="892233"/>
                  </a:lnTo>
                  <a:lnTo>
                    <a:pt x="1861693" y="890089"/>
                  </a:lnTo>
                  <a:lnTo>
                    <a:pt x="1847422" y="869282"/>
                  </a:lnTo>
                  <a:lnTo>
                    <a:pt x="10795" y="0"/>
                  </a:lnTo>
                  <a:close/>
                </a:path>
                <a:path w="1907539" h="922020">
                  <a:moveTo>
                    <a:pt x="1847422" y="869282"/>
                  </a:moveTo>
                  <a:lnTo>
                    <a:pt x="1861693" y="890089"/>
                  </a:lnTo>
                  <a:lnTo>
                    <a:pt x="1883410" y="888237"/>
                  </a:lnTo>
                  <a:lnTo>
                    <a:pt x="1887472" y="888237"/>
                  </a:lnTo>
                  <a:lnTo>
                    <a:pt x="1847422" y="869282"/>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32" name="object 28">
              <a:extLst>
                <a:ext uri="{FF2B5EF4-FFF2-40B4-BE49-F238E27FC236}">
                  <a16:creationId xmlns:a16="http://schemas.microsoft.com/office/drawing/2014/main" id="{53467D16-59F0-EFD3-9586-E7BB9C681A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9938" y="4180776"/>
              <a:ext cx="1735328"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33" name="object 29">
              <a:extLst>
                <a:ext uri="{FF2B5EF4-FFF2-40B4-BE49-F238E27FC236}">
                  <a16:creationId xmlns:a16="http://schemas.microsoft.com/office/drawing/2014/main" id="{CDBB7F8C-3CFC-1AAB-E0C3-F9A71C33BD9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11012" y="3777995"/>
              <a:ext cx="1059180" cy="59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34" name="object 30">
              <a:extLst>
                <a:ext uri="{FF2B5EF4-FFF2-40B4-BE49-F238E27FC236}">
                  <a16:creationId xmlns:a16="http://schemas.microsoft.com/office/drawing/2014/main" id="{83E3898D-64E8-DA91-4D9B-B464A3CC8B62}"/>
                </a:ext>
              </a:extLst>
            </p:cNvPr>
            <p:cNvSpPr>
              <a:spLocks/>
            </p:cNvSpPr>
            <p:nvPr/>
          </p:nvSpPr>
          <p:spPr bwMode="auto">
            <a:xfrm>
              <a:off x="5967349" y="3799966"/>
              <a:ext cx="861060" cy="407034"/>
            </a:xfrm>
            <a:custGeom>
              <a:avLst/>
              <a:gdLst>
                <a:gd name="T0" fmla="*/ 76200 w 861059"/>
                <a:gd name="T1" fmla="*/ 297808 h 407035"/>
                <a:gd name="T2" fmla="*/ 68199 w 861059"/>
                <a:gd name="T3" fmla="*/ 299205 h 407035"/>
                <a:gd name="T4" fmla="*/ 64135 w 861059"/>
                <a:gd name="T5" fmla="*/ 304793 h 407035"/>
                <a:gd name="T6" fmla="*/ 0 w 861059"/>
                <a:gd name="T7" fmla="*/ 394201 h 407035"/>
                <a:gd name="T8" fmla="*/ 116331 w 861059"/>
                <a:gd name="T9" fmla="*/ 406774 h 407035"/>
                <a:gd name="T10" fmla="*/ 122554 w 861059"/>
                <a:gd name="T11" fmla="*/ 401694 h 407035"/>
                <a:gd name="T12" fmla="*/ 123240 w 861059"/>
                <a:gd name="T13" fmla="*/ 395471 h 407035"/>
                <a:gd name="T14" fmla="*/ 28193 w 861059"/>
                <a:gd name="T15" fmla="*/ 395471 h 407035"/>
                <a:gd name="T16" fmla="*/ 17779 w 861059"/>
                <a:gd name="T17" fmla="*/ 372357 h 407035"/>
                <a:gd name="T18" fmla="*/ 60617 w 861059"/>
                <a:gd name="T19" fmla="*/ 353203 h 407035"/>
                <a:gd name="T20" fmla="*/ 84709 w 861059"/>
                <a:gd name="T21" fmla="*/ 319652 h 407035"/>
                <a:gd name="T22" fmla="*/ 88900 w 861059"/>
                <a:gd name="T23" fmla="*/ 313937 h 407035"/>
                <a:gd name="T24" fmla="*/ 87502 w 861059"/>
                <a:gd name="T25" fmla="*/ 306063 h 407035"/>
                <a:gd name="T26" fmla="*/ 76200 w 861059"/>
                <a:gd name="T27" fmla="*/ 297808 h 407035"/>
                <a:gd name="T28" fmla="*/ 60617 w 861059"/>
                <a:gd name="T29" fmla="*/ 353203 h 407035"/>
                <a:gd name="T30" fmla="*/ 17779 w 861059"/>
                <a:gd name="T31" fmla="*/ 372357 h 407035"/>
                <a:gd name="T32" fmla="*/ 28193 w 861059"/>
                <a:gd name="T33" fmla="*/ 395471 h 407035"/>
                <a:gd name="T34" fmla="*/ 37569 w 861059"/>
                <a:gd name="T35" fmla="*/ 391280 h 407035"/>
                <a:gd name="T36" fmla="*/ 33274 w 861059"/>
                <a:gd name="T37" fmla="*/ 391280 h 407035"/>
                <a:gd name="T38" fmla="*/ 24384 w 861059"/>
                <a:gd name="T39" fmla="*/ 371341 h 407035"/>
                <a:gd name="T40" fmla="*/ 47591 w 861059"/>
                <a:gd name="T41" fmla="*/ 371341 h 407035"/>
                <a:gd name="T42" fmla="*/ 60617 w 861059"/>
                <a:gd name="T43" fmla="*/ 353203 h 407035"/>
                <a:gd name="T44" fmla="*/ 71006 w 861059"/>
                <a:gd name="T45" fmla="*/ 376334 h 407035"/>
                <a:gd name="T46" fmla="*/ 28193 w 861059"/>
                <a:gd name="T47" fmla="*/ 395471 h 407035"/>
                <a:gd name="T48" fmla="*/ 123240 w 861059"/>
                <a:gd name="T49" fmla="*/ 395471 h 407035"/>
                <a:gd name="T50" fmla="*/ 124078 w 861059"/>
                <a:gd name="T51" fmla="*/ 387851 h 407035"/>
                <a:gd name="T52" fmla="*/ 118999 w 861059"/>
                <a:gd name="T53" fmla="*/ 381501 h 407035"/>
                <a:gd name="T54" fmla="*/ 71006 w 861059"/>
                <a:gd name="T55" fmla="*/ 376334 h 407035"/>
                <a:gd name="T56" fmla="*/ 24384 w 861059"/>
                <a:gd name="T57" fmla="*/ 371341 h 407035"/>
                <a:gd name="T58" fmla="*/ 33274 w 861059"/>
                <a:gd name="T59" fmla="*/ 391280 h 407035"/>
                <a:gd name="T60" fmla="*/ 45934 w 861059"/>
                <a:gd name="T61" fmla="*/ 373649 h 407035"/>
                <a:gd name="T62" fmla="*/ 24384 w 861059"/>
                <a:gd name="T63" fmla="*/ 371341 h 407035"/>
                <a:gd name="T64" fmla="*/ 45934 w 861059"/>
                <a:gd name="T65" fmla="*/ 373649 h 407035"/>
                <a:gd name="T66" fmla="*/ 33274 w 861059"/>
                <a:gd name="T67" fmla="*/ 391280 h 407035"/>
                <a:gd name="T68" fmla="*/ 37569 w 861059"/>
                <a:gd name="T69" fmla="*/ 391280 h 407035"/>
                <a:gd name="T70" fmla="*/ 71006 w 861059"/>
                <a:gd name="T71" fmla="*/ 376334 h 407035"/>
                <a:gd name="T72" fmla="*/ 45934 w 861059"/>
                <a:gd name="T73" fmla="*/ 373649 h 407035"/>
                <a:gd name="T74" fmla="*/ 850525 w 861059"/>
                <a:gd name="T75" fmla="*/ 0 h 407035"/>
                <a:gd name="T76" fmla="*/ 60617 w 861059"/>
                <a:gd name="T77" fmla="*/ 353203 h 407035"/>
                <a:gd name="T78" fmla="*/ 45934 w 861059"/>
                <a:gd name="T79" fmla="*/ 373649 h 407035"/>
                <a:gd name="T80" fmla="*/ 71006 w 861059"/>
                <a:gd name="T81" fmla="*/ 376334 h 407035"/>
                <a:gd name="T82" fmla="*/ 860938 w 861059"/>
                <a:gd name="T83" fmla="*/ 23240 h 407035"/>
                <a:gd name="T84" fmla="*/ 850525 w 861059"/>
                <a:gd name="T85" fmla="*/ 0 h 407035"/>
                <a:gd name="T86" fmla="*/ 47591 w 861059"/>
                <a:gd name="T87" fmla="*/ 371341 h 407035"/>
                <a:gd name="T88" fmla="*/ 24384 w 861059"/>
                <a:gd name="T89" fmla="*/ 371341 h 407035"/>
                <a:gd name="T90" fmla="*/ 45934 w 861059"/>
                <a:gd name="T91" fmla="*/ 373649 h 407035"/>
                <a:gd name="T92" fmla="*/ 47591 w 861059"/>
                <a:gd name="T93" fmla="*/ 371341 h 4070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61059" h="407035">
                  <a:moveTo>
                    <a:pt x="76200" y="297814"/>
                  </a:moveTo>
                  <a:lnTo>
                    <a:pt x="68199" y="299211"/>
                  </a:lnTo>
                  <a:lnTo>
                    <a:pt x="64135" y="304799"/>
                  </a:lnTo>
                  <a:lnTo>
                    <a:pt x="0" y="394207"/>
                  </a:lnTo>
                  <a:lnTo>
                    <a:pt x="116331" y="406780"/>
                  </a:lnTo>
                  <a:lnTo>
                    <a:pt x="122554" y="401700"/>
                  </a:lnTo>
                  <a:lnTo>
                    <a:pt x="123240" y="395477"/>
                  </a:lnTo>
                  <a:lnTo>
                    <a:pt x="28193" y="395477"/>
                  </a:lnTo>
                  <a:lnTo>
                    <a:pt x="17779" y="372363"/>
                  </a:lnTo>
                  <a:lnTo>
                    <a:pt x="60617" y="353209"/>
                  </a:lnTo>
                  <a:lnTo>
                    <a:pt x="84709" y="319658"/>
                  </a:lnTo>
                  <a:lnTo>
                    <a:pt x="88900" y="313943"/>
                  </a:lnTo>
                  <a:lnTo>
                    <a:pt x="87502" y="306069"/>
                  </a:lnTo>
                  <a:lnTo>
                    <a:pt x="76200" y="297814"/>
                  </a:lnTo>
                  <a:close/>
                </a:path>
                <a:path w="861059" h="407035">
                  <a:moveTo>
                    <a:pt x="60617" y="353209"/>
                  </a:moveTo>
                  <a:lnTo>
                    <a:pt x="17779" y="372363"/>
                  </a:lnTo>
                  <a:lnTo>
                    <a:pt x="28193" y="395477"/>
                  </a:lnTo>
                  <a:lnTo>
                    <a:pt x="37569" y="391286"/>
                  </a:lnTo>
                  <a:lnTo>
                    <a:pt x="33274" y="391286"/>
                  </a:lnTo>
                  <a:lnTo>
                    <a:pt x="24384" y="371347"/>
                  </a:lnTo>
                  <a:lnTo>
                    <a:pt x="47591" y="371347"/>
                  </a:lnTo>
                  <a:lnTo>
                    <a:pt x="60617" y="353209"/>
                  </a:lnTo>
                  <a:close/>
                </a:path>
                <a:path w="861059" h="407035">
                  <a:moveTo>
                    <a:pt x="71006" y="376340"/>
                  </a:moveTo>
                  <a:lnTo>
                    <a:pt x="28193" y="395477"/>
                  </a:lnTo>
                  <a:lnTo>
                    <a:pt x="123240" y="395477"/>
                  </a:lnTo>
                  <a:lnTo>
                    <a:pt x="124078" y="387857"/>
                  </a:lnTo>
                  <a:lnTo>
                    <a:pt x="118999" y="381507"/>
                  </a:lnTo>
                  <a:lnTo>
                    <a:pt x="71006" y="376340"/>
                  </a:lnTo>
                  <a:close/>
                </a:path>
                <a:path w="861059" h="407035">
                  <a:moveTo>
                    <a:pt x="24384" y="371347"/>
                  </a:moveTo>
                  <a:lnTo>
                    <a:pt x="33274" y="391286"/>
                  </a:lnTo>
                  <a:lnTo>
                    <a:pt x="45934" y="373655"/>
                  </a:lnTo>
                  <a:lnTo>
                    <a:pt x="24384" y="371347"/>
                  </a:lnTo>
                  <a:close/>
                </a:path>
                <a:path w="861059" h="407035">
                  <a:moveTo>
                    <a:pt x="45934" y="373655"/>
                  </a:moveTo>
                  <a:lnTo>
                    <a:pt x="33274" y="391286"/>
                  </a:lnTo>
                  <a:lnTo>
                    <a:pt x="37569" y="391286"/>
                  </a:lnTo>
                  <a:lnTo>
                    <a:pt x="71006" y="376340"/>
                  </a:lnTo>
                  <a:lnTo>
                    <a:pt x="45934" y="373655"/>
                  </a:lnTo>
                  <a:close/>
                </a:path>
                <a:path w="861059" h="407035">
                  <a:moveTo>
                    <a:pt x="850519" y="0"/>
                  </a:moveTo>
                  <a:lnTo>
                    <a:pt x="60617" y="353209"/>
                  </a:lnTo>
                  <a:lnTo>
                    <a:pt x="45934" y="373655"/>
                  </a:lnTo>
                  <a:lnTo>
                    <a:pt x="71006" y="376340"/>
                  </a:lnTo>
                  <a:lnTo>
                    <a:pt x="860932" y="23240"/>
                  </a:lnTo>
                  <a:lnTo>
                    <a:pt x="850519" y="0"/>
                  </a:lnTo>
                  <a:close/>
                </a:path>
                <a:path w="861059" h="407035">
                  <a:moveTo>
                    <a:pt x="47591" y="371347"/>
                  </a:moveTo>
                  <a:lnTo>
                    <a:pt x="24384" y="371347"/>
                  </a:lnTo>
                  <a:lnTo>
                    <a:pt x="45934" y="373655"/>
                  </a:lnTo>
                  <a:lnTo>
                    <a:pt x="47591" y="371347"/>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35" name="object 31">
              <a:extLst>
                <a:ext uri="{FF2B5EF4-FFF2-40B4-BE49-F238E27FC236}">
                  <a16:creationId xmlns:a16="http://schemas.microsoft.com/office/drawing/2014/main" id="{C9DDCE0F-880E-E7F5-399B-A9F1CDA56E0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22847" y="4798377"/>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36" name="object 32">
              <a:extLst>
                <a:ext uri="{FF2B5EF4-FFF2-40B4-BE49-F238E27FC236}">
                  <a16:creationId xmlns:a16="http://schemas.microsoft.com/office/drawing/2014/main" id="{5C1B6231-51E7-6444-164C-3174BF58C74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9607" y="3782567"/>
              <a:ext cx="775716" cy="120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37" name="object 33">
              <a:extLst>
                <a:ext uri="{FF2B5EF4-FFF2-40B4-BE49-F238E27FC236}">
                  <a16:creationId xmlns:a16="http://schemas.microsoft.com/office/drawing/2014/main" id="{11DBE8C4-28C4-E89A-6D82-FE31B2457DCB}"/>
                </a:ext>
              </a:extLst>
            </p:cNvPr>
            <p:cNvSpPr>
              <a:spLocks/>
            </p:cNvSpPr>
            <p:nvPr/>
          </p:nvSpPr>
          <p:spPr bwMode="auto">
            <a:xfrm>
              <a:off x="6812025" y="3805300"/>
              <a:ext cx="579755" cy="1006475"/>
            </a:xfrm>
            <a:custGeom>
              <a:avLst/>
              <a:gdLst>
                <a:gd name="T0" fmla="*/ 489463 w 579754"/>
                <a:gd name="T1" fmla="*/ 925703 h 1006475"/>
                <a:gd name="T2" fmla="*/ 481716 w 579754"/>
                <a:gd name="T3" fmla="*/ 927735 h 1006475"/>
                <a:gd name="T4" fmla="*/ 478160 w 579754"/>
                <a:gd name="T5" fmla="*/ 933704 h 1006475"/>
                <a:gd name="T6" fmla="*/ 474605 w 579754"/>
                <a:gd name="T7" fmla="*/ 939800 h 1006475"/>
                <a:gd name="T8" fmla="*/ 476763 w 579754"/>
                <a:gd name="T9" fmla="*/ 947547 h 1006475"/>
                <a:gd name="T10" fmla="*/ 482732 w 579754"/>
                <a:gd name="T11" fmla="*/ 951103 h 1006475"/>
                <a:gd name="T12" fmla="*/ 577856 w 579754"/>
                <a:gd name="T13" fmla="*/ 1006475 h 1006475"/>
                <a:gd name="T14" fmla="*/ 578054 w 579754"/>
                <a:gd name="T15" fmla="*/ 990854 h 1006475"/>
                <a:gd name="T16" fmla="*/ 554360 w 579754"/>
                <a:gd name="T17" fmla="*/ 990854 h 1006475"/>
                <a:gd name="T18" fmla="*/ 531149 w 579754"/>
                <a:gd name="T19" fmla="*/ 949892 h 1006475"/>
                <a:gd name="T20" fmla="*/ 495559 w 579754"/>
                <a:gd name="T21" fmla="*/ 929132 h 1006475"/>
                <a:gd name="T22" fmla="*/ 489463 w 579754"/>
                <a:gd name="T23" fmla="*/ 925703 h 1006475"/>
                <a:gd name="T24" fmla="*/ 531149 w 579754"/>
                <a:gd name="T25" fmla="*/ 949892 h 1006475"/>
                <a:gd name="T26" fmla="*/ 554360 w 579754"/>
                <a:gd name="T27" fmla="*/ 990854 h 1006475"/>
                <a:gd name="T28" fmla="*/ 565744 w 579754"/>
                <a:gd name="T29" fmla="*/ 984376 h 1006475"/>
                <a:gd name="T30" fmla="*/ 552709 w 579754"/>
                <a:gd name="T31" fmla="*/ 984376 h 1006475"/>
                <a:gd name="T32" fmla="*/ 552991 w 579754"/>
                <a:gd name="T33" fmla="*/ 962633 h 1006475"/>
                <a:gd name="T34" fmla="*/ 531149 w 579754"/>
                <a:gd name="T35" fmla="*/ 949892 h 1006475"/>
                <a:gd name="T36" fmla="*/ 559695 w 579754"/>
                <a:gd name="T37" fmla="*/ 883538 h 1006475"/>
                <a:gd name="T38" fmla="*/ 553853 w 579754"/>
                <a:gd name="T39" fmla="*/ 889126 h 1006475"/>
                <a:gd name="T40" fmla="*/ 553848 w 579754"/>
                <a:gd name="T41" fmla="*/ 896493 h 1006475"/>
                <a:gd name="T42" fmla="*/ 553317 w 579754"/>
                <a:gd name="T43" fmla="*/ 937443 h 1006475"/>
                <a:gd name="T44" fmla="*/ 576458 w 579754"/>
                <a:gd name="T45" fmla="*/ 978281 h 1006475"/>
                <a:gd name="T46" fmla="*/ 554360 w 579754"/>
                <a:gd name="T47" fmla="*/ 990854 h 1006475"/>
                <a:gd name="T48" fmla="*/ 578054 w 579754"/>
                <a:gd name="T49" fmla="*/ 990854 h 1006475"/>
                <a:gd name="T50" fmla="*/ 579253 w 579754"/>
                <a:gd name="T51" fmla="*/ 896493 h 1006475"/>
                <a:gd name="T52" fmla="*/ 579253 w 579754"/>
                <a:gd name="T53" fmla="*/ 889507 h 1006475"/>
                <a:gd name="T54" fmla="*/ 573664 w 579754"/>
                <a:gd name="T55" fmla="*/ 883666 h 1006475"/>
                <a:gd name="T56" fmla="*/ 566680 w 579754"/>
                <a:gd name="T57" fmla="*/ 883666 h 1006475"/>
                <a:gd name="T58" fmla="*/ 559695 w 579754"/>
                <a:gd name="T59" fmla="*/ 883538 h 1006475"/>
                <a:gd name="T60" fmla="*/ 552991 w 579754"/>
                <a:gd name="T61" fmla="*/ 962633 h 1006475"/>
                <a:gd name="T62" fmla="*/ 552709 w 579754"/>
                <a:gd name="T63" fmla="*/ 984376 h 1006475"/>
                <a:gd name="T64" fmla="*/ 571759 w 579754"/>
                <a:gd name="T65" fmla="*/ 973582 h 1006475"/>
                <a:gd name="T66" fmla="*/ 552991 w 579754"/>
                <a:gd name="T67" fmla="*/ 962633 h 1006475"/>
                <a:gd name="T68" fmla="*/ 553317 w 579754"/>
                <a:gd name="T69" fmla="*/ 937443 h 1006475"/>
                <a:gd name="T70" fmla="*/ 552991 w 579754"/>
                <a:gd name="T71" fmla="*/ 962633 h 1006475"/>
                <a:gd name="T72" fmla="*/ 571759 w 579754"/>
                <a:gd name="T73" fmla="*/ 973582 h 1006475"/>
                <a:gd name="T74" fmla="*/ 552709 w 579754"/>
                <a:gd name="T75" fmla="*/ 984376 h 1006475"/>
                <a:gd name="T76" fmla="*/ 565744 w 579754"/>
                <a:gd name="T77" fmla="*/ 984376 h 1006475"/>
                <a:gd name="T78" fmla="*/ 576458 w 579754"/>
                <a:gd name="T79" fmla="*/ 978281 h 1006475"/>
                <a:gd name="T80" fmla="*/ 553317 w 579754"/>
                <a:gd name="T81" fmla="*/ 937443 h 1006475"/>
                <a:gd name="T82" fmla="*/ 22098 w 579754"/>
                <a:gd name="T83" fmla="*/ 0 h 1006475"/>
                <a:gd name="T84" fmla="*/ 0 w 579754"/>
                <a:gd name="T85" fmla="*/ 12573 h 1006475"/>
                <a:gd name="T86" fmla="*/ 531149 w 579754"/>
                <a:gd name="T87" fmla="*/ 949892 h 1006475"/>
                <a:gd name="T88" fmla="*/ 552991 w 579754"/>
                <a:gd name="T89" fmla="*/ 962633 h 1006475"/>
                <a:gd name="T90" fmla="*/ 553317 w 579754"/>
                <a:gd name="T91" fmla="*/ 937443 h 1006475"/>
                <a:gd name="T92" fmla="*/ 22098 w 579754"/>
                <a:gd name="T93" fmla="*/ 0 h 10064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9754" h="1006475">
                  <a:moveTo>
                    <a:pt x="489457" y="925703"/>
                  </a:moveTo>
                  <a:lnTo>
                    <a:pt x="481710" y="927735"/>
                  </a:lnTo>
                  <a:lnTo>
                    <a:pt x="478154" y="933704"/>
                  </a:lnTo>
                  <a:lnTo>
                    <a:pt x="474599" y="939800"/>
                  </a:lnTo>
                  <a:lnTo>
                    <a:pt x="476757" y="947547"/>
                  </a:lnTo>
                  <a:lnTo>
                    <a:pt x="482726" y="951103"/>
                  </a:lnTo>
                  <a:lnTo>
                    <a:pt x="577850" y="1006475"/>
                  </a:lnTo>
                  <a:lnTo>
                    <a:pt x="578048" y="990854"/>
                  </a:lnTo>
                  <a:lnTo>
                    <a:pt x="554354" y="990854"/>
                  </a:lnTo>
                  <a:lnTo>
                    <a:pt x="531143" y="949892"/>
                  </a:lnTo>
                  <a:lnTo>
                    <a:pt x="495553" y="929132"/>
                  </a:lnTo>
                  <a:lnTo>
                    <a:pt x="489457" y="925703"/>
                  </a:lnTo>
                  <a:close/>
                </a:path>
                <a:path w="579754" h="1006475">
                  <a:moveTo>
                    <a:pt x="531143" y="949892"/>
                  </a:moveTo>
                  <a:lnTo>
                    <a:pt x="554354" y="990854"/>
                  </a:lnTo>
                  <a:lnTo>
                    <a:pt x="565738" y="984376"/>
                  </a:lnTo>
                  <a:lnTo>
                    <a:pt x="552703" y="984376"/>
                  </a:lnTo>
                  <a:lnTo>
                    <a:pt x="552985" y="962633"/>
                  </a:lnTo>
                  <a:lnTo>
                    <a:pt x="531143" y="949892"/>
                  </a:lnTo>
                  <a:close/>
                </a:path>
                <a:path w="579754" h="1006475">
                  <a:moveTo>
                    <a:pt x="559689" y="883538"/>
                  </a:moveTo>
                  <a:lnTo>
                    <a:pt x="553847" y="889126"/>
                  </a:lnTo>
                  <a:lnTo>
                    <a:pt x="553842" y="896493"/>
                  </a:lnTo>
                  <a:lnTo>
                    <a:pt x="553311" y="937443"/>
                  </a:lnTo>
                  <a:lnTo>
                    <a:pt x="576452" y="978281"/>
                  </a:lnTo>
                  <a:lnTo>
                    <a:pt x="554354" y="990854"/>
                  </a:lnTo>
                  <a:lnTo>
                    <a:pt x="578048" y="990854"/>
                  </a:lnTo>
                  <a:lnTo>
                    <a:pt x="579247" y="896493"/>
                  </a:lnTo>
                  <a:lnTo>
                    <a:pt x="579247" y="889507"/>
                  </a:lnTo>
                  <a:lnTo>
                    <a:pt x="573658" y="883666"/>
                  </a:lnTo>
                  <a:lnTo>
                    <a:pt x="566674" y="883666"/>
                  </a:lnTo>
                  <a:lnTo>
                    <a:pt x="559689" y="883538"/>
                  </a:lnTo>
                  <a:close/>
                </a:path>
                <a:path w="579754" h="1006475">
                  <a:moveTo>
                    <a:pt x="552985" y="962633"/>
                  </a:moveTo>
                  <a:lnTo>
                    <a:pt x="552703" y="984376"/>
                  </a:lnTo>
                  <a:lnTo>
                    <a:pt x="571753" y="973582"/>
                  </a:lnTo>
                  <a:lnTo>
                    <a:pt x="552985" y="962633"/>
                  </a:lnTo>
                  <a:close/>
                </a:path>
                <a:path w="579754" h="1006475">
                  <a:moveTo>
                    <a:pt x="553311" y="937443"/>
                  </a:moveTo>
                  <a:lnTo>
                    <a:pt x="552985" y="962633"/>
                  </a:lnTo>
                  <a:lnTo>
                    <a:pt x="571753" y="973582"/>
                  </a:lnTo>
                  <a:lnTo>
                    <a:pt x="552703" y="984376"/>
                  </a:lnTo>
                  <a:lnTo>
                    <a:pt x="565738" y="984376"/>
                  </a:lnTo>
                  <a:lnTo>
                    <a:pt x="576452" y="978281"/>
                  </a:lnTo>
                  <a:lnTo>
                    <a:pt x="553311" y="937443"/>
                  </a:lnTo>
                  <a:close/>
                </a:path>
                <a:path w="579754" h="1006475">
                  <a:moveTo>
                    <a:pt x="22098" y="0"/>
                  </a:moveTo>
                  <a:lnTo>
                    <a:pt x="0" y="12573"/>
                  </a:lnTo>
                  <a:lnTo>
                    <a:pt x="531143" y="949892"/>
                  </a:lnTo>
                  <a:lnTo>
                    <a:pt x="552985" y="962633"/>
                  </a:lnTo>
                  <a:lnTo>
                    <a:pt x="553311" y="937443"/>
                  </a:lnTo>
                  <a:lnTo>
                    <a:pt x="22098"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738" name="object 34">
              <a:extLst>
                <a:ext uri="{FF2B5EF4-FFF2-40B4-BE49-F238E27FC236}">
                  <a16:creationId xmlns:a16="http://schemas.microsoft.com/office/drawing/2014/main" id="{5E99B1A6-6DAC-9E49-087D-FCBA748C534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905" y="5917691"/>
              <a:ext cx="1007336" cy="50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39" name="object 35">
              <a:extLst>
                <a:ext uri="{FF2B5EF4-FFF2-40B4-BE49-F238E27FC236}">
                  <a16:creationId xmlns:a16="http://schemas.microsoft.com/office/drawing/2014/main" id="{8F820AE8-00CF-55EE-4D01-7C25241A665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02435" y="5919215"/>
              <a:ext cx="734568" cy="42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40" name="object 36">
              <a:extLst>
                <a:ext uri="{FF2B5EF4-FFF2-40B4-BE49-F238E27FC236}">
                  <a16:creationId xmlns:a16="http://schemas.microsoft.com/office/drawing/2014/main" id="{6D156A7C-1005-6E63-4A7E-2A16B97ECD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79499" y="5932487"/>
              <a:ext cx="930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41" name="object 37">
              <a:extLst>
                <a:ext uri="{FF2B5EF4-FFF2-40B4-BE49-F238E27FC236}">
                  <a16:creationId xmlns:a16="http://schemas.microsoft.com/office/drawing/2014/main" id="{A5164DC0-487E-A6C1-1F2C-DB1E24FC89B1}"/>
                </a:ext>
              </a:extLst>
            </p:cNvPr>
            <p:cNvSpPr>
              <a:spLocks/>
            </p:cNvSpPr>
            <p:nvPr/>
          </p:nvSpPr>
          <p:spPr bwMode="auto">
            <a:xfrm>
              <a:off x="1079499" y="5932487"/>
              <a:ext cx="930275" cy="427355"/>
            </a:xfrm>
            <a:custGeom>
              <a:avLst/>
              <a:gdLst>
                <a:gd name="T0" fmla="*/ 0 w 930275"/>
                <a:gd name="T1" fmla="*/ 71170 h 427354"/>
                <a:gd name="T2" fmla="*/ 5592 w 930275"/>
                <a:gd name="T3" fmla="*/ 43467 h 427354"/>
                <a:gd name="T4" fmla="*/ 20845 w 930275"/>
                <a:gd name="T5" fmla="*/ 20845 h 427354"/>
                <a:gd name="T6" fmla="*/ 43467 w 930275"/>
                <a:gd name="T7" fmla="*/ 5592 h 427354"/>
                <a:gd name="T8" fmla="*/ 71170 w 930275"/>
                <a:gd name="T9" fmla="*/ 0 h 427354"/>
                <a:gd name="T10" fmla="*/ 859155 w 930275"/>
                <a:gd name="T11" fmla="*/ 0 h 427354"/>
                <a:gd name="T12" fmla="*/ 886823 w 930275"/>
                <a:gd name="T13" fmla="*/ 5592 h 427354"/>
                <a:gd name="T14" fmla="*/ 909431 w 930275"/>
                <a:gd name="T15" fmla="*/ 20845 h 427354"/>
                <a:gd name="T16" fmla="*/ 924681 w 930275"/>
                <a:gd name="T17" fmla="*/ 43467 h 427354"/>
                <a:gd name="T18" fmla="*/ 930275 w 930275"/>
                <a:gd name="T19" fmla="*/ 71170 h 427354"/>
                <a:gd name="T20" fmla="*/ 930275 w 930275"/>
                <a:gd name="T21" fmla="*/ 355872 h 427354"/>
                <a:gd name="T22" fmla="*/ 924681 w 930275"/>
                <a:gd name="T23" fmla="*/ 383575 h 427354"/>
                <a:gd name="T24" fmla="*/ 909431 w 930275"/>
                <a:gd name="T25" fmla="*/ 406198 h 427354"/>
                <a:gd name="T26" fmla="*/ 886823 w 930275"/>
                <a:gd name="T27" fmla="*/ 421450 h 427354"/>
                <a:gd name="T28" fmla="*/ 859155 w 930275"/>
                <a:gd name="T29" fmla="*/ 427043 h 427354"/>
                <a:gd name="T30" fmla="*/ 71170 w 930275"/>
                <a:gd name="T31" fmla="*/ 427043 h 427354"/>
                <a:gd name="T32" fmla="*/ 43467 w 930275"/>
                <a:gd name="T33" fmla="*/ 421450 h 427354"/>
                <a:gd name="T34" fmla="*/ 20845 w 930275"/>
                <a:gd name="T35" fmla="*/ 406198 h 427354"/>
                <a:gd name="T36" fmla="*/ 5592 w 930275"/>
                <a:gd name="T37" fmla="*/ 383575 h 427354"/>
                <a:gd name="T38" fmla="*/ 0 w 930275"/>
                <a:gd name="T39" fmla="*/ 355872 h 427354"/>
                <a:gd name="T40" fmla="*/ 0 w 930275"/>
                <a:gd name="T41" fmla="*/ 71170 h 4273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0275" h="427354">
                  <a:moveTo>
                    <a:pt x="0" y="71170"/>
                  </a:moveTo>
                  <a:lnTo>
                    <a:pt x="5592" y="43467"/>
                  </a:lnTo>
                  <a:lnTo>
                    <a:pt x="20845" y="20845"/>
                  </a:lnTo>
                  <a:lnTo>
                    <a:pt x="43467" y="5592"/>
                  </a:lnTo>
                  <a:lnTo>
                    <a:pt x="71170" y="0"/>
                  </a:lnTo>
                  <a:lnTo>
                    <a:pt x="859155" y="0"/>
                  </a:lnTo>
                  <a:lnTo>
                    <a:pt x="886823" y="5592"/>
                  </a:lnTo>
                  <a:lnTo>
                    <a:pt x="909431" y="20845"/>
                  </a:lnTo>
                  <a:lnTo>
                    <a:pt x="924681" y="43467"/>
                  </a:lnTo>
                  <a:lnTo>
                    <a:pt x="930275" y="71170"/>
                  </a:lnTo>
                  <a:lnTo>
                    <a:pt x="930275" y="355866"/>
                  </a:lnTo>
                  <a:lnTo>
                    <a:pt x="924681" y="383569"/>
                  </a:lnTo>
                  <a:lnTo>
                    <a:pt x="909431" y="406192"/>
                  </a:lnTo>
                  <a:lnTo>
                    <a:pt x="886823" y="421444"/>
                  </a:lnTo>
                  <a:lnTo>
                    <a:pt x="859155" y="427037"/>
                  </a:lnTo>
                  <a:lnTo>
                    <a:pt x="71170" y="427037"/>
                  </a:lnTo>
                  <a:lnTo>
                    <a:pt x="43467" y="421444"/>
                  </a:lnTo>
                  <a:lnTo>
                    <a:pt x="20845" y="406192"/>
                  </a:lnTo>
                  <a:lnTo>
                    <a:pt x="5592" y="383569"/>
                  </a:lnTo>
                  <a:lnTo>
                    <a:pt x="0" y="355866"/>
                  </a:lnTo>
                  <a:lnTo>
                    <a:pt x="0" y="71170"/>
                  </a:lnTo>
                  <a:close/>
                </a:path>
              </a:pathLst>
            </a:custGeom>
            <a:noFill/>
            <a:ln w="9525">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38" name="object 38">
            <a:extLst>
              <a:ext uri="{FF2B5EF4-FFF2-40B4-BE49-F238E27FC236}">
                <a16:creationId xmlns:a16="http://schemas.microsoft.com/office/drawing/2014/main" id="{79F82984-9B5F-B6D6-3AD9-A2B9D5B588AC}"/>
              </a:ext>
            </a:extLst>
          </p:cNvPr>
          <p:cNvSpPr txBox="1"/>
          <p:nvPr/>
        </p:nvSpPr>
        <p:spPr>
          <a:xfrm>
            <a:off x="2894013" y="5981700"/>
            <a:ext cx="347662" cy="300038"/>
          </a:xfrm>
          <a:prstGeom prst="rect">
            <a:avLst/>
          </a:prstGeom>
        </p:spPr>
        <p:txBody>
          <a:bodyPr lIns="0" tIns="12700" rIns="0" bIns="0">
            <a:spAutoFit/>
          </a:bodyPr>
          <a:lstStyle/>
          <a:p>
            <a:pPr marL="12700">
              <a:spcBef>
                <a:spcPts val="100"/>
              </a:spcBef>
              <a:defRPr/>
            </a:pPr>
            <a:r>
              <a:rPr spc="-5" dirty="0">
                <a:solidFill>
                  <a:srgbClr val="FFFFFF"/>
                </a:solidFill>
                <a:latin typeface="Calibri"/>
                <a:cs typeface="Calibri"/>
              </a:rPr>
              <a:t>Fi</a:t>
            </a:r>
            <a:r>
              <a:rPr spc="-15" dirty="0">
                <a:solidFill>
                  <a:srgbClr val="FFFFFF"/>
                </a:solidFill>
                <a:latin typeface="Calibri"/>
                <a:cs typeface="Calibri"/>
              </a:rPr>
              <a:t>l</a:t>
            </a:r>
            <a:r>
              <a:rPr dirty="0">
                <a:solidFill>
                  <a:srgbClr val="FFFFFF"/>
                </a:solidFill>
                <a:latin typeface="Calibri"/>
                <a:cs typeface="Calibri"/>
              </a:rPr>
              <a:t>e</a:t>
            </a:r>
            <a:endParaRPr>
              <a:latin typeface="Calibri"/>
              <a:cs typeface="Calibri"/>
            </a:endParaRPr>
          </a:p>
        </p:txBody>
      </p:sp>
      <p:grpSp>
        <p:nvGrpSpPr>
          <p:cNvPr id="455686" name="object 39">
            <a:extLst>
              <a:ext uri="{FF2B5EF4-FFF2-40B4-BE49-F238E27FC236}">
                <a16:creationId xmlns:a16="http://schemas.microsoft.com/office/drawing/2014/main" id="{DDFDCCB3-19EA-9C89-713F-E1602443475D}"/>
              </a:ext>
            </a:extLst>
          </p:cNvPr>
          <p:cNvGrpSpPr>
            <a:grpSpLocks/>
          </p:cNvGrpSpPr>
          <p:nvPr/>
        </p:nvGrpSpPr>
        <p:grpSpPr bwMode="auto">
          <a:xfrm>
            <a:off x="6523038" y="5954714"/>
            <a:ext cx="1008062" cy="504825"/>
            <a:chOff x="4998733" y="5954294"/>
            <a:chExt cx="1007744" cy="504825"/>
          </a:xfrm>
        </p:grpSpPr>
        <p:pic>
          <p:nvPicPr>
            <p:cNvPr id="455705" name="object 40">
              <a:extLst>
                <a:ext uri="{FF2B5EF4-FFF2-40B4-BE49-F238E27FC236}">
                  <a16:creationId xmlns:a16="http://schemas.microsoft.com/office/drawing/2014/main" id="{A6115909-06E5-D4BC-1234-3AC5A459756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98733" y="5954294"/>
              <a:ext cx="1007336" cy="50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06" name="object 41">
              <a:extLst>
                <a:ext uri="{FF2B5EF4-FFF2-40B4-BE49-F238E27FC236}">
                  <a16:creationId xmlns:a16="http://schemas.microsoft.com/office/drawing/2014/main" id="{6CBE1953-7114-3BCE-765F-7BF096D9B0D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60264" y="5955791"/>
              <a:ext cx="734567" cy="42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07" name="object 42">
              <a:extLst>
                <a:ext uri="{FF2B5EF4-FFF2-40B4-BE49-F238E27FC236}">
                  <a16:creationId xmlns:a16="http://schemas.microsoft.com/office/drawing/2014/main" id="{72C38041-5AE2-34F5-B9C4-622B5CF3EB5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37201" y="5968999"/>
              <a:ext cx="930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08" name="object 43">
              <a:extLst>
                <a:ext uri="{FF2B5EF4-FFF2-40B4-BE49-F238E27FC236}">
                  <a16:creationId xmlns:a16="http://schemas.microsoft.com/office/drawing/2014/main" id="{182FD7B4-1AFD-4B7C-C74F-37C5D7C15B7E}"/>
                </a:ext>
              </a:extLst>
            </p:cNvPr>
            <p:cNvSpPr>
              <a:spLocks/>
            </p:cNvSpPr>
            <p:nvPr/>
          </p:nvSpPr>
          <p:spPr bwMode="auto">
            <a:xfrm>
              <a:off x="5037201" y="5968999"/>
              <a:ext cx="930275" cy="428625"/>
            </a:xfrm>
            <a:custGeom>
              <a:avLst/>
              <a:gdLst>
                <a:gd name="T0" fmla="*/ 0 w 930275"/>
                <a:gd name="T1" fmla="*/ 71437 h 428625"/>
                <a:gd name="T2" fmla="*/ 5597 w 930275"/>
                <a:gd name="T3" fmla="*/ 43628 h 428625"/>
                <a:gd name="T4" fmla="*/ 20875 w 930275"/>
                <a:gd name="T5" fmla="*/ 20921 h 428625"/>
                <a:gd name="T6" fmla="*/ 43559 w 930275"/>
                <a:gd name="T7" fmla="*/ 5613 h 428625"/>
                <a:gd name="T8" fmla="*/ 71374 w 930275"/>
                <a:gd name="T9" fmla="*/ 0 h 428625"/>
                <a:gd name="T10" fmla="*/ 858774 w 930275"/>
                <a:gd name="T11" fmla="*/ 0 h 428625"/>
                <a:gd name="T12" fmla="*/ 886608 w 930275"/>
                <a:gd name="T13" fmla="*/ 5613 h 428625"/>
                <a:gd name="T14" fmla="*/ 909335 w 930275"/>
                <a:gd name="T15" fmla="*/ 20921 h 428625"/>
                <a:gd name="T16" fmla="*/ 924657 w 930275"/>
                <a:gd name="T17" fmla="*/ 43628 h 428625"/>
                <a:gd name="T18" fmla="*/ 930275 w 930275"/>
                <a:gd name="T19" fmla="*/ 71437 h 428625"/>
                <a:gd name="T20" fmla="*/ 930275 w 930275"/>
                <a:gd name="T21" fmla="*/ 357187 h 428625"/>
                <a:gd name="T22" fmla="*/ 924657 w 930275"/>
                <a:gd name="T23" fmla="*/ 384996 h 428625"/>
                <a:gd name="T24" fmla="*/ 909335 w 930275"/>
                <a:gd name="T25" fmla="*/ 407703 h 428625"/>
                <a:gd name="T26" fmla="*/ 886608 w 930275"/>
                <a:gd name="T27" fmla="*/ 423011 h 428625"/>
                <a:gd name="T28" fmla="*/ 858774 w 930275"/>
                <a:gd name="T29" fmla="*/ 428625 h 428625"/>
                <a:gd name="T30" fmla="*/ 71374 w 930275"/>
                <a:gd name="T31" fmla="*/ 428625 h 428625"/>
                <a:gd name="T32" fmla="*/ 43559 w 930275"/>
                <a:gd name="T33" fmla="*/ 423011 h 428625"/>
                <a:gd name="T34" fmla="*/ 20875 w 930275"/>
                <a:gd name="T35" fmla="*/ 407703 h 428625"/>
                <a:gd name="T36" fmla="*/ 5597 w 930275"/>
                <a:gd name="T37" fmla="*/ 384996 h 428625"/>
                <a:gd name="T38" fmla="*/ 0 w 930275"/>
                <a:gd name="T39" fmla="*/ 357187 h 428625"/>
                <a:gd name="T40" fmla="*/ 0 w 930275"/>
                <a:gd name="T41" fmla="*/ 71437 h 4286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0275" h="428625">
                  <a:moveTo>
                    <a:pt x="0" y="71437"/>
                  </a:moveTo>
                  <a:lnTo>
                    <a:pt x="5597" y="43628"/>
                  </a:lnTo>
                  <a:lnTo>
                    <a:pt x="20875" y="20921"/>
                  </a:lnTo>
                  <a:lnTo>
                    <a:pt x="43559" y="5613"/>
                  </a:lnTo>
                  <a:lnTo>
                    <a:pt x="71374" y="0"/>
                  </a:lnTo>
                  <a:lnTo>
                    <a:pt x="858774" y="0"/>
                  </a:lnTo>
                  <a:lnTo>
                    <a:pt x="886608" y="5613"/>
                  </a:lnTo>
                  <a:lnTo>
                    <a:pt x="909335" y="20921"/>
                  </a:lnTo>
                  <a:lnTo>
                    <a:pt x="924657" y="43628"/>
                  </a:lnTo>
                  <a:lnTo>
                    <a:pt x="930275" y="71437"/>
                  </a:lnTo>
                  <a:lnTo>
                    <a:pt x="930275" y="357187"/>
                  </a:lnTo>
                  <a:lnTo>
                    <a:pt x="924657" y="384996"/>
                  </a:lnTo>
                  <a:lnTo>
                    <a:pt x="909335" y="407703"/>
                  </a:lnTo>
                  <a:lnTo>
                    <a:pt x="886608" y="423011"/>
                  </a:lnTo>
                  <a:lnTo>
                    <a:pt x="858774" y="428625"/>
                  </a:lnTo>
                  <a:lnTo>
                    <a:pt x="71374" y="428625"/>
                  </a:lnTo>
                  <a:lnTo>
                    <a:pt x="43559" y="423011"/>
                  </a:lnTo>
                  <a:lnTo>
                    <a:pt x="20875" y="407703"/>
                  </a:lnTo>
                  <a:lnTo>
                    <a:pt x="5597" y="384996"/>
                  </a:lnTo>
                  <a:lnTo>
                    <a:pt x="0" y="357187"/>
                  </a:lnTo>
                  <a:lnTo>
                    <a:pt x="0" y="71437"/>
                  </a:lnTo>
                  <a:close/>
                </a:path>
              </a:pathLst>
            </a:custGeom>
            <a:noFill/>
            <a:ln w="9525">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4" name="object 44">
            <a:extLst>
              <a:ext uri="{FF2B5EF4-FFF2-40B4-BE49-F238E27FC236}">
                <a16:creationId xmlns:a16="http://schemas.microsoft.com/office/drawing/2014/main" id="{34AD1241-3380-D1C8-6FCB-A45FE7EF2D80}"/>
              </a:ext>
            </a:extLst>
          </p:cNvPr>
          <p:cNvSpPr txBox="1"/>
          <p:nvPr/>
        </p:nvSpPr>
        <p:spPr>
          <a:xfrm>
            <a:off x="6853238" y="6019800"/>
            <a:ext cx="347662" cy="300038"/>
          </a:xfrm>
          <a:prstGeom prst="rect">
            <a:avLst/>
          </a:prstGeom>
        </p:spPr>
        <p:txBody>
          <a:bodyPr lIns="0" tIns="12700" rIns="0" bIns="0">
            <a:spAutoFit/>
          </a:bodyPr>
          <a:lstStyle/>
          <a:p>
            <a:pPr marL="12700">
              <a:spcBef>
                <a:spcPts val="100"/>
              </a:spcBef>
              <a:defRPr/>
            </a:pPr>
            <a:r>
              <a:rPr spc="-5" dirty="0">
                <a:solidFill>
                  <a:srgbClr val="FFFFFF"/>
                </a:solidFill>
                <a:latin typeface="Calibri"/>
                <a:cs typeface="Calibri"/>
              </a:rPr>
              <a:t>Fi</a:t>
            </a:r>
            <a:r>
              <a:rPr spc="-15" dirty="0">
                <a:solidFill>
                  <a:srgbClr val="FFFFFF"/>
                </a:solidFill>
                <a:latin typeface="Calibri"/>
                <a:cs typeface="Calibri"/>
              </a:rPr>
              <a:t>l</a:t>
            </a:r>
            <a:r>
              <a:rPr dirty="0">
                <a:solidFill>
                  <a:srgbClr val="FFFFFF"/>
                </a:solidFill>
                <a:latin typeface="Calibri"/>
                <a:cs typeface="Calibri"/>
              </a:rPr>
              <a:t>e</a:t>
            </a:r>
            <a:endParaRPr>
              <a:latin typeface="Calibri"/>
              <a:cs typeface="Calibri"/>
            </a:endParaRPr>
          </a:p>
        </p:txBody>
      </p:sp>
      <p:grpSp>
        <p:nvGrpSpPr>
          <p:cNvPr id="455688" name="object 45">
            <a:extLst>
              <a:ext uri="{FF2B5EF4-FFF2-40B4-BE49-F238E27FC236}">
                <a16:creationId xmlns:a16="http://schemas.microsoft.com/office/drawing/2014/main" id="{FD55030C-21CF-C6C9-FC48-F43A3A8CA8F3}"/>
              </a:ext>
            </a:extLst>
          </p:cNvPr>
          <p:cNvGrpSpPr>
            <a:grpSpLocks/>
          </p:cNvGrpSpPr>
          <p:nvPr/>
        </p:nvGrpSpPr>
        <p:grpSpPr bwMode="auto">
          <a:xfrm>
            <a:off x="9431338" y="5905501"/>
            <a:ext cx="1008062" cy="504825"/>
            <a:chOff x="7908049" y="5905526"/>
            <a:chExt cx="1007744" cy="504825"/>
          </a:xfrm>
        </p:grpSpPr>
        <p:pic>
          <p:nvPicPr>
            <p:cNvPr id="455701" name="object 46">
              <a:extLst>
                <a:ext uri="{FF2B5EF4-FFF2-40B4-BE49-F238E27FC236}">
                  <a16:creationId xmlns:a16="http://schemas.microsoft.com/office/drawing/2014/main" id="{C5C75C0D-B871-55A4-1DD6-19B62B597E9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908049" y="5905526"/>
              <a:ext cx="1007336" cy="50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02" name="object 47">
              <a:extLst>
                <a:ext uri="{FF2B5EF4-FFF2-40B4-BE49-F238E27FC236}">
                  <a16:creationId xmlns:a16="http://schemas.microsoft.com/office/drawing/2014/main" id="{723B6F75-F983-12DF-750D-9592E1BC6FB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71104" y="5908548"/>
              <a:ext cx="734568" cy="429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703" name="object 48">
              <a:extLst>
                <a:ext uri="{FF2B5EF4-FFF2-40B4-BE49-F238E27FC236}">
                  <a16:creationId xmlns:a16="http://schemas.microsoft.com/office/drawing/2014/main" id="{F82767EC-9F77-AB6F-ED1B-449D63F14EB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47025" y="5921375"/>
              <a:ext cx="930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04" name="object 49">
              <a:extLst>
                <a:ext uri="{FF2B5EF4-FFF2-40B4-BE49-F238E27FC236}">
                  <a16:creationId xmlns:a16="http://schemas.microsoft.com/office/drawing/2014/main" id="{9556A4C1-A444-54D8-3CA4-9AF60DD005B6}"/>
                </a:ext>
              </a:extLst>
            </p:cNvPr>
            <p:cNvSpPr>
              <a:spLocks/>
            </p:cNvSpPr>
            <p:nvPr/>
          </p:nvSpPr>
          <p:spPr bwMode="auto">
            <a:xfrm>
              <a:off x="7947025" y="5921375"/>
              <a:ext cx="930275" cy="427355"/>
            </a:xfrm>
            <a:custGeom>
              <a:avLst/>
              <a:gdLst>
                <a:gd name="T0" fmla="*/ 0 w 930275"/>
                <a:gd name="T1" fmla="*/ 71170 h 427354"/>
                <a:gd name="T2" fmla="*/ 5593 w 930275"/>
                <a:gd name="T3" fmla="*/ 43467 h 427354"/>
                <a:gd name="T4" fmla="*/ 20843 w 930275"/>
                <a:gd name="T5" fmla="*/ 20845 h 427354"/>
                <a:gd name="T6" fmla="*/ 43451 w 930275"/>
                <a:gd name="T7" fmla="*/ 5592 h 427354"/>
                <a:gd name="T8" fmla="*/ 71120 w 930275"/>
                <a:gd name="T9" fmla="*/ 0 h 427354"/>
                <a:gd name="T10" fmla="*/ 859154 w 930275"/>
                <a:gd name="T11" fmla="*/ 0 h 427354"/>
                <a:gd name="T12" fmla="*/ 886823 w 930275"/>
                <a:gd name="T13" fmla="*/ 5592 h 427354"/>
                <a:gd name="T14" fmla="*/ 909431 w 930275"/>
                <a:gd name="T15" fmla="*/ 20845 h 427354"/>
                <a:gd name="T16" fmla="*/ 924681 w 930275"/>
                <a:gd name="T17" fmla="*/ 43467 h 427354"/>
                <a:gd name="T18" fmla="*/ 930275 w 930275"/>
                <a:gd name="T19" fmla="*/ 71170 h 427354"/>
                <a:gd name="T20" fmla="*/ 930275 w 930275"/>
                <a:gd name="T21" fmla="*/ 355872 h 427354"/>
                <a:gd name="T22" fmla="*/ 924681 w 930275"/>
                <a:gd name="T23" fmla="*/ 383575 h 427354"/>
                <a:gd name="T24" fmla="*/ 909431 w 930275"/>
                <a:gd name="T25" fmla="*/ 406198 h 427354"/>
                <a:gd name="T26" fmla="*/ 886823 w 930275"/>
                <a:gd name="T27" fmla="*/ 421450 h 427354"/>
                <a:gd name="T28" fmla="*/ 859154 w 930275"/>
                <a:gd name="T29" fmla="*/ 427043 h 427354"/>
                <a:gd name="T30" fmla="*/ 71120 w 930275"/>
                <a:gd name="T31" fmla="*/ 427043 h 427354"/>
                <a:gd name="T32" fmla="*/ 43451 w 930275"/>
                <a:gd name="T33" fmla="*/ 421450 h 427354"/>
                <a:gd name="T34" fmla="*/ 20843 w 930275"/>
                <a:gd name="T35" fmla="*/ 406198 h 427354"/>
                <a:gd name="T36" fmla="*/ 5593 w 930275"/>
                <a:gd name="T37" fmla="*/ 383575 h 427354"/>
                <a:gd name="T38" fmla="*/ 0 w 930275"/>
                <a:gd name="T39" fmla="*/ 355872 h 427354"/>
                <a:gd name="T40" fmla="*/ 0 w 930275"/>
                <a:gd name="T41" fmla="*/ 71170 h 4273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0275" h="427354">
                  <a:moveTo>
                    <a:pt x="0" y="71170"/>
                  </a:moveTo>
                  <a:lnTo>
                    <a:pt x="5593" y="43467"/>
                  </a:lnTo>
                  <a:lnTo>
                    <a:pt x="20843" y="20845"/>
                  </a:lnTo>
                  <a:lnTo>
                    <a:pt x="43451" y="5592"/>
                  </a:lnTo>
                  <a:lnTo>
                    <a:pt x="71120" y="0"/>
                  </a:lnTo>
                  <a:lnTo>
                    <a:pt x="859154" y="0"/>
                  </a:lnTo>
                  <a:lnTo>
                    <a:pt x="886823" y="5592"/>
                  </a:lnTo>
                  <a:lnTo>
                    <a:pt x="909431" y="20845"/>
                  </a:lnTo>
                  <a:lnTo>
                    <a:pt x="924681" y="43467"/>
                  </a:lnTo>
                  <a:lnTo>
                    <a:pt x="930275" y="71170"/>
                  </a:lnTo>
                  <a:lnTo>
                    <a:pt x="930275" y="355866"/>
                  </a:lnTo>
                  <a:lnTo>
                    <a:pt x="924681" y="383569"/>
                  </a:lnTo>
                  <a:lnTo>
                    <a:pt x="909431" y="406192"/>
                  </a:lnTo>
                  <a:lnTo>
                    <a:pt x="886823" y="421444"/>
                  </a:lnTo>
                  <a:lnTo>
                    <a:pt x="859154" y="427037"/>
                  </a:lnTo>
                  <a:lnTo>
                    <a:pt x="71120" y="427037"/>
                  </a:lnTo>
                  <a:lnTo>
                    <a:pt x="43451" y="421444"/>
                  </a:lnTo>
                  <a:lnTo>
                    <a:pt x="20843" y="406192"/>
                  </a:lnTo>
                  <a:lnTo>
                    <a:pt x="5593" y="383569"/>
                  </a:lnTo>
                  <a:lnTo>
                    <a:pt x="0" y="355866"/>
                  </a:lnTo>
                  <a:lnTo>
                    <a:pt x="0" y="71170"/>
                  </a:lnTo>
                  <a:close/>
                </a:path>
              </a:pathLst>
            </a:custGeom>
            <a:noFill/>
            <a:ln w="9525">
              <a:solidFill>
                <a:srgbClr val="93895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0" name="object 50">
            <a:extLst>
              <a:ext uri="{FF2B5EF4-FFF2-40B4-BE49-F238E27FC236}">
                <a16:creationId xmlns:a16="http://schemas.microsoft.com/office/drawing/2014/main" id="{0F4D8D13-46C6-4A42-54CA-E42998BEED1C}"/>
              </a:ext>
            </a:extLst>
          </p:cNvPr>
          <p:cNvSpPr txBox="1"/>
          <p:nvPr/>
        </p:nvSpPr>
        <p:spPr>
          <a:xfrm>
            <a:off x="9763126" y="5970589"/>
            <a:ext cx="347663" cy="300037"/>
          </a:xfrm>
          <a:prstGeom prst="rect">
            <a:avLst/>
          </a:prstGeom>
        </p:spPr>
        <p:txBody>
          <a:bodyPr lIns="0" tIns="12700" rIns="0" bIns="0">
            <a:spAutoFit/>
          </a:bodyPr>
          <a:lstStyle/>
          <a:p>
            <a:pPr marL="12700">
              <a:spcBef>
                <a:spcPts val="100"/>
              </a:spcBef>
              <a:defRPr/>
            </a:pPr>
            <a:r>
              <a:rPr spc="-5" dirty="0">
                <a:solidFill>
                  <a:srgbClr val="FFFFFF"/>
                </a:solidFill>
                <a:latin typeface="Calibri"/>
                <a:cs typeface="Calibri"/>
              </a:rPr>
              <a:t>Fi</a:t>
            </a:r>
            <a:r>
              <a:rPr spc="-15" dirty="0">
                <a:solidFill>
                  <a:srgbClr val="FFFFFF"/>
                </a:solidFill>
                <a:latin typeface="Calibri"/>
                <a:cs typeface="Calibri"/>
              </a:rPr>
              <a:t>l</a:t>
            </a:r>
            <a:r>
              <a:rPr dirty="0">
                <a:solidFill>
                  <a:srgbClr val="FFFFFF"/>
                </a:solidFill>
                <a:latin typeface="Calibri"/>
                <a:cs typeface="Calibri"/>
              </a:rPr>
              <a:t>e</a:t>
            </a:r>
            <a:endParaRPr>
              <a:latin typeface="Calibri"/>
              <a:cs typeface="Calibri"/>
            </a:endParaRPr>
          </a:p>
        </p:txBody>
      </p:sp>
      <p:grpSp>
        <p:nvGrpSpPr>
          <p:cNvPr id="455690" name="object 51">
            <a:extLst>
              <a:ext uri="{FF2B5EF4-FFF2-40B4-BE49-F238E27FC236}">
                <a16:creationId xmlns:a16="http://schemas.microsoft.com/office/drawing/2014/main" id="{B9728D79-03F7-E932-2E10-6CDC955632D3}"/>
              </a:ext>
            </a:extLst>
          </p:cNvPr>
          <p:cNvGrpSpPr>
            <a:grpSpLocks/>
          </p:cNvGrpSpPr>
          <p:nvPr/>
        </p:nvGrpSpPr>
        <p:grpSpPr bwMode="auto">
          <a:xfrm>
            <a:off x="3027364" y="5486401"/>
            <a:ext cx="403225" cy="663575"/>
            <a:chOff x="1502663" y="5486400"/>
            <a:chExt cx="403860" cy="662940"/>
          </a:xfrm>
        </p:grpSpPr>
        <p:pic>
          <p:nvPicPr>
            <p:cNvPr id="455699" name="object 52">
              <a:extLst>
                <a:ext uri="{FF2B5EF4-FFF2-40B4-BE49-F238E27FC236}">
                  <a16:creationId xmlns:a16="http://schemas.microsoft.com/office/drawing/2014/main" id="{DD8ADE1E-A806-EABB-5615-1456A239E89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02663" y="5486400"/>
              <a:ext cx="403860" cy="66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700" name="object 53">
              <a:extLst>
                <a:ext uri="{FF2B5EF4-FFF2-40B4-BE49-F238E27FC236}">
                  <a16:creationId xmlns:a16="http://schemas.microsoft.com/office/drawing/2014/main" id="{88DA52E5-3177-75C4-4972-4F4D3AD42F1A}"/>
                </a:ext>
              </a:extLst>
            </p:cNvPr>
            <p:cNvSpPr>
              <a:spLocks/>
            </p:cNvSpPr>
            <p:nvPr/>
          </p:nvSpPr>
          <p:spPr bwMode="auto">
            <a:xfrm>
              <a:off x="1643760" y="5508498"/>
              <a:ext cx="220979" cy="465455"/>
            </a:xfrm>
            <a:custGeom>
              <a:avLst/>
              <a:gdLst>
                <a:gd name="T0" fmla="*/ 18795 w 220980"/>
                <a:gd name="T1" fmla="*/ 341115 h 465454"/>
                <a:gd name="T2" fmla="*/ 4952 w 220980"/>
                <a:gd name="T3" fmla="*/ 342931 h 465454"/>
                <a:gd name="T4" fmla="*/ 0 w 220980"/>
                <a:gd name="T5" fmla="*/ 349306 h 465454"/>
                <a:gd name="T6" fmla="*/ 888 w 220980"/>
                <a:gd name="T7" fmla="*/ 356266 h 465454"/>
                <a:gd name="T8" fmla="*/ 15112 w 220980"/>
                <a:gd name="T9" fmla="*/ 465321 h 465454"/>
                <a:gd name="T10" fmla="*/ 39488 w 220980"/>
                <a:gd name="T11" fmla="*/ 447020 h 465454"/>
                <a:gd name="T12" fmla="*/ 36575 w 220980"/>
                <a:gd name="T13" fmla="*/ 447020 h 465454"/>
                <a:gd name="T14" fmla="*/ 13207 w 220980"/>
                <a:gd name="T15" fmla="*/ 437165 h 465454"/>
                <a:gd name="T16" fmla="*/ 31388 w 220980"/>
                <a:gd name="T17" fmla="*/ 393945 h 465454"/>
                <a:gd name="T18" fmla="*/ 26034 w 220980"/>
                <a:gd name="T19" fmla="*/ 352977 h 465454"/>
                <a:gd name="T20" fmla="*/ 25145 w 220980"/>
                <a:gd name="T21" fmla="*/ 346017 h 465454"/>
                <a:gd name="T22" fmla="*/ 18795 w 220980"/>
                <a:gd name="T23" fmla="*/ 341115 h 465454"/>
                <a:gd name="T24" fmla="*/ 31388 w 220980"/>
                <a:gd name="T25" fmla="*/ 393945 h 465454"/>
                <a:gd name="T26" fmla="*/ 13207 w 220980"/>
                <a:gd name="T27" fmla="*/ 437165 h 465454"/>
                <a:gd name="T28" fmla="*/ 36575 w 220980"/>
                <a:gd name="T29" fmla="*/ 447020 h 465454"/>
                <a:gd name="T30" fmla="*/ 39344 w 220980"/>
                <a:gd name="T31" fmla="*/ 440441 h 465454"/>
                <a:gd name="T32" fmla="*/ 37464 w 220980"/>
                <a:gd name="T33" fmla="*/ 440441 h 465454"/>
                <a:gd name="T34" fmla="*/ 17271 w 220980"/>
                <a:gd name="T35" fmla="*/ 431932 h 465454"/>
                <a:gd name="T36" fmla="*/ 34645 w 220980"/>
                <a:gd name="T37" fmla="*/ 418869 h 465454"/>
                <a:gd name="T38" fmla="*/ 31388 w 220980"/>
                <a:gd name="T39" fmla="*/ 393945 h 465454"/>
                <a:gd name="T40" fmla="*/ 93471 w 220980"/>
                <a:gd name="T41" fmla="*/ 374719 h 465454"/>
                <a:gd name="T42" fmla="*/ 87756 w 220980"/>
                <a:gd name="T43" fmla="*/ 378935 h 465454"/>
                <a:gd name="T44" fmla="*/ 54802 w 220980"/>
                <a:gd name="T45" fmla="*/ 403713 h 465454"/>
                <a:gd name="T46" fmla="*/ 36575 w 220980"/>
                <a:gd name="T47" fmla="*/ 447020 h 465454"/>
                <a:gd name="T48" fmla="*/ 39488 w 220980"/>
                <a:gd name="T49" fmla="*/ 447020 h 465454"/>
                <a:gd name="T50" fmla="*/ 108712 w 220980"/>
                <a:gd name="T51" fmla="*/ 395026 h 465454"/>
                <a:gd name="T52" fmla="*/ 109855 w 220980"/>
                <a:gd name="T53" fmla="*/ 387063 h 465454"/>
                <a:gd name="T54" fmla="*/ 105537 w 220980"/>
                <a:gd name="T55" fmla="*/ 381463 h 465454"/>
                <a:gd name="T56" fmla="*/ 101345 w 220980"/>
                <a:gd name="T57" fmla="*/ 375849 h 465454"/>
                <a:gd name="T58" fmla="*/ 93471 w 220980"/>
                <a:gd name="T59" fmla="*/ 374719 h 465454"/>
                <a:gd name="T60" fmla="*/ 34645 w 220980"/>
                <a:gd name="T61" fmla="*/ 418869 h 465454"/>
                <a:gd name="T62" fmla="*/ 17271 w 220980"/>
                <a:gd name="T63" fmla="*/ 431932 h 465454"/>
                <a:gd name="T64" fmla="*/ 37464 w 220980"/>
                <a:gd name="T65" fmla="*/ 440441 h 465454"/>
                <a:gd name="T66" fmla="*/ 34645 w 220980"/>
                <a:gd name="T67" fmla="*/ 418869 h 465454"/>
                <a:gd name="T68" fmla="*/ 54802 w 220980"/>
                <a:gd name="T69" fmla="*/ 403713 h 465454"/>
                <a:gd name="T70" fmla="*/ 34645 w 220980"/>
                <a:gd name="T71" fmla="*/ 418869 h 465454"/>
                <a:gd name="T72" fmla="*/ 37464 w 220980"/>
                <a:gd name="T73" fmla="*/ 440441 h 465454"/>
                <a:gd name="T74" fmla="*/ 39344 w 220980"/>
                <a:gd name="T75" fmla="*/ 440441 h 465454"/>
                <a:gd name="T76" fmla="*/ 54802 w 220980"/>
                <a:gd name="T77" fmla="*/ 403713 h 465454"/>
                <a:gd name="T78" fmla="*/ 197097 w 220980"/>
                <a:gd name="T79" fmla="*/ 0 h 465454"/>
                <a:gd name="T80" fmla="*/ 31388 w 220980"/>
                <a:gd name="T81" fmla="*/ 393945 h 465454"/>
                <a:gd name="T82" fmla="*/ 34645 w 220980"/>
                <a:gd name="T83" fmla="*/ 418869 h 465454"/>
                <a:gd name="T84" fmla="*/ 54802 w 220980"/>
                <a:gd name="T85" fmla="*/ 403713 h 465454"/>
                <a:gd name="T86" fmla="*/ 220593 w 220980"/>
                <a:gd name="T87" fmla="*/ 9778 h 465454"/>
                <a:gd name="T88" fmla="*/ 197097 w 220980"/>
                <a:gd name="T89" fmla="*/ 0 h 465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0980" h="465454">
                  <a:moveTo>
                    <a:pt x="18795" y="341109"/>
                  </a:moveTo>
                  <a:lnTo>
                    <a:pt x="4952" y="342925"/>
                  </a:lnTo>
                  <a:lnTo>
                    <a:pt x="0" y="349300"/>
                  </a:lnTo>
                  <a:lnTo>
                    <a:pt x="888" y="356260"/>
                  </a:lnTo>
                  <a:lnTo>
                    <a:pt x="15112" y="465315"/>
                  </a:lnTo>
                  <a:lnTo>
                    <a:pt x="39488" y="447014"/>
                  </a:lnTo>
                  <a:lnTo>
                    <a:pt x="36575" y="447014"/>
                  </a:lnTo>
                  <a:lnTo>
                    <a:pt x="13207" y="437159"/>
                  </a:lnTo>
                  <a:lnTo>
                    <a:pt x="31388" y="393939"/>
                  </a:lnTo>
                  <a:lnTo>
                    <a:pt x="26034" y="352971"/>
                  </a:lnTo>
                  <a:lnTo>
                    <a:pt x="25145" y="346011"/>
                  </a:lnTo>
                  <a:lnTo>
                    <a:pt x="18795" y="341109"/>
                  </a:lnTo>
                  <a:close/>
                </a:path>
                <a:path w="220980" h="465454">
                  <a:moveTo>
                    <a:pt x="31388" y="393939"/>
                  </a:moveTo>
                  <a:lnTo>
                    <a:pt x="13207" y="437159"/>
                  </a:lnTo>
                  <a:lnTo>
                    <a:pt x="36575" y="447014"/>
                  </a:lnTo>
                  <a:lnTo>
                    <a:pt x="39344" y="440435"/>
                  </a:lnTo>
                  <a:lnTo>
                    <a:pt x="37464" y="440435"/>
                  </a:lnTo>
                  <a:lnTo>
                    <a:pt x="17271" y="431926"/>
                  </a:lnTo>
                  <a:lnTo>
                    <a:pt x="34645" y="418863"/>
                  </a:lnTo>
                  <a:lnTo>
                    <a:pt x="31388" y="393939"/>
                  </a:lnTo>
                  <a:close/>
                </a:path>
                <a:path w="220980" h="465454">
                  <a:moveTo>
                    <a:pt x="93471" y="374713"/>
                  </a:moveTo>
                  <a:lnTo>
                    <a:pt x="87756" y="378929"/>
                  </a:lnTo>
                  <a:lnTo>
                    <a:pt x="54802" y="403707"/>
                  </a:lnTo>
                  <a:lnTo>
                    <a:pt x="36575" y="447014"/>
                  </a:lnTo>
                  <a:lnTo>
                    <a:pt x="39488" y="447014"/>
                  </a:lnTo>
                  <a:lnTo>
                    <a:pt x="108712" y="395020"/>
                  </a:lnTo>
                  <a:lnTo>
                    <a:pt x="109855" y="387057"/>
                  </a:lnTo>
                  <a:lnTo>
                    <a:pt x="105537" y="381457"/>
                  </a:lnTo>
                  <a:lnTo>
                    <a:pt x="101345" y="375843"/>
                  </a:lnTo>
                  <a:lnTo>
                    <a:pt x="93471" y="374713"/>
                  </a:lnTo>
                  <a:close/>
                </a:path>
                <a:path w="220980" h="465454">
                  <a:moveTo>
                    <a:pt x="34645" y="418863"/>
                  </a:moveTo>
                  <a:lnTo>
                    <a:pt x="17271" y="431926"/>
                  </a:lnTo>
                  <a:lnTo>
                    <a:pt x="37464" y="440435"/>
                  </a:lnTo>
                  <a:lnTo>
                    <a:pt x="34645" y="418863"/>
                  </a:lnTo>
                  <a:close/>
                </a:path>
                <a:path w="220980" h="465454">
                  <a:moveTo>
                    <a:pt x="54802" y="403707"/>
                  </a:moveTo>
                  <a:lnTo>
                    <a:pt x="34645" y="418863"/>
                  </a:lnTo>
                  <a:lnTo>
                    <a:pt x="37464" y="440435"/>
                  </a:lnTo>
                  <a:lnTo>
                    <a:pt x="39344" y="440435"/>
                  </a:lnTo>
                  <a:lnTo>
                    <a:pt x="54802" y="403707"/>
                  </a:lnTo>
                  <a:close/>
                </a:path>
                <a:path w="220980" h="465454">
                  <a:moveTo>
                    <a:pt x="197103" y="0"/>
                  </a:moveTo>
                  <a:lnTo>
                    <a:pt x="31388" y="393939"/>
                  </a:lnTo>
                  <a:lnTo>
                    <a:pt x="34645" y="418863"/>
                  </a:lnTo>
                  <a:lnTo>
                    <a:pt x="54802" y="403707"/>
                  </a:lnTo>
                  <a:lnTo>
                    <a:pt x="220599" y="9778"/>
                  </a:lnTo>
                  <a:lnTo>
                    <a:pt x="197103" y="0"/>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grpSp>
        <p:nvGrpSpPr>
          <p:cNvPr id="455691" name="object 54">
            <a:extLst>
              <a:ext uri="{FF2B5EF4-FFF2-40B4-BE49-F238E27FC236}">
                <a16:creationId xmlns:a16="http://schemas.microsoft.com/office/drawing/2014/main" id="{7F4EFBE0-F07D-FCF0-797A-3925EAF94B5D}"/>
              </a:ext>
            </a:extLst>
          </p:cNvPr>
          <p:cNvGrpSpPr>
            <a:grpSpLocks/>
          </p:cNvGrpSpPr>
          <p:nvPr/>
        </p:nvGrpSpPr>
        <p:grpSpPr bwMode="auto">
          <a:xfrm>
            <a:off x="5429250" y="5203825"/>
            <a:ext cx="4197350" cy="1155700"/>
            <a:chOff x="3904488" y="5204459"/>
            <a:chExt cx="4198620" cy="1155700"/>
          </a:xfrm>
        </p:grpSpPr>
        <p:pic>
          <p:nvPicPr>
            <p:cNvPr id="455692" name="object 55">
              <a:extLst>
                <a:ext uri="{FF2B5EF4-FFF2-40B4-BE49-F238E27FC236}">
                  <a16:creationId xmlns:a16="http://schemas.microsoft.com/office/drawing/2014/main" id="{DDE42FEA-F50F-1DD3-15C7-9BD3D61F8AA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67500" y="5204459"/>
              <a:ext cx="769620" cy="45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93" name="object 56">
              <a:extLst>
                <a:ext uri="{FF2B5EF4-FFF2-40B4-BE49-F238E27FC236}">
                  <a16:creationId xmlns:a16="http://schemas.microsoft.com/office/drawing/2014/main" id="{B1D00341-C531-9AA4-B190-55A9205E46F2}"/>
                </a:ext>
              </a:extLst>
            </p:cNvPr>
            <p:cNvSpPr>
              <a:spLocks/>
            </p:cNvSpPr>
            <p:nvPr/>
          </p:nvSpPr>
          <p:spPr bwMode="auto">
            <a:xfrm>
              <a:off x="6823075" y="5227065"/>
              <a:ext cx="572135" cy="270510"/>
            </a:xfrm>
            <a:custGeom>
              <a:avLst/>
              <a:gdLst>
                <a:gd name="T0" fmla="*/ 77343 w 572134"/>
                <a:gd name="T1" fmla="*/ 160781 h 270510"/>
                <a:gd name="T2" fmla="*/ 69342 w 572134"/>
                <a:gd name="T3" fmla="*/ 162051 h 270510"/>
                <a:gd name="T4" fmla="*/ 65277 w 572134"/>
                <a:gd name="T5" fmla="*/ 167639 h 270510"/>
                <a:gd name="T6" fmla="*/ 0 w 572134"/>
                <a:gd name="T7" fmla="*/ 256158 h 270510"/>
                <a:gd name="T8" fmla="*/ 109093 w 572134"/>
                <a:gd name="T9" fmla="*/ 269493 h 270510"/>
                <a:gd name="T10" fmla="*/ 116077 w 572134"/>
                <a:gd name="T11" fmla="*/ 270255 h 270510"/>
                <a:gd name="T12" fmla="*/ 122427 w 572134"/>
                <a:gd name="T13" fmla="*/ 265302 h 270510"/>
                <a:gd name="T14" fmla="*/ 123372 w 572134"/>
                <a:gd name="T15" fmla="*/ 257809 h 270510"/>
                <a:gd name="T16" fmla="*/ 28067 w 572134"/>
                <a:gd name="T17" fmla="*/ 257809 h 270510"/>
                <a:gd name="T18" fmla="*/ 18033 w 572134"/>
                <a:gd name="T19" fmla="*/ 234568 h 270510"/>
                <a:gd name="T20" fmla="*/ 61202 w 572134"/>
                <a:gd name="T21" fmla="*/ 215944 h 270510"/>
                <a:gd name="T22" fmla="*/ 85725 w 572134"/>
                <a:gd name="T23" fmla="*/ 182752 h 270510"/>
                <a:gd name="T24" fmla="*/ 89789 w 572134"/>
                <a:gd name="T25" fmla="*/ 177037 h 270510"/>
                <a:gd name="T26" fmla="*/ 88646 w 572134"/>
                <a:gd name="T27" fmla="*/ 169163 h 270510"/>
                <a:gd name="T28" fmla="*/ 82930 w 572134"/>
                <a:gd name="T29" fmla="*/ 164972 h 270510"/>
                <a:gd name="T30" fmla="*/ 77343 w 572134"/>
                <a:gd name="T31" fmla="*/ 160781 h 270510"/>
                <a:gd name="T32" fmla="*/ 61202 w 572134"/>
                <a:gd name="T33" fmla="*/ 215944 h 270510"/>
                <a:gd name="T34" fmla="*/ 18033 w 572134"/>
                <a:gd name="T35" fmla="*/ 234568 h 270510"/>
                <a:gd name="T36" fmla="*/ 28067 w 572134"/>
                <a:gd name="T37" fmla="*/ 257809 h 270510"/>
                <a:gd name="T38" fmla="*/ 37491 w 572134"/>
                <a:gd name="T39" fmla="*/ 253745 h 270510"/>
                <a:gd name="T40" fmla="*/ 33274 w 572134"/>
                <a:gd name="T41" fmla="*/ 253745 h 270510"/>
                <a:gd name="T42" fmla="*/ 24638 w 572134"/>
                <a:gd name="T43" fmla="*/ 233552 h 270510"/>
                <a:gd name="T44" fmla="*/ 48192 w 572134"/>
                <a:gd name="T45" fmla="*/ 233552 h 270510"/>
                <a:gd name="T46" fmla="*/ 61202 w 572134"/>
                <a:gd name="T47" fmla="*/ 215944 h 270510"/>
                <a:gd name="T48" fmla="*/ 71165 w 572134"/>
                <a:gd name="T49" fmla="*/ 239225 h 270510"/>
                <a:gd name="T50" fmla="*/ 28067 w 572134"/>
                <a:gd name="T51" fmla="*/ 257809 h 270510"/>
                <a:gd name="T52" fmla="*/ 123372 w 572134"/>
                <a:gd name="T53" fmla="*/ 257809 h 270510"/>
                <a:gd name="T54" fmla="*/ 124078 w 572134"/>
                <a:gd name="T55" fmla="*/ 251332 h 270510"/>
                <a:gd name="T56" fmla="*/ 119125 w 572134"/>
                <a:gd name="T57" fmla="*/ 245109 h 270510"/>
                <a:gd name="T58" fmla="*/ 71165 w 572134"/>
                <a:gd name="T59" fmla="*/ 239225 h 270510"/>
                <a:gd name="T60" fmla="*/ 24638 w 572134"/>
                <a:gd name="T61" fmla="*/ 233552 h 270510"/>
                <a:gd name="T62" fmla="*/ 33274 w 572134"/>
                <a:gd name="T63" fmla="*/ 253745 h 270510"/>
                <a:gd name="T64" fmla="*/ 46246 w 572134"/>
                <a:gd name="T65" fmla="*/ 236187 h 270510"/>
                <a:gd name="T66" fmla="*/ 24638 w 572134"/>
                <a:gd name="T67" fmla="*/ 233552 h 270510"/>
                <a:gd name="T68" fmla="*/ 46246 w 572134"/>
                <a:gd name="T69" fmla="*/ 236187 h 270510"/>
                <a:gd name="T70" fmla="*/ 33274 w 572134"/>
                <a:gd name="T71" fmla="*/ 253745 h 270510"/>
                <a:gd name="T72" fmla="*/ 37491 w 572134"/>
                <a:gd name="T73" fmla="*/ 253745 h 270510"/>
                <a:gd name="T74" fmla="*/ 71165 w 572134"/>
                <a:gd name="T75" fmla="*/ 239225 h 270510"/>
                <a:gd name="T76" fmla="*/ 46246 w 572134"/>
                <a:gd name="T77" fmla="*/ 236187 h 270510"/>
                <a:gd name="T78" fmla="*/ 561727 w 572134"/>
                <a:gd name="T79" fmla="*/ 0 h 270510"/>
                <a:gd name="T80" fmla="*/ 61202 w 572134"/>
                <a:gd name="T81" fmla="*/ 215944 h 270510"/>
                <a:gd name="T82" fmla="*/ 46246 w 572134"/>
                <a:gd name="T83" fmla="*/ 236187 h 270510"/>
                <a:gd name="T84" fmla="*/ 71165 w 572134"/>
                <a:gd name="T85" fmla="*/ 239225 h 270510"/>
                <a:gd name="T86" fmla="*/ 571759 w 572134"/>
                <a:gd name="T87" fmla="*/ 23367 h 270510"/>
                <a:gd name="T88" fmla="*/ 561727 w 572134"/>
                <a:gd name="T89" fmla="*/ 0 h 270510"/>
                <a:gd name="T90" fmla="*/ 48192 w 572134"/>
                <a:gd name="T91" fmla="*/ 233552 h 270510"/>
                <a:gd name="T92" fmla="*/ 24638 w 572134"/>
                <a:gd name="T93" fmla="*/ 233552 h 270510"/>
                <a:gd name="T94" fmla="*/ 46246 w 572134"/>
                <a:gd name="T95" fmla="*/ 236187 h 270510"/>
                <a:gd name="T96" fmla="*/ 48192 w 572134"/>
                <a:gd name="T97" fmla="*/ 233552 h 2705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2134" h="270510">
                  <a:moveTo>
                    <a:pt x="77343" y="160781"/>
                  </a:moveTo>
                  <a:lnTo>
                    <a:pt x="69342" y="162051"/>
                  </a:lnTo>
                  <a:lnTo>
                    <a:pt x="65277" y="167639"/>
                  </a:lnTo>
                  <a:lnTo>
                    <a:pt x="0" y="256158"/>
                  </a:lnTo>
                  <a:lnTo>
                    <a:pt x="109093" y="269493"/>
                  </a:lnTo>
                  <a:lnTo>
                    <a:pt x="116077" y="270255"/>
                  </a:lnTo>
                  <a:lnTo>
                    <a:pt x="122427" y="265302"/>
                  </a:lnTo>
                  <a:lnTo>
                    <a:pt x="123372" y="257809"/>
                  </a:lnTo>
                  <a:lnTo>
                    <a:pt x="28067" y="257809"/>
                  </a:lnTo>
                  <a:lnTo>
                    <a:pt x="18033" y="234568"/>
                  </a:lnTo>
                  <a:lnTo>
                    <a:pt x="61202" y="215944"/>
                  </a:lnTo>
                  <a:lnTo>
                    <a:pt x="85725" y="182752"/>
                  </a:lnTo>
                  <a:lnTo>
                    <a:pt x="89789" y="177037"/>
                  </a:lnTo>
                  <a:lnTo>
                    <a:pt x="88646" y="169163"/>
                  </a:lnTo>
                  <a:lnTo>
                    <a:pt x="82930" y="164972"/>
                  </a:lnTo>
                  <a:lnTo>
                    <a:pt x="77343" y="160781"/>
                  </a:lnTo>
                  <a:close/>
                </a:path>
                <a:path w="572134" h="270510">
                  <a:moveTo>
                    <a:pt x="61202" y="215944"/>
                  </a:moveTo>
                  <a:lnTo>
                    <a:pt x="18033" y="234568"/>
                  </a:lnTo>
                  <a:lnTo>
                    <a:pt x="28067" y="257809"/>
                  </a:lnTo>
                  <a:lnTo>
                    <a:pt x="37491" y="253745"/>
                  </a:lnTo>
                  <a:lnTo>
                    <a:pt x="33274" y="253745"/>
                  </a:lnTo>
                  <a:lnTo>
                    <a:pt x="24638" y="233552"/>
                  </a:lnTo>
                  <a:lnTo>
                    <a:pt x="48192" y="233552"/>
                  </a:lnTo>
                  <a:lnTo>
                    <a:pt x="61202" y="215944"/>
                  </a:lnTo>
                  <a:close/>
                </a:path>
                <a:path w="572134" h="270510">
                  <a:moveTo>
                    <a:pt x="71165" y="239225"/>
                  </a:moveTo>
                  <a:lnTo>
                    <a:pt x="28067" y="257809"/>
                  </a:lnTo>
                  <a:lnTo>
                    <a:pt x="123372" y="257809"/>
                  </a:lnTo>
                  <a:lnTo>
                    <a:pt x="124078" y="251332"/>
                  </a:lnTo>
                  <a:lnTo>
                    <a:pt x="119125" y="245109"/>
                  </a:lnTo>
                  <a:lnTo>
                    <a:pt x="71165" y="239225"/>
                  </a:lnTo>
                  <a:close/>
                </a:path>
                <a:path w="572134" h="270510">
                  <a:moveTo>
                    <a:pt x="24638" y="233552"/>
                  </a:moveTo>
                  <a:lnTo>
                    <a:pt x="33274" y="253745"/>
                  </a:lnTo>
                  <a:lnTo>
                    <a:pt x="46246" y="236187"/>
                  </a:lnTo>
                  <a:lnTo>
                    <a:pt x="24638" y="233552"/>
                  </a:lnTo>
                  <a:close/>
                </a:path>
                <a:path w="572134" h="270510">
                  <a:moveTo>
                    <a:pt x="46246" y="236187"/>
                  </a:moveTo>
                  <a:lnTo>
                    <a:pt x="33274" y="253745"/>
                  </a:lnTo>
                  <a:lnTo>
                    <a:pt x="37491" y="253745"/>
                  </a:lnTo>
                  <a:lnTo>
                    <a:pt x="71165" y="239225"/>
                  </a:lnTo>
                  <a:lnTo>
                    <a:pt x="46246" y="236187"/>
                  </a:lnTo>
                  <a:close/>
                </a:path>
                <a:path w="572134" h="270510">
                  <a:moveTo>
                    <a:pt x="561721" y="0"/>
                  </a:moveTo>
                  <a:lnTo>
                    <a:pt x="61202" y="215944"/>
                  </a:lnTo>
                  <a:lnTo>
                    <a:pt x="46246" y="236187"/>
                  </a:lnTo>
                  <a:lnTo>
                    <a:pt x="71165" y="239225"/>
                  </a:lnTo>
                  <a:lnTo>
                    <a:pt x="571753" y="23367"/>
                  </a:lnTo>
                  <a:lnTo>
                    <a:pt x="561721" y="0"/>
                  </a:lnTo>
                  <a:close/>
                </a:path>
                <a:path w="572134" h="270510">
                  <a:moveTo>
                    <a:pt x="48192" y="233552"/>
                  </a:moveTo>
                  <a:lnTo>
                    <a:pt x="24638" y="233552"/>
                  </a:lnTo>
                  <a:lnTo>
                    <a:pt x="46246" y="236187"/>
                  </a:lnTo>
                  <a:lnTo>
                    <a:pt x="48192" y="233552"/>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694" name="object 57">
              <a:extLst>
                <a:ext uri="{FF2B5EF4-FFF2-40B4-BE49-F238E27FC236}">
                  <a16:creationId xmlns:a16="http://schemas.microsoft.com/office/drawing/2014/main" id="{342B6CFF-D7A7-A038-B16F-5E53AC238C3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04488" y="5832347"/>
              <a:ext cx="1287780" cy="52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95" name="object 58">
              <a:extLst>
                <a:ext uri="{FF2B5EF4-FFF2-40B4-BE49-F238E27FC236}">
                  <a16:creationId xmlns:a16="http://schemas.microsoft.com/office/drawing/2014/main" id="{5A561B7D-C745-5849-175A-18D29281B552}"/>
                </a:ext>
              </a:extLst>
            </p:cNvPr>
            <p:cNvSpPr>
              <a:spLocks/>
            </p:cNvSpPr>
            <p:nvPr/>
          </p:nvSpPr>
          <p:spPr bwMode="auto">
            <a:xfrm>
              <a:off x="3947795" y="5855207"/>
              <a:ext cx="1089660" cy="356870"/>
            </a:xfrm>
            <a:custGeom>
              <a:avLst/>
              <a:gdLst>
                <a:gd name="T0" fmla="*/ 1016505 w 1089660"/>
                <a:gd name="T1" fmla="*/ 320154 h 356870"/>
                <a:gd name="T2" fmla="*/ 969771 w 1089660"/>
                <a:gd name="T3" fmla="*/ 331850 h 356870"/>
                <a:gd name="T4" fmla="*/ 965580 w 1089660"/>
                <a:gd name="T5" fmla="*/ 338747 h 356870"/>
                <a:gd name="T6" fmla="*/ 967231 w 1089660"/>
                <a:gd name="T7" fmla="*/ 345554 h 356870"/>
                <a:gd name="T8" fmla="*/ 969009 w 1089660"/>
                <a:gd name="T9" fmla="*/ 352348 h 356870"/>
                <a:gd name="T10" fmla="*/ 975867 w 1089660"/>
                <a:gd name="T11" fmla="*/ 356488 h 356870"/>
                <a:gd name="T12" fmla="*/ 1068771 w 1089660"/>
                <a:gd name="T13" fmla="*/ 333273 h 356870"/>
                <a:gd name="T14" fmla="*/ 1061592 w 1089660"/>
                <a:gd name="T15" fmla="*/ 333273 h 356870"/>
                <a:gd name="T16" fmla="*/ 1016505 w 1089660"/>
                <a:gd name="T17" fmla="*/ 320154 h 356870"/>
                <a:gd name="T18" fmla="*/ 1041020 w 1089660"/>
                <a:gd name="T19" fmla="*/ 314029 h 356870"/>
                <a:gd name="T20" fmla="*/ 1016505 w 1089660"/>
                <a:gd name="T21" fmla="*/ 320154 h 356870"/>
                <a:gd name="T22" fmla="*/ 1061592 w 1089660"/>
                <a:gd name="T23" fmla="*/ 333273 h 356870"/>
                <a:gd name="T24" fmla="*/ 1062600 w 1089660"/>
                <a:gd name="T25" fmla="*/ 329818 h 356870"/>
                <a:gd name="T26" fmla="*/ 1056004 w 1089660"/>
                <a:gd name="T27" fmla="*/ 329818 h 356870"/>
                <a:gd name="T28" fmla="*/ 1041020 w 1089660"/>
                <a:gd name="T29" fmla="*/ 314029 h 356870"/>
                <a:gd name="T30" fmla="*/ 1000759 w 1089660"/>
                <a:gd name="T31" fmla="*/ 243065 h 356870"/>
                <a:gd name="T32" fmla="*/ 990600 w 1089660"/>
                <a:gd name="T33" fmla="*/ 252729 h 356870"/>
                <a:gd name="T34" fmla="*/ 990345 w 1089660"/>
                <a:gd name="T35" fmla="*/ 260769 h 356870"/>
                <a:gd name="T36" fmla="*/ 995299 w 1089660"/>
                <a:gd name="T37" fmla="*/ 265849 h 356870"/>
                <a:gd name="T38" fmla="*/ 1023724 w 1089660"/>
                <a:gd name="T39" fmla="*/ 295803 h 356870"/>
                <a:gd name="T40" fmla="*/ 1068704 w 1089660"/>
                <a:gd name="T41" fmla="*/ 308889 h 356870"/>
                <a:gd name="T42" fmla="*/ 1061592 w 1089660"/>
                <a:gd name="T43" fmla="*/ 333273 h 356870"/>
                <a:gd name="T44" fmla="*/ 1068771 w 1089660"/>
                <a:gd name="T45" fmla="*/ 333273 h 356870"/>
                <a:gd name="T46" fmla="*/ 1089405 w 1089660"/>
                <a:gd name="T47" fmla="*/ 328117 h 356870"/>
                <a:gd name="T48" fmla="*/ 1008888 w 1089660"/>
                <a:gd name="T49" fmla="*/ 243281 h 356870"/>
                <a:gd name="T50" fmla="*/ 1000759 w 1089660"/>
                <a:gd name="T51" fmla="*/ 243065 h 356870"/>
                <a:gd name="T52" fmla="*/ 1062101 w 1089660"/>
                <a:gd name="T53" fmla="*/ 308762 h 356870"/>
                <a:gd name="T54" fmla="*/ 1041020 w 1089660"/>
                <a:gd name="T55" fmla="*/ 314029 h 356870"/>
                <a:gd name="T56" fmla="*/ 1056004 w 1089660"/>
                <a:gd name="T57" fmla="*/ 329818 h 356870"/>
                <a:gd name="T58" fmla="*/ 1062101 w 1089660"/>
                <a:gd name="T59" fmla="*/ 308762 h 356870"/>
                <a:gd name="T60" fmla="*/ 1068268 w 1089660"/>
                <a:gd name="T61" fmla="*/ 308762 h 356870"/>
                <a:gd name="T62" fmla="*/ 1062101 w 1089660"/>
                <a:gd name="T63" fmla="*/ 308762 h 356870"/>
                <a:gd name="T64" fmla="*/ 1056004 w 1089660"/>
                <a:gd name="T65" fmla="*/ 329818 h 356870"/>
                <a:gd name="T66" fmla="*/ 1062600 w 1089660"/>
                <a:gd name="T67" fmla="*/ 329818 h 356870"/>
                <a:gd name="T68" fmla="*/ 1068704 w 1089660"/>
                <a:gd name="T69" fmla="*/ 308889 h 356870"/>
                <a:gd name="T70" fmla="*/ 1068268 w 1089660"/>
                <a:gd name="T71" fmla="*/ 308762 h 356870"/>
                <a:gd name="T72" fmla="*/ 6984 w 1089660"/>
                <a:gd name="T73" fmla="*/ 0 h 356870"/>
                <a:gd name="T74" fmla="*/ 0 w 1089660"/>
                <a:gd name="T75" fmla="*/ 24383 h 356870"/>
                <a:gd name="T76" fmla="*/ 1016505 w 1089660"/>
                <a:gd name="T77" fmla="*/ 320154 h 356870"/>
                <a:gd name="T78" fmla="*/ 1041020 w 1089660"/>
                <a:gd name="T79" fmla="*/ 314029 h 356870"/>
                <a:gd name="T80" fmla="*/ 1023724 w 1089660"/>
                <a:gd name="T81" fmla="*/ 295803 h 356870"/>
                <a:gd name="T82" fmla="*/ 6984 w 1089660"/>
                <a:gd name="T83" fmla="*/ 0 h 356870"/>
                <a:gd name="T84" fmla="*/ 1023724 w 1089660"/>
                <a:gd name="T85" fmla="*/ 295803 h 356870"/>
                <a:gd name="T86" fmla="*/ 1041020 w 1089660"/>
                <a:gd name="T87" fmla="*/ 314029 h 356870"/>
                <a:gd name="T88" fmla="*/ 1062101 w 1089660"/>
                <a:gd name="T89" fmla="*/ 308762 h 356870"/>
                <a:gd name="T90" fmla="*/ 1068268 w 1089660"/>
                <a:gd name="T91" fmla="*/ 308762 h 356870"/>
                <a:gd name="T92" fmla="*/ 1023724 w 1089660"/>
                <a:gd name="T93" fmla="*/ 295803 h 356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9660" h="356870">
                  <a:moveTo>
                    <a:pt x="1016505" y="320154"/>
                  </a:moveTo>
                  <a:lnTo>
                    <a:pt x="969771" y="331850"/>
                  </a:lnTo>
                  <a:lnTo>
                    <a:pt x="965580" y="338747"/>
                  </a:lnTo>
                  <a:lnTo>
                    <a:pt x="967231" y="345554"/>
                  </a:lnTo>
                  <a:lnTo>
                    <a:pt x="969009" y="352348"/>
                  </a:lnTo>
                  <a:lnTo>
                    <a:pt x="975867" y="356488"/>
                  </a:lnTo>
                  <a:lnTo>
                    <a:pt x="1068771" y="333273"/>
                  </a:lnTo>
                  <a:lnTo>
                    <a:pt x="1061592" y="333273"/>
                  </a:lnTo>
                  <a:lnTo>
                    <a:pt x="1016505" y="320154"/>
                  </a:lnTo>
                  <a:close/>
                </a:path>
                <a:path w="1089660" h="356870">
                  <a:moveTo>
                    <a:pt x="1041020" y="314029"/>
                  </a:moveTo>
                  <a:lnTo>
                    <a:pt x="1016505" y="320154"/>
                  </a:lnTo>
                  <a:lnTo>
                    <a:pt x="1061592" y="333273"/>
                  </a:lnTo>
                  <a:lnTo>
                    <a:pt x="1062600" y="329818"/>
                  </a:lnTo>
                  <a:lnTo>
                    <a:pt x="1056004" y="329818"/>
                  </a:lnTo>
                  <a:lnTo>
                    <a:pt x="1041020" y="314029"/>
                  </a:lnTo>
                  <a:close/>
                </a:path>
                <a:path w="1089660" h="356870">
                  <a:moveTo>
                    <a:pt x="1000759" y="243065"/>
                  </a:moveTo>
                  <a:lnTo>
                    <a:pt x="990600" y="252729"/>
                  </a:lnTo>
                  <a:lnTo>
                    <a:pt x="990345" y="260769"/>
                  </a:lnTo>
                  <a:lnTo>
                    <a:pt x="995299" y="265849"/>
                  </a:lnTo>
                  <a:lnTo>
                    <a:pt x="1023724" y="295803"/>
                  </a:lnTo>
                  <a:lnTo>
                    <a:pt x="1068704" y="308889"/>
                  </a:lnTo>
                  <a:lnTo>
                    <a:pt x="1061592" y="333273"/>
                  </a:lnTo>
                  <a:lnTo>
                    <a:pt x="1068771" y="333273"/>
                  </a:lnTo>
                  <a:lnTo>
                    <a:pt x="1089405" y="328117"/>
                  </a:lnTo>
                  <a:lnTo>
                    <a:pt x="1008888" y="243281"/>
                  </a:lnTo>
                  <a:lnTo>
                    <a:pt x="1000759" y="243065"/>
                  </a:lnTo>
                  <a:close/>
                </a:path>
                <a:path w="1089660" h="356870">
                  <a:moveTo>
                    <a:pt x="1062101" y="308762"/>
                  </a:moveTo>
                  <a:lnTo>
                    <a:pt x="1041020" y="314029"/>
                  </a:lnTo>
                  <a:lnTo>
                    <a:pt x="1056004" y="329818"/>
                  </a:lnTo>
                  <a:lnTo>
                    <a:pt x="1062101" y="308762"/>
                  </a:lnTo>
                  <a:close/>
                </a:path>
                <a:path w="1089660" h="356870">
                  <a:moveTo>
                    <a:pt x="1068268" y="308762"/>
                  </a:moveTo>
                  <a:lnTo>
                    <a:pt x="1062101" y="308762"/>
                  </a:lnTo>
                  <a:lnTo>
                    <a:pt x="1056004" y="329818"/>
                  </a:lnTo>
                  <a:lnTo>
                    <a:pt x="1062600" y="329818"/>
                  </a:lnTo>
                  <a:lnTo>
                    <a:pt x="1068704" y="308889"/>
                  </a:lnTo>
                  <a:lnTo>
                    <a:pt x="1068268" y="308762"/>
                  </a:lnTo>
                  <a:close/>
                </a:path>
                <a:path w="1089660" h="356870">
                  <a:moveTo>
                    <a:pt x="6984" y="0"/>
                  </a:moveTo>
                  <a:lnTo>
                    <a:pt x="0" y="24383"/>
                  </a:lnTo>
                  <a:lnTo>
                    <a:pt x="1016505" y="320154"/>
                  </a:lnTo>
                  <a:lnTo>
                    <a:pt x="1041020" y="314029"/>
                  </a:lnTo>
                  <a:lnTo>
                    <a:pt x="1023724" y="295803"/>
                  </a:lnTo>
                  <a:lnTo>
                    <a:pt x="6984" y="0"/>
                  </a:lnTo>
                  <a:close/>
                </a:path>
                <a:path w="1089660" h="356870">
                  <a:moveTo>
                    <a:pt x="1023724" y="295803"/>
                  </a:moveTo>
                  <a:lnTo>
                    <a:pt x="1041020" y="314029"/>
                  </a:lnTo>
                  <a:lnTo>
                    <a:pt x="1062101" y="308762"/>
                  </a:lnTo>
                  <a:lnTo>
                    <a:pt x="1068268" y="308762"/>
                  </a:lnTo>
                  <a:lnTo>
                    <a:pt x="1023724" y="295803"/>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pic>
          <p:nvPicPr>
            <p:cNvPr id="455696" name="object 59">
              <a:extLst>
                <a:ext uri="{FF2B5EF4-FFF2-40B4-BE49-F238E27FC236}">
                  <a16:creationId xmlns:a16="http://schemas.microsoft.com/office/drawing/2014/main" id="{C88C4DAC-4E65-A9D4-CCAD-6D7AD98CE7B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954902" y="5470258"/>
              <a:ext cx="173532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7" name="object 60">
              <a:extLst>
                <a:ext uri="{FF2B5EF4-FFF2-40B4-BE49-F238E27FC236}">
                  <a16:creationId xmlns:a16="http://schemas.microsoft.com/office/drawing/2014/main" id="{72A16805-E2FF-DBAB-4C44-41492227153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77227" y="5875019"/>
              <a:ext cx="1325879" cy="4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698" name="object 61">
              <a:extLst>
                <a:ext uri="{FF2B5EF4-FFF2-40B4-BE49-F238E27FC236}">
                  <a16:creationId xmlns:a16="http://schemas.microsoft.com/office/drawing/2014/main" id="{71D2701C-ABFC-8079-D5A1-AFC1D39998C1}"/>
                </a:ext>
              </a:extLst>
            </p:cNvPr>
            <p:cNvSpPr>
              <a:spLocks/>
            </p:cNvSpPr>
            <p:nvPr/>
          </p:nvSpPr>
          <p:spPr bwMode="auto">
            <a:xfrm>
              <a:off x="6820535" y="5897803"/>
              <a:ext cx="1126490" cy="276225"/>
            </a:xfrm>
            <a:custGeom>
              <a:avLst/>
              <a:gdLst>
                <a:gd name="T0" fmla="*/ 1053237 w 1126490"/>
                <a:gd name="T1" fmla="*/ 236148 h 276225"/>
                <a:gd name="T2" fmla="*/ 1007618 w 1126490"/>
                <a:gd name="T3" fmla="*/ 251790 h 276225"/>
                <a:gd name="T4" fmla="*/ 1004062 w 1126490"/>
                <a:gd name="T5" fmla="*/ 259016 h 276225"/>
                <a:gd name="T6" fmla="*/ 1008634 w 1126490"/>
                <a:gd name="T7" fmla="*/ 272288 h 276225"/>
                <a:gd name="T8" fmla="*/ 1015873 w 1126490"/>
                <a:gd name="T9" fmla="*/ 275818 h 276225"/>
                <a:gd name="T10" fmla="*/ 1104633 w 1126490"/>
                <a:gd name="T11" fmla="*/ 245389 h 276225"/>
                <a:gd name="T12" fmla="*/ 1099312 w 1126490"/>
                <a:gd name="T13" fmla="*/ 245389 h 276225"/>
                <a:gd name="T14" fmla="*/ 1053237 w 1126490"/>
                <a:gd name="T15" fmla="*/ 236148 h 276225"/>
                <a:gd name="T16" fmla="*/ 1077073 w 1126490"/>
                <a:gd name="T17" fmla="*/ 227975 h 276225"/>
                <a:gd name="T18" fmla="*/ 1053237 w 1126490"/>
                <a:gd name="T19" fmla="*/ 236148 h 276225"/>
                <a:gd name="T20" fmla="*/ 1099312 w 1126490"/>
                <a:gd name="T21" fmla="*/ 245389 h 276225"/>
                <a:gd name="T22" fmla="*/ 1099915 w 1126490"/>
                <a:gd name="T23" fmla="*/ 242430 h 276225"/>
                <a:gd name="T24" fmla="*/ 1093343 w 1126490"/>
                <a:gd name="T25" fmla="*/ 242430 h 276225"/>
                <a:gd name="T26" fmla="*/ 1077073 w 1126490"/>
                <a:gd name="T27" fmla="*/ 227975 h 276225"/>
                <a:gd name="T28" fmla="*/ 1038987 w 1126490"/>
                <a:gd name="T29" fmla="*/ 160210 h 276225"/>
                <a:gd name="T30" fmla="*/ 1030986 w 1126490"/>
                <a:gd name="T31" fmla="*/ 160693 h 276225"/>
                <a:gd name="T32" fmla="*/ 1026414 w 1126490"/>
                <a:gd name="T33" fmla="*/ 165938 h 276225"/>
                <a:gd name="T34" fmla="*/ 1021715 w 1126490"/>
                <a:gd name="T35" fmla="*/ 171183 h 276225"/>
                <a:gd name="T36" fmla="*/ 1022223 w 1126490"/>
                <a:gd name="T37" fmla="*/ 179209 h 276225"/>
                <a:gd name="T38" fmla="*/ 1058217 w 1126490"/>
                <a:gd name="T39" fmla="*/ 211223 h 276225"/>
                <a:gd name="T40" fmla="*/ 1104392 w 1126490"/>
                <a:gd name="T41" fmla="*/ 220484 h 276225"/>
                <a:gd name="T42" fmla="*/ 1099312 w 1126490"/>
                <a:gd name="T43" fmla="*/ 245389 h 276225"/>
                <a:gd name="T44" fmla="*/ 1104633 w 1126490"/>
                <a:gd name="T45" fmla="*/ 245389 h 276225"/>
                <a:gd name="T46" fmla="*/ 1126490 w 1126490"/>
                <a:gd name="T47" fmla="*/ 237896 h 276225"/>
                <a:gd name="T48" fmla="*/ 1044321 w 1126490"/>
                <a:gd name="T49" fmla="*/ 164871 h 276225"/>
                <a:gd name="T50" fmla="*/ 1038987 w 1126490"/>
                <a:gd name="T51" fmla="*/ 160210 h 276225"/>
                <a:gd name="T52" fmla="*/ 1097661 w 1126490"/>
                <a:gd name="T53" fmla="*/ 220916 h 276225"/>
                <a:gd name="T54" fmla="*/ 1077073 w 1126490"/>
                <a:gd name="T55" fmla="*/ 227975 h 276225"/>
                <a:gd name="T56" fmla="*/ 1093343 w 1126490"/>
                <a:gd name="T57" fmla="*/ 242430 h 276225"/>
                <a:gd name="T58" fmla="*/ 1097661 w 1126490"/>
                <a:gd name="T59" fmla="*/ 220916 h 276225"/>
                <a:gd name="T60" fmla="*/ 1104303 w 1126490"/>
                <a:gd name="T61" fmla="*/ 220916 h 276225"/>
                <a:gd name="T62" fmla="*/ 1097661 w 1126490"/>
                <a:gd name="T63" fmla="*/ 220916 h 276225"/>
                <a:gd name="T64" fmla="*/ 1093343 w 1126490"/>
                <a:gd name="T65" fmla="*/ 242430 h 276225"/>
                <a:gd name="T66" fmla="*/ 1099915 w 1126490"/>
                <a:gd name="T67" fmla="*/ 242430 h 276225"/>
                <a:gd name="T68" fmla="*/ 1104303 w 1126490"/>
                <a:gd name="T69" fmla="*/ 220916 h 276225"/>
                <a:gd name="T70" fmla="*/ 5080 w 1126490"/>
                <a:gd name="T71" fmla="*/ 0 h 276225"/>
                <a:gd name="T72" fmla="*/ 0 w 1126490"/>
                <a:gd name="T73" fmla="*/ 24904 h 276225"/>
                <a:gd name="T74" fmla="*/ 1053237 w 1126490"/>
                <a:gd name="T75" fmla="*/ 236148 h 276225"/>
                <a:gd name="T76" fmla="*/ 1077073 w 1126490"/>
                <a:gd name="T77" fmla="*/ 227975 h 276225"/>
                <a:gd name="T78" fmla="*/ 1058217 w 1126490"/>
                <a:gd name="T79" fmla="*/ 211223 h 276225"/>
                <a:gd name="T80" fmla="*/ 5080 w 1126490"/>
                <a:gd name="T81" fmla="*/ 0 h 276225"/>
                <a:gd name="T82" fmla="*/ 1058217 w 1126490"/>
                <a:gd name="T83" fmla="*/ 211223 h 276225"/>
                <a:gd name="T84" fmla="*/ 1077073 w 1126490"/>
                <a:gd name="T85" fmla="*/ 227975 h 276225"/>
                <a:gd name="T86" fmla="*/ 1097661 w 1126490"/>
                <a:gd name="T87" fmla="*/ 220916 h 276225"/>
                <a:gd name="T88" fmla="*/ 1104303 w 1126490"/>
                <a:gd name="T89" fmla="*/ 220916 h 276225"/>
                <a:gd name="T90" fmla="*/ 1104392 w 1126490"/>
                <a:gd name="T91" fmla="*/ 220484 h 276225"/>
                <a:gd name="T92" fmla="*/ 1058217 w 1126490"/>
                <a:gd name="T93" fmla="*/ 211223 h 276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26490" h="276225">
                  <a:moveTo>
                    <a:pt x="1053237" y="236148"/>
                  </a:moveTo>
                  <a:lnTo>
                    <a:pt x="1007618" y="251790"/>
                  </a:lnTo>
                  <a:lnTo>
                    <a:pt x="1004062" y="259016"/>
                  </a:lnTo>
                  <a:lnTo>
                    <a:pt x="1008634" y="272288"/>
                  </a:lnTo>
                  <a:lnTo>
                    <a:pt x="1015873" y="275818"/>
                  </a:lnTo>
                  <a:lnTo>
                    <a:pt x="1104633" y="245389"/>
                  </a:lnTo>
                  <a:lnTo>
                    <a:pt x="1099312" y="245389"/>
                  </a:lnTo>
                  <a:lnTo>
                    <a:pt x="1053237" y="236148"/>
                  </a:lnTo>
                  <a:close/>
                </a:path>
                <a:path w="1126490" h="276225">
                  <a:moveTo>
                    <a:pt x="1077073" y="227975"/>
                  </a:moveTo>
                  <a:lnTo>
                    <a:pt x="1053237" y="236148"/>
                  </a:lnTo>
                  <a:lnTo>
                    <a:pt x="1099312" y="245389"/>
                  </a:lnTo>
                  <a:lnTo>
                    <a:pt x="1099915" y="242430"/>
                  </a:lnTo>
                  <a:lnTo>
                    <a:pt x="1093343" y="242430"/>
                  </a:lnTo>
                  <a:lnTo>
                    <a:pt x="1077073" y="227975"/>
                  </a:lnTo>
                  <a:close/>
                </a:path>
                <a:path w="1126490" h="276225">
                  <a:moveTo>
                    <a:pt x="1038987" y="160210"/>
                  </a:moveTo>
                  <a:lnTo>
                    <a:pt x="1030986" y="160693"/>
                  </a:lnTo>
                  <a:lnTo>
                    <a:pt x="1026414" y="165938"/>
                  </a:lnTo>
                  <a:lnTo>
                    <a:pt x="1021715" y="171183"/>
                  </a:lnTo>
                  <a:lnTo>
                    <a:pt x="1022223" y="179209"/>
                  </a:lnTo>
                  <a:lnTo>
                    <a:pt x="1058217" y="211223"/>
                  </a:lnTo>
                  <a:lnTo>
                    <a:pt x="1104392" y="220484"/>
                  </a:lnTo>
                  <a:lnTo>
                    <a:pt x="1099312" y="245389"/>
                  </a:lnTo>
                  <a:lnTo>
                    <a:pt x="1104633" y="245389"/>
                  </a:lnTo>
                  <a:lnTo>
                    <a:pt x="1126490" y="237896"/>
                  </a:lnTo>
                  <a:lnTo>
                    <a:pt x="1044321" y="164871"/>
                  </a:lnTo>
                  <a:lnTo>
                    <a:pt x="1038987" y="160210"/>
                  </a:lnTo>
                  <a:close/>
                </a:path>
                <a:path w="1126490" h="276225">
                  <a:moveTo>
                    <a:pt x="1097661" y="220916"/>
                  </a:moveTo>
                  <a:lnTo>
                    <a:pt x="1077073" y="227975"/>
                  </a:lnTo>
                  <a:lnTo>
                    <a:pt x="1093343" y="242430"/>
                  </a:lnTo>
                  <a:lnTo>
                    <a:pt x="1097661" y="220916"/>
                  </a:lnTo>
                  <a:close/>
                </a:path>
                <a:path w="1126490" h="276225">
                  <a:moveTo>
                    <a:pt x="1104303" y="220916"/>
                  </a:moveTo>
                  <a:lnTo>
                    <a:pt x="1097661" y="220916"/>
                  </a:lnTo>
                  <a:lnTo>
                    <a:pt x="1093343" y="242430"/>
                  </a:lnTo>
                  <a:lnTo>
                    <a:pt x="1099915" y="242430"/>
                  </a:lnTo>
                  <a:lnTo>
                    <a:pt x="1104303" y="220916"/>
                  </a:lnTo>
                  <a:close/>
                </a:path>
                <a:path w="1126490" h="276225">
                  <a:moveTo>
                    <a:pt x="5080" y="0"/>
                  </a:moveTo>
                  <a:lnTo>
                    <a:pt x="0" y="24904"/>
                  </a:lnTo>
                  <a:lnTo>
                    <a:pt x="1053237" y="236148"/>
                  </a:lnTo>
                  <a:lnTo>
                    <a:pt x="1077073" y="227975"/>
                  </a:lnTo>
                  <a:lnTo>
                    <a:pt x="1058217" y="211223"/>
                  </a:lnTo>
                  <a:lnTo>
                    <a:pt x="5080" y="0"/>
                  </a:lnTo>
                  <a:close/>
                </a:path>
                <a:path w="1126490" h="276225">
                  <a:moveTo>
                    <a:pt x="1058217" y="211223"/>
                  </a:moveTo>
                  <a:lnTo>
                    <a:pt x="1077073" y="227975"/>
                  </a:lnTo>
                  <a:lnTo>
                    <a:pt x="1097661" y="220916"/>
                  </a:lnTo>
                  <a:lnTo>
                    <a:pt x="1104303" y="220916"/>
                  </a:lnTo>
                  <a:lnTo>
                    <a:pt x="1104392" y="220484"/>
                  </a:lnTo>
                  <a:lnTo>
                    <a:pt x="1058217" y="211223"/>
                  </a:lnTo>
                  <a:close/>
                </a:path>
              </a:pathLst>
            </a:custGeom>
            <a:solidFill>
              <a:srgbClr val="93895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object 2">
            <a:extLst>
              <a:ext uri="{FF2B5EF4-FFF2-40B4-BE49-F238E27FC236}">
                <a16:creationId xmlns:a16="http://schemas.microsoft.com/office/drawing/2014/main" id="{6AEBD8EA-752F-7560-4271-A269E166FAAE}"/>
              </a:ext>
            </a:extLst>
          </p:cNvPr>
          <p:cNvSpPr>
            <a:spLocks noGrp="1"/>
          </p:cNvSpPr>
          <p:nvPr>
            <p:ph type="title"/>
          </p:nvPr>
        </p:nvSpPr>
        <p:spPr>
          <a:xfrm>
            <a:off x="5119688" y="513701"/>
            <a:ext cx="1954212" cy="626775"/>
          </a:xfrm>
        </p:spPr>
        <p:txBody>
          <a:bodyPr vert="horz" lIns="0" tIns="13335" rIns="0" bIns="0" rtlCol="0" anchor="ctr">
            <a:spAutoFit/>
          </a:bodyPr>
          <a:lstStyle/>
          <a:p>
            <a:pPr marL="12700">
              <a:spcBef>
                <a:spcPts val="100"/>
              </a:spcBef>
            </a:pPr>
            <a:r>
              <a:rPr lang="en-US" altLang="en-US"/>
              <a:t>Partition</a:t>
            </a:r>
          </a:p>
        </p:txBody>
      </p:sp>
      <p:sp>
        <p:nvSpPr>
          <p:cNvPr id="456707" name="object 3">
            <a:extLst>
              <a:ext uri="{FF2B5EF4-FFF2-40B4-BE49-F238E27FC236}">
                <a16:creationId xmlns:a16="http://schemas.microsoft.com/office/drawing/2014/main" id="{35BAA883-0343-2393-DB48-942807939189}"/>
              </a:ext>
            </a:extLst>
          </p:cNvPr>
          <p:cNvSpPr txBox="1">
            <a:spLocks noChangeArrowheads="1"/>
          </p:cNvSpPr>
          <p:nvPr/>
        </p:nvSpPr>
        <p:spPr bwMode="auto">
          <a:xfrm>
            <a:off x="223284" y="1431926"/>
            <a:ext cx="11706446" cy="39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060450" indent="-3048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The general definition of Partition is	horizontally dividing the data into number of slices in an equal and manageable manner.</a:t>
            </a:r>
          </a:p>
          <a:p>
            <a:pPr lvl="1">
              <a:spcBef>
                <a:spcPts val="675"/>
              </a:spcBef>
              <a:buFont typeface="Arial MT"/>
              <a:buChar char="–"/>
            </a:pPr>
            <a:r>
              <a:rPr lang="en-US" altLang="en-US" dirty="0"/>
              <a:t>Every partition is stored as directory within data warehouse table.</a:t>
            </a:r>
          </a:p>
          <a:p>
            <a:pPr>
              <a:spcBef>
                <a:spcPts val="763"/>
              </a:spcBef>
              <a:buFont typeface="Arial MT"/>
              <a:buChar char="•"/>
            </a:pPr>
            <a:r>
              <a:rPr lang="en-US" altLang="en-US" dirty="0"/>
              <a:t>In data warehouse this partition concept is  common but there is two types of partitions are available in data warehouse concepts.</a:t>
            </a:r>
          </a:p>
          <a:p>
            <a:pPr lvl="1">
              <a:spcBef>
                <a:spcPts val="675"/>
              </a:spcBef>
              <a:buFont typeface="Arial MT"/>
              <a:buChar char="–"/>
            </a:pPr>
            <a:r>
              <a:rPr lang="en-US" altLang="en-US" dirty="0"/>
              <a:t>There are</a:t>
            </a:r>
          </a:p>
          <a:p>
            <a:pPr lvl="2">
              <a:spcBef>
                <a:spcPct val="0"/>
              </a:spcBef>
              <a:buFontTx/>
              <a:buAutoNum type="romanLcParenR"/>
            </a:pPr>
            <a:r>
              <a:rPr lang="en-US" altLang="en-US" sz="2800" dirty="0"/>
              <a:t>SQL Partition</a:t>
            </a:r>
          </a:p>
          <a:p>
            <a:pPr lvl="2">
              <a:spcBef>
                <a:spcPct val="0"/>
              </a:spcBef>
              <a:buFont typeface="Times New Roman" panose="02020603050405020304" pitchFamily="18" charset="0"/>
              <a:buAutoNum type="romanLcParenR"/>
            </a:pPr>
            <a:r>
              <a:rPr lang="en-US" altLang="en-US" sz="2800" dirty="0"/>
              <a:t> Hive Partition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14E2997-A103-2551-9390-FBAD6ECD555E}"/>
              </a:ext>
            </a:extLst>
          </p:cNvPr>
          <p:cNvSpPr txBox="1">
            <a:spLocks noGrp="1"/>
          </p:cNvSpPr>
          <p:nvPr>
            <p:ph type="title"/>
          </p:nvPr>
        </p:nvSpPr>
        <p:spPr>
          <a:xfrm>
            <a:off x="4438650" y="515657"/>
            <a:ext cx="3176588" cy="622863"/>
          </a:xfrm>
        </p:spPr>
        <p:txBody>
          <a:bodyPr vert="horz" lIns="0" tIns="13335" rIns="0" bIns="0" rtlCol="0" anchor="ctr">
            <a:spAutoFit/>
          </a:bodyPr>
          <a:lstStyle/>
          <a:p>
            <a:pPr marL="12700">
              <a:spcBef>
                <a:spcPts val="105"/>
              </a:spcBef>
              <a:defRPr/>
            </a:pPr>
            <a:r>
              <a:rPr dirty="0">
                <a:latin typeface="Times New Roman"/>
                <a:cs typeface="Times New Roman"/>
              </a:rPr>
              <a:t>Hive</a:t>
            </a:r>
            <a:r>
              <a:rPr spc="-95" dirty="0">
                <a:latin typeface="Times New Roman"/>
                <a:cs typeface="Times New Roman"/>
              </a:rPr>
              <a:t> </a:t>
            </a:r>
            <a:r>
              <a:rPr dirty="0">
                <a:latin typeface="Times New Roman"/>
                <a:cs typeface="Times New Roman"/>
              </a:rPr>
              <a:t>Partition</a:t>
            </a:r>
          </a:p>
        </p:txBody>
      </p:sp>
      <p:sp>
        <p:nvSpPr>
          <p:cNvPr id="457731" name="object 3">
            <a:extLst>
              <a:ext uri="{FF2B5EF4-FFF2-40B4-BE49-F238E27FC236}">
                <a16:creationId xmlns:a16="http://schemas.microsoft.com/office/drawing/2014/main" id="{69FE47D1-4412-E5BF-AD64-92AEBF868CA6}"/>
              </a:ext>
            </a:extLst>
          </p:cNvPr>
          <p:cNvSpPr txBox="1">
            <a:spLocks noChangeArrowheads="1"/>
          </p:cNvSpPr>
          <p:nvPr/>
        </p:nvSpPr>
        <p:spPr bwMode="auto">
          <a:xfrm>
            <a:off x="255181" y="1431925"/>
            <a:ext cx="11685181" cy="188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The main work of</a:t>
            </a:r>
            <a:r>
              <a:rPr lang="en-US" altLang="en-US" dirty="0">
                <a:solidFill>
                  <a:srgbClr val="0000FF"/>
                </a:solidFill>
              </a:rPr>
              <a:t> </a:t>
            </a:r>
            <a:r>
              <a:rPr lang="en-US" altLang="en-US" b="1" u="sng" dirty="0">
                <a:solidFill>
                  <a:srgbClr val="0000FF"/>
                </a:solidFill>
                <a:hlinkClick r:id="rId2"/>
              </a:rPr>
              <a:t>Hive partition</a:t>
            </a:r>
            <a:r>
              <a:rPr lang="en-US" altLang="en-US" b="1" dirty="0">
                <a:solidFill>
                  <a:srgbClr val="0000FF"/>
                </a:solidFill>
                <a:hlinkClick r:id="rId2"/>
              </a:rPr>
              <a:t> </a:t>
            </a:r>
            <a:r>
              <a:rPr lang="en-US" altLang="en-US" dirty="0"/>
              <a:t>is also same  as SQL Partition but</a:t>
            </a:r>
          </a:p>
          <a:p>
            <a:pPr>
              <a:spcBef>
                <a:spcPts val="675"/>
              </a:spcBef>
              <a:buNone/>
            </a:pPr>
            <a:r>
              <a:rPr lang="en-US" altLang="en-US" sz="2800" dirty="0">
                <a:latin typeface="Arial MT"/>
                <a:ea typeface="Arial MT"/>
                <a:cs typeface="Arial MT"/>
              </a:rPr>
              <a:t>– </a:t>
            </a:r>
            <a:r>
              <a:rPr lang="en-US" altLang="en-US" sz="2800" dirty="0"/>
              <a:t>the main difference between SQL partition and  hive partition is SQL partition is only supported  for single column in table but in Hive partition it is supported for multiple columns in a table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8227-BC21-E05B-15F9-F3AD787FDEC9}"/>
              </a:ext>
            </a:extLst>
          </p:cNvPr>
          <p:cNvSpPr>
            <a:spLocks noGrp="1"/>
          </p:cNvSpPr>
          <p:nvPr>
            <p:ph type="title"/>
          </p:nvPr>
        </p:nvSpPr>
        <p:spPr>
          <a:xfrm>
            <a:off x="264042" y="268176"/>
            <a:ext cx="10515600" cy="825722"/>
          </a:xfrm>
        </p:spPr>
        <p:txBody>
          <a:bodyPr/>
          <a:lstStyle/>
          <a:p>
            <a:r>
              <a:rPr lang="en-US" dirty="0"/>
              <a:t>SQL vs Hive Partition</a:t>
            </a:r>
          </a:p>
        </p:txBody>
      </p:sp>
      <p:pic>
        <p:nvPicPr>
          <p:cNvPr id="5" name="Content Placeholder 4">
            <a:extLst>
              <a:ext uri="{FF2B5EF4-FFF2-40B4-BE49-F238E27FC236}">
                <a16:creationId xmlns:a16="http://schemas.microsoft.com/office/drawing/2014/main" id="{0EE7301B-7075-809F-2749-870F5129A601}"/>
              </a:ext>
            </a:extLst>
          </p:cNvPr>
          <p:cNvPicPr>
            <a:picLocks noGrp="1" noChangeAspect="1"/>
          </p:cNvPicPr>
          <p:nvPr>
            <p:ph idx="1"/>
          </p:nvPr>
        </p:nvPicPr>
        <p:blipFill>
          <a:blip r:embed="rId2"/>
          <a:stretch>
            <a:fillRect/>
          </a:stretch>
        </p:blipFill>
        <p:spPr>
          <a:xfrm>
            <a:off x="1314450" y="1839913"/>
            <a:ext cx="9563100" cy="3590925"/>
          </a:xfrm>
        </p:spPr>
      </p:pic>
    </p:spTree>
    <p:extLst>
      <p:ext uri="{BB962C8B-B14F-4D97-AF65-F5344CB8AC3E}">
        <p14:creationId xmlns:p14="http://schemas.microsoft.com/office/powerpoint/2010/main" val="1976865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626BF-581E-5B3F-2B91-8A9ED427B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78E2-1738-CBDA-7555-A331997AA945}"/>
              </a:ext>
            </a:extLst>
          </p:cNvPr>
          <p:cNvSpPr>
            <a:spLocks noGrp="1"/>
          </p:cNvSpPr>
          <p:nvPr>
            <p:ph type="title"/>
          </p:nvPr>
        </p:nvSpPr>
        <p:spPr>
          <a:xfrm>
            <a:off x="264042" y="268176"/>
            <a:ext cx="10515600" cy="825722"/>
          </a:xfrm>
        </p:spPr>
        <p:txBody>
          <a:bodyPr/>
          <a:lstStyle/>
          <a:p>
            <a:r>
              <a:rPr lang="en-US" dirty="0"/>
              <a:t>SQL vs Hive Partition</a:t>
            </a:r>
          </a:p>
        </p:txBody>
      </p:sp>
      <p:pic>
        <p:nvPicPr>
          <p:cNvPr id="7" name="Content Placeholder 6">
            <a:extLst>
              <a:ext uri="{FF2B5EF4-FFF2-40B4-BE49-F238E27FC236}">
                <a16:creationId xmlns:a16="http://schemas.microsoft.com/office/drawing/2014/main" id="{FD87AA7D-5DE0-6354-ABDF-489251C0BBDA}"/>
              </a:ext>
            </a:extLst>
          </p:cNvPr>
          <p:cNvPicPr>
            <a:picLocks noGrp="1" noChangeAspect="1"/>
          </p:cNvPicPr>
          <p:nvPr>
            <p:ph idx="1"/>
          </p:nvPr>
        </p:nvPicPr>
        <p:blipFill>
          <a:blip r:embed="rId2"/>
          <a:stretch>
            <a:fillRect/>
          </a:stretch>
        </p:blipFill>
        <p:spPr>
          <a:xfrm>
            <a:off x="1226067" y="1280822"/>
            <a:ext cx="9553575" cy="457200"/>
          </a:xfrm>
        </p:spPr>
      </p:pic>
      <p:pic>
        <p:nvPicPr>
          <p:cNvPr id="9" name="Picture 8">
            <a:extLst>
              <a:ext uri="{FF2B5EF4-FFF2-40B4-BE49-F238E27FC236}">
                <a16:creationId xmlns:a16="http://schemas.microsoft.com/office/drawing/2014/main" id="{0B82D5AD-B62F-25B6-2118-1F5CCB852F38}"/>
              </a:ext>
            </a:extLst>
          </p:cNvPr>
          <p:cNvPicPr>
            <a:picLocks noChangeAspect="1"/>
          </p:cNvPicPr>
          <p:nvPr/>
        </p:nvPicPr>
        <p:blipFill>
          <a:blip r:embed="rId3"/>
          <a:stretch>
            <a:fillRect/>
          </a:stretch>
        </p:blipFill>
        <p:spPr>
          <a:xfrm>
            <a:off x="1311792" y="1825809"/>
            <a:ext cx="9467850" cy="4886325"/>
          </a:xfrm>
          <a:prstGeom prst="rect">
            <a:avLst/>
          </a:prstGeom>
        </p:spPr>
      </p:pic>
    </p:spTree>
    <p:extLst>
      <p:ext uri="{BB962C8B-B14F-4D97-AF65-F5344CB8AC3E}">
        <p14:creationId xmlns:p14="http://schemas.microsoft.com/office/powerpoint/2010/main" val="3614488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0C9ECC0-7464-CBF8-F314-8B1F04FF653F}"/>
              </a:ext>
            </a:extLst>
          </p:cNvPr>
          <p:cNvSpPr txBox="1">
            <a:spLocks noGrp="1"/>
          </p:cNvSpPr>
          <p:nvPr>
            <p:ph type="title"/>
          </p:nvPr>
        </p:nvSpPr>
        <p:spPr>
          <a:xfrm>
            <a:off x="3707606" y="143518"/>
            <a:ext cx="4776788" cy="622863"/>
          </a:xfrm>
        </p:spPr>
        <p:txBody>
          <a:bodyPr vert="horz" lIns="0" tIns="13335" rIns="0" bIns="0" rtlCol="0" anchor="ctr">
            <a:spAutoFit/>
          </a:bodyPr>
          <a:lstStyle/>
          <a:p>
            <a:pPr marL="12700">
              <a:spcBef>
                <a:spcPts val="105"/>
              </a:spcBef>
              <a:defRPr/>
            </a:pPr>
            <a:r>
              <a:rPr dirty="0">
                <a:latin typeface="Times New Roman"/>
                <a:cs typeface="Times New Roman"/>
              </a:rPr>
              <a:t>Buckets</a:t>
            </a:r>
            <a:r>
              <a:rPr spc="-60" dirty="0">
                <a:latin typeface="Times New Roman"/>
                <a:cs typeface="Times New Roman"/>
              </a:rPr>
              <a:t> </a:t>
            </a:r>
            <a:r>
              <a:rPr dirty="0">
                <a:latin typeface="Times New Roman"/>
                <a:cs typeface="Times New Roman"/>
              </a:rPr>
              <a:t>(or</a:t>
            </a:r>
            <a:r>
              <a:rPr spc="-25" dirty="0">
                <a:latin typeface="Times New Roman"/>
                <a:cs typeface="Times New Roman"/>
              </a:rPr>
              <a:t> </a:t>
            </a:r>
            <a:r>
              <a:rPr dirty="0">
                <a:latin typeface="Times New Roman"/>
                <a:cs typeface="Times New Roman"/>
              </a:rPr>
              <a:t>Clusters)</a:t>
            </a:r>
          </a:p>
        </p:txBody>
      </p:sp>
      <p:sp>
        <p:nvSpPr>
          <p:cNvPr id="458755" name="object 3">
            <a:extLst>
              <a:ext uri="{FF2B5EF4-FFF2-40B4-BE49-F238E27FC236}">
                <a16:creationId xmlns:a16="http://schemas.microsoft.com/office/drawing/2014/main" id="{4DB6C893-7FB5-152B-4E90-E972336E5683}"/>
              </a:ext>
            </a:extLst>
          </p:cNvPr>
          <p:cNvSpPr txBox="1">
            <a:spLocks noChangeArrowheads="1"/>
          </p:cNvSpPr>
          <p:nvPr/>
        </p:nvSpPr>
        <p:spPr bwMode="auto">
          <a:xfrm>
            <a:off x="329609" y="1076990"/>
            <a:ext cx="11727712" cy="384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sz="2800" dirty="0"/>
              <a:t>A technique that divides data into fixed-sized files (buckets) within a table or partition using a hashing function.</a:t>
            </a:r>
          </a:p>
          <a:p>
            <a:pPr>
              <a:spcBef>
                <a:spcPts val="100"/>
              </a:spcBef>
              <a:buFont typeface="Arial MT"/>
              <a:buChar char="•"/>
            </a:pPr>
            <a:r>
              <a:rPr lang="en-US" sz="2800" dirty="0"/>
              <a:t>It helps </a:t>
            </a:r>
            <a:r>
              <a:rPr lang="en-US" sz="2800" b="1" dirty="0"/>
              <a:t>optimize query performance</a:t>
            </a:r>
            <a:r>
              <a:rPr lang="en-US" sz="2800" dirty="0"/>
              <a:t>, especially for </a:t>
            </a:r>
            <a:r>
              <a:rPr lang="en-US" sz="2800" b="1" dirty="0"/>
              <a:t>joins and sampling</a:t>
            </a:r>
            <a:r>
              <a:rPr lang="en-US" sz="2800" dirty="0"/>
              <a:t>.</a:t>
            </a:r>
            <a:endParaRPr lang="en-US" altLang="en-US" sz="2800" dirty="0"/>
          </a:p>
          <a:p>
            <a:pPr>
              <a:spcBef>
                <a:spcPts val="775"/>
              </a:spcBef>
              <a:buFont typeface="Arial MT"/>
              <a:buChar char="•"/>
            </a:pPr>
            <a:r>
              <a:rPr lang="en-US" altLang="en-US" sz="2800" dirty="0"/>
              <a:t>Partitioning and bucketing are optional  activates just to improve performance and  making data more manageable.</a:t>
            </a:r>
          </a:p>
          <a:p>
            <a:pPr>
              <a:spcBef>
                <a:spcPts val="775"/>
              </a:spcBef>
              <a:buFont typeface="Arial MT"/>
              <a:buChar char="•"/>
            </a:pPr>
            <a:r>
              <a:rPr lang="en-US" altLang="en-US" sz="2800" dirty="0"/>
              <a:t>This will divide the data into 4 buckets based on </a:t>
            </a:r>
            <a:r>
              <a:rPr lang="en-US" altLang="en-US" sz="2800" dirty="0" err="1"/>
              <a:t>customer_id</a:t>
            </a:r>
            <a:r>
              <a:rPr lang="en-US" altLang="en-US" sz="2800" dirty="0"/>
              <a:t>. Data is stored in 4 separate files inside the table directory.</a:t>
            </a:r>
          </a:p>
          <a:p>
            <a:pPr>
              <a:spcBef>
                <a:spcPts val="775"/>
              </a:spcBef>
              <a:buFont typeface="Arial MT"/>
              <a:buChar char="•"/>
            </a:pPr>
            <a:endParaRPr lang="en-US" altLang="en-US" dirty="0"/>
          </a:p>
        </p:txBody>
      </p:sp>
      <p:pic>
        <p:nvPicPr>
          <p:cNvPr id="4" name="Picture 3">
            <a:extLst>
              <a:ext uri="{FF2B5EF4-FFF2-40B4-BE49-F238E27FC236}">
                <a16:creationId xmlns:a16="http://schemas.microsoft.com/office/drawing/2014/main" id="{936D8E79-D3C0-2616-07DF-56709F7E2315}"/>
              </a:ext>
            </a:extLst>
          </p:cNvPr>
          <p:cNvPicPr>
            <a:picLocks noChangeAspect="1"/>
          </p:cNvPicPr>
          <p:nvPr/>
        </p:nvPicPr>
        <p:blipFill>
          <a:blip r:embed="rId2"/>
          <a:stretch>
            <a:fillRect/>
          </a:stretch>
        </p:blipFill>
        <p:spPr>
          <a:xfrm>
            <a:off x="3707606" y="4610100"/>
            <a:ext cx="4591050" cy="2247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EC793C-0CA3-9AED-9F6E-7BCF8139EE50}"/>
              </a:ext>
            </a:extLst>
          </p:cNvPr>
          <p:cNvSpPr txBox="1">
            <a:spLocks noGrp="1"/>
          </p:cNvSpPr>
          <p:nvPr>
            <p:ph type="title"/>
          </p:nvPr>
        </p:nvSpPr>
        <p:spPr>
          <a:xfrm>
            <a:off x="839972" y="508360"/>
            <a:ext cx="7049386" cy="621580"/>
          </a:xfrm>
        </p:spPr>
        <p:txBody>
          <a:bodyPr vert="horz" wrap="square" lIns="0" tIns="12065" rIns="0" bIns="0" rtlCol="0" anchor="ctr">
            <a:spAutoFit/>
          </a:bodyPr>
          <a:lstStyle/>
          <a:p>
            <a:pPr marL="12700">
              <a:spcBef>
                <a:spcPts val="95"/>
              </a:spcBef>
              <a:defRPr/>
            </a:pPr>
            <a:r>
              <a:rPr spc="-5" dirty="0">
                <a:latin typeface="Arial MT"/>
                <a:cs typeface="Arial MT"/>
              </a:rPr>
              <a:t>Buckets</a:t>
            </a:r>
            <a:r>
              <a:rPr spc="-15" dirty="0">
                <a:latin typeface="Arial MT"/>
                <a:cs typeface="Arial MT"/>
              </a:rPr>
              <a:t> </a:t>
            </a:r>
            <a:r>
              <a:rPr spc="-10" dirty="0">
                <a:latin typeface="Arial MT"/>
                <a:cs typeface="Arial MT"/>
              </a:rPr>
              <a:t>(or</a:t>
            </a:r>
            <a:r>
              <a:rPr dirty="0">
                <a:latin typeface="Arial MT"/>
                <a:cs typeface="Arial MT"/>
              </a:rPr>
              <a:t> </a:t>
            </a:r>
            <a:r>
              <a:rPr spc="-5" dirty="0">
                <a:latin typeface="Arial MT"/>
                <a:cs typeface="Arial MT"/>
              </a:rPr>
              <a:t>Clusters)</a:t>
            </a:r>
            <a:endParaRPr dirty="0">
              <a:latin typeface="Arial MT"/>
              <a:cs typeface="Arial MT"/>
            </a:endParaRPr>
          </a:p>
        </p:txBody>
      </p:sp>
      <p:sp>
        <p:nvSpPr>
          <p:cNvPr id="3" name="object 3">
            <a:extLst>
              <a:ext uri="{FF2B5EF4-FFF2-40B4-BE49-F238E27FC236}">
                <a16:creationId xmlns:a16="http://schemas.microsoft.com/office/drawing/2014/main" id="{5D496AA3-B567-1B36-5B44-F9BD127A002E}"/>
              </a:ext>
            </a:extLst>
          </p:cNvPr>
          <p:cNvSpPr txBox="1"/>
          <p:nvPr/>
        </p:nvSpPr>
        <p:spPr>
          <a:xfrm>
            <a:off x="839972" y="2239964"/>
            <a:ext cx="9078729" cy="2740025"/>
          </a:xfrm>
          <a:prstGeom prst="rect">
            <a:avLst/>
          </a:prstGeom>
        </p:spPr>
        <p:txBody>
          <a:bodyPr wrap="square" lIns="0" tIns="113030" rIns="0" bIns="0">
            <a:spAutoFit/>
          </a:bodyPr>
          <a:lstStyle/>
          <a:p>
            <a:pPr marL="332740" indent="-320040">
              <a:spcBef>
                <a:spcPts val="890"/>
              </a:spcBef>
              <a:buClr>
                <a:srgbClr val="C0504D"/>
              </a:buClr>
              <a:buSzPct val="59375"/>
              <a:buFont typeface="Wingdings"/>
              <a:buChar char=""/>
              <a:tabLst>
                <a:tab pos="332740" algn="l"/>
              </a:tabLst>
              <a:defRPr/>
            </a:pPr>
            <a:r>
              <a:rPr sz="3200" spc="-20" dirty="0">
                <a:latin typeface="Calibri"/>
                <a:cs typeface="Calibri"/>
              </a:rPr>
              <a:t>Buckets</a:t>
            </a:r>
            <a:endParaRPr sz="3200" dirty="0">
              <a:latin typeface="Calibri"/>
              <a:cs typeface="Calibri"/>
            </a:endParaRPr>
          </a:p>
          <a:p>
            <a:pPr marL="332740" indent="-320040">
              <a:spcBef>
                <a:spcPts val="720"/>
              </a:spcBef>
              <a:buClr>
                <a:srgbClr val="C0504D"/>
              </a:buClr>
              <a:buSzPct val="60344"/>
              <a:buFontTx/>
              <a:buChar char="-"/>
              <a:tabLst>
                <a:tab pos="332105" algn="l"/>
                <a:tab pos="332740" algn="l"/>
              </a:tabLst>
              <a:defRPr/>
            </a:pPr>
            <a:r>
              <a:rPr sz="2900" spc="-20" dirty="0">
                <a:latin typeface="Calibri"/>
                <a:cs typeface="Calibri"/>
              </a:rPr>
              <a:t>Data</a:t>
            </a:r>
            <a:r>
              <a:rPr sz="2900" spc="-40" dirty="0">
                <a:latin typeface="Calibri"/>
                <a:cs typeface="Calibri"/>
              </a:rPr>
              <a:t> </a:t>
            </a:r>
            <a:r>
              <a:rPr sz="2900" dirty="0">
                <a:latin typeface="Calibri"/>
                <a:cs typeface="Calibri"/>
              </a:rPr>
              <a:t>in </a:t>
            </a:r>
            <a:r>
              <a:rPr sz="2900" spc="-5" dirty="0">
                <a:latin typeface="Calibri"/>
                <a:cs typeface="Calibri"/>
              </a:rPr>
              <a:t>each</a:t>
            </a:r>
            <a:r>
              <a:rPr sz="2900" spc="-15" dirty="0">
                <a:latin typeface="Calibri"/>
                <a:cs typeface="Calibri"/>
              </a:rPr>
              <a:t> </a:t>
            </a:r>
            <a:r>
              <a:rPr sz="2900" spc="-5" dirty="0">
                <a:latin typeface="Calibri"/>
                <a:cs typeface="Calibri"/>
              </a:rPr>
              <a:t>partition</a:t>
            </a:r>
            <a:r>
              <a:rPr sz="2900" spc="-30" dirty="0">
                <a:latin typeface="Calibri"/>
                <a:cs typeface="Calibri"/>
              </a:rPr>
              <a:t> </a:t>
            </a:r>
            <a:r>
              <a:rPr sz="2900" spc="-5" dirty="0">
                <a:latin typeface="Calibri"/>
                <a:cs typeface="Calibri"/>
              </a:rPr>
              <a:t>divided</a:t>
            </a:r>
            <a:r>
              <a:rPr sz="2900" spc="-30" dirty="0">
                <a:latin typeface="Calibri"/>
                <a:cs typeface="Calibri"/>
              </a:rPr>
              <a:t> </a:t>
            </a:r>
            <a:r>
              <a:rPr sz="2900" spc="-15" dirty="0">
                <a:latin typeface="Calibri"/>
                <a:cs typeface="Calibri"/>
              </a:rPr>
              <a:t>into</a:t>
            </a:r>
            <a:r>
              <a:rPr sz="2900" spc="-30" dirty="0">
                <a:latin typeface="Calibri"/>
                <a:cs typeface="Calibri"/>
              </a:rPr>
              <a:t> </a:t>
            </a:r>
            <a:r>
              <a:rPr sz="2900" spc="-20" dirty="0">
                <a:latin typeface="Calibri"/>
                <a:cs typeface="Calibri"/>
              </a:rPr>
              <a:t>buckets</a:t>
            </a:r>
            <a:endParaRPr sz="2900" dirty="0">
              <a:latin typeface="Calibri"/>
              <a:cs typeface="Calibri"/>
            </a:endParaRPr>
          </a:p>
          <a:p>
            <a:pPr marL="332740" indent="-320040">
              <a:spcBef>
                <a:spcPts val="700"/>
              </a:spcBef>
              <a:buClr>
                <a:srgbClr val="C0504D"/>
              </a:buClr>
              <a:buSzPct val="60344"/>
              <a:buFontTx/>
              <a:buChar char="-"/>
              <a:tabLst>
                <a:tab pos="332105" algn="l"/>
                <a:tab pos="332740" algn="l"/>
              </a:tabLst>
              <a:defRPr/>
            </a:pPr>
            <a:r>
              <a:rPr sz="2900" dirty="0">
                <a:latin typeface="Calibri"/>
                <a:cs typeface="Calibri"/>
              </a:rPr>
              <a:t>Based</a:t>
            </a:r>
            <a:r>
              <a:rPr sz="2900" spc="-35" dirty="0">
                <a:latin typeface="Calibri"/>
                <a:cs typeface="Calibri"/>
              </a:rPr>
              <a:t> </a:t>
            </a:r>
            <a:r>
              <a:rPr sz="2900" dirty="0">
                <a:latin typeface="Calibri"/>
                <a:cs typeface="Calibri"/>
              </a:rPr>
              <a:t>on</a:t>
            </a:r>
            <a:r>
              <a:rPr sz="2900" spc="-20" dirty="0">
                <a:latin typeface="Calibri"/>
                <a:cs typeface="Calibri"/>
              </a:rPr>
              <a:t> </a:t>
            </a:r>
            <a:r>
              <a:rPr sz="2900" dirty="0">
                <a:latin typeface="Calibri"/>
                <a:cs typeface="Calibri"/>
              </a:rPr>
              <a:t>a</a:t>
            </a:r>
            <a:r>
              <a:rPr sz="2900" spc="-10" dirty="0">
                <a:latin typeface="Calibri"/>
                <a:cs typeface="Calibri"/>
              </a:rPr>
              <a:t> </a:t>
            </a:r>
            <a:r>
              <a:rPr sz="2900" spc="-5" dirty="0">
                <a:latin typeface="Calibri"/>
                <a:cs typeface="Calibri"/>
              </a:rPr>
              <a:t>hash</a:t>
            </a:r>
            <a:r>
              <a:rPr sz="2900" spc="-10" dirty="0">
                <a:latin typeface="Calibri"/>
                <a:cs typeface="Calibri"/>
              </a:rPr>
              <a:t> </a:t>
            </a:r>
            <a:r>
              <a:rPr sz="2900" spc="-5" dirty="0">
                <a:latin typeface="Calibri"/>
                <a:cs typeface="Calibri"/>
              </a:rPr>
              <a:t>function</a:t>
            </a:r>
            <a:r>
              <a:rPr sz="2900" spc="-15" dirty="0">
                <a:latin typeface="Calibri"/>
                <a:cs typeface="Calibri"/>
              </a:rPr>
              <a:t> </a:t>
            </a:r>
            <a:r>
              <a:rPr sz="2900" dirty="0">
                <a:latin typeface="Calibri"/>
                <a:cs typeface="Calibri"/>
              </a:rPr>
              <a:t>of</a:t>
            </a:r>
            <a:r>
              <a:rPr sz="2900" spc="-20" dirty="0">
                <a:latin typeface="Calibri"/>
                <a:cs typeface="Calibri"/>
              </a:rPr>
              <a:t> </a:t>
            </a:r>
            <a:r>
              <a:rPr sz="2900" dirty="0">
                <a:latin typeface="Calibri"/>
                <a:cs typeface="Calibri"/>
              </a:rPr>
              <a:t>the</a:t>
            </a:r>
            <a:r>
              <a:rPr sz="2900" spc="-20" dirty="0">
                <a:latin typeface="Calibri"/>
                <a:cs typeface="Calibri"/>
              </a:rPr>
              <a:t> </a:t>
            </a:r>
            <a:r>
              <a:rPr sz="2900" spc="-10" dirty="0">
                <a:latin typeface="Calibri"/>
                <a:cs typeface="Calibri"/>
              </a:rPr>
              <a:t>column</a:t>
            </a:r>
            <a:endParaRPr sz="2900" dirty="0">
              <a:latin typeface="Calibri"/>
              <a:cs typeface="Calibri"/>
            </a:endParaRPr>
          </a:p>
          <a:p>
            <a:pPr marL="332740" indent="-320040">
              <a:spcBef>
                <a:spcPts val="695"/>
              </a:spcBef>
              <a:buClr>
                <a:srgbClr val="C0504D"/>
              </a:buClr>
              <a:buSzPct val="60344"/>
              <a:buFont typeface="Calibri"/>
              <a:buChar char="-"/>
              <a:tabLst>
                <a:tab pos="332105" algn="l"/>
                <a:tab pos="332740" algn="l"/>
              </a:tabLst>
              <a:defRPr/>
            </a:pPr>
            <a:r>
              <a:rPr sz="2900" b="1" spc="-5" dirty="0">
                <a:latin typeface="Calibri"/>
                <a:cs typeface="Calibri"/>
              </a:rPr>
              <a:t>H(column)</a:t>
            </a:r>
            <a:r>
              <a:rPr sz="2900" b="1" spc="-50" dirty="0">
                <a:latin typeface="Calibri"/>
                <a:cs typeface="Calibri"/>
              </a:rPr>
              <a:t> </a:t>
            </a:r>
            <a:r>
              <a:rPr sz="2900" b="1" spc="-5" dirty="0">
                <a:latin typeface="Calibri"/>
                <a:cs typeface="Calibri"/>
              </a:rPr>
              <a:t>mod</a:t>
            </a:r>
            <a:r>
              <a:rPr sz="2900" b="1" spc="-20" dirty="0">
                <a:latin typeface="Calibri"/>
                <a:cs typeface="Calibri"/>
              </a:rPr>
              <a:t> </a:t>
            </a:r>
            <a:r>
              <a:rPr sz="2900" b="1" spc="-10" dirty="0">
                <a:latin typeface="Calibri"/>
                <a:cs typeface="Calibri"/>
              </a:rPr>
              <a:t>NumBuckets</a:t>
            </a:r>
            <a:r>
              <a:rPr sz="2900" b="1" spc="-30" dirty="0">
                <a:latin typeface="Calibri"/>
                <a:cs typeface="Calibri"/>
              </a:rPr>
              <a:t> </a:t>
            </a:r>
            <a:r>
              <a:rPr sz="2900" b="1" dirty="0">
                <a:latin typeface="Calibri"/>
                <a:cs typeface="Calibri"/>
              </a:rPr>
              <a:t>=</a:t>
            </a:r>
            <a:r>
              <a:rPr sz="2900" b="1" spc="-5" dirty="0">
                <a:latin typeface="Calibri"/>
                <a:cs typeface="Calibri"/>
              </a:rPr>
              <a:t> </a:t>
            </a:r>
            <a:r>
              <a:rPr sz="2900" b="1" spc="-20" dirty="0">
                <a:latin typeface="Calibri"/>
                <a:cs typeface="Calibri"/>
              </a:rPr>
              <a:t>bucket</a:t>
            </a:r>
            <a:r>
              <a:rPr sz="2900" b="1" spc="-30" dirty="0">
                <a:latin typeface="Calibri"/>
                <a:cs typeface="Calibri"/>
              </a:rPr>
              <a:t> </a:t>
            </a:r>
            <a:r>
              <a:rPr sz="2900" b="1" dirty="0">
                <a:latin typeface="Calibri"/>
                <a:cs typeface="Calibri"/>
              </a:rPr>
              <a:t>number</a:t>
            </a:r>
            <a:endParaRPr sz="2900" dirty="0">
              <a:latin typeface="Calibri"/>
              <a:cs typeface="Calibri"/>
            </a:endParaRPr>
          </a:p>
          <a:p>
            <a:pPr marL="332740" indent="-320040">
              <a:spcBef>
                <a:spcPts val="710"/>
              </a:spcBef>
              <a:buClr>
                <a:srgbClr val="C0504D"/>
              </a:buClr>
              <a:buSzPct val="60344"/>
              <a:buFontTx/>
              <a:buChar char="-"/>
              <a:tabLst>
                <a:tab pos="332105" algn="l"/>
                <a:tab pos="332740" algn="l"/>
              </a:tabLst>
              <a:defRPr/>
            </a:pPr>
            <a:r>
              <a:rPr sz="2900" spc="-15" dirty="0">
                <a:latin typeface="Calibri"/>
                <a:cs typeface="Calibri"/>
              </a:rPr>
              <a:t>Each</a:t>
            </a:r>
            <a:r>
              <a:rPr sz="2900" spc="-25" dirty="0">
                <a:latin typeface="Calibri"/>
                <a:cs typeface="Calibri"/>
              </a:rPr>
              <a:t> bucket</a:t>
            </a:r>
            <a:r>
              <a:rPr sz="2900" spc="-20" dirty="0">
                <a:latin typeface="Calibri"/>
                <a:cs typeface="Calibri"/>
              </a:rPr>
              <a:t> </a:t>
            </a:r>
            <a:r>
              <a:rPr sz="2900" dirty="0">
                <a:latin typeface="Calibri"/>
                <a:cs typeface="Calibri"/>
              </a:rPr>
              <a:t>is </a:t>
            </a:r>
            <a:r>
              <a:rPr sz="2900" spc="-20" dirty="0">
                <a:latin typeface="Calibri"/>
                <a:cs typeface="Calibri"/>
              </a:rPr>
              <a:t>stored</a:t>
            </a:r>
            <a:r>
              <a:rPr sz="2900" spc="-25" dirty="0">
                <a:latin typeface="Calibri"/>
                <a:cs typeface="Calibri"/>
              </a:rPr>
              <a:t> </a:t>
            </a:r>
            <a:r>
              <a:rPr sz="2900" dirty="0">
                <a:latin typeface="Calibri"/>
                <a:cs typeface="Calibri"/>
              </a:rPr>
              <a:t>as</a:t>
            </a:r>
            <a:r>
              <a:rPr sz="2900" spc="-15" dirty="0">
                <a:latin typeface="Calibri"/>
                <a:cs typeface="Calibri"/>
              </a:rPr>
              <a:t> </a:t>
            </a:r>
            <a:r>
              <a:rPr sz="2900" dirty="0">
                <a:latin typeface="Calibri"/>
                <a:cs typeface="Calibri"/>
              </a:rPr>
              <a:t>a </a:t>
            </a:r>
            <a:r>
              <a:rPr sz="2900" spc="-5" dirty="0">
                <a:latin typeface="Calibri"/>
                <a:cs typeface="Calibri"/>
              </a:rPr>
              <a:t>file</a:t>
            </a:r>
            <a:r>
              <a:rPr sz="2900" spc="-25" dirty="0">
                <a:latin typeface="Calibri"/>
                <a:cs typeface="Calibri"/>
              </a:rPr>
              <a:t> </a:t>
            </a:r>
            <a:r>
              <a:rPr sz="2900" dirty="0">
                <a:latin typeface="Calibri"/>
                <a:cs typeface="Calibri"/>
              </a:rPr>
              <a:t>in</a:t>
            </a:r>
            <a:r>
              <a:rPr sz="2900" spc="-15" dirty="0">
                <a:latin typeface="Calibri"/>
                <a:cs typeface="Calibri"/>
              </a:rPr>
              <a:t> </a:t>
            </a:r>
            <a:r>
              <a:rPr sz="2900" spc="-5" dirty="0">
                <a:latin typeface="Calibri"/>
                <a:cs typeface="Calibri"/>
              </a:rPr>
              <a:t>partition</a:t>
            </a:r>
            <a:r>
              <a:rPr sz="2900" spc="-30" dirty="0">
                <a:latin typeface="Calibri"/>
                <a:cs typeface="Calibri"/>
              </a:rPr>
              <a:t> </a:t>
            </a:r>
            <a:r>
              <a:rPr sz="2900" spc="-10" dirty="0">
                <a:latin typeface="Calibri"/>
                <a:cs typeface="Calibri"/>
              </a:rPr>
              <a:t>directory</a:t>
            </a:r>
            <a:endParaRPr sz="2900"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87501-D03F-D107-1D5F-71557CC2BE13}"/>
              </a:ext>
            </a:extLst>
          </p:cNvPr>
          <p:cNvSpPr txBox="1">
            <a:spLocks noGrp="1"/>
          </p:cNvSpPr>
          <p:nvPr>
            <p:ph type="title"/>
          </p:nvPr>
        </p:nvSpPr>
        <p:spPr>
          <a:xfrm>
            <a:off x="4121151" y="513701"/>
            <a:ext cx="3948113" cy="626775"/>
          </a:xfrm>
        </p:spPr>
        <p:txBody>
          <a:bodyPr vert="horz" lIns="0" tIns="13335" rIns="0" bIns="0" rtlCol="0" anchor="ctr">
            <a:spAutoFit/>
          </a:bodyPr>
          <a:lstStyle/>
          <a:p>
            <a:pPr marL="12700">
              <a:spcBef>
                <a:spcPts val="105"/>
              </a:spcBef>
              <a:defRPr/>
            </a:pPr>
            <a:r>
              <a:rPr dirty="0"/>
              <a:t>Hive</a:t>
            </a:r>
            <a:r>
              <a:rPr spc="-55" dirty="0"/>
              <a:t> </a:t>
            </a:r>
            <a:r>
              <a:rPr dirty="0"/>
              <a:t>Data</a:t>
            </a:r>
            <a:r>
              <a:rPr spc="-130" dirty="0"/>
              <a:t> </a:t>
            </a:r>
            <a:r>
              <a:rPr spc="-65" dirty="0"/>
              <a:t>Types</a:t>
            </a:r>
          </a:p>
        </p:txBody>
      </p:sp>
      <p:pic>
        <p:nvPicPr>
          <p:cNvPr id="460803" name="object 3">
            <a:extLst>
              <a:ext uri="{FF2B5EF4-FFF2-40B4-BE49-F238E27FC236}">
                <a16:creationId xmlns:a16="http://schemas.microsoft.com/office/drawing/2014/main" id="{555CA8F6-2285-3BB0-763F-566A838C6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700213"/>
            <a:ext cx="845661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422EBB8-C7A9-26CB-9D86-92F174A56316}"/>
              </a:ext>
            </a:extLst>
          </p:cNvPr>
          <p:cNvSpPr txBox="1">
            <a:spLocks noGrp="1"/>
          </p:cNvSpPr>
          <p:nvPr>
            <p:ph type="title"/>
          </p:nvPr>
        </p:nvSpPr>
        <p:spPr>
          <a:xfrm>
            <a:off x="4121151" y="513701"/>
            <a:ext cx="3948113" cy="626775"/>
          </a:xfrm>
        </p:spPr>
        <p:txBody>
          <a:bodyPr vert="horz" lIns="0" tIns="13335" rIns="0" bIns="0" rtlCol="0" anchor="ctr">
            <a:spAutoFit/>
          </a:bodyPr>
          <a:lstStyle/>
          <a:p>
            <a:pPr marL="12700">
              <a:spcBef>
                <a:spcPts val="105"/>
              </a:spcBef>
              <a:defRPr/>
            </a:pPr>
            <a:r>
              <a:rPr dirty="0"/>
              <a:t>Hive</a:t>
            </a:r>
            <a:r>
              <a:rPr spc="-55" dirty="0"/>
              <a:t> </a:t>
            </a:r>
            <a:r>
              <a:rPr dirty="0"/>
              <a:t>Data</a:t>
            </a:r>
            <a:r>
              <a:rPr spc="-130" dirty="0"/>
              <a:t> </a:t>
            </a:r>
            <a:r>
              <a:rPr spc="-65" dirty="0"/>
              <a:t>Types</a:t>
            </a:r>
          </a:p>
        </p:txBody>
      </p:sp>
      <p:graphicFrame>
        <p:nvGraphicFramePr>
          <p:cNvPr id="3" name="object 3">
            <a:extLst>
              <a:ext uri="{FF2B5EF4-FFF2-40B4-BE49-F238E27FC236}">
                <a16:creationId xmlns:a16="http://schemas.microsoft.com/office/drawing/2014/main" id="{6A405E26-D8F3-4383-31CB-0BC7ED30FE5C}"/>
              </a:ext>
            </a:extLst>
          </p:cNvPr>
          <p:cNvGraphicFramePr>
            <a:graphicFrameLocks noGrp="1"/>
          </p:cNvGraphicFramePr>
          <p:nvPr/>
        </p:nvGraphicFramePr>
        <p:xfrm>
          <a:off x="2127250" y="1670051"/>
          <a:ext cx="8178800" cy="2171697"/>
        </p:xfrm>
        <a:graphic>
          <a:graphicData uri="http://schemas.openxmlformats.org/drawingml/2006/table">
            <a:tbl>
              <a:tblPr firstRow="1" bandRow="1">
                <a:tableStyleId>{2D5ABB26-0587-4C30-8999-92F81FD0307C}</a:tableStyleId>
              </a:tblPr>
              <a:tblGrid>
                <a:gridCol w="2895376">
                  <a:extLst>
                    <a:ext uri="{9D8B030D-6E8A-4147-A177-3AD203B41FA5}">
                      <a16:colId xmlns:a16="http://schemas.microsoft.com/office/drawing/2014/main" val="20000"/>
                    </a:ext>
                  </a:extLst>
                </a:gridCol>
                <a:gridCol w="5283424">
                  <a:extLst>
                    <a:ext uri="{9D8B030D-6E8A-4147-A177-3AD203B41FA5}">
                      <a16:colId xmlns:a16="http://schemas.microsoft.com/office/drawing/2014/main" val="20001"/>
                    </a:ext>
                  </a:extLst>
                </a:gridCol>
              </a:tblGrid>
              <a:tr h="310732">
                <a:tc gridSpan="2">
                  <a:txBody>
                    <a:bodyPr/>
                    <a:lstStyle/>
                    <a:p>
                      <a:pPr marL="67945">
                        <a:lnSpc>
                          <a:spcPts val="2090"/>
                        </a:lnSpc>
                      </a:pPr>
                      <a:r>
                        <a:rPr sz="1800" b="1" spc="-5" dirty="0">
                          <a:solidFill>
                            <a:srgbClr val="FFFFFF"/>
                          </a:solidFill>
                          <a:latin typeface="Calibri"/>
                          <a:cs typeface="Calibri"/>
                        </a:rPr>
                        <a:t>Numeric</a:t>
                      </a:r>
                      <a:r>
                        <a:rPr sz="1800" b="1" spc="-65" dirty="0">
                          <a:solidFill>
                            <a:srgbClr val="FFFFFF"/>
                          </a:solidFill>
                          <a:latin typeface="Calibri"/>
                          <a:cs typeface="Calibri"/>
                        </a:rPr>
                        <a:t> </a:t>
                      </a:r>
                      <a:r>
                        <a:rPr sz="1800" b="1" spc="-10" dirty="0">
                          <a:solidFill>
                            <a:srgbClr val="FFFFFF"/>
                          </a:solidFill>
                          <a:latin typeface="Calibri"/>
                          <a:cs typeface="Calibri"/>
                        </a:rPr>
                        <a:t>Data</a:t>
                      </a:r>
                      <a:r>
                        <a:rPr sz="1800" b="1" spc="-15" dirty="0">
                          <a:solidFill>
                            <a:srgbClr val="FFFFFF"/>
                          </a:solidFill>
                          <a:latin typeface="Calibri"/>
                          <a:cs typeface="Calibri"/>
                        </a:rPr>
                        <a:t> </a:t>
                      </a:r>
                      <a:r>
                        <a:rPr sz="1800" b="1" spc="-20" dirty="0">
                          <a:solidFill>
                            <a:srgbClr val="FFFFFF"/>
                          </a:solidFill>
                          <a:latin typeface="Calibri"/>
                          <a:cs typeface="Calibri"/>
                        </a:rPr>
                        <a:t>Type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0"/>
                  </a:ext>
                </a:extLst>
              </a:tr>
              <a:tr h="310860">
                <a:tc>
                  <a:txBody>
                    <a:bodyPr/>
                    <a:lstStyle/>
                    <a:p>
                      <a:pPr marL="67945">
                        <a:lnSpc>
                          <a:spcPts val="2090"/>
                        </a:lnSpc>
                      </a:pPr>
                      <a:r>
                        <a:rPr sz="1800" b="1" spc="-5" dirty="0">
                          <a:solidFill>
                            <a:srgbClr val="FFFFFF"/>
                          </a:solidFill>
                          <a:latin typeface="Calibri"/>
                          <a:cs typeface="Calibri"/>
                        </a:rPr>
                        <a:t>TINYINT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68580">
                        <a:lnSpc>
                          <a:spcPts val="2090"/>
                        </a:lnSpc>
                      </a:pPr>
                      <a:r>
                        <a:rPr sz="1800" dirty="0">
                          <a:latin typeface="Calibri"/>
                          <a:cs typeface="Calibri"/>
                        </a:rPr>
                        <a:t>1</a:t>
                      </a:r>
                      <a:r>
                        <a:rPr sz="1800" spc="-30" dirty="0">
                          <a:latin typeface="Calibri"/>
                          <a:cs typeface="Calibri"/>
                        </a:rPr>
                        <a:t> </a:t>
                      </a:r>
                      <a:r>
                        <a:rPr sz="1800" dirty="0">
                          <a:latin typeface="Calibri"/>
                          <a:cs typeface="Calibri"/>
                        </a:rPr>
                        <a:t>- </a:t>
                      </a:r>
                      <a:r>
                        <a:rPr sz="1800" spc="-10" dirty="0">
                          <a:latin typeface="Calibri"/>
                          <a:cs typeface="Calibri"/>
                        </a:rPr>
                        <a:t>byte </a:t>
                      </a:r>
                      <a:r>
                        <a:rPr sz="1800" dirty="0">
                          <a:latin typeface="Calibri"/>
                          <a:cs typeface="Calibri"/>
                        </a:rPr>
                        <a:t>signed</a:t>
                      </a:r>
                      <a:r>
                        <a:rPr sz="1800" spc="-5" dirty="0">
                          <a:latin typeface="Calibri"/>
                          <a:cs typeface="Calibri"/>
                        </a:rPr>
                        <a:t> </a:t>
                      </a:r>
                      <a:r>
                        <a:rPr sz="1800" spc="-10" dirty="0">
                          <a:latin typeface="Calibri"/>
                          <a:cs typeface="Calibri"/>
                        </a:rPr>
                        <a:t>integer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10732">
                <a:tc>
                  <a:txBody>
                    <a:bodyPr/>
                    <a:lstStyle/>
                    <a:p>
                      <a:pPr marL="67945">
                        <a:lnSpc>
                          <a:spcPts val="2090"/>
                        </a:lnSpc>
                      </a:pPr>
                      <a:r>
                        <a:rPr sz="1800" b="1" spc="-5" dirty="0">
                          <a:solidFill>
                            <a:srgbClr val="FFFFFF"/>
                          </a:solidFill>
                          <a:latin typeface="Calibri"/>
                          <a:cs typeface="Calibri"/>
                        </a:rPr>
                        <a:t>SMALLINT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0"/>
                        </a:lnSpc>
                      </a:pPr>
                      <a:r>
                        <a:rPr sz="1800" dirty="0">
                          <a:latin typeface="Calibri"/>
                          <a:cs typeface="Calibri"/>
                        </a:rPr>
                        <a:t>2</a:t>
                      </a:r>
                      <a:r>
                        <a:rPr sz="1800" spc="-25" dirty="0">
                          <a:latin typeface="Calibri"/>
                          <a:cs typeface="Calibri"/>
                        </a:rPr>
                        <a:t> </a:t>
                      </a:r>
                      <a:r>
                        <a:rPr sz="1800" spc="-10" dirty="0">
                          <a:latin typeface="Calibri"/>
                          <a:cs typeface="Calibri"/>
                        </a:rPr>
                        <a:t>-byte</a:t>
                      </a:r>
                      <a:r>
                        <a:rPr sz="1800" spc="5" dirty="0">
                          <a:latin typeface="Calibri"/>
                          <a:cs typeface="Calibri"/>
                        </a:rPr>
                        <a:t> </a:t>
                      </a:r>
                      <a:r>
                        <a:rPr sz="1800" spc="-5" dirty="0">
                          <a:latin typeface="Calibri"/>
                          <a:cs typeface="Calibri"/>
                        </a:rPr>
                        <a:t>signed </a:t>
                      </a:r>
                      <a:r>
                        <a:rPr sz="1800" spc="-10" dirty="0">
                          <a:latin typeface="Calibri"/>
                          <a:cs typeface="Calibri"/>
                        </a:rPr>
                        <a:t>integer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10733">
                <a:tc>
                  <a:txBody>
                    <a:bodyPr/>
                    <a:lstStyle/>
                    <a:p>
                      <a:pPr marL="67945">
                        <a:lnSpc>
                          <a:spcPts val="2095"/>
                        </a:lnSpc>
                      </a:pPr>
                      <a:r>
                        <a:rPr sz="1800" b="1" dirty="0">
                          <a:solidFill>
                            <a:srgbClr val="FFFFFF"/>
                          </a:solidFill>
                          <a:latin typeface="Calibri"/>
                          <a:cs typeface="Calibri"/>
                        </a:rPr>
                        <a:t>INT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dirty="0">
                          <a:latin typeface="Calibri"/>
                          <a:cs typeface="Calibri"/>
                        </a:rPr>
                        <a:t>4</a:t>
                      </a:r>
                      <a:r>
                        <a:rPr sz="1800" spc="-30" dirty="0">
                          <a:latin typeface="Calibri"/>
                          <a:cs typeface="Calibri"/>
                        </a:rPr>
                        <a:t> </a:t>
                      </a:r>
                      <a:r>
                        <a:rPr sz="1800" dirty="0">
                          <a:latin typeface="Calibri"/>
                          <a:cs typeface="Calibri"/>
                        </a:rPr>
                        <a:t>- </a:t>
                      </a:r>
                      <a:r>
                        <a:rPr sz="1800" spc="-10" dirty="0">
                          <a:latin typeface="Calibri"/>
                          <a:cs typeface="Calibri"/>
                        </a:rPr>
                        <a:t>byte </a:t>
                      </a:r>
                      <a:r>
                        <a:rPr sz="1800" dirty="0">
                          <a:latin typeface="Calibri"/>
                          <a:cs typeface="Calibri"/>
                        </a:rPr>
                        <a:t>signed</a:t>
                      </a:r>
                      <a:r>
                        <a:rPr sz="1800" spc="-5" dirty="0">
                          <a:latin typeface="Calibri"/>
                          <a:cs typeface="Calibri"/>
                        </a:rPr>
                        <a:t> </a:t>
                      </a:r>
                      <a:r>
                        <a:rPr sz="1800" spc="-10" dirty="0">
                          <a:latin typeface="Calibri"/>
                          <a:cs typeface="Calibri"/>
                        </a:rPr>
                        <a:t>integer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07048">
                <a:tc>
                  <a:txBody>
                    <a:bodyPr/>
                    <a:lstStyle/>
                    <a:p>
                      <a:pPr marL="67945">
                        <a:lnSpc>
                          <a:spcPts val="2095"/>
                        </a:lnSpc>
                      </a:pPr>
                      <a:r>
                        <a:rPr sz="1800" b="1" dirty="0">
                          <a:solidFill>
                            <a:srgbClr val="FFFFFF"/>
                          </a:solidFill>
                          <a:latin typeface="Calibri"/>
                          <a:cs typeface="Calibri"/>
                        </a:rPr>
                        <a:t>BIGINT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dirty="0">
                          <a:latin typeface="Calibri"/>
                          <a:cs typeface="Calibri"/>
                        </a:rPr>
                        <a:t>8</a:t>
                      </a:r>
                      <a:r>
                        <a:rPr sz="1800" spc="-30" dirty="0">
                          <a:latin typeface="Calibri"/>
                          <a:cs typeface="Calibri"/>
                        </a:rPr>
                        <a:t> </a:t>
                      </a:r>
                      <a:r>
                        <a:rPr sz="1800" dirty="0">
                          <a:latin typeface="Calibri"/>
                          <a:cs typeface="Calibri"/>
                        </a:rPr>
                        <a:t>- </a:t>
                      </a:r>
                      <a:r>
                        <a:rPr sz="1800" spc="-10" dirty="0">
                          <a:latin typeface="Calibri"/>
                          <a:cs typeface="Calibri"/>
                        </a:rPr>
                        <a:t>byte </a:t>
                      </a:r>
                      <a:r>
                        <a:rPr sz="1800" dirty="0">
                          <a:latin typeface="Calibri"/>
                          <a:cs typeface="Calibri"/>
                        </a:rPr>
                        <a:t>signed</a:t>
                      </a:r>
                      <a:r>
                        <a:rPr sz="1800" spc="-5" dirty="0">
                          <a:latin typeface="Calibri"/>
                          <a:cs typeface="Calibri"/>
                        </a:rPr>
                        <a:t> </a:t>
                      </a:r>
                      <a:r>
                        <a:rPr sz="1800" spc="-10" dirty="0">
                          <a:latin typeface="Calibri"/>
                          <a:cs typeface="Calibri"/>
                        </a:rPr>
                        <a:t>integer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10860">
                <a:tc>
                  <a:txBody>
                    <a:bodyPr/>
                    <a:lstStyle/>
                    <a:p>
                      <a:pPr marL="67945">
                        <a:lnSpc>
                          <a:spcPts val="2095"/>
                        </a:lnSpc>
                      </a:pPr>
                      <a:r>
                        <a:rPr sz="1800" b="1" spc="-45" dirty="0">
                          <a:solidFill>
                            <a:srgbClr val="FFFFFF"/>
                          </a:solidFill>
                          <a:latin typeface="Calibri"/>
                          <a:cs typeface="Calibri"/>
                        </a:rPr>
                        <a:t>FLOAT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dirty="0">
                          <a:latin typeface="Calibri"/>
                          <a:cs typeface="Calibri"/>
                        </a:rPr>
                        <a:t>4</a:t>
                      </a:r>
                      <a:r>
                        <a:rPr sz="1800" spc="-30" dirty="0">
                          <a:latin typeface="Calibri"/>
                          <a:cs typeface="Calibri"/>
                        </a:rPr>
                        <a:t> </a:t>
                      </a:r>
                      <a:r>
                        <a:rPr sz="1800" dirty="0">
                          <a:latin typeface="Calibri"/>
                          <a:cs typeface="Calibri"/>
                        </a:rPr>
                        <a:t>- </a:t>
                      </a:r>
                      <a:r>
                        <a:rPr sz="1800" spc="-10" dirty="0">
                          <a:latin typeface="Calibri"/>
                          <a:cs typeface="Calibri"/>
                        </a:rPr>
                        <a:t>byte </a:t>
                      </a:r>
                      <a:r>
                        <a:rPr sz="1800" spc="-5" dirty="0">
                          <a:latin typeface="Calibri"/>
                          <a:cs typeface="Calibri"/>
                        </a:rPr>
                        <a:t>single-precision</a:t>
                      </a:r>
                      <a:r>
                        <a:rPr sz="1800" spc="10" dirty="0">
                          <a:latin typeface="Calibri"/>
                          <a:cs typeface="Calibri"/>
                        </a:rPr>
                        <a:t> </a:t>
                      </a:r>
                      <a:r>
                        <a:rPr sz="1800" spc="-5" dirty="0">
                          <a:latin typeface="Calibri"/>
                          <a:cs typeface="Calibri"/>
                        </a:rPr>
                        <a:t>floating-point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10732">
                <a:tc>
                  <a:txBody>
                    <a:bodyPr/>
                    <a:lstStyle/>
                    <a:p>
                      <a:pPr marL="67945">
                        <a:lnSpc>
                          <a:spcPts val="2095"/>
                        </a:lnSpc>
                      </a:pPr>
                      <a:r>
                        <a:rPr sz="1800" b="1" spc="-5" dirty="0">
                          <a:solidFill>
                            <a:srgbClr val="FFFFFF"/>
                          </a:solidFill>
                          <a:latin typeface="Calibri"/>
                          <a:cs typeface="Calibri"/>
                        </a:rPr>
                        <a:t>DOUBLE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dirty="0">
                          <a:latin typeface="Calibri"/>
                          <a:cs typeface="Calibri"/>
                        </a:rPr>
                        <a:t>8</a:t>
                      </a:r>
                      <a:r>
                        <a:rPr sz="1800" spc="-30" dirty="0">
                          <a:latin typeface="Calibri"/>
                          <a:cs typeface="Calibri"/>
                        </a:rPr>
                        <a:t> </a:t>
                      </a:r>
                      <a:r>
                        <a:rPr sz="1800" dirty="0">
                          <a:latin typeface="Calibri"/>
                          <a:cs typeface="Calibri"/>
                        </a:rPr>
                        <a:t>- </a:t>
                      </a:r>
                      <a:r>
                        <a:rPr sz="1800" spc="-10" dirty="0">
                          <a:latin typeface="Calibri"/>
                          <a:cs typeface="Calibri"/>
                        </a:rPr>
                        <a:t>byte </a:t>
                      </a:r>
                      <a:r>
                        <a:rPr sz="1800" spc="-5" dirty="0">
                          <a:latin typeface="Calibri"/>
                          <a:cs typeface="Calibri"/>
                        </a:rPr>
                        <a:t>double-precision</a:t>
                      </a:r>
                      <a:r>
                        <a:rPr sz="1800" spc="25" dirty="0">
                          <a:latin typeface="Calibri"/>
                          <a:cs typeface="Calibri"/>
                        </a:rPr>
                        <a:t> </a:t>
                      </a:r>
                      <a:r>
                        <a:rPr sz="1800" spc="-5" dirty="0">
                          <a:latin typeface="Calibri"/>
                          <a:cs typeface="Calibri"/>
                        </a:rPr>
                        <a:t>floating-point </a:t>
                      </a:r>
                      <a:r>
                        <a:rPr sz="1800" dirty="0">
                          <a:latin typeface="Calibri"/>
                          <a:cs typeface="Calibri"/>
                        </a:rPr>
                        <a:t>number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graphicFrame>
        <p:nvGraphicFramePr>
          <p:cNvPr id="4" name="object 4">
            <a:extLst>
              <a:ext uri="{FF2B5EF4-FFF2-40B4-BE49-F238E27FC236}">
                <a16:creationId xmlns:a16="http://schemas.microsoft.com/office/drawing/2014/main" id="{19DAB0A9-004F-EF43-DFF6-692B8DBEF5A1}"/>
              </a:ext>
            </a:extLst>
          </p:cNvPr>
          <p:cNvGraphicFramePr>
            <a:graphicFrameLocks noGrp="1"/>
          </p:cNvGraphicFramePr>
          <p:nvPr/>
        </p:nvGraphicFramePr>
        <p:xfrm>
          <a:off x="2127250" y="3956051"/>
          <a:ext cx="8153400" cy="2363785"/>
        </p:xfrm>
        <a:graphic>
          <a:graphicData uri="http://schemas.openxmlformats.org/drawingml/2006/table">
            <a:tbl>
              <a:tblPr firstRow="1" bandRow="1">
                <a:tableStyleId>{2D5ABB26-0587-4C30-8999-92F81FD0307C}</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293568">
                <a:tc gridSpan="2">
                  <a:txBody>
                    <a:bodyPr/>
                    <a:lstStyle/>
                    <a:p>
                      <a:pPr marL="67945">
                        <a:lnSpc>
                          <a:spcPts val="2095"/>
                        </a:lnSpc>
                      </a:pPr>
                      <a:r>
                        <a:rPr sz="1800" b="1" dirty="0">
                          <a:solidFill>
                            <a:srgbClr val="FFFFFF"/>
                          </a:solidFill>
                          <a:latin typeface="Calibri"/>
                          <a:cs typeface="Calibri"/>
                        </a:rPr>
                        <a:t>String</a:t>
                      </a:r>
                      <a:r>
                        <a:rPr sz="1800" b="1" spc="-55" dirty="0">
                          <a:solidFill>
                            <a:srgbClr val="FFFFFF"/>
                          </a:solidFill>
                          <a:latin typeface="Calibri"/>
                          <a:cs typeface="Calibri"/>
                        </a:rPr>
                        <a:t> </a:t>
                      </a:r>
                      <a:r>
                        <a:rPr sz="1800" b="1" spc="-15" dirty="0">
                          <a:solidFill>
                            <a:srgbClr val="FFFFFF"/>
                          </a:solidFill>
                          <a:latin typeface="Calibri"/>
                          <a:cs typeface="Calibri"/>
                        </a:rPr>
                        <a:t>Types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0"/>
                  </a:ext>
                </a:extLst>
              </a:tr>
              <a:tr h="293567">
                <a:tc>
                  <a:txBody>
                    <a:bodyPr/>
                    <a:lstStyle/>
                    <a:p>
                      <a:pPr marL="67945">
                        <a:lnSpc>
                          <a:spcPts val="2095"/>
                        </a:lnSpc>
                      </a:pPr>
                      <a:r>
                        <a:rPr sz="1800" b="1" spc="-5" dirty="0">
                          <a:solidFill>
                            <a:srgbClr val="FFFFFF"/>
                          </a:solidFill>
                          <a:latin typeface="Calibri"/>
                          <a:cs typeface="Calibri"/>
                        </a:rPr>
                        <a:t>STRING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93568">
                <a:tc>
                  <a:txBody>
                    <a:bodyPr/>
                    <a:lstStyle/>
                    <a:p>
                      <a:pPr marL="67945">
                        <a:lnSpc>
                          <a:spcPts val="2095"/>
                        </a:lnSpc>
                      </a:pPr>
                      <a:r>
                        <a:rPr sz="1800" b="1" spc="-20" dirty="0">
                          <a:solidFill>
                            <a:srgbClr val="FFFFFF"/>
                          </a:solidFill>
                          <a:latin typeface="Calibri"/>
                          <a:cs typeface="Calibri"/>
                        </a:rPr>
                        <a:t>VARCHAR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spc="-5" dirty="0">
                          <a:latin typeface="Calibri"/>
                          <a:cs typeface="Calibri"/>
                        </a:rPr>
                        <a:t>Only </a:t>
                      </a:r>
                      <a:r>
                        <a:rPr sz="1800" spc="-10" dirty="0">
                          <a:latin typeface="Calibri"/>
                          <a:cs typeface="Calibri"/>
                        </a:rPr>
                        <a:t>available starting</a:t>
                      </a:r>
                      <a:r>
                        <a:rPr sz="1800" spc="-5" dirty="0">
                          <a:latin typeface="Calibri"/>
                          <a:cs typeface="Calibri"/>
                        </a:rPr>
                        <a:t> with</a:t>
                      </a:r>
                      <a:r>
                        <a:rPr sz="1800" spc="15" dirty="0">
                          <a:latin typeface="Calibri"/>
                          <a:cs typeface="Calibri"/>
                        </a:rPr>
                        <a:t> </a:t>
                      </a:r>
                      <a:r>
                        <a:rPr sz="1800" spc="-10" dirty="0">
                          <a:latin typeface="Calibri"/>
                          <a:cs typeface="Calibri"/>
                        </a:rPr>
                        <a:t>Hive</a:t>
                      </a:r>
                      <a:r>
                        <a:rPr sz="1800" spc="-5" dirty="0">
                          <a:latin typeface="Calibri"/>
                          <a:cs typeface="Calibri"/>
                        </a:rPr>
                        <a:t> </a:t>
                      </a:r>
                      <a:r>
                        <a:rPr sz="1800" dirty="0">
                          <a:latin typeface="Calibri"/>
                          <a:cs typeface="Calibri"/>
                        </a:rPr>
                        <a:t>0.12.0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293567">
                <a:tc>
                  <a:txBody>
                    <a:bodyPr/>
                    <a:lstStyle/>
                    <a:p>
                      <a:pPr marL="67945">
                        <a:lnSpc>
                          <a:spcPts val="2095"/>
                        </a:lnSpc>
                      </a:pPr>
                      <a:r>
                        <a:rPr sz="1800" b="1" spc="-5" dirty="0">
                          <a:solidFill>
                            <a:srgbClr val="FFFFFF"/>
                          </a:solidFill>
                          <a:latin typeface="Calibri"/>
                          <a:cs typeface="Calibri"/>
                        </a:rPr>
                        <a:t>CHAR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spc="-5" dirty="0">
                          <a:latin typeface="Calibri"/>
                          <a:cs typeface="Calibri"/>
                        </a:rPr>
                        <a:t>Only </a:t>
                      </a:r>
                      <a:r>
                        <a:rPr sz="1800" spc="-10" dirty="0">
                          <a:latin typeface="Calibri"/>
                          <a:cs typeface="Calibri"/>
                        </a:rPr>
                        <a:t>available starting</a:t>
                      </a:r>
                      <a:r>
                        <a:rPr sz="1800" spc="-5" dirty="0">
                          <a:latin typeface="Calibri"/>
                          <a:cs typeface="Calibri"/>
                        </a:rPr>
                        <a:t> with</a:t>
                      </a:r>
                      <a:r>
                        <a:rPr sz="1800" spc="15" dirty="0">
                          <a:latin typeface="Calibri"/>
                          <a:cs typeface="Calibri"/>
                        </a:rPr>
                        <a:t> </a:t>
                      </a:r>
                      <a:r>
                        <a:rPr sz="1800" spc="-10" dirty="0">
                          <a:latin typeface="Calibri"/>
                          <a:cs typeface="Calibri"/>
                        </a:rPr>
                        <a:t>Hive</a:t>
                      </a:r>
                      <a:r>
                        <a:rPr sz="1800" spc="-5" dirty="0">
                          <a:latin typeface="Calibri"/>
                          <a:cs typeface="Calibri"/>
                        </a:rPr>
                        <a:t> </a:t>
                      </a:r>
                      <a:r>
                        <a:rPr sz="1800" dirty="0">
                          <a:latin typeface="Calibri"/>
                          <a:cs typeface="Calibri"/>
                        </a:rPr>
                        <a:t>0.13.0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01190">
                <a:tc gridSpan="2">
                  <a:txBody>
                    <a:bodyPr/>
                    <a:lstStyle/>
                    <a:p>
                      <a:pPr marL="67945">
                        <a:lnSpc>
                          <a:spcPts val="2095"/>
                        </a:lnSpc>
                      </a:pPr>
                      <a:r>
                        <a:rPr sz="1800" b="1" dirty="0">
                          <a:solidFill>
                            <a:srgbClr val="FFFFFF"/>
                          </a:solidFill>
                          <a:latin typeface="Calibri"/>
                          <a:cs typeface="Calibri"/>
                        </a:rPr>
                        <a:t>Strings</a:t>
                      </a:r>
                      <a:r>
                        <a:rPr sz="1800" b="1" spc="-35" dirty="0">
                          <a:solidFill>
                            <a:srgbClr val="FFFFFF"/>
                          </a:solidFill>
                          <a:latin typeface="Calibri"/>
                          <a:cs typeface="Calibri"/>
                        </a:rPr>
                        <a:t> </a:t>
                      </a:r>
                      <a:r>
                        <a:rPr sz="1800" b="1" spc="-5" dirty="0">
                          <a:solidFill>
                            <a:srgbClr val="FFFFFF"/>
                          </a:solidFill>
                          <a:latin typeface="Calibri"/>
                          <a:cs typeface="Calibri"/>
                        </a:rPr>
                        <a:t>can</a:t>
                      </a:r>
                      <a:r>
                        <a:rPr sz="1800" b="1" spc="-10" dirty="0">
                          <a:solidFill>
                            <a:srgbClr val="FFFFFF"/>
                          </a:solidFill>
                          <a:latin typeface="Calibri"/>
                          <a:cs typeface="Calibri"/>
                        </a:rPr>
                        <a:t> </a:t>
                      </a:r>
                      <a:r>
                        <a:rPr sz="1800" b="1" dirty="0">
                          <a:solidFill>
                            <a:srgbClr val="FFFFFF"/>
                          </a:solidFill>
                          <a:latin typeface="Calibri"/>
                          <a:cs typeface="Calibri"/>
                        </a:rPr>
                        <a:t>be</a:t>
                      </a:r>
                      <a:r>
                        <a:rPr sz="1800" b="1" spc="-10" dirty="0">
                          <a:solidFill>
                            <a:srgbClr val="FFFFFF"/>
                          </a:solidFill>
                          <a:latin typeface="Calibri"/>
                          <a:cs typeface="Calibri"/>
                        </a:rPr>
                        <a:t> expressed</a:t>
                      </a:r>
                      <a:r>
                        <a:rPr sz="1800" b="1" spc="-60" dirty="0">
                          <a:solidFill>
                            <a:srgbClr val="FFFFFF"/>
                          </a:solidFill>
                          <a:latin typeface="Calibri"/>
                          <a:cs typeface="Calibri"/>
                        </a:rPr>
                        <a:t> </a:t>
                      </a:r>
                      <a:r>
                        <a:rPr sz="1800" b="1" dirty="0">
                          <a:solidFill>
                            <a:srgbClr val="FFFFFF"/>
                          </a:solidFill>
                          <a:latin typeface="Calibri"/>
                          <a:cs typeface="Calibri"/>
                        </a:rPr>
                        <a:t>in either</a:t>
                      </a:r>
                      <a:r>
                        <a:rPr sz="1800" b="1" spc="-40" dirty="0">
                          <a:solidFill>
                            <a:srgbClr val="FFFFFF"/>
                          </a:solidFill>
                          <a:latin typeface="Calibri"/>
                          <a:cs typeface="Calibri"/>
                        </a:rPr>
                        <a:t> </a:t>
                      </a:r>
                      <a:r>
                        <a:rPr sz="1800" b="1" spc="-5" dirty="0">
                          <a:solidFill>
                            <a:srgbClr val="FFFFFF"/>
                          </a:solidFill>
                          <a:latin typeface="Calibri"/>
                          <a:cs typeface="Calibri"/>
                        </a:rPr>
                        <a:t>single</a:t>
                      </a:r>
                      <a:r>
                        <a:rPr sz="1800" b="1" spc="-45" dirty="0">
                          <a:solidFill>
                            <a:srgbClr val="FFFFFF"/>
                          </a:solidFill>
                          <a:latin typeface="Calibri"/>
                          <a:cs typeface="Calibri"/>
                        </a:rPr>
                        <a:t> </a:t>
                      </a:r>
                      <a:r>
                        <a:rPr sz="1800" b="1" spc="-5" dirty="0">
                          <a:solidFill>
                            <a:srgbClr val="FFFFFF"/>
                          </a:solidFill>
                          <a:latin typeface="Calibri"/>
                          <a:cs typeface="Calibri"/>
                        </a:rPr>
                        <a:t>quotes</a:t>
                      </a:r>
                      <a:r>
                        <a:rPr sz="1800" b="1" spc="-35" dirty="0">
                          <a:solidFill>
                            <a:srgbClr val="FFFFFF"/>
                          </a:solidFill>
                          <a:latin typeface="Calibri"/>
                          <a:cs typeface="Calibri"/>
                        </a:rPr>
                        <a:t> </a:t>
                      </a:r>
                      <a:r>
                        <a:rPr sz="1800" b="1" dirty="0">
                          <a:solidFill>
                            <a:srgbClr val="FFFFFF"/>
                          </a:solidFill>
                          <a:latin typeface="Calibri"/>
                          <a:cs typeface="Calibri"/>
                        </a:rPr>
                        <a:t>(‘) or</a:t>
                      </a:r>
                      <a:r>
                        <a:rPr sz="1800" b="1" spc="-25" dirty="0">
                          <a:solidFill>
                            <a:srgbClr val="FFFFFF"/>
                          </a:solidFill>
                          <a:latin typeface="Calibri"/>
                          <a:cs typeface="Calibri"/>
                        </a:rPr>
                        <a:t> </a:t>
                      </a:r>
                      <a:r>
                        <a:rPr sz="1800" b="1" dirty="0">
                          <a:solidFill>
                            <a:srgbClr val="FFFFFF"/>
                          </a:solidFill>
                          <a:latin typeface="Calibri"/>
                          <a:cs typeface="Calibri"/>
                        </a:rPr>
                        <a:t>double</a:t>
                      </a:r>
                      <a:r>
                        <a:rPr sz="1800" b="1" spc="-45" dirty="0">
                          <a:solidFill>
                            <a:srgbClr val="FFFFFF"/>
                          </a:solidFill>
                          <a:latin typeface="Calibri"/>
                          <a:cs typeface="Calibri"/>
                        </a:rPr>
                        <a:t> </a:t>
                      </a:r>
                      <a:r>
                        <a:rPr sz="1800" b="1" spc="-5" dirty="0">
                          <a:solidFill>
                            <a:srgbClr val="FFFFFF"/>
                          </a:solidFill>
                          <a:latin typeface="Calibri"/>
                          <a:cs typeface="Calibri"/>
                        </a:rPr>
                        <a:t>quotes</a:t>
                      </a:r>
                      <a:r>
                        <a:rPr sz="1800" b="1" spc="-35" dirty="0">
                          <a:solidFill>
                            <a:srgbClr val="FFFFFF"/>
                          </a:solidFill>
                          <a:latin typeface="Calibri"/>
                          <a:cs typeface="Calibri"/>
                        </a:rPr>
                        <a:t> </a:t>
                      </a:r>
                      <a:r>
                        <a:rPr sz="1800" b="1" dirty="0">
                          <a:solidFill>
                            <a:srgbClr val="FFFFFF"/>
                          </a:solidFill>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4"/>
                  </a:ext>
                </a:extLst>
              </a:tr>
              <a:tr h="301189">
                <a:tc gridSpan="2">
                  <a:txBody>
                    <a:bodyPr/>
                    <a:lstStyle/>
                    <a:p>
                      <a:pPr marL="67945">
                        <a:lnSpc>
                          <a:spcPts val="2155"/>
                        </a:lnSpc>
                      </a:pPr>
                      <a:r>
                        <a:rPr sz="1800" b="1" spc="-5" dirty="0">
                          <a:solidFill>
                            <a:srgbClr val="FFFFFF"/>
                          </a:solidFill>
                          <a:latin typeface="Calibri"/>
                          <a:cs typeface="Calibri"/>
                        </a:rPr>
                        <a:t>Miscellaneous</a:t>
                      </a:r>
                      <a:r>
                        <a:rPr sz="1800" b="1" spc="-35" dirty="0">
                          <a:solidFill>
                            <a:srgbClr val="FFFFFF"/>
                          </a:solidFill>
                          <a:latin typeface="Calibri"/>
                          <a:cs typeface="Calibri"/>
                        </a:rPr>
                        <a:t> </a:t>
                      </a:r>
                      <a:r>
                        <a:rPr sz="1800" b="1" spc="-15" dirty="0">
                          <a:solidFill>
                            <a:srgbClr val="FFFFFF"/>
                          </a:solidFill>
                          <a:latin typeface="Calibri"/>
                          <a:cs typeface="Calibri"/>
                        </a:rPr>
                        <a:t>Types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5"/>
                  </a:ext>
                </a:extLst>
              </a:tr>
              <a:tr h="293568">
                <a:tc>
                  <a:txBody>
                    <a:bodyPr/>
                    <a:lstStyle/>
                    <a:p>
                      <a:pPr marL="67945">
                        <a:lnSpc>
                          <a:spcPts val="2100"/>
                        </a:lnSpc>
                      </a:pPr>
                      <a:r>
                        <a:rPr sz="1800" b="1" spc="-10" dirty="0">
                          <a:solidFill>
                            <a:srgbClr val="FFFFFF"/>
                          </a:solidFill>
                          <a:latin typeface="Calibri"/>
                          <a:cs typeface="Calibri"/>
                        </a:rPr>
                        <a:t>BOOLEAN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6"/>
                  </a:ext>
                </a:extLst>
              </a:tr>
              <a:tr h="293568">
                <a:tc>
                  <a:txBody>
                    <a:bodyPr/>
                    <a:lstStyle/>
                    <a:p>
                      <a:pPr marL="67945">
                        <a:lnSpc>
                          <a:spcPts val="2100"/>
                        </a:lnSpc>
                      </a:pPr>
                      <a:r>
                        <a:rPr sz="1800" b="1" spc="-10" dirty="0">
                          <a:solidFill>
                            <a:srgbClr val="FFFFFF"/>
                          </a:solidFill>
                          <a:latin typeface="Calibri"/>
                          <a:cs typeface="Calibri"/>
                        </a:rPr>
                        <a:t>BINARY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100"/>
                        </a:lnSpc>
                      </a:pPr>
                      <a:r>
                        <a:rPr sz="1800" spc="-5" dirty="0">
                          <a:latin typeface="Calibri"/>
                          <a:cs typeface="Calibri"/>
                        </a:rPr>
                        <a:t>Only</a:t>
                      </a:r>
                      <a:r>
                        <a:rPr sz="1800" spc="-10" dirty="0">
                          <a:latin typeface="Calibri"/>
                          <a:cs typeface="Calibri"/>
                        </a:rPr>
                        <a:t> available starting</a:t>
                      </a:r>
                      <a:r>
                        <a:rPr sz="1800" spc="-5" dirty="0">
                          <a:latin typeface="Calibri"/>
                          <a:cs typeface="Calibri"/>
                        </a:rPr>
                        <a:t> with</a:t>
                      </a:r>
                      <a:r>
                        <a:rPr sz="1800" spc="10" dirty="0">
                          <a:latin typeface="Calibri"/>
                          <a:cs typeface="Calibri"/>
                        </a:rPr>
                        <a:t> </a:t>
                      </a:r>
                      <a:r>
                        <a:rPr sz="1800" spc="-10" dirty="0">
                          <a:latin typeface="Calibri"/>
                          <a:cs typeface="Calibri"/>
                        </a:rPr>
                        <a:t>Hive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object 2">
            <a:extLst>
              <a:ext uri="{FF2B5EF4-FFF2-40B4-BE49-F238E27FC236}">
                <a16:creationId xmlns:a16="http://schemas.microsoft.com/office/drawing/2014/main" id="{5816483E-2E68-5A10-040E-AC9C8DF63B71}"/>
              </a:ext>
            </a:extLst>
          </p:cNvPr>
          <p:cNvSpPr txBox="1">
            <a:spLocks noChangeArrowheads="1"/>
          </p:cNvSpPr>
          <p:nvPr/>
        </p:nvSpPr>
        <p:spPr bwMode="auto">
          <a:xfrm>
            <a:off x="265813" y="1366839"/>
            <a:ext cx="11759609" cy="343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3664"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900"/>
              </a:spcBef>
              <a:buFont typeface="Arial MT"/>
              <a:buChar char="•"/>
            </a:pPr>
            <a:r>
              <a:rPr lang="en-US" altLang="en-US" dirty="0"/>
              <a:t>This interface to Hadoop</a:t>
            </a:r>
          </a:p>
          <a:p>
            <a:pPr lvl="1">
              <a:spcBef>
                <a:spcPts val="600"/>
              </a:spcBef>
              <a:buFont typeface="Arial MT"/>
              <a:buChar char="–"/>
            </a:pPr>
            <a:r>
              <a:rPr lang="en-US" altLang="en-US" sz="2400" dirty="0"/>
              <a:t>not only accelerates the time required to produce results from data analysis,</a:t>
            </a:r>
          </a:p>
          <a:p>
            <a:pPr lvl="1">
              <a:spcBef>
                <a:spcPts val="575"/>
              </a:spcBef>
              <a:buFont typeface="Arial MT"/>
              <a:buChar char="–"/>
            </a:pPr>
            <a:r>
              <a:rPr lang="en-US" altLang="en-US" sz="2400" dirty="0"/>
              <a:t>it significantly broadens who can </a:t>
            </a:r>
            <a:r>
              <a:rPr lang="en-US" altLang="en-US" sz="2400" b="1" i="1" dirty="0"/>
              <a:t>use </a:t>
            </a:r>
            <a:r>
              <a:rPr lang="en-US" altLang="en-US" sz="2400" dirty="0"/>
              <a:t>Hadoop and  MapReduce.</a:t>
            </a:r>
          </a:p>
          <a:p>
            <a:pPr>
              <a:spcBef>
                <a:spcPts val="750"/>
              </a:spcBef>
              <a:buFont typeface="Arial MT"/>
              <a:buChar char="•"/>
            </a:pPr>
            <a:r>
              <a:rPr lang="en-US" altLang="en-US" dirty="0"/>
              <a:t>Let us take a moment to thank Facebook team because</a:t>
            </a:r>
          </a:p>
          <a:p>
            <a:pPr lvl="1">
              <a:spcBef>
                <a:spcPts val="600"/>
              </a:spcBef>
              <a:buFont typeface="Arial MT"/>
              <a:buChar char="–"/>
            </a:pPr>
            <a:r>
              <a:rPr lang="en-US" altLang="en-US" sz="2400" dirty="0"/>
              <a:t>Hive was developed by the Facebook Data team and, after  being used internally, it was contributed to the Apache Software Foundation .</a:t>
            </a:r>
          </a:p>
          <a:p>
            <a:pPr lvl="1">
              <a:spcBef>
                <a:spcPts val="575"/>
              </a:spcBef>
              <a:buFont typeface="Arial MT"/>
              <a:buChar char="–"/>
            </a:pPr>
            <a:r>
              <a:rPr lang="en-US" altLang="en-US" sz="2400" dirty="0"/>
              <a:t>Currently Hive is freely available as an open-source software from Apache.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1E9927C-F6DC-0D80-8423-645B07B30ABD}"/>
              </a:ext>
            </a:extLst>
          </p:cNvPr>
          <p:cNvSpPr txBox="1">
            <a:spLocks noGrp="1"/>
          </p:cNvSpPr>
          <p:nvPr>
            <p:ph type="title"/>
          </p:nvPr>
        </p:nvSpPr>
        <p:spPr>
          <a:xfrm>
            <a:off x="3400426" y="513701"/>
            <a:ext cx="5395913" cy="626775"/>
          </a:xfrm>
        </p:spPr>
        <p:txBody>
          <a:bodyPr vert="horz" lIns="0" tIns="13335" rIns="0" bIns="0" rtlCol="0" anchor="ctr">
            <a:spAutoFit/>
          </a:bodyPr>
          <a:lstStyle/>
          <a:p>
            <a:pPr marL="12700">
              <a:spcBef>
                <a:spcPts val="105"/>
              </a:spcBef>
              <a:defRPr/>
            </a:pPr>
            <a:r>
              <a:rPr dirty="0"/>
              <a:t>Hive</a:t>
            </a:r>
            <a:r>
              <a:rPr spc="-35" dirty="0"/>
              <a:t> </a:t>
            </a:r>
            <a:r>
              <a:rPr dirty="0"/>
              <a:t>Data</a:t>
            </a:r>
            <a:r>
              <a:rPr spc="-110" dirty="0"/>
              <a:t> </a:t>
            </a:r>
            <a:r>
              <a:rPr spc="-65" dirty="0"/>
              <a:t>Types</a:t>
            </a:r>
            <a:r>
              <a:rPr spc="-15" dirty="0"/>
              <a:t> </a:t>
            </a:r>
            <a:r>
              <a:rPr dirty="0"/>
              <a:t>cont..</a:t>
            </a:r>
          </a:p>
        </p:txBody>
      </p:sp>
      <p:graphicFrame>
        <p:nvGraphicFramePr>
          <p:cNvPr id="3" name="object 3">
            <a:extLst>
              <a:ext uri="{FF2B5EF4-FFF2-40B4-BE49-F238E27FC236}">
                <a16:creationId xmlns:a16="http://schemas.microsoft.com/office/drawing/2014/main" id="{D5C6DB38-C7AD-A622-D4BB-C7AA1B0E84A1}"/>
              </a:ext>
            </a:extLst>
          </p:cNvPr>
          <p:cNvGraphicFramePr>
            <a:graphicFrameLocks noGrp="1"/>
          </p:cNvGraphicFramePr>
          <p:nvPr/>
        </p:nvGraphicFramePr>
        <p:xfrm>
          <a:off x="2203450" y="1746251"/>
          <a:ext cx="8077200" cy="2967037"/>
        </p:xfrm>
        <a:graphic>
          <a:graphicData uri="http://schemas.openxmlformats.org/drawingml/2006/table">
            <a:tbl>
              <a:tblPr firstRow="1" bandRow="1">
                <a:tableStyleId>{2D5ABB26-0587-4C30-8999-92F81FD0307C}</a:tableStyleId>
              </a:tblPr>
              <a:tblGrid>
                <a:gridCol w="1061803">
                  <a:extLst>
                    <a:ext uri="{9D8B030D-6E8A-4147-A177-3AD203B41FA5}">
                      <a16:colId xmlns:a16="http://schemas.microsoft.com/office/drawing/2014/main" val="20000"/>
                    </a:ext>
                  </a:extLst>
                </a:gridCol>
                <a:gridCol w="7015397">
                  <a:extLst>
                    <a:ext uri="{9D8B030D-6E8A-4147-A177-3AD203B41FA5}">
                      <a16:colId xmlns:a16="http://schemas.microsoft.com/office/drawing/2014/main" val="20001"/>
                    </a:ext>
                  </a:extLst>
                </a:gridCol>
              </a:tblGrid>
              <a:tr h="619514">
                <a:tc gridSpan="2">
                  <a:txBody>
                    <a:bodyPr/>
                    <a:lstStyle/>
                    <a:p>
                      <a:pPr marL="67945">
                        <a:lnSpc>
                          <a:spcPts val="2335"/>
                        </a:lnSpc>
                      </a:pPr>
                      <a:r>
                        <a:rPr sz="2000" b="1" spc="-5" dirty="0">
                          <a:solidFill>
                            <a:srgbClr val="FFFFFF"/>
                          </a:solidFill>
                          <a:latin typeface="Calibri"/>
                          <a:cs typeface="Calibri"/>
                        </a:rPr>
                        <a:t>Collection</a:t>
                      </a:r>
                      <a:r>
                        <a:rPr sz="2000" b="1" spc="-55" dirty="0">
                          <a:solidFill>
                            <a:srgbClr val="FFFFFF"/>
                          </a:solidFill>
                          <a:latin typeface="Calibri"/>
                          <a:cs typeface="Calibri"/>
                        </a:rPr>
                        <a:t> </a:t>
                      </a:r>
                      <a:r>
                        <a:rPr sz="2000" b="1" spc="-15" dirty="0">
                          <a:solidFill>
                            <a:srgbClr val="FFFFFF"/>
                          </a:solidFill>
                          <a:latin typeface="Calibri"/>
                          <a:cs typeface="Calibri"/>
                        </a:rPr>
                        <a:t>Data</a:t>
                      </a:r>
                      <a:r>
                        <a:rPr sz="2000" b="1" spc="-5" dirty="0">
                          <a:solidFill>
                            <a:srgbClr val="FFFFFF"/>
                          </a:solidFill>
                          <a:latin typeface="Calibri"/>
                          <a:cs typeface="Calibri"/>
                        </a:rPr>
                        <a:t> </a:t>
                      </a:r>
                      <a:r>
                        <a:rPr sz="2000" b="1" spc="-15" dirty="0">
                          <a:solidFill>
                            <a:srgbClr val="FFFFFF"/>
                          </a:solidFill>
                          <a:latin typeface="Calibri"/>
                          <a:cs typeface="Calibri"/>
                        </a:rPr>
                        <a:t>Types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0"/>
                  </a:ext>
                </a:extLst>
              </a:tr>
              <a:tr h="880321">
                <a:tc>
                  <a:txBody>
                    <a:bodyPr/>
                    <a:lstStyle/>
                    <a:p>
                      <a:pPr marL="67945">
                        <a:lnSpc>
                          <a:spcPts val="2335"/>
                        </a:lnSpc>
                      </a:pPr>
                      <a:r>
                        <a:rPr sz="2000" b="1" spc="-5" dirty="0">
                          <a:solidFill>
                            <a:srgbClr val="FFFFFF"/>
                          </a:solidFill>
                          <a:latin typeface="Calibri"/>
                          <a:cs typeface="Calibri"/>
                        </a:rPr>
                        <a:t>STRUCT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spc="-5" dirty="0">
                          <a:latin typeface="Calibri"/>
                          <a:cs typeface="Calibri"/>
                        </a:rPr>
                        <a:t>Similar</a:t>
                      </a:r>
                      <a:r>
                        <a:rPr sz="1800" spc="-10" dirty="0">
                          <a:latin typeface="Calibri"/>
                          <a:cs typeface="Calibri"/>
                        </a:rPr>
                        <a:t> to</a:t>
                      </a:r>
                      <a:r>
                        <a:rPr sz="1800" spc="-5" dirty="0">
                          <a:latin typeface="Calibri"/>
                          <a:cs typeface="Calibri"/>
                        </a:rPr>
                        <a:t> </a:t>
                      </a:r>
                      <a:r>
                        <a:rPr sz="1800" spc="20" dirty="0">
                          <a:latin typeface="Calibri"/>
                          <a:cs typeface="Calibri"/>
                        </a:rPr>
                        <a:t>‘C’</a:t>
                      </a:r>
                      <a:r>
                        <a:rPr sz="1800" spc="30" dirty="0">
                          <a:latin typeface="Calibri"/>
                          <a:cs typeface="Calibri"/>
                        </a:rPr>
                        <a:t> </a:t>
                      </a:r>
                      <a:r>
                        <a:rPr sz="1800" spc="-10" dirty="0">
                          <a:latin typeface="Calibri"/>
                          <a:cs typeface="Calibri"/>
                        </a:rPr>
                        <a:t>struct.</a:t>
                      </a:r>
                      <a:r>
                        <a:rPr sz="1800" spc="10" dirty="0">
                          <a:latin typeface="Calibri"/>
                          <a:cs typeface="Calibri"/>
                        </a:rPr>
                        <a:t> </a:t>
                      </a:r>
                      <a:r>
                        <a:rPr sz="1800" spc="-5" dirty="0">
                          <a:latin typeface="Calibri"/>
                          <a:cs typeface="Calibri"/>
                        </a:rPr>
                        <a:t>Fields</a:t>
                      </a:r>
                      <a:r>
                        <a:rPr sz="1800" dirty="0">
                          <a:latin typeface="Calibri"/>
                          <a:cs typeface="Calibri"/>
                        </a:rPr>
                        <a:t> </a:t>
                      </a:r>
                      <a:r>
                        <a:rPr sz="1800" spc="-10" dirty="0">
                          <a:latin typeface="Calibri"/>
                          <a:cs typeface="Calibri"/>
                        </a:rPr>
                        <a:t>are</a:t>
                      </a:r>
                      <a:r>
                        <a:rPr sz="1800" spc="-5" dirty="0">
                          <a:latin typeface="Calibri"/>
                          <a:cs typeface="Calibri"/>
                        </a:rPr>
                        <a:t> accessed using</a:t>
                      </a:r>
                      <a:r>
                        <a:rPr sz="1800" spc="10" dirty="0">
                          <a:latin typeface="Calibri"/>
                          <a:cs typeface="Calibri"/>
                        </a:rPr>
                        <a:t> </a:t>
                      </a:r>
                      <a:r>
                        <a:rPr sz="1800" spc="-5" dirty="0">
                          <a:latin typeface="Calibri"/>
                          <a:cs typeface="Calibri"/>
                        </a:rPr>
                        <a:t>dot </a:t>
                      </a:r>
                      <a:r>
                        <a:rPr sz="1800" spc="-10" dirty="0">
                          <a:latin typeface="Calibri"/>
                          <a:cs typeface="Calibri"/>
                        </a:rPr>
                        <a:t>notation.</a:t>
                      </a:r>
                      <a:endParaRPr sz="1800">
                        <a:latin typeface="Calibri"/>
                        <a:cs typeface="Calibri"/>
                      </a:endParaRPr>
                    </a:p>
                    <a:p>
                      <a:pPr marL="68580">
                        <a:lnSpc>
                          <a:spcPct val="100000"/>
                        </a:lnSpc>
                        <a:spcBef>
                          <a:spcPts val="155"/>
                        </a:spcBef>
                      </a:pPr>
                      <a:r>
                        <a:rPr sz="1800" dirty="0">
                          <a:latin typeface="Calibri"/>
                          <a:cs typeface="Calibri"/>
                        </a:rPr>
                        <a:t>E.g.:</a:t>
                      </a:r>
                      <a:r>
                        <a:rPr sz="1800" spc="-40" dirty="0">
                          <a:latin typeface="Calibri"/>
                          <a:cs typeface="Calibri"/>
                        </a:rPr>
                        <a:t> </a:t>
                      </a:r>
                      <a:r>
                        <a:rPr sz="1800" spc="-5" dirty="0">
                          <a:latin typeface="Calibri"/>
                          <a:cs typeface="Calibri"/>
                        </a:rPr>
                        <a:t>struct('John',</a:t>
                      </a:r>
                      <a:r>
                        <a:rPr sz="1800" spc="25" dirty="0">
                          <a:latin typeface="Calibri"/>
                          <a:cs typeface="Calibri"/>
                        </a:rPr>
                        <a:t> </a:t>
                      </a:r>
                      <a:r>
                        <a:rPr sz="1800" spc="-5" dirty="0">
                          <a:latin typeface="Calibri"/>
                          <a:cs typeface="Calibri"/>
                        </a:rPr>
                        <a:t>'Doe')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880321">
                <a:tc>
                  <a:txBody>
                    <a:bodyPr/>
                    <a:lstStyle/>
                    <a:p>
                      <a:pPr marL="67945">
                        <a:lnSpc>
                          <a:spcPts val="2340"/>
                        </a:lnSpc>
                      </a:pPr>
                      <a:r>
                        <a:rPr sz="2000" b="1" dirty="0">
                          <a:solidFill>
                            <a:srgbClr val="FFFFFF"/>
                          </a:solidFill>
                          <a:latin typeface="Calibri"/>
                          <a:cs typeface="Calibri"/>
                        </a:rPr>
                        <a:t>MAP</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dirty="0">
                          <a:latin typeface="Calibri"/>
                          <a:cs typeface="Calibri"/>
                        </a:rPr>
                        <a:t>A</a:t>
                      </a:r>
                      <a:r>
                        <a:rPr sz="1800" spc="-10" dirty="0">
                          <a:latin typeface="Calibri"/>
                          <a:cs typeface="Calibri"/>
                        </a:rPr>
                        <a:t> collection</a:t>
                      </a:r>
                      <a:r>
                        <a:rPr sz="1800" spc="40" dirty="0">
                          <a:latin typeface="Calibri"/>
                          <a:cs typeface="Calibri"/>
                        </a:rPr>
                        <a:t> </a:t>
                      </a:r>
                      <a:r>
                        <a:rPr sz="1800" spc="-5" dirty="0">
                          <a:latin typeface="Calibri"/>
                          <a:cs typeface="Calibri"/>
                        </a:rPr>
                        <a:t>of </a:t>
                      </a:r>
                      <a:r>
                        <a:rPr sz="1800" spc="-25" dirty="0">
                          <a:latin typeface="Calibri"/>
                          <a:cs typeface="Calibri"/>
                        </a:rPr>
                        <a:t>key</a:t>
                      </a:r>
                      <a:r>
                        <a:rPr sz="1800" spc="1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value</a:t>
                      </a:r>
                      <a:r>
                        <a:rPr sz="1800" spc="10" dirty="0">
                          <a:latin typeface="Calibri"/>
                          <a:cs typeface="Calibri"/>
                        </a:rPr>
                        <a:t> </a:t>
                      </a:r>
                      <a:r>
                        <a:rPr sz="1800" spc="-15" dirty="0">
                          <a:latin typeface="Calibri"/>
                          <a:cs typeface="Calibri"/>
                        </a:rPr>
                        <a:t>pairs.</a:t>
                      </a:r>
                      <a:r>
                        <a:rPr sz="1800" spc="30" dirty="0">
                          <a:latin typeface="Calibri"/>
                          <a:cs typeface="Calibri"/>
                        </a:rPr>
                        <a:t> </a:t>
                      </a:r>
                      <a:r>
                        <a:rPr sz="1800" spc="-5" dirty="0">
                          <a:latin typeface="Calibri"/>
                          <a:cs typeface="Calibri"/>
                        </a:rPr>
                        <a:t>Fields</a:t>
                      </a:r>
                      <a:r>
                        <a:rPr sz="1800" dirty="0">
                          <a:latin typeface="Calibri"/>
                          <a:cs typeface="Calibri"/>
                        </a:rPr>
                        <a:t> </a:t>
                      </a:r>
                      <a:r>
                        <a:rPr sz="1800" spc="-10" dirty="0">
                          <a:latin typeface="Calibri"/>
                          <a:cs typeface="Calibri"/>
                        </a:rPr>
                        <a:t>are</a:t>
                      </a:r>
                      <a:r>
                        <a:rPr sz="1800" spc="20" dirty="0">
                          <a:latin typeface="Calibri"/>
                          <a:cs typeface="Calibri"/>
                        </a:rPr>
                        <a:t> </a:t>
                      </a:r>
                      <a:r>
                        <a:rPr sz="1800" spc="-5" dirty="0">
                          <a:latin typeface="Calibri"/>
                          <a:cs typeface="Calibri"/>
                        </a:rPr>
                        <a:t>accessed using</a:t>
                      </a:r>
                      <a:r>
                        <a:rPr sz="1800" spc="5" dirty="0">
                          <a:latin typeface="Calibri"/>
                          <a:cs typeface="Calibri"/>
                        </a:rPr>
                        <a:t> </a:t>
                      </a:r>
                      <a:r>
                        <a:rPr sz="1800" dirty="0">
                          <a:latin typeface="Calibri"/>
                          <a:cs typeface="Calibri"/>
                        </a:rPr>
                        <a:t>[] </a:t>
                      </a:r>
                      <a:r>
                        <a:rPr sz="1800" spc="-10" dirty="0">
                          <a:latin typeface="Calibri"/>
                          <a:cs typeface="Calibri"/>
                        </a:rPr>
                        <a:t>notation.</a:t>
                      </a:r>
                      <a:endParaRPr sz="1800">
                        <a:latin typeface="Calibri"/>
                        <a:cs typeface="Calibri"/>
                      </a:endParaRPr>
                    </a:p>
                    <a:p>
                      <a:pPr marL="68580">
                        <a:lnSpc>
                          <a:spcPct val="100000"/>
                        </a:lnSpc>
                        <a:spcBef>
                          <a:spcPts val="155"/>
                        </a:spcBef>
                      </a:pPr>
                      <a:r>
                        <a:rPr sz="1800" dirty="0">
                          <a:latin typeface="Calibri"/>
                          <a:cs typeface="Calibri"/>
                        </a:rPr>
                        <a:t>E.g.:</a:t>
                      </a:r>
                      <a:r>
                        <a:rPr sz="1800" spc="-35" dirty="0">
                          <a:latin typeface="Calibri"/>
                          <a:cs typeface="Calibri"/>
                        </a:rPr>
                        <a:t> </a:t>
                      </a:r>
                      <a:r>
                        <a:rPr sz="1800" spc="-10" dirty="0">
                          <a:latin typeface="Calibri"/>
                          <a:cs typeface="Calibri"/>
                        </a:rPr>
                        <a:t>map('first',</a:t>
                      </a:r>
                      <a:r>
                        <a:rPr sz="1800" spc="20" dirty="0">
                          <a:latin typeface="Calibri"/>
                          <a:cs typeface="Calibri"/>
                        </a:rPr>
                        <a:t> </a:t>
                      </a:r>
                      <a:r>
                        <a:rPr sz="1800" dirty="0">
                          <a:latin typeface="Calibri"/>
                          <a:cs typeface="Calibri"/>
                        </a:rPr>
                        <a:t>'John',</a:t>
                      </a:r>
                      <a:r>
                        <a:rPr sz="1800" spc="10" dirty="0">
                          <a:latin typeface="Calibri"/>
                          <a:cs typeface="Calibri"/>
                        </a:rPr>
                        <a:t> </a:t>
                      </a:r>
                      <a:r>
                        <a:rPr sz="1800" spc="-5" dirty="0">
                          <a:latin typeface="Calibri"/>
                          <a:cs typeface="Calibri"/>
                        </a:rPr>
                        <a:t>'last',</a:t>
                      </a:r>
                      <a:r>
                        <a:rPr sz="1800" dirty="0">
                          <a:latin typeface="Calibri"/>
                          <a:cs typeface="Calibri"/>
                        </a:rPr>
                        <a:t> </a:t>
                      </a:r>
                      <a:r>
                        <a:rPr sz="1800" spc="-5" dirty="0">
                          <a:latin typeface="Calibri"/>
                          <a:cs typeface="Calibri"/>
                        </a:rPr>
                        <a:t>'Doe')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86881">
                <a:tc>
                  <a:txBody>
                    <a:bodyPr/>
                    <a:lstStyle/>
                    <a:p>
                      <a:pPr marL="67945">
                        <a:lnSpc>
                          <a:spcPts val="2340"/>
                        </a:lnSpc>
                      </a:pPr>
                      <a:r>
                        <a:rPr sz="2000" b="1" spc="-35" dirty="0">
                          <a:solidFill>
                            <a:srgbClr val="FFFFFF"/>
                          </a:solidFill>
                          <a:latin typeface="Calibri"/>
                          <a:cs typeface="Calibri"/>
                        </a:rPr>
                        <a:t>ARRAY</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68580">
                        <a:lnSpc>
                          <a:spcPts val="2095"/>
                        </a:lnSpc>
                      </a:pPr>
                      <a:r>
                        <a:rPr sz="1800" spc="-15" dirty="0">
                          <a:latin typeface="Calibri"/>
                          <a:cs typeface="Calibri"/>
                        </a:rPr>
                        <a:t>Ordered</a:t>
                      </a:r>
                      <a:r>
                        <a:rPr sz="1800" spc="5" dirty="0">
                          <a:latin typeface="Calibri"/>
                          <a:cs typeface="Calibri"/>
                        </a:rPr>
                        <a:t> </a:t>
                      </a:r>
                      <a:r>
                        <a:rPr sz="1800" spc="-5" dirty="0">
                          <a:latin typeface="Calibri"/>
                          <a:cs typeface="Calibri"/>
                        </a:rPr>
                        <a:t>sequence</a:t>
                      </a:r>
                      <a:r>
                        <a:rPr sz="1800" spc="15" dirty="0">
                          <a:latin typeface="Calibri"/>
                          <a:cs typeface="Calibri"/>
                        </a:rPr>
                        <a:t> </a:t>
                      </a:r>
                      <a:r>
                        <a:rPr sz="1800" spc="-5" dirty="0">
                          <a:latin typeface="Calibri"/>
                          <a:cs typeface="Calibri"/>
                        </a:rPr>
                        <a:t>of </a:t>
                      </a:r>
                      <a:r>
                        <a:rPr sz="1800" dirty="0">
                          <a:latin typeface="Calibri"/>
                          <a:cs typeface="Calibri"/>
                        </a:rPr>
                        <a:t>same</a:t>
                      </a:r>
                      <a:r>
                        <a:rPr sz="1800" spc="-5" dirty="0">
                          <a:latin typeface="Calibri"/>
                          <a:cs typeface="Calibri"/>
                        </a:rPr>
                        <a:t> </a:t>
                      </a:r>
                      <a:r>
                        <a:rPr sz="1800" dirty="0">
                          <a:latin typeface="Calibri"/>
                          <a:cs typeface="Calibri"/>
                        </a:rPr>
                        <a:t>types.</a:t>
                      </a:r>
                      <a:r>
                        <a:rPr sz="1800" spc="-10" dirty="0">
                          <a:latin typeface="Calibri"/>
                          <a:cs typeface="Calibri"/>
                        </a:rPr>
                        <a:t> </a:t>
                      </a:r>
                      <a:r>
                        <a:rPr sz="1800" spc="-5" dirty="0">
                          <a:latin typeface="Calibri"/>
                          <a:cs typeface="Calibri"/>
                        </a:rPr>
                        <a:t>Fields</a:t>
                      </a:r>
                      <a:r>
                        <a:rPr sz="1800" spc="15" dirty="0">
                          <a:latin typeface="Calibri"/>
                          <a:cs typeface="Calibri"/>
                        </a:rPr>
                        <a:t> </a:t>
                      </a:r>
                      <a:r>
                        <a:rPr sz="1800" spc="-10" dirty="0">
                          <a:latin typeface="Calibri"/>
                          <a:cs typeface="Calibri"/>
                        </a:rPr>
                        <a:t>are</a:t>
                      </a:r>
                      <a:r>
                        <a:rPr sz="1800" spc="5" dirty="0">
                          <a:latin typeface="Calibri"/>
                          <a:cs typeface="Calibri"/>
                        </a:rPr>
                        <a:t> </a:t>
                      </a:r>
                      <a:r>
                        <a:rPr sz="1800" spc="-5" dirty="0">
                          <a:latin typeface="Calibri"/>
                          <a:cs typeface="Calibri"/>
                        </a:rPr>
                        <a:t>accessed using</a:t>
                      </a:r>
                      <a:r>
                        <a:rPr sz="1800" spc="15" dirty="0">
                          <a:latin typeface="Calibri"/>
                          <a:cs typeface="Calibri"/>
                        </a:rPr>
                        <a:t> </a:t>
                      </a:r>
                      <a:r>
                        <a:rPr sz="1800" spc="-20" dirty="0">
                          <a:latin typeface="Calibri"/>
                          <a:cs typeface="Calibri"/>
                        </a:rPr>
                        <a:t>array</a:t>
                      </a:r>
                      <a:r>
                        <a:rPr sz="1800" spc="5" dirty="0">
                          <a:latin typeface="Calibri"/>
                          <a:cs typeface="Calibri"/>
                        </a:rPr>
                        <a:t> </a:t>
                      </a:r>
                      <a:r>
                        <a:rPr sz="1800" spc="-5" dirty="0">
                          <a:latin typeface="Calibri"/>
                          <a:cs typeface="Calibri"/>
                        </a:rPr>
                        <a:t>index.</a:t>
                      </a:r>
                      <a:endParaRPr sz="1800">
                        <a:latin typeface="Calibri"/>
                        <a:cs typeface="Calibri"/>
                      </a:endParaRPr>
                    </a:p>
                    <a:p>
                      <a:pPr marL="68580">
                        <a:lnSpc>
                          <a:spcPct val="100000"/>
                        </a:lnSpc>
                        <a:spcBef>
                          <a:spcPts val="160"/>
                        </a:spcBef>
                      </a:pPr>
                      <a:r>
                        <a:rPr sz="1800" dirty="0">
                          <a:latin typeface="Calibri"/>
                          <a:cs typeface="Calibri"/>
                        </a:rPr>
                        <a:t>E.g.:</a:t>
                      </a:r>
                      <a:r>
                        <a:rPr sz="1800" spc="-45" dirty="0">
                          <a:latin typeface="Calibri"/>
                          <a:cs typeface="Calibri"/>
                        </a:rPr>
                        <a:t> </a:t>
                      </a:r>
                      <a:r>
                        <a:rPr sz="1800" spc="-10" dirty="0">
                          <a:latin typeface="Calibri"/>
                          <a:cs typeface="Calibri"/>
                        </a:rPr>
                        <a:t>array('John',</a:t>
                      </a:r>
                      <a:r>
                        <a:rPr sz="1800" spc="15" dirty="0">
                          <a:latin typeface="Calibri"/>
                          <a:cs typeface="Calibri"/>
                        </a:rPr>
                        <a:t> </a:t>
                      </a:r>
                      <a:r>
                        <a:rPr sz="1800" spc="-5" dirty="0">
                          <a:latin typeface="Calibri"/>
                          <a:cs typeface="Calibri"/>
                        </a:rPr>
                        <a:t>'Doe')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98A2B2F-303F-4C42-C394-BCD3FDE73015}"/>
              </a:ext>
            </a:extLst>
          </p:cNvPr>
          <p:cNvSpPr txBox="1">
            <a:spLocks noGrp="1"/>
          </p:cNvSpPr>
          <p:nvPr>
            <p:ph type="title"/>
          </p:nvPr>
        </p:nvSpPr>
        <p:spPr>
          <a:xfrm>
            <a:off x="2934586" y="517885"/>
            <a:ext cx="5144202" cy="621580"/>
          </a:xfrm>
        </p:spPr>
        <p:txBody>
          <a:bodyPr vert="horz" wrap="square" lIns="0" tIns="12065" rIns="0" bIns="0" rtlCol="0" anchor="ctr">
            <a:spAutoFit/>
          </a:bodyPr>
          <a:lstStyle/>
          <a:p>
            <a:pPr marL="12700">
              <a:spcBef>
                <a:spcPts val="95"/>
              </a:spcBef>
              <a:defRPr/>
            </a:pPr>
            <a:r>
              <a:rPr spc="-5" dirty="0">
                <a:latin typeface="Trebuchet MS"/>
                <a:cs typeface="Trebuchet MS"/>
              </a:rPr>
              <a:t>Hive</a:t>
            </a:r>
            <a:r>
              <a:rPr spc="-25" dirty="0">
                <a:latin typeface="Trebuchet MS"/>
                <a:cs typeface="Trebuchet MS"/>
              </a:rPr>
              <a:t> </a:t>
            </a:r>
            <a:r>
              <a:rPr spc="-10" dirty="0">
                <a:latin typeface="Trebuchet MS"/>
                <a:cs typeface="Trebuchet MS"/>
              </a:rPr>
              <a:t>File</a:t>
            </a:r>
            <a:r>
              <a:rPr spc="-30" dirty="0">
                <a:latin typeface="Trebuchet MS"/>
                <a:cs typeface="Trebuchet MS"/>
              </a:rPr>
              <a:t> </a:t>
            </a:r>
            <a:r>
              <a:rPr spc="-40" dirty="0">
                <a:latin typeface="Trebuchet MS"/>
                <a:cs typeface="Trebuchet MS"/>
              </a:rPr>
              <a:t>Format</a:t>
            </a:r>
            <a:endParaRPr dirty="0">
              <a:latin typeface="Trebuchet MS"/>
              <a:cs typeface="Trebuchet MS"/>
            </a:endParaRPr>
          </a:p>
        </p:txBody>
      </p:sp>
      <p:sp>
        <p:nvSpPr>
          <p:cNvPr id="463875" name="object 3">
            <a:extLst>
              <a:ext uri="{FF2B5EF4-FFF2-40B4-BE49-F238E27FC236}">
                <a16:creationId xmlns:a16="http://schemas.microsoft.com/office/drawing/2014/main" id="{1B18DA35-2E7C-BE3C-AC07-97857761DF91}"/>
              </a:ext>
            </a:extLst>
          </p:cNvPr>
          <p:cNvSpPr txBox="1">
            <a:spLocks noChangeArrowheads="1"/>
          </p:cNvSpPr>
          <p:nvPr/>
        </p:nvSpPr>
        <p:spPr bwMode="auto">
          <a:xfrm>
            <a:off x="350874" y="1524000"/>
            <a:ext cx="11578856" cy="295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7790" rIns="0" bIns="0">
            <a:spAutoFit/>
          </a:bodyPr>
          <a:lstStyle>
            <a:lvl1pPr marL="298450" indent="-285750">
              <a:spcBef>
                <a:spcPct val="20000"/>
              </a:spcBef>
              <a:buFont typeface="Arial" panose="020B0604020202020204" pitchFamily="34" charset="0"/>
              <a:buChar char="•"/>
              <a:tabLst>
                <a:tab pos="29845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29845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29845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775"/>
              </a:spcBef>
              <a:buFont typeface="Arial MT"/>
              <a:buChar char="•"/>
            </a:pPr>
            <a:r>
              <a:rPr lang="en-US" altLang="en-US" sz="2800" b="1" dirty="0"/>
              <a:t>Text File: </a:t>
            </a:r>
            <a:r>
              <a:rPr lang="en-US" altLang="en-US" sz="2800" dirty="0"/>
              <a:t>The default file format is text file.</a:t>
            </a:r>
          </a:p>
          <a:p>
            <a:pPr>
              <a:spcBef>
                <a:spcPts val="675"/>
              </a:spcBef>
              <a:buFont typeface="Arial MT"/>
              <a:buChar char="•"/>
            </a:pPr>
            <a:r>
              <a:rPr lang="en-US" altLang="en-US" sz="2800" b="1" dirty="0"/>
              <a:t>Sequential File:	</a:t>
            </a:r>
            <a:r>
              <a:rPr lang="en-US" altLang="en-US" sz="2800" dirty="0"/>
              <a:t>Sequential	files	are	flat	files	that  store binary key-value pairs.</a:t>
            </a:r>
          </a:p>
          <a:p>
            <a:pPr>
              <a:spcBef>
                <a:spcPts val="675"/>
              </a:spcBef>
              <a:buFont typeface="Arial MT"/>
              <a:buChar char="•"/>
            </a:pPr>
            <a:r>
              <a:rPr lang="en-US" altLang="en-US" sz="2800" b="1" dirty="0" err="1"/>
              <a:t>RCFile</a:t>
            </a:r>
            <a:r>
              <a:rPr lang="en-US" altLang="en-US" sz="2800" b="1" dirty="0"/>
              <a:t> (Record Columnar File):</a:t>
            </a:r>
            <a:endParaRPr lang="en-US" altLang="en-US" sz="2800" dirty="0"/>
          </a:p>
          <a:p>
            <a:pPr algn="just">
              <a:spcBef>
                <a:spcPts val="675"/>
              </a:spcBef>
              <a:buNone/>
            </a:pPr>
            <a:r>
              <a:rPr lang="en-US" altLang="en-US" sz="2800" dirty="0"/>
              <a:t>    </a:t>
            </a:r>
            <a:r>
              <a:rPr lang="en-US" altLang="en-US" sz="2800" dirty="0" err="1"/>
              <a:t>RCFile</a:t>
            </a:r>
            <a:r>
              <a:rPr lang="en-US" altLang="en-US" sz="2800" dirty="0"/>
              <a:t> stores the data in </a:t>
            </a:r>
            <a:r>
              <a:rPr lang="en-US" altLang="en-US" sz="2800" b="1" dirty="0"/>
              <a:t>Column Oriented Manner  </a:t>
            </a:r>
            <a:r>
              <a:rPr lang="en-US" altLang="en-US" sz="2800" dirty="0"/>
              <a:t>which ensures that </a:t>
            </a:r>
            <a:r>
              <a:rPr lang="en-US" altLang="en-US" sz="2800" b="1" dirty="0"/>
              <a:t>Aggregation </a:t>
            </a:r>
            <a:r>
              <a:rPr lang="en-US" altLang="en-US" sz="2800" dirty="0"/>
              <a:t>operation is not an  expensive operation.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CCA4936-F4BB-2263-832E-D4B93A1CF46D}"/>
              </a:ext>
            </a:extLst>
          </p:cNvPr>
          <p:cNvSpPr txBox="1">
            <a:spLocks noGrp="1"/>
          </p:cNvSpPr>
          <p:nvPr>
            <p:ph type="title"/>
          </p:nvPr>
        </p:nvSpPr>
        <p:spPr>
          <a:xfrm>
            <a:off x="3005138" y="388938"/>
            <a:ext cx="6413500" cy="635000"/>
          </a:xfrm>
        </p:spPr>
        <p:txBody>
          <a:bodyPr vert="horz" lIns="0" tIns="12065" rIns="0" bIns="0" rtlCol="0" anchor="ctr">
            <a:spAutoFit/>
          </a:bodyPr>
          <a:lstStyle/>
          <a:p>
            <a:pPr marL="12700">
              <a:spcBef>
                <a:spcPts val="95"/>
              </a:spcBef>
              <a:defRPr/>
            </a:pPr>
            <a:r>
              <a:rPr spc="-5" dirty="0"/>
              <a:t>Hive</a:t>
            </a:r>
            <a:r>
              <a:rPr spc="-15" dirty="0"/>
              <a:t> </a:t>
            </a:r>
            <a:r>
              <a:rPr spc="-5" dirty="0"/>
              <a:t>Query Language</a:t>
            </a:r>
            <a:r>
              <a:rPr spc="-20" dirty="0"/>
              <a:t> </a:t>
            </a:r>
            <a:r>
              <a:rPr spc="-5" dirty="0"/>
              <a:t>(HQL)</a:t>
            </a:r>
            <a:endParaRPr/>
          </a:p>
        </p:txBody>
      </p:sp>
      <p:sp>
        <p:nvSpPr>
          <p:cNvPr id="3" name="object 3">
            <a:extLst>
              <a:ext uri="{FF2B5EF4-FFF2-40B4-BE49-F238E27FC236}">
                <a16:creationId xmlns:a16="http://schemas.microsoft.com/office/drawing/2014/main" id="{DEAC5DCC-82DF-25FD-514E-E252F26D4139}"/>
              </a:ext>
            </a:extLst>
          </p:cNvPr>
          <p:cNvSpPr txBox="1"/>
          <p:nvPr/>
        </p:nvSpPr>
        <p:spPr>
          <a:xfrm>
            <a:off x="4319588" y="1500189"/>
            <a:ext cx="6056312" cy="452437"/>
          </a:xfrm>
          <a:prstGeom prst="rect">
            <a:avLst/>
          </a:prstGeom>
        </p:spPr>
        <p:txBody>
          <a:bodyPr lIns="0" tIns="12065" rIns="0" bIns="0">
            <a:spAutoFit/>
          </a:bodyPr>
          <a:lstStyle/>
          <a:p>
            <a:pPr marL="12700">
              <a:spcBef>
                <a:spcPts val="95"/>
              </a:spcBef>
              <a:tabLst>
                <a:tab pos="1837055" algn="l"/>
                <a:tab pos="3147695" algn="l"/>
                <a:tab pos="4899025" algn="l"/>
              </a:tabLst>
              <a:defRPr/>
            </a:pPr>
            <a:r>
              <a:rPr sz="2800" spc="-5" dirty="0">
                <a:latin typeface="Times New Roman"/>
                <a:cs typeface="Times New Roman"/>
              </a:rPr>
              <a:t>Dat</a:t>
            </a:r>
            <a:r>
              <a:rPr sz="2800" spc="-30" dirty="0">
                <a:latin typeface="Times New Roman"/>
                <a:cs typeface="Times New Roman"/>
              </a:rPr>
              <a:t>a</a:t>
            </a:r>
            <a:r>
              <a:rPr sz="2800" spc="-5" dirty="0">
                <a:latin typeface="Times New Roman"/>
                <a:cs typeface="Times New Roman"/>
              </a:rPr>
              <a:t>bases,</a:t>
            </a:r>
            <a:r>
              <a:rPr sz="2800" dirty="0">
                <a:latin typeface="Times New Roman"/>
                <a:cs typeface="Times New Roman"/>
              </a:rPr>
              <a:t>	</a:t>
            </a:r>
            <a:r>
              <a:rPr sz="2800" spc="-204" dirty="0">
                <a:latin typeface="Times New Roman"/>
                <a:cs typeface="Times New Roman"/>
              </a:rPr>
              <a:t>T</a:t>
            </a:r>
            <a:r>
              <a:rPr sz="2800" spc="-5" dirty="0">
                <a:latin typeface="Times New Roman"/>
                <a:cs typeface="Times New Roman"/>
              </a:rPr>
              <a:t>a</a:t>
            </a:r>
            <a:r>
              <a:rPr sz="2800" dirty="0">
                <a:latin typeface="Times New Roman"/>
                <a:cs typeface="Times New Roman"/>
              </a:rPr>
              <a:t>b</a:t>
            </a:r>
            <a:r>
              <a:rPr sz="2800" spc="-5" dirty="0">
                <a:latin typeface="Times New Roman"/>
                <a:cs typeface="Times New Roman"/>
              </a:rPr>
              <a:t>les,</a:t>
            </a:r>
            <a:r>
              <a:rPr sz="2800" dirty="0">
                <a:latin typeface="Times New Roman"/>
                <a:cs typeface="Times New Roman"/>
              </a:rPr>
              <a:t>	</a:t>
            </a:r>
            <a:r>
              <a:rPr sz="2800" spc="-5" dirty="0">
                <a:latin typeface="Times New Roman"/>
                <a:cs typeface="Times New Roman"/>
              </a:rPr>
              <a:t>Part</a:t>
            </a:r>
            <a:r>
              <a:rPr sz="2800" dirty="0">
                <a:latin typeface="Times New Roman"/>
                <a:cs typeface="Times New Roman"/>
              </a:rPr>
              <a:t>i</a:t>
            </a:r>
            <a:r>
              <a:rPr sz="2800" spc="-5" dirty="0">
                <a:latin typeface="Times New Roman"/>
                <a:cs typeface="Times New Roman"/>
              </a:rPr>
              <a:t>tion</a:t>
            </a:r>
            <a:r>
              <a:rPr sz="2800" dirty="0">
                <a:latin typeface="Times New Roman"/>
                <a:cs typeface="Times New Roman"/>
              </a:rPr>
              <a:t>s</a:t>
            </a:r>
            <a:r>
              <a:rPr sz="2800" spc="-5" dirty="0">
                <a:latin typeface="Times New Roman"/>
                <a:cs typeface="Times New Roman"/>
              </a:rPr>
              <a:t>,</a:t>
            </a:r>
            <a:r>
              <a:rPr sz="2800" dirty="0">
                <a:latin typeface="Times New Roman"/>
                <a:cs typeface="Times New Roman"/>
              </a:rPr>
              <a:t>	</a:t>
            </a:r>
            <a:r>
              <a:rPr sz="2800" spc="-5" dirty="0">
                <a:latin typeface="Times New Roman"/>
                <a:cs typeface="Times New Roman"/>
              </a:rPr>
              <a:t>Buckets</a:t>
            </a:r>
            <a:endParaRPr sz="2800">
              <a:latin typeface="Times New Roman"/>
              <a:cs typeface="Times New Roman"/>
            </a:endParaRPr>
          </a:p>
        </p:txBody>
      </p:sp>
      <p:sp>
        <p:nvSpPr>
          <p:cNvPr id="4" name="object 4">
            <a:extLst>
              <a:ext uri="{FF2B5EF4-FFF2-40B4-BE49-F238E27FC236}">
                <a16:creationId xmlns:a16="http://schemas.microsoft.com/office/drawing/2014/main" id="{0CDDBCDD-306A-7528-AD6E-AB1DBD4A4955}"/>
              </a:ext>
            </a:extLst>
          </p:cNvPr>
          <p:cNvSpPr txBox="1"/>
          <p:nvPr/>
        </p:nvSpPr>
        <p:spPr>
          <a:xfrm>
            <a:off x="1889125" y="1447800"/>
            <a:ext cx="6072188" cy="1555750"/>
          </a:xfrm>
          <a:prstGeom prst="rect">
            <a:avLst/>
          </a:prstGeom>
        </p:spPr>
        <p:txBody>
          <a:bodyPr lIns="0" tIns="13335" rIns="0" bIns="0">
            <a:spAutoFit/>
          </a:bodyPr>
          <a:lstStyle/>
          <a:p>
            <a:pPr marL="336550" indent="-324485">
              <a:spcBef>
                <a:spcPts val="105"/>
              </a:spcBef>
              <a:buSzPct val="96875"/>
              <a:buFont typeface="Wingdings"/>
              <a:buChar char=""/>
              <a:tabLst>
                <a:tab pos="337185" algn="l"/>
                <a:tab pos="1710689" algn="l"/>
              </a:tabLst>
              <a:defRPr/>
            </a:pPr>
            <a:r>
              <a:rPr sz="3200" spc="-50" dirty="0">
                <a:latin typeface="Times New Roman"/>
                <a:cs typeface="Times New Roman"/>
              </a:rPr>
              <a:t>Works	</a:t>
            </a:r>
            <a:r>
              <a:rPr sz="3200" spc="5" dirty="0">
                <a:latin typeface="Times New Roman"/>
                <a:cs typeface="Times New Roman"/>
              </a:rPr>
              <a:t>on</a:t>
            </a:r>
            <a:endParaRPr sz="3200" dirty="0">
              <a:latin typeface="Times New Roman"/>
              <a:cs typeface="Times New Roman"/>
            </a:endParaRPr>
          </a:p>
          <a:p>
            <a:pPr marL="299085">
              <a:defRPr/>
            </a:pPr>
            <a:r>
              <a:rPr sz="2800" spc="-5" dirty="0">
                <a:latin typeface="Times New Roman"/>
                <a:cs typeface="Times New Roman"/>
              </a:rPr>
              <a:t>(Clusters)</a:t>
            </a:r>
            <a:endParaRPr sz="2800" dirty="0">
              <a:latin typeface="Times New Roman"/>
              <a:cs typeface="Times New Roman"/>
            </a:endParaRPr>
          </a:p>
          <a:p>
            <a:pPr marL="299085" indent="-287020">
              <a:spcBef>
                <a:spcPts val="1475"/>
              </a:spcBef>
              <a:buSzPct val="96428"/>
              <a:buFont typeface="Wingdings"/>
              <a:buChar char=""/>
              <a:tabLst>
                <a:tab pos="299720" algn="l"/>
              </a:tabLst>
              <a:defRPr/>
            </a:pPr>
            <a:r>
              <a:rPr sz="2800" spc="-5" dirty="0">
                <a:latin typeface="Times New Roman"/>
                <a:cs typeface="Times New Roman"/>
              </a:rPr>
              <a:t>Create</a:t>
            </a:r>
            <a:r>
              <a:rPr sz="2800" spc="-20" dirty="0">
                <a:latin typeface="Times New Roman"/>
                <a:cs typeface="Times New Roman"/>
              </a:rPr>
              <a:t> </a:t>
            </a:r>
            <a:r>
              <a:rPr sz="2800" spc="-5" dirty="0">
                <a:latin typeface="Times New Roman"/>
                <a:cs typeface="Times New Roman"/>
              </a:rPr>
              <a:t>and</a:t>
            </a:r>
            <a:r>
              <a:rPr sz="2800" spc="-20" dirty="0">
                <a:latin typeface="Times New Roman"/>
                <a:cs typeface="Times New Roman"/>
              </a:rPr>
              <a:t> </a:t>
            </a:r>
            <a:r>
              <a:rPr sz="2800" spc="-5" dirty="0">
                <a:latin typeface="Times New Roman"/>
                <a:cs typeface="Times New Roman"/>
              </a:rPr>
              <a:t>manage</a:t>
            </a:r>
            <a:r>
              <a:rPr sz="2800" spc="5" dirty="0">
                <a:latin typeface="Times New Roman"/>
                <a:cs typeface="Times New Roman"/>
              </a:rPr>
              <a:t> </a:t>
            </a:r>
            <a:r>
              <a:rPr sz="2800" spc="-5" dirty="0">
                <a:latin typeface="Times New Roman"/>
                <a:cs typeface="Times New Roman"/>
              </a:rPr>
              <a:t>tables</a:t>
            </a:r>
            <a:r>
              <a:rPr sz="2800" spc="-20" dirty="0">
                <a:latin typeface="Times New Roman"/>
                <a:cs typeface="Times New Roman"/>
              </a:rPr>
              <a:t> </a:t>
            </a:r>
            <a:r>
              <a:rPr sz="2800" spc="-5" dirty="0">
                <a:latin typeface="Times New Roman"/>
                <a:cs typeface="Times New Roman"/>
              </a:rPr>
              <a:t>and </a:t>
            </a:r>
            <a:r>
              <a:rPr sz="2800" dirty="0">
                <a:latin typeface="Times New Roman"/>
                <a:cs typeface="Times New Roman"/>
              </a:rPr>
              <a:t>partitions.</a:t>
            </a:r>
          </a:p>
        </p:txBody>
      </p:sp>
      <p:sp>
        <p:nvSpPr>
          <p:cNvPr id="5" name="object 5">
            <a:extLst>
              <a:ext uri="{FF2B5EF4-FFF2-40B4-BE49-F238E27FC236}">
                <a16:creationId xmlns:a16="http://schemas.microsoft.com/office/drawing/2014/main" id="{828128D7-E8CF-FED0-17BF-595AE9F54B5E}"/>
              </a:ext>
            </a:extLst>
          </p:cNvPr>
          <p:cNvSpPr txBox="1"/>
          <p:nvPr/>
        </p:nvSpPr>
        <p:spPr>
          <a:xfrm>
            <a:off x="1889126" y="3167063"/>
            <a:ext cx="8486775" cy="450850"/>
          </a:xfrm>
          <a:prstGeom prst="rect">
            <a:avLst/>
          </a:prstGeom>
        </p:spPr>
        <p:txBody>
          <a:bodyPr lIns="0" tIns="12065" rIns="0" bIns="0">
            <a:spAutoFit/>
          </a:bodyPr>
          <a:lstStyle/>
          <a:p>
            <a:pPr marL="299085" indent="-287020">
              <a:spcBef>
                <a:spcPts val="95"/>
              </a:spcBef>
              <a:buSzPct val="96428"/>
              <a:buFont typeface="Wingdings"/>
              <a:buChar char=""/>
              <a:tabLst>
                <a:tab pos="299720" algn="l"/>
                <a:tab pos="1673860" algn="l"/>
                <a:tab pos="2966085" algn="l"/>
                <a:tab pos="4758690" algn="l"/>
                <a:tab pos="6630670" algn="l"/>
                <a:tab pos="7389495" algn="l"/>
              </a:tabLst>
              <a:defRPr/>
            </a:pPr>
            <a:r>
              <a:rPr sz="2800" dirty="0">
                <a:latin typeface="Times New Roman"/>
                <a:cs typeface="Times New Roman"/>
              </a:rPr>
              <a:t>Suppor</a:t>
            </a:r>
            <a:r>
              <a:rPr sz="2800" spc="-5" dirty="0">
                <a:latin typeface="Times New Roman"/>
                <a:cs typeface="Times New Roman"/>
              </a:rPr>
              <a:t>t</a:t>
            </a:r>
            <a:r>
              <a:rPr sz="2800" dirty="0">
                <a:latin typeface="Times New Roman"/>
                <a:cs typeface="Times New Roman"/>
              </a:rPr>
              <a:t>	</a:t>
            </a:r>
            <a:r>
              <a:rPr sz="2800" spc="-5" dirty="0">
                <a:latin typeface="Times New Roman"/>
                <a:cs typeface="Times New Roman"/>
              </a:rPr>
              <a:t>v</a:t>
            </a:r>
            <a:r>
              <a:rPr sz="2800" spc="-20" dirty="0">
                <a:latin typeface="Times New Roman"/>
                <a:cs typeface="Times New Roman"/>
              </a:rPr>
              <a:t>a</a:t>
            </a:r>
            <a:r>
              <a:rPr sz="2800" spc="-5" dirty="0">
                <a:latin typeface="Times New Roman"/>
                <a:cs typeface="Times New Roman"/>
              </a:rPr>
              <a:t>ri</a:t>
            </a:r>
            <a:r>
              <a:rPr sz="2800" spc="5" dirty="0">
                <a:latin typeface="Times New Roman"/>
                <a:cs typeface="Times New Roman"/>
              </a:rPr>
              <a:t>o</a:t>
            </a:r>
            <a:r>
              <a:rPr sz="2800" spc="-5" dirty="0">
                <a:latin typeface="Times New Roman"/>
                <a:cs typeface="Times New Roman"/>
              </a:rPr>
              <a:t>us</a:t>
            </a:r>
            <a:r>
              <a:rPr sz="2800" dirty="0">
                <a:latin typeface="Times New Roman"/>
                <a:cs typeface="Times New Roman"/>
              </a:rPr>
              <a:t>	</a:t>
            </a:r>
            <a:r>
              <a:rPr sz="2800" spc="-5" dirty="0">
                <a:latin typeface="Times New Roman"/>
                <a:cs typeface="Times New Roman"/>
              </a:rPr>
              <a:t>R</a:t>
            </a:r>
            <a:r>
              <a:rPr sz="2800" spc="-20" dirty="0">
                <a:latin typeface="Times New Roman"/>
                <a:cs typeface="Times New Roman"/>
              </a:rPr>
              <a:t>e</a:t>
            </a:r>
            <a:r>
              <a:rPr sz="2800" spc="-5" dirty="0">
                <a:latin typeface="Times New Roman"/>
                <a:cs typeface="Times New Roman"/>
              </a:rPr>
              <a:t>lational,</a:t>
            </a:r>
            <a:r>
              <a:rPr sz="2800" dirty="0">
                <a:latin typeface="Times New Roman"/>
                <a:cs typeface="Times New Roman"/>
              </a:rPr>
              <a:t>	</a:t>
            </a:r>
            <a:r>
              <a:rPr sz="2800" spc="-5" dirty="0">
                <a:latin typeface="Times New Roman"/>
                <a:cs typeface="Times New Roman"/>
              </a:rPr>
              <a:t>Arit</a:t>
            </a:r>
            <a:r>
              <a:rPr sz="2800" spc="5" dirty="0">
                <a:latin typeface="Times New Roman"/>
                <a:cs typeface="Times New Roman"/>
              </a:rPr>
              <a:t>h</a:t>
            </a:r>
            <a:r>
              <a:rPr sz="2800" spc="-20" dirty="0">
                <a:latin typeface="Times New Roman"/>
                <a:cs typeface="Times New Roman"/>
              </a:rPr>
              <a:t>m</a:t>
            </a:r>
            <a:r>
              <a:rPr sz="2800" spc="-5" dirty="0">
                <a:latin typeface="Times New Roman"/>
                <a:cs typeface="Times New Roman"/>
              </a:rPr>
              <a:t>etic,</a:t>
            </a:r>
            <a:r>
              <a:rPr sz="280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L</a:t>
            </a:r>
            <a:r>
              <a:rPr sz="2800" spc="5" dirty="0">
                <a:latin typeface="Times New Roman"/>
                <a:cs typeface="Times New Roman"/>
              </a:rPr>
              <a:t>o</a:t>
            </a:r>
            <a:r>
              <a:rPr sz="2800" spc="-5" dirty="0">
                <a:latin typeface="Times New Roman"/>
                <a:cs typeface="Times New Roman"/>
              </a:rPr>
              <a:t>g</a:t>
            </a:r>
            <a:r>
              <a:rPr sz="2800" dirty="0">
                <a:latin typeface="Times New Roman"/>
                <a:cs typeface="Times New Roman"/>
              </a:rPr>
              <a:t>i</a:t>
            </a:r>
            <a:r>
              <a:rPr sz="2800" spc="-5" dirty="0">
                <a:latin typeface="Times New Roman"/>
                <a:cs typeface="Times New Roman"/>
              </a:rPr>
              <a:t>c</a:t>
            </a:r>
            <a:r>
              <a:rPr sz="2800" spc="-30" dirty="0">
                <a:latin typeface="Times New Roman"/>
                <a:cs typeface="Times New Roman"/>
              </a:rPr>
              <a:t>a</a:t>
            </a:r>
            <a:r>
              <a:rPr sz="2800" spc="-5" dirty="0">
                <a:latin typeface="Times New Roman"/>
                <a:cs typeface="Times New Roman"/>
              </a:rPr>
              <a:t>l</a:t>
            </a:r>
            <a:endParaRPr sz="2800">
              <a:latin typeface="Times New Roman"/>
              <a:cs typeface="Times New Roman"/>
            </a:endParaRPr>
          </a:p>
        </p:txBody>
      </p:sp>
      <p:sp>
        <p:nvSpPr>
          <p:cNvPr id="464902" name="object 6">
            <a:extLst>
              <a:ext uri="{FF2B5EF4-FFF2-40B4-BE49-F238E27FC236}">
                <a16:creationId xmlns:a16="http://schemas.microsoft.com/office/drawing/2014/main" id="{6CA9E8B4-8613-56B1-05B3-E0A22198EE92}"/>
              </a:ext>
            </a:extLst>
          </p:cNvPr>
          <p:cNvSpPr txBox="1">
            <a:spLocks noChangeArrowheads="1"/>
          </p:cNvSpPr>
          <p:nvPr/>
        </p:nvSpPr>
        <p:spPr bwMode="auto">
          <a:xfrm>
            <a:off x="1889126" y="3406775"/>
            <a:ext cx="84867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8120" rIns="0" bIns="0">
            <a:spAutoFit/>
          </a:bodyPr>
          <a:lstStyle>
            <a:lvl1pPr marL="29845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563"/>
              </a:spcBef>
              <a:buNone/>
            </a:pPr>
            <a:r>
              <a:rPr lang="en-US" altLang="en-US" sz="2800" dirty="0"/>
              <a:t>Operators.</a:t>
            </a:r>
          </a:p>
          <a:p>
            <a:pPr>
              <a:spcBef>
                <a:spcPts val="1475"/>
              </a:spcBef>
              <a:buSzPct val="96000"/>
              <a:buFont typeface="Wingdings" panose="05000000000000000000" pitchFamily="2" charset="2"/>
              <a:buChar char=""/>
            </a:pPr>
            <a:r>
              <a:rPr lang="en-US" altLang="en-US" sz="2800" dirty="0"/>
              <a:t>Evaluate functions.</a:t>
            </a:r>
          </a:p>
          <a:p>
            <a:pPr>
              <a:spcBef>
                <a:spcPts val="1475"/>
              </a:spcBef>
              <a:buSzPct val="96000"/>
              <a:buFont typeface="Wingdings" panose="05000000000000000000" pitchFamily="2" charset="2"/>
              <a:buChar char=""/>
            </a:pPr>
            <a:r>
              <a:rPr lang="en-US" altLang="en-US" sz="2800" dirty="0"/>
              <a:t>Downloads the contents of a table to a local directory or  result of queries to HDFS directory.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C8560A9-B1CF-44D4-FE88-8A05F2D29E1E}"/>
              </a:ext>
            </a:extLst>
          </p:cNvPr>
          <p:cNvSpPr txBox="1">
            <a:spLocks noGrp="1"/>
          </p:cNvSpPr>
          <p:nvPr>
            <p:ph type="title"/>
          </p:nvPr>
        </p:nvSpPr>
        <p:spPr>
          <a:xfrm>
            <a:off x="2524126" y="213186"/>
            <a:ext cx="7140575" cy="1230978"/>
          </a:xfrm>
        </p:spPr>
        <p:txBody>
          <a:bodyPr vert="horz" lIns="0" tIns="12065" rIns="0" bIns="0" rtlCol="0" anchor="ctr">
            <a:spAutoFit/>
          </a:bodyPr>
          <a:lstStyle/>
          <a:p>
            <a:pPr marL="12700">
              <a:spcBef>
                <a:spcPts val="95"/>
              </a:spcBef>
              <a:defRPr/>
            </a:pPr>
            <a:r>
              <a:rPr spc="-10" dirty="0">
                <a:latin typeface="Times New Roman"/>
                <a:cs typeface="Times New Roman"/>
              </a:rPr>
              <a:t>HQL</a:t>
            </a:r>
            <a:r>
              <a:rPr spc="-160" dirty="0">
                <a:latin typeface="Times New Roman"/>
                <a:cs typeface="Times New Roman"/>
              </a:rPr>
              <a:t> </a:t>
            </a:r>
            <a:r>
              <a:rPr spc="-5" dirty="0">
                <a:latin typeface="Times New Roman"/>
                <a:cs typeface="Times New Roman"/>
              </a:rPr>
              <a:t>Command</a:t>
            </a:r>
            <a:r>
              <a:rPr spc="-10" dirty="0">
                <a:latin typeface="Times New Roman"/>
                <a:cs typeface="Times New Roman"/>
              </a:rPr>
              <a:t> </a:t>
            </a:r>
            <a:r>
              <a:rPr spc="-5" dirty="0">
                <a:latin typeface="Times New Roman"/>
                <a:cs typeface="Times New Roman"/>
              </a:rPr>
              <a:t>to </a:t>
            </a:r>
            <a:r>
              <a:rPr dirty="0">
                <a:latin typeface="Times New Roman"/>
                <a:cs typeface="Times New Roman"/>
              </a:rPr>
              <a:t>create</a:t>
            </a:r>
            <a:r>
              <a:rPr spc="-5" dirty="0">
                <a:latin typeface="Times New Roman"/>
                <a:cs typeface="Times New Roman"/>
              </a:rPr>
              <a:t> Database</a:t>
            </a:r>
            <a:endParaRPr>
              <a:latin typeface="Times New Roman"/>
              <a:cs typeface="Times New Roman"/>
            </a:endParaRPr>
          </a:p>
        </p:txBody>
      </p:sp>
      <p:sp>
        <p:nvSpPr>
          <p:cNvPr id="465923" name="object 3">
            <a:extLst>
              <a:ext uri="{FF2B5EF4-FFF2-40B4-BE49-F238E27FC236}">
                <a16:creationId xmlns:a16="http://schemas.microsoft.com/office/drawing/2014/main" id="{F22D643B-18C5-FB4B-075D-99533ADDF725}"/>
              </a:ext>
            </a:extLst>
          </p:cNvPr>
          <p:cNvSpPr txBox="1">
            <a:spLocks noChangeArrowheads="1"/>
          </p:cNvSpPr>
          <p:nvPr/>
        </p:nvSpPr>
        <p:spPr bwMode="auto">
          <a:xfrm>
            <a:off x="2060576" y="1585914"/>
            <a:ext cx="7896225"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nSpc>
                <a:spcPct val="107000"/>
              </a:lnSpc>
              <a:spcBef>
                <a:spcPts val="100"/>
              </a:spcBef>
              <a:buFont typeface="Arial MT"/>
              <a:buChar char="•"/>
            </a:pPr>
            <a:r>
              <a:rPr lang="en-US" altLang="en-US"/>
              <a:t>To create a database named “STUDENTS”  with comments and database properties.</a:t>
            </a:r>
          </a:p>
          <a:p>
            <a:pPr>
              <a:lnSpc>
                <a:spcPct val="107000"/>
              </a:lnSpc>
              <a:spcBef>
                <a:spcPts val="1563"/>
              </a:spcBef>
              <a:buNone/>
            </a:pPr>
            <a:r>
              <a:rPr lang="en-US" altLang="en-US" b="1"/>
              <a:t>CREATE DATABASE IF NOT EXISTS  STUDENTS COMMENT 'STUDENT</a:t>
            </a:r>
            <a:endParaRPr lang="en-US" altLang="en-US"/>
          </a:p>
          <a:p>
            <a:pPr>
              <a:spcBef>
                <a:spcPts val="263"/>
              </a:spcBef>
              <a:buNone/>
            </a:pPr>
            <a:r>
              <a:rPr lang="en-US" altLang="en-US" b="1"/>
              <a:t>Details' WITH DBPROPERTIES ('creator'</a:t>
            </a:r>
            <a:endParaRPr lang="en-US" altLang="en-US"/>
          </a:p>
          <a:p>
            <a:pPr>
              <a:spcBef>
                <a:spcPts val="275"/>
              </a:spcBef>
              <a:buNone/>
            </a:pPr>
            <a:r>
              <a:rPr lang="en-US" altLang="en-US" b="1"/>
              <a:t>= 'JOHN');</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object 2">
            <a:extLst>
              <a:ext uri="{FF2B5EF4-FFF2-40B4-BE49-F238E27FC236}">
                <a16:creationId xmlns:a16="http://schemas.microsoft.com/office/drawing/2014/main" id="{96D0463C-5E7B-675F-04EA-C8913D82F8DF}"/>
              </a:ext>
            </a:extLst>
          </p:cNvPr>
          <p:cNvSpPr>
            <a:spLocks noGrp="1"/>
          </p:cNvSpPr>
          <p:nvPr>
            <p:ph type="title"/>
          </p:nvPr>
        </p:nvSpPr>
        <p:spPr>
          <a:xfrm>
            <a:off x="1796902" y="515929"/>
            <a:ext cx="8984511" cy="625492"/>
          </a:xfrm>
        </p:spPr>
        <p:txBody>
          <a:bodyPr vert="horz" wrap="square" lIns="0" tIns="12065" rIns="0" bIns="0" rtlCol="0" anchor="ctr">
            <a:spAutoFit/>
          </a:bodyPr>
          <a:lstStyle/>
          <a:p>
            <a:pPr marL="2328863" indent="-2316163">
              <a:spcBef>
                <a:spcPts val="100"/>
              </a:spcBef>
            </a:pPr>
            <a:r>
              <a:rPr lang="en-US" altLang="en-US" dirty="0"/>
              <a:t>HQL Command to describe a Database</a:t>
            </a:r>
          </a:p>
        </p:txBody>
      </p:sp>
      <p:sp>
        <p:nvSpPr>
          <p:cNvPr id="3" name="object 3">
            <a:extLst>
              <a:ext uri="{FF2B5EF4-FFF2-40B4-BE49-F238E27FC236}">
                <a16:creationId xmlns:a16="http://schemas.microsoft.com/office/drawing/2014/main" id="{4C6E6CBC-E6AA-3BFC-7410-FA55C66D701E}"/>
              </a:ext>
            </a:extLst>
          </p:cNvPr>
          <p:cNvSpPr txBox="1"/>
          <p:nvPr/>
        </p:nvSpPr>
        <p:spPr>
          <a:xfrm>
            <a:off x="2060575" y="1385888"/>
            <a:ext cx="7086600" cy="4025900"/>
          </a:xfrm>
          <a:prstGeom prst="rect">
            <a:avLst/>
          </a:prstGeom>
        </p:spPr>
        <p:txBody>
          <a:bodyPr lIns="0" tIns="245745" rIns="0" bIns="0">
            <a:spAutoFit/>
          </a:bodyPr>
          <a:lstStyle/>
          <a:p>
            <a:pPr marL="355600" indent="-342900">
              <a:spcBef>
                <a:spcPts val="1935"/>
              </a:spcBef>
              <a:buFont typeface="Arial MT"/>
              <a:buChar char="•"/>
              <a:tabLst>
                <a:tab pos="354965" algn="l"/>
                <a:tab pos="355600" algn="l"/>
              </a:tabLst>
              <a:defRPr/>
            </a:pPr>
            <a:r>
              <a:rPr sz="3200" spc="-120" dirty="0">
                <a:latin typeface="Times New Roman"/>
                <a:cs typeface="Times New Roman"/>
              </a:rPr>
              <a:t>To</a:t>
            </a:r>
            <a:r>
              <a:rPr sz="3200" spc="-25" dirty="0">
                <a:latin typeface="Times New Roman"/>
                <a:cs typeface="Times New Roman"/>
              </a:rPr>
              <a:t> </a:t>
            </a:r>
            <a:r>
              <a:rPr sz="3200" dirty="0">
                <a:latin typeface="Times New Roman"/>
                <a:cs typeface="Times New Roman"/>
              </a:rPr>
              <a:t>describe</a:t>
            </a:r>
            <a:r>
              <a:rPr sz="3200" spc="-40" dirty="0">
                <a:latin typeface="Times New Roman"/>
                <a:cs typeface="Times New Roman"/>
              </a:rPr>
              <a:t> </a:t>
            </a:r>
            <a:r>
              <a:rPr sz="3200" dirty="0">
                <a:latin typeface="Times New Roman"/>
                <a:cs typeface="Times New Roman"/>
              </a:rPr>
              <a:t>a</a:t>
            </a:r>
            <a:r>
              <a:rPr sz="3200" spc="-10" dirty="0">
                <a:latin typeface="Times New Roman"/>
                <a:cs typeface="Times New Roman"/>
              </a:rPr>
              <a:t> </a:t>
            </a:r>
            <a:r>
              <a:rPr sz="3200" dirty="0">
                <a:latin typeface="Times New Roman"/>
                <a:cs typeface="Times New Roman"/>
              </a:rPr>
              <a:t>database</a:t>
            </a:r>
            <a:endParaRPr sz="3200">
              <a:latin typeface="Times New Roman"/>
              <a:cs typeface="Times New Roman"/>
            </a:endParaRPr>
          </a:p>
          <a:p>
            <a:pPr marL="355600">
              <a:spcBef>
                <a:spcPts val="1839"/>
              </a:spcBef>
              <a:defRPr/>
            </a:pPr>
            <a:r>
              <a:rPr sz="3200" b="1" dirty="0">
                <a:latin typeface="Times New Roman"/>
                <a:cs typeface="Times New Roman"/>
              </a:rPr>
              <a:t>DESCRIBE</a:t>
            </a:r>
            <a:r>
              <a:rPr sz="3200" b="1" spc="-45" dirty="0">
                <a:latin typeface="Times New Roman"/>
                <a:cs typeface="Times New Roman"/>
              </a:rPr>
              <a:t> </a:t>
            </a:r>
            <a:r>
              <a:rPr sz="3200" b="1" spc="-60" dirty="0">
                <a:latin typeface="Times New Roman"/>
                <a:cs typeface="Times New Roman"/>
              </a:rPr>
              <a:t>DATABASE</a:t>
            </a:r>
            <a:r>
              <a:rPr sz="3200" b="1" spc="-30" dirty="0">
                <a:latin typeface="Times New Roman"/>
                <a:cs typeface="Times New Roman"/>
              </a:rPr>
              <a:t> </a:t>
            </a:r>
            <a:r>
              <a:rPr sz="3200" b="1" dirty="0">
                <a:latin typeface="Times New Roman"/>
                <a:cs typeface="Times New Roman"/>
              </a:rPr>
              <a:t>STUDENTS;</a:t>
            </a:r>
            <a:endParaRPr sz="3200">
              <a:latin typeface="Times New Roman"/>
              <a:cs typeface="Times New Roman"/>
            </a:endParaRPr>
          </a:p>
          <a:p>
            <a:pPr marL="355600" indent="-342900">
              <a:spcBef>
                <a:spcPts val="1850"/>
              </a:spcBef>
              <a:buFont typeface="Arial MT"/>
              <a:buChar char="•"/>
              <a:tabLst>
                <a:tab pos="354965" algn="l"/>
                <a:tab pos="355600" algn="l"/>
              </a:tabLst>
              <a:defRPr/>
            </a:pPr>
            <a:r>
              <a:rPr sz="3200" spc="-120" dirty="0">
                <a:latin typeface="Times New Roman"/>
                <a:cs typeface="Times New Roman"/>
              </a:rPr>
              <a:t>To</a:t>
            </a:r>
            <a:r>
              <a:rPr sz="3200" spc="-35" dirty="0">
                <a:latin typeface="Times New Roman"/>
                <a:cs typeface="Times New Roman"/>
              </a:rPr>
              <a:t> </a:t>
            </a:r>
            <a:r>
              <a:rPr sz="3200" dirty="0">
                <a:latin typeface="Times New Roman"/>
                <a:cs typeface="Times New Roman"/>
              </a:rPr>
              <a:t>show</a:t>
            </a:r>
            <a:r>
              <a:rPr sz="3200" spc="-35" dirty="0">
                <a:latin typeface="Times New Roman"/>
                <a:cs typeface="Times New Roman"/>
              </a:rPr>
              <a:t> </a:t>
            </a:r>
            <a:r>
              <a:rPr sz="3200" dirty="0">
                <a:latin typeface="Times New Roman"/>
                <a:cs typeface="Times New Roman"/>
              </a:rPr>
              <a:t>Databases</a:t>
            </a:r>
            <a:endParaRPr sz="3200">
              <a:latin typeface="Times New Roman"/>
              <a:cs typeface="Times New Roman"/>
            </a:endParaRPr>
          </a:p>
          <a:p>
            <a:pPr marL="469900">
              <a:spcBef>
                <a:spcPts val="710"/>
              </a:spcBef>
              <a:defRPr/>
            </a:pPr>
            <a:r>
              <a:rPr sz="2900" b="1" dirty="0">
                <a:latin typeface="Times New Roman"/>
                <a:cs typeface="Times New Roman"/>
              </a:rPr>
              <a:t>SHOW</a:t>
            </a:r>
            <a:r>
              <a:rPr sz="2900" b="1" spc="-114" dirty="0">
                <a:latin typeface="Times New Roman"/>
                <a:cs typeface="Times New Roman"/>
              </a:rPr>
              <a:t> </a:t>
            </a:r>
            <a:r>
              <a:rPr sz="2900" b="1" spc="-45" dirty="0">
                <a:latin typeface="Times New Roman"/>
                <a:cs typeface="Times New Roman"/>
              </a:rPr>
              <a:t>DATABASES;</a:t>
            </a:r>
            <a:endParaRPr sz="2900">
              <a:latin typeface="Times New Roman"/>
              <a:cs typeface="Times New Roman"/>
            </a:endParaRPr>
          </a:p>
          <a:p>
            <a:pPr marL="355600" indent="-342900">
              <a:spcBef>
                <a:spcPts val="745"/>
              </a:spcBef>
              <a:buFont typeface="Arial MT"/>
              <a:buChar char="•"/>
              <a:tabLst>
                <a:tab pos="354965" algn="l"/>
                <a:tab pos="355600" algn="l"/>
              </a:tabLst>
              <a:defRPr/>
            </a:pPr>
            <a:r>
              <a:rPr sz="3200" spc="-120" dirty="0">
                <a:latin typeface="Times New Roman"/>
                <a:cs typeface="Times New Roman"/>
              </a:rPr>
              <a:t>To</a:t>
            </a:r>
            <a:r>
              <a:rPr sz="3200" spc="-35" dirty="0">
                <a:latin typeface="Times New Roman"/>
                <a:cs typeface="Times New Roman"/>
              </a:rPr>
              <a:t> </a:t>
            </a:r>
            <a:r>
              <a:rPr sz="3200" dirty="0">
                <a:latin typeface="Times New Roman"/>
                <a:cs typeface="Times New Roman"/>
              </a:rPr>
              <a:t>drop</a:t>
            </a:r>
            <a:r>
              <a:rPr sz="3200" spc="-40" dirty="0">
                <a:latin typeface="Times New Roman"/>
                <a:cs typeface="Times New Roman"/>
              </a:rPr>
              <a:t> </a:t>
            </a:r>
            <a:r>
              <a:rPr sz="3200" dirty="0">
                <a:latin typeface="Times New Roman"/>
                <a:cs typeface="Times New Roman"/>
              </a:rPr>
              <a:t>database.</a:t>
            </a:r>
            <a:endParaRPr sz="3200">
              <a:latin typeface="Times New Roman"/>
              <a:cs typeface="Times New Roman"/>
            </a:endParaRPr>
          </a:p>
          <a:p>
            <a:pPr marL="355600">
              <a:spcBef>
                <a:spcPts val="1835"/>
              </a:spcBef>
              <a:defRPr/>
            </a:pPr>
            <a:r>
              <a:rPr sz="3200" b="1" dirty="0">
                <a:latin typeface="Times New Roman"/>
                <a:cs typeface="Times New Roman"/>
              </a:rPr>
              <a:t>DROP</a:t>
            </a:r>
            <a:r>
              <a:rPr sz="3200" b="1" spc="-210" dirty="0">
                <a:latin typeface="Times New Roman"/>
                <a:cs typeface="Times New Roman"/>
              </a:rPr>
              <a:t> </a:t>
            </a:r>
            <a:r>
              <a:rPr sz="3200" b="1" dirty="0">
                <a:latin typeface="Times New Roman"/>
                <a:cs typeface="Times New Roman"/>
              </a:rPr>
              <a:t>D</a:t>
            </a:r>
            <a:r>
              <a:rPr sz="3200" b="1" spc="-240" dirty="0">
                <a:latin typeface="Times New Roman"/>
                <a:cs typeface="Times New Roman"/>
              </a:rPr>
              <a:t>A</a:t>
            </a:r>
            <a:r>
              <a:rPr sz="3200" b="1" spc="-245" dirty="0">
                <a:latin typeface="Times New Roman"/>
                <a:cs typeface="Times New Roman"/>
              </a:rPr>
              <a:t>T</a:t>
            </a:r>
            <a:r>
              <a:rPr sz="3200" b="1" dirty="0">
                <a:latin typeface="Times New Roman"/>
                <a:cs typeface="Times New Roman"/>
              </a:rPr>
              <a:t>ABASE</a:t>
            </a:r>
            <a:r>
              <a:rPr sz="3200" b="1" spc="-10" dirty="0">
                <a:latin typeface="Times New Roman"/>
                <a:cs typeface="Times New Roman"/>
              </a:rPr>
              <a:t> </a:t>
            </a:r>
            <a:r>
              <a:rPr sz="3200" b="1" spc="-20" dirty="0">
                <a:latin typeface="Times New Roman"/>
                <a:cs typeface="Times New Roman"/>
              </a:rPr>
              <a:t>S</a:t>
            </a:r>
            <a:r>
              <a:rPr sz="3200" b="1" dirty="0">
                <a:latin typeface="Times New Roman"/>
                <a:cs typeface="Times New Roman"/>
              </a:rPr>
              <a:t>TUDENT</a:t>
            </a:r>
            <a:r>
              <a:rPr sz="3200" b="1" spc="-15" dirty="0">
                <a:latin typeface="Times New Roman"/>
                <a:cs typeface="Times New Roman"/>
              </a:rPr>
              <a:t>S</a:t>
            </a:r>
            <a:r>
              <a:rPr sz="3200" b="1" dirty="0">
                <a:latin typeface="Times New Roman"/>
                <a:cs typeface="Times New Roman"/>
              </a:rPr>
              <a:t>;</a:t>
            </a:r>
            <a:endParaRPr sz="32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96C98D1-0D10-7995-843F-7EDD7AD2061F}"/>
              </a:ext>
            </a:extLst>
          </p:cNvPr>
          <p:cNvSpPr txBox="1">
            <a:spLocks noGrp="1"/>
          </p:cNvSpPr>
          <p:nvPr>
            <p:ph type="title"/>
          </p:nvPr>
        </p:nvSpPr>
        <p:spPr>
          <a:xfrm>
            <a:off x="4086226" y="513701"/>
            <a:ext cx="4017963" cy="626775"/>
          </a:xfrm>
        </p:spPr>
        <p:txBody>
          <a:bodyPr vert="horz" lIns="0" tIns="13335" rIns="0" bIns="0" rtlCol="0" anchor="ctr">
            <a:spAutoFit/>
          </a:bodyPr>
          <a:lstStyle/>
          <a:p>
            <a:pPr marL="12700">
              <a:spcBef>
                <a:spcPts val="105"/>
              </a:spcBef>
              <a:defRPr/>
            </a:pPr>
            <a:r>
              <a:rPr dirty="0"/>
              <a:t>Hive</a:t>
            </a:r>
            <a:r>
              <a:rPr spc="-80" dirty="0"/>
              <a:t> </a:t>
            </a:r>
            <a:r>
              <a:rPr dirty="0"/>
              <a:t>Commands</a:t>
            </a:r>
          </a:p>
        </p:txBody>
      </p:sp>
      <p:sp>
        <p:nvSpPr>
          <p:cNvPr id="467971" name="object 3">
            <a:extLst>
              <a:ext uri="{FF2B5EF4-FFF2-40B4-BE49-F238E27FC236}">
                <a16:creationId xmlns:a16="http://schemas.microsoft.com/office/drawing/2014/main" id="{24B7949C-2076-6C60-6B27-73E3969097CC}"/>
              </a:ext>
            </a:extLst>
          </p:cNvPr>
          <p:cNvSpPr txBox="1">
            <a:spLocks noChangeArrowheads="1"/>
          </p:cNvSpPr>
          <p:nvPr/>
        </p:nvSpPr>
        <p:spPr bwMode="auto">
          <a:xfrm>
            <a:off x="531629" y="1341439"/>
            <a:ext cx="11483162" cy="495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985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863"/>
              </a:spcBef>
              <a:buFont typeface="Arial MT"/>
              <a:buChar char="•"/>
            </a:pPr>
            <a:r>
              <a:rPr lang="en-US" altLang="en-US" b="1" dirty="0"/>
              <a:t>Data Definition Language (DDL )</a:t>
            </a:r>
            <a:endParaRPr lang="en-US" altLang="en-US" dirty="0"/>
          </a:p>
          <a:p>
            <a:pPr>
              <a:spcBef>
                <a:spcPts val="775"/>
              </a:spcBef>
              <a:buFont typeface="Arial MT"/>
              <a:buChar char="•"/>
            </a:pPr>
            <a:r>
              <a:rPr lang="en-US" altLang="en-US" dirty="0"/>
              <a:t>DDL statements are used to build and modify  the tables and other objects in the database.</a:t>
            </a:r>
          </a:p>
          <a:p>
            <a:pPr>
              <a:spcBef>
                <a:spcPts val="775"/>
              </a:spcBef>
              <a:buFont typeface="Arial MT"/>
              <a:buChar char="•"/>
            </a:pPr>
            <a:r>
              <a:rPr lang="en-US" altLang="en-US" i="1" dirty="0"/>
              <a:t>Example :</a:t>
            </a:r>
            <a:endParaRPr lang="en-US" altLang="en-US" dirty="0"/>
          </a:p>
          <a:p>
            <a:pPr>
              <a:spcBef>
                <a:spcPts val="763"/>
              </a:spcBef>
              <a:buFont typeface="Arial MT"/>
              <a:buChar char="•"/>
            </a:pPr>
            <a:r>
              <a:rPr lang="en-US" altLang="en-US" dirty="0"/>
              <a:t>CREATE, DROP, TRUNCATE, ALTER,  SHOW, DESCRIBE Statements.</a:t>
            </a:r>
          </a:p>
          <a:p>
            <a:pPr>
              <a:spcBef>
                <a:spcPts val="775"/>
              </a:spcBef>
              <a:buFont typeface="Arial MT"/>
              <a:buChar char="•"/>
            </a:pPr>
            <a:r>
              <a:rPr lang="en-US" altLang="en-US" dirty="0"/>
              <a:t>Go to Hive shell by giving the command </a:t>
            </a:r>
            <a:r>
              <a:rPr lang="en-US" altLang="en-US" dirty="0" err="1"/>
              <a:t>sudo</a:t>
            </a:r>
            <a:r>
              <a:rPr lang="en-US" altLang="en-US" dirty="0"/>
              <a:t>  hive and enter the</a:t>
            </a:r>
          </a:p>
          <a:p>
            <a:pPr>
              <a:spcBef>
                <a:spcPct val="0"/>
              </a:spcBef>
              <a:buFontTx/>
              <a:buNone/>
            </a:pPr>
            <a:r>
              <a:rPr lang="en-US" altLang="en-US" dirty="0"/>
              <a:t>command </a:t>
            </a:r>
            <a:r>
              <a:rPr lang="en-US" altLang="en-US" b="1" dirty="0"/>
              <a:t>‘create database&lt;</a:t>
            </a:r>
            <a:r>
              <a:rPr lang="en-US" altLang="en-US" b="1" dirty="0" err="1"/>
              <a:t>databasename</a:t>
            </a:r>
            <a:r>
              <a:rPr lang="en-US" altLang="en-US" b="1" dirty="0"/>
              <a:t>&gt;’ </a:t>
            </a:r>
            <a:r>
              <a:rPr lang="en-US" altLang="en-US" dirty="0"/>
              <a:t>to create the new database in the  Hive.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object 2">
            <a:extLst>
              <a:ext uri="{FF2B5EF4-FFF2-40B4-BE49-F238E27FC236}">
                <a16:creationId xmlns:a16="http://schemas.microsoft.com/office/drawing/2014/main" id="{34418F73-706B-6776-255D-41360A48268A}"/>
              </a:ext>
            </a:extLst>
          </p:cNvPr>
          <p:cNvSpPr txBox="1">
            <a:spLocks noChangeArrowheads="1"/>
          </p:cNvSpPr>
          <p:nvPr/>
        </p:nvSpPr>
        <p:spPr bwMode="auto">
          <a:xfrm>
            <a:off x="2060575" y="3375025"/>
            <a:ext cx="75247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To list out the databases in Hive warehouse,  enter the command ‘</a:t>
            </a:r>
            <a:r>
              <a:rPr lang="en-US" altLang="en-US" b="1"/>
              <a:t>show databases’.</a:t>
            </a:r>
            <a:endParaRPr lang="en-US" altLang="en-US"/>
          </a:p>
        </p:txBody>
      </p:sp>
      <p:pic>
        <p:nvPicPr>
          <p:cNvPr id="468995" name="object 3">
            <a:extLst>
              <a:ext uri="{FF2B5EF4-FFF2-40B4-BE49-F238E27FC236}">
                <a16:creationId xmlns:a16="http://schemas.microsoft.com/office/drawing/2014/main" id="{71393BC4-D326-4F49-0614-788C15A23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628775"/>
            <a:ext cx="8572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996" name="object 4">
            <a:extLst>
              <a:ext uri="{FF2B5EF4-FFF2-40B4-BE49-F238E27FC236}">
                <a16:creationId xmlns:a16="http://schemas.microsoft.com/office/drawing/2014/main" id="{4F4D6C50-6B8D-DEEE-59BA-1D2683429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1" y="4508500"/>
            <a:ext cx="68119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7ADA0CF-F561-BDEF-101E-A023890012B9}"/>
              </a:ext>
            </a:extLst>
          </p:cNvPr>
          <p:cNvSpPr txBox="1"/>
          <p:nvPr/>
        </p:nvSpPr>
        <p:spPr>
          <a:xfrm>
            <a:off x="2060576" y="1619250"/>
            <a:ext cx="7134225" cy="1003300"/>
          </a:xfrm>
          <a:prstGeom prst="rect">
            <a:avLst/>
          </a:prstGeom>
        </p:spPr>
        <p:txBody>
          <a:bodyPr lIns="0" tIns="13335" rIns="0" bIns="0">
            <a:spAutoFit/>
          </a:bodyPr>
          <a:lstStyle/>
          <a:p>
            <a:pPr marL="355600" indent="-342900">
              <a:spcBef>
                <a:spcPts val="105"/>
              </a:spcBef>
              <a:buFont typeface="Arial MT"/>
              <a:buChar char="•"/>
              <a:tabLst>
                <a:tab pos="354965" algn="l"/>
                <a:tab pos="355600" algn="l"/>
              </a:tabLst>
              <a:defRPr/>
            </a:pPr>
            <a:r>
              <a:rPr sz="3200" dirty="0">
                <a:latin typeface="Times New Roman"/>
                <a:cs typeface="Times New Roman"/>
              </a:rPr>
              <a:t>The</a:t>
            </a:r>
            <a:r>
              <a:rPr sz="3200" spc="-30" dirty="0">
                <a:latin typeface="Times New Roman"/>
                <a:cs typeface="Times New Roman"/>
              </a:rPr>
              <a:t> </a:t>
            </a:r>
            <a:r>
              <a:rPr sz="3200" dirty="0">
                <a:latin typeface="Times New Roman"/>
                <a:cs typeface="Times New Roman"/>
              </a:rPr>
              <a:t>command</a:t>
            </a:r>
            <a:r>
              <a:rPr sz="3200" spc="-40" dirty="0">
                <a:latin typeface="Times New Roman"/>
                <a:cs typeface="Times New Roman"/>
              </a:rPr>
              <a:t> </a:t>
            </a:r>
            <a:r>
              <a:rPr sz="3200" dirty="0">
                <a:latin typeface="Times New Roman"/>
                <a:cs typeface="Times New Roman"/>
              </a:rPr>
              <a:t>to use</a:t>
            </a:r>
            <a:r>
              <a:rPr sz="3200" spc="-5" dirty="0">
                <a:latin typeface="Times New Roman"/>
                <a:cs typeface="Times New Roman"/>
              </a:rPr>
              <a:t> </a:t>
            </a:r>
            <a:r>
              <a:rPr sz="3200" dirty="0">
                <a:latin typeface="Times New Roman"/>
                <a:cs typeface="Times New Roman"/>
              </a:rPr>
              <a:t>the</a:t>
            </a:r>
            <a:r>
              <a:rPr sz="3200" spc="-5" dirty="0">
                <a:latin typeface="Times New Roman"/>
                <a:cs typeface="Times New Roman"/>
              </a:rPr>
              <a:t> </a:t>
            </a:r>
            <a:r>
              <a:rPr sz="3200" dirty="0">
                <a:latin typeface="Times New Roman"/>
                <a:cs typeface="Times New Roman"/>
              </a:rPr>
              <a:t>database</a:t>
            </a:r>
            <a:r>
              <a:rPr sz="3200" spc="-25" dirty="0">
                <a:latin typeface="Times New Roman"/>
                <a:cs typeface="Times New Roman"/>
              </a:rPr>
              <a:t> </a:t>
            </a:r>
            <a:r>
              <a:rPr sz="3200" dirty="0">
                <a:latin typeface="Times New Roman"/>
                <a:cs typeface="Times New Roman"/>
              </a:rPr>
              <a:t>is</a:t>
            </a:r>
            <a:r>
              <a:rPr sz="3200" spc="20" dirty="0">
                <a:latin typeface="Times New Roman"/>
                <a:cs typeface="Times New Roman"/>
              </a:rPr>
              <a:t> </a:t>
            </a:r>
            <a:r>
              <a:rPr sz="3200" b="1" dirty="0">
                <a:latin typeface="Times New Roman"/>
                <a:cs typeface="Times New Roman"/>
              </a:rPr>
              <a:t>USE</a:t>
            </a:r>
            <a:endParaRPr sz="3200">
              <a:latin typeface="Times New Roman"/>
              <a:cs typeface="Times New Roman"/>
            </a:endParaRPr>
          </a:p>
          <a:p>
            <a:pPr marL="355600">
              <a:defRPr/>
            </a:pPr>
            <a:r>
              <a:rPr sz="3200" b="1" dirty="0">
                <a:latin typeface="Times New Roman"/>
                <a:cs typeface="Times New Roman"/>
              </a:rPr>
              <a:t>&lt;data</a:t>
            </a:r>
            <a:r>
              <a:rPr sz="3200" b="1" spc="-50" dirty="0">
                <a:latin typeface="Times New Roman"/>
                <a:cs typeface="Times New Roman"/>
              </a:rPr>
              <a:t> </a:t>
            </a:r>
            <a:r>
              <a:rPr sz="3200" b="1" dirty="0">
                <a:latin typeface="Times New Roman"/>
                <a:cs typeface="Times New Roman"/>
              </a:rPr>
              <a:t>base</a:t>
            </a:r>
            <a:r>
              <a:rPr sz="3200" b="1" spc="-25" dirty="0">
                <a:latin typeface="Times New Roman"/>
                <a:cs typeface="Times New Roman"/>
              </a:rPr>
              <a:t> </a:t>
            </a:r>
            <a:r>
              <a:rPr sz="3200" b="1" dirty="0">
                <a:latin typeface="Times New Roman"/>
                <a:cs typeface="Times New Roman"/>
              </a:rPr>
              <a:t>name&gt;</a:t>
            </a:r>
            <a:endParaRPr sz="3200">
              <a:latin typeface="Times New Roman"/>
              <a:cs typeface="Times New Roman"/>
            </a:endParaRPr>
          </a:p>
        </p:txBody>
      </p:sp>
      <p:sp>
        <p:nvSpPr>
          <p:cNvPr id="470019" name="object 3">
            <a:extLst>
              <a:ext uri="{FF2B5EF4-FFF2-40B4-BE49-F238E27FC236}">
                <a16:creationId xmlns:a16="http://schemas.microsoft.com/office/drawing/2014/main" id="{F342C920-1E31-7F58-6090-14497AB5080F}"/>
              </a:ext>
            </a:extLst>
          </p:cNvPr>
          <p:cNvSpPr txBox="1">
            <a:spLocks noChangeArrowheads="1"/>
          </p:cNvSpPr>
          <p:nvPr/>
        </p:nvSpPr>
        <p:spPr bwMode="auto">
          <a:xfrm>
            <a:off x="2060576" y="3863976"/>
            <a:ext cx="740886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Copy the input data to HDFS from local by  using the copy From Local command.</a:t>
            </a:r>
          </a:p>
        </p:txBody>
      </p:sp>
      <p:pic>
        <p:nvPicPr>
          <p:cNvPr id="470020" name="object 4">
            <a:extLst>
              <a:ext uri="{FF2B5EF4-FFF2-40B4-BE49-F238E27FC236}">
                <a16:creationId xmlns:a16="http://schemas.microsoft.com/office/drawing/2014/main" id="{B0672E82-2801-A856-DC4B-29A91FCBA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1" y="2565401"/>
            <a:ext cx="49958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0021" name="object 5">
            <a:extLst>
              <a:ext uri="{FF2B5EF4-FFF2-40B4-BE49-F238E27FC236}">
                <a16:creationId xmlns:a16="http://schemas.microsoft.com/office/drawing/2014/main" id="{F66688C7-DBD2-690E-FA4D-1E7B7F3B6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5038725"/>
            <a:ext cx="81375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304C7DC-1476-0A3E-F04C-ED80ED278EC1}"/>
              </a:ext>
            </a:extLst>
          </p:cNvPr>
          <p:cNvSpPr txBox="1">
            <a:spLocks noGrp="1"/>
          </p:cNvSpPr>
          <p:nvPr>
            <p:ph type="title"/>
          </p:nvPr>
        </p:nvSpPr>
        <p:spPr>
          <a:xfrm>
            <a:off x="2362200" y="714520"/>
            <a:ext cx="10515600" cy="626775"/>
          </a:xfrm>
        </p:spPr>
        <p:txBody>
          <a:bodyPr vert="horz" lIns="0" tIns="13335" rIns="0" bIns="0" rtlCol="0" anchor="ctr">
            <a:spAutoFit/>
          </a:bodyPr>
          <a:lstStyle/>
          <a:p>
            <a:pPr marL="13335">
              <a:spcBef>
                <a:spcPts val="105"/>
              </a:spcBef>
              <a:defRPr/>
            </a:pPr>
            <a:r>
              <a:rPr spc="-409" dirty="0"/>
              <a:t>T</a:t>
            </a:r>
            <a:r>
              <a:rPr dirty="0"/>
              <a:t>ables</a:t>
            </a:r>
          </a:p>
        </p:txBody>
      </p:sp>
      <p:sp>
        <p:nvSpPr>
          <p:cNvPr id="471043" name="object 3">
            <a:extLst>
              <a:ext uri="{FF2B5EF4-FFF2-40B4-BE49-F238E27FC236}">
                <a16:creationId xmlns:a16="http://schemas.microsoft.com/office/drawing/2014/main" id="{7B64A7F1-E4E0-F629-A045-00CBC06C34F5}"/>
              </a:ext>
            </a:extLst>
          </p:cNvPr>
          <p:cNvSpPr txBox="1">
            <a:spLocks noChangeArrowheads="1"/>
          </p:cNvSpPr>
          <p:nvPr/>
        </p:nvSpPr>
        <p:spPr bwMode="auto">
          <a:xfrm>
            <a:off x="2060576" y="1520826"/>
            <a:ext cx="8074025"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760" rIns="0" bIns="0">
            <a:spAutoFit/>
          </a:bodyPr>
          <a:lstStyle>
            <a:lvl1pPr marL="247650" indent="-234950">
              <a:spcBef>
                <a:spcPct val="20000"/>
              </a:spcBef>
              <a:buFont typeface="Arial" panose="020B0604020202020204" pitchFamily="34" charset="0"/>
              <a:buChar char="•"/>
              <a:tabLst>
                <a:tab pos="24765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24765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24765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24765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875"/>
              </a:spcBef>
              <a:buFont typeface="Arial MT"/>
              <a:buChar char="•"/>
            </a:pPr>
            <a:r>
              <a:rPr lang="en-US" altLang="en-US" dirty="0"/>
              <a:t>There are two types of </a:t>
            </a:r>
            <a:r>
              <a:rPr lang="en-US" altLang="en-US" b="1" dirty="0"/>
              <a:t>tables in Hive:</a:t>
            </a:r>
            <a:endParaRPr lang="en-US" altLang="en-US" dirty="0"/>
          </a:p>
          <a:p>
            <a:pPr>
              <a:spcBef>
                <a:spcPts val="675"/>
              </a:spcBef>
              <a:buNone/>
            </a:pPr>
            <a:r>
              <a:rPr lang="en-US" altLang="en-US" sz="2800" dirty="0">
                <a:latin typeface="Arial MT"/>
                <a:ea typeface="Arial MT"/>
                <a:cs typeface="Arial MT"/>
              </a:rPr>
              <a:t>–</a:t>
            </a:r>
            <a:r>
              <a:rPr lang="en-US" altLang="en-US" sz="2800" b="1" dirty="0"/>
              <a:t>Managed table</a:t>
            </a:r>
            <a:endParaRPr lang="en-US" altLang="en-US" sz="2800" dirty="0"/>
          </a:p>
          <a:p>
            <a:pPr>
              <a:spcBef>
                <a:spcPts val="675"/>
              </a:spcBef>
              <a:buNone/>
            </a:pPr>
            <a:r>
              <a:rPr lang="en-US" altLang="en-US" sz="2800" dirty="0">
                <a:latin typeface="Arial MT"/>
                <a:ea typeface="Arial MT"/>
                <a:cs typeface="Arial MT"/>
              </a:rPr>
              <a:t>–</a:t>
            </a:r>
            <a:r>
              <a:rPr lang="en-US" altLang="en-US" sz="2800" b="1" dirty="0"/>
              <a:t>External table</a:t>
            </a:r>
            <a:endParaRPr lang="en-US" altLang="en-US" sz="2800" dirty="0"/>
          </a:p>
          <a:p>
            <a:pPr>
              <a:spcBef>
                <a:spcPts val="763"/>
              </a:spcBef>
              <a:buFont typeface="Arial MT"/>
              <a:buChar char="•"/>
            </a:pPr>
            <a:r>
              <a:rPr lang="en-US" altLang="en-US" dirty="0"/>
              <a:t>The difference between two is when you drop  a table:</a:t>
            </a:r>
          </a:p>
          <a:p>
            <a:pPr>
              <a:spcBef>
                <a:spcPts val="675"/>
              </a:spcBef>
              <a:buNone/>
            </a:pPr>
            <a:r>
              <a:rPr lang="en-US" altLang="en-US" sz="2800" dirty="0">
                <a:latin typeface="Arial MT"/>
                <a:ea typeface="Arial MT"/>
                <a:cs typeface="Arial MT"/>
              </a:rPr>
              <a:t>– </a:t>
            </a:r>
            <a:r>
              <a:rPr lang="en-US" altLang="en-US" sz="2800" dirty="0"/>
              <a:t>if	it	is	managed	table	hive	deletes	both	data	and  meta data,</a:t>
            </a:r>
          </a:p>
          <a:p>
            <a:pPr>
              <a:spcBef>
                <a:spcPts val="675"/>
              </a:spcBef>
              <a:buNone/>
            </a:pPr>
            <a:r>
              <a:rPr lang="en-US" altLang="en-US" sz="2800" dirty="0">
                <a:latin typeface="Arial MT"/>
                <a:ea typeface="Arial MT"/>
                <a:cs typeface="Arial MT"/>
              </a:rPr>
              <a:t>–</a:t>
            </a:r>
            <a:r>
              <a:rPr lang="en-US" altLang="en-US" sz="2800" dirty="0"/>
              <a:t>if it is external table hive only deletes metadata.</a:t>
            </a:r>
          </a:p>
          <a:p>
            <a:pPr>
              <a:spcBef>
                <a:spcPts val="763"/>
              </a:spcBef>
              <a:buFont typeface="Arial MT"/>
              <a:buChar char="•"/>
            </a:pPr>
            <a:r>
              <a:rPr lang="en-US" altLang="en-US" dirty="0"/>
              <a:t>Use	</a:t>
            </a:r>
            <a:r>
              <a:rPr lang="en-US" altLang="en-US" b="1" dirty="0"/>
              <a:t>external	</a:t>
            </a:r>
            <a:r>
              <a:rPr lang="en-US" altLang="en-US" dirty="0"/>
              <a:t>keyword	to	create	a	</a:t>
            </a:r>
            <a:r>
              <a:rPr lang="en-US" altLang="en-US" b="1" dirty="0"/>
              <a:t>external  table</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96E888A-4113-962F-5C53-FCFB83930F27}"/>
              </a:ext>
            </a:extLst>
          </p:cNvPr>
          <p:cNvSpPr txBox="1">
            <a:spLocks noGrp="1"/>
          </p:cNvSpPr>
          <p:nvPr>
            <p:ph type="title"/>
          </p:nvPr>
        </p:nvSpPr>
        <p:spPr>
          <a:xfrm>
            <a:off x="2362200" y="714520"/>
            <a:ext cx="10515600" cy="626775"/>
          </a:xfrm>
        </p:spPr>
        <p:txBody>
          <a:bodyPr vert="horz" lIns="0" tIns="13335" rIns="0" bIns="0" rtlCol="0" anchor="ctr">
            <a:spAutoFit/>
          </a:bodyPr>
          <a:lstStyle/>
          <a:p>
            <a:pPr marL="13335">
              <a:spcBef>
                <a:spcPts val="105"/>
              </a:spcBef>
              <a:defRPr/>
            </a:pPr>
            <a:r>
              <a:rPr spc="-409" dirty="0"/>
              <a:t>T</a:t>
            </a:r>
            <a:r>
              <a:rPr dirty="0"/>
              <a:t>ables</a:t>
            </a:r>
          </a:p>
        </p:txBody>
      </p:sp>
      <p:sp>
        <p:nvSpPr>
          <p:cNvPr id="3" name="object 3">
            <a:extLst>
              <a:ext uri="{FF2B5EF4-FFF2-40B4-BE49-F238E27FC236}">
                <a16:creationId xmlns:a16="http://schemas.microsoft.com/office/drawing/2014/main" id="{DB1CF270-E2FA-C652-CC17-FEFB33B6C683}"/>
              </a:ext>
            </a:extLst>
          </p:cNvPr>
          <p:cNvSpPr txBox="1"/>
          <p:nvPr/>
        </p:nvSpPr>
        <p:spPr>
          <a:xfrm>
            <a:off x="2060576" y="1619251"/>
            <a:ext cx="8074025" cy="1713931"/>
          </a:xfrm>
          <a:prstGeom prst="rect">
            <a:avLst/>
          </a:prstGeom>
        </p:spPr>
        <p:txBody>
          <a:bodyPr lIns="0" tIns="13335" rIns="0" bIns="0">
            <a:spAutoFit/>
          </a:bodyPr>
          <a:lstStyle/>
          <a:p>
            <a:pPr marL="12700">
              <a:spcBef>
                <a:spcPts val="105"/>
              </a:spcBef>
              <a:defRPr/>
            </a:pPr>
            <a:r>
              <a:rPr sz="3200" spc="-114" dirty="0">
                <a:latin typeface="Times New Roman"/>
                <a:cs typeface="Times New Roman"/>
              </a:rPr>
              <a:t>To</a:t>
            </a:r>
            <a:r>
              <a:rPr sz="3200" spc="-20" dirty="0">
                <a:latin typeface="Times New Roman"/>
                <a:cs typeface="Times New Roman"/>
              </a:rPr>
              <a:t> </a:t>
            </a:r>
            <a:r>
              <a:rPr sz="3200" dirty="0">
                <a:latin typeface="Times New Roman"/>
                <a:cs typeface="Times New Roman"/>
              </a:rPr>
              <a:t>create</a:t>
            </a:r>
            <a:r>
              <a:rPr sz="3200" spc="-10" dirty="0">
                <a:latin typeface="Times New Roman"/>
                <a:cs typeface="Times New Roman"/>
              </a:rPr>
              <a:t> </a:t>
            </a:r>
            <a:r>
              <a:rPr sz="3200" dirty="0">
                <a:latin typeface="Times New Roman"/>
                <a:cs typeface="Times New Roman"/>
              </a:rPr>
              <a:t>managed</a:t>
            </a:r>
            <a:r>
              <a:rPr sz="3200" spc="-30" dirty="0">
                <a:latin typeface="Times New Roman"/>
                <a:cs typeface="Times New Roman"/>
              </a:rPr>
              <a:t> </a:t>
            </a:r>
            <a:r>
              <a:rPr sz="3200" dirty="0">
                <a:latin typeface="Times New Roman"/>
                <a:cs typeface="Times New Roman"/>
              </a:rPr>
              <a:t>table</a:t>
            </a:r>
            <a:r>
              <a:rPr sz="3200" spc="5" dirty="0">
                <a:latin typeface="Times New Roman"/>
                <a:cs typeface="Times New Roman"/>
              </a:rPr>
              <a:t> </a:t>
            </a:r>
            <a:r>
              <a:rPr sz="3200" dirty="0">
                <a:latin typeface="Times New Roman"/>
                <a:cs typeface="Times New Roman"/>
              </a:rPr>
              <a:t>named</a:t>
            </a:r>
            <a:r>
              <a:rPr sz="3200" spc="-15" dirty="0">
                <a:latin typeface="Times New Roman"/>
                <a:cs typeface="Times New Roman"/>
              </a:rPr>
              <a:t> </a:t>
            </a:r>
            <a:r>
              <a:rPr sz="3200" dirty="0">
                <a:latin typeface="Times New Roman"/>
                <a:cs typeface="Times New Roman"/>
              </a:rPr>
              <a:t>‘STUDENT’.</a:t>
            </a:r>
            <a:endParaRPr sz="3200">
              <a:latin typeface="Times New Roman"/>
              <a:cs typeface="Times New Roman"/>
            </a:endParaRPr>
          </a:p>
          <a:p>
            <a:pPr>
              <a:spcBef>
                <a:spcPts val="30"/>
              </a:spcBef>
              <a:defRPr/>
            </a:pPr>
            <a:endParaRPr sz="4650">
              <a:latin typeface="Times New Roman"/>
              <a:cs typeface="Times New Roman"/>
            </a:endParaRPr>
          </a:p>
          <a:p>
            <a:pPr marL="12700">
              <a:tabLst>
                <a:tab pos="2259330" algn="l"/>
                <a:tab pos="4189095" algn="l"/>
                <a:tab pos="5161280" algn="l"/>
                <a:tab pos="6614159" algn="l"/>
              </a:tabLst>
              <a:defRPr/>
            </a:pPr>
            <a:r>
              <a:rPr sz="3200" b="1" dirty="0">
                <a:latin typeface="Times New Roman"/>
                <a:cs typeface="Times New Roman"/>
              </a:rPr>
              <a:t>CRE</a:t>
            </a:r>
            <a:r>
              <a:rPr sz="3200" b="1" spc="-235" dirty="0">
                <a:latin typeface="Times New Roman"/>
                <a:cs typeface="Times New Roman"/>
              </a:rPr>
              <a:t>A</a:t>
            </a:r>
            <a:r>
              <a:rPr sz="3200" b="1" dirty="0">
                <a:latin typeface="Times New Roman"/>
                <a:cs typeface="Times New Roman"/>
              </a:rPr>
              <a:t>TE	</a:t>
            </a:r>
            <a:r>
              <a:rPr sz="3200" b="1" spc="-245" dirty="0">
                <a:latin typeface="Times New Roman"/>
                <a:cs typeface="Times New Roman"/>
              </a:rPr>
              <a:t>T</a:t>
            </a:r>
            <a:r>
              <a:rPr sz="3200" b="1" dirty="0">
                <a:latin typeface="Times New Roman"/>
                <a:cs typeface="Times New Roman"/>
              </a:rPr>
              <a:t>ABLE	IF	</a:t>
            </a:r>
            <a:r>
              <a:rPr sz="3200" b="1" spc="-10" dirty="0">
                <a:latin typeface="Times New Roman"/>
                <a:cs typeface="Times New Roman"/>
              </a:rPr>
              <a:t>NO</a:t>
            </a:r>
            <a:r>
              <a:rPr sz="3200" b="1" dirty="0">
                <a:latin typeface="Times New Roman"/>
                <a:cs typeface="Times New Roman"/>
              </a:rPr>
              <a:t>T	EXISTS</a:t>
            </a:r>
            <a:endParaRPr sz="3200">
              <a:latin typeface="Times New Roman"/>
              <a:cs typeface="Times New Roman"/>
            </a:endParaRPr>
          </a:p>
        </p:txBody>
      </p:sp>
      <p:sp>
        <p:nvSpPr>
          <p:cNvPr id="4" name="object 4">
            <a:extLst>
              <a:ext uri="{FF2B5EF4-FFF2-40B4-BE49-F238E27FC236}">
                <a16:creationId xmlns:a16="http://schemas.microsoft.com/office/drawing/2014/main" id="{F0330EC6-0CBB-3910-08DC-6EB030CC86A1}"/>
              </a:ext>
            </a:extLst>
          </p:cNvPr>
          <p:cNvSpPr txBox="1"/>
          <p:nvPr/>
        </p:nvSpPr>
        <p:spPr>
          <a:xfrm>
            <a:off x="2060575" y="3278188"/>
            <a:ext cx="3111500" cy="514350"/>
          </a:xfrm>
          <a:prstGeom prst="rect">
            <a:avLst/>
          </a:prstGeom>
        </p:spPr>
        <p:txBody>
          <a:bodyPr lIns="0" tIns="13335" rIns="0" bIns="0">
            <a:spAutoFit/>
          </a:bodyPr>
          <a:lstStyle/>
          <a:p>
            <a:pPr marL="12700">
              <a:spcBef>
                <a:spcPts val="105"/>
              </a:spcBef>
              <a:defRPr/>
            </a:pPr>
            <a:r>
              <a:rPr sz="3200" b="1" dirty="0">
                <a:latin typeface="Times New Roman"/>
                <a:cs typeface="Times New Roman"/>
              </a:rPr>
              <a:t>STUD</a:t>
            </a:r>
            <a:r>
              <a:rPr sz="3200" b="1" spc="-10" dirty="0">
                <a:latin typeface="Times New Roman"/>
                <a:cs typeface="Times New Roman"/>
              </a:rPr>
              <a:t>E</a:t>
            </a:r>
            <a:r>
              <a:rPr sz="3200" b="1" dirty="0">
                <a:latin typeface="Times New Roman"/>
                <a:cs typeface="Times New Roman"/>
              </a:rPr>
              <a:t>NT(</a:t>
            </a:r>
            <a:r>
              <a:rPr sz="3200" b="1" spc="-60" dirty="0">
                <a:latin typeface="Times New Roman"/>
                <a:cs typeface="Times New Roman"/>
              </a:rPr>
              <a:t>r</a:t>
            </a:r>
            <a:r>
              <a:rPr sz="3200" b="1" dirty="0">
                <a:latin typeface="Times New Roman"/>
                <a:cs typeface="Times New Roman"/>
              </a:rPr>
              <a:t>ol</a:t>
            </a:r>
            <a:r>
              <a:rPr sz="3200" b="1" spc="-15" dirty="0">
                <a:latin typeface="Times New Roman"/>
                <a:cs typeface="Times New Roman"/>
              </a:rPr>
              <a:t>l</a:t>
            </a:r>
            <a:r>
              <a:rPr sz="3200" b="1" spc="-20" dirty="0">
                <a:latin typeface="Times New Roman"/>
                <a:cs typeface="Times New Roman"/>
              </a:rPr>
              <a:t>n</a:t>
            </a:r>
            <a:r>
              <a:rPr sz="3200" b="1" dirty="0">
                <a:latin typeface="Times New Roman"/>
                <a:cs typeface="Times New Roman"/>
              </a:rPr>
              <a:t>o</a:t>
            </a:r>
            <a:endParaRPr sz="3200">
              <a:latin typeface="Times New Roman"/>
              <a:cs typeface="Times New Roman"/>
            </a:endParaRPr>
          </a:p>
        </p:txBody>
      </p:sp>
      <p:sp>
        <p:nvSpPr>
          <p:cNvPr id="472069" name="object 5">
            <a:extLst>
              <a:ext uri="{FF2B5EF4-FFF2-40B4-BE49-F238E27FC236}">
                <a16:creationId xmlns:a16="http://schemas.microsoft.com/office/drawing/2014/main" id="{1BDB2A65-216C-3D1A-EC64-B03F7A83E2FE}"/>
              </a:ext>
            </a:extLst>
          </p:cNvPr>
          <p:cNvSpPr txBox="1">
            <a:spLocks noChangeArrowheads="1"/>
          </p:cNvSpPr>
          <p:nvPr/>
        </p:nvSpPr>
        <p:spPr bwMode="auto">
          <a:xfrm>
            <a:off x="2060576" y="3278188"/>
            <a:ext cx="531812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indent="3549650">
              <a:spcBef>
                <a:spcPct val="20000"/>
              </a:spcBef>
              <a:buFont typeface="Arial" panose="020B0604020202020204" pitchFamily="34" charset="0"/>
              <a:buChar char="•"/>
              <a:tabLst>
                <a:tab pos="1979613" algn="l"/>
                <a:tab pos="3451225"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1979613" algn="l"/>
                <a:tab pos="3451225"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1979613" algn="l"/>
                <a:tab pos="3451225"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1979613" algn="l"/>
                <a:tab pos="3451225"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b="1"/>
              <a:t>INT,name  FLOAT)	ROW	FORMAT</a:t>
            </a:r>
            <a:endParaRPr lang="en-US" altLang="en-US"/>
          </a:p>
        </p:txBody>
      </p:sp>
      <p:sp>
        <p:nvSpPr>
          <p:cNvPr id="472070" name="object 6">
            <a:extLst>
              <a:ext uri="{FF2B5EF4-FFF2-40B4-BE49-F238E27FC236}">
                <a16:creationId xmlns:a16="http://schemas.microsoft.com/office/drawing/2014/main" id="{2883111E-D0E9-57F0-3BF8-50B87849724A}"/>
              </a:ext>
            </a:extLst>
          </p:cNvPr>
          <p:cNvSpPr txBox="1">
            <a:spLocks noChangeArrowheads="1"/>
          </p:cNvSpPr>
          <p:nvPr/>
        </p:nvSpPr>
        <p:spPr bwMode="auto">
          <a:xfrm>
            <a:off x="7729539" y="3278188"/>
            <a:ext cx="240347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indent="8255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b="1"/>
              <a:t>STRING,gpa  DELIMITED</a:t>
            </a:r>
            <a:endParaRPr lang="en-US" altLang="en-US"/>
          </a:p>
        </p:txBody>
      </p:sp>
      <p:sp>
        <p:nvSpPr>
          <p:cNvPr id="7" name="object 7">
            <a:extLst>
              <a:ext uri="{FF2B5EF4-FFF2-40B4-BE49-F238E27FC236}">
                <a16:creationId xmlns:a16="http://schemas.microsoft.com/office/drawing/2014/main" id="{04D16351-4C94-5E4D-72CB-E4B94D6888A0}"/>
              </a:ext>
            </a:extLst>
          </p:cNvPr>
          <p:cNvSpPr txBox="1"/>
          <p:nvPr/>
        </p:nvSpPr>
        <p:spPr>
          <a:xfrm>
            <a:off x="2060575" y="4254501"/>
            <a:ext cx="5722938" cy="512763"/>
          </a:xfrm>
          <a:prstGeom prst="rect">
            <a:avLst/>
          </a:prstGeom>
        </p:spPr>
        <p:txBody>
          <a:bodyPr lIns="0" tIns="12700" rIns="0" bIns="0">
            <a:spAutoFit/>
          </a:bodyPr>
          <a:lstStyle/>
          <a:p>
            <a:pPr marL="12700">
              <a:spcBef>
                <a:spcPts val="100"/>
              </a:spcBef>
              <a:defRPr/>
            </a:pPr>
            <a:r>
              <a:rPr sz="3200" b="1" dirty="0">
                <a:latin typeface="Times New Roman"/>
                <a:cs typeface="Times New Roman"/>
              </a:rPr>
              <a:t>FIELDS</a:t>
            </a:r>
            <a:r>
              <a:rPr sz="3200" b="1" spc="-95" dirty="0">
                <a:latin typeface="Times New Roman"/>
                <a:cs typeface="Times New Roman"/>
              </a:rPr>
              <a:t> </a:t>
            </a:r>
            <a:r>
              <a:rPr sz="3200" b="1" spc="-25" dirty="0">
                <a:latin typeface="Times New Roman"/>
                <a:cs typeface="Times New Roman"/>
              </a:rPr>
              <a:t>TERMINATED</a:t>
            </a:r>
            <a:r>
              <a:rPr sz="3200" b="1" spc="-10" dirty="0">
                <a:latin typeface="Times New Roman"/>
                <a:cs typeface="Times New Roman"/>
              </a:rPr>
              <a:t> </a:t>
            </a:r>
            <a:r>
              <a:rPr sz="3200" b="1" dirty="0">
                <a:latin typeface="Times New Roman"/>
                <a:cs typeface="Times New Roman"/>
              </a:rPr>
              <a:t>BY</a:t>
            </a:r>
            <a:r>
              <a:rPr sz="3200" b="1" spc="-135" dirty="0">
                <a:latin typeface="Times New Roman"/>
                <a:cs typeface="Times New Roman"/>
              </a:rPr>
              <a:t> </a:t>
            </a:r>
            <a:r>
              <a:rPr sz="3200" b="1" spc="-5" dirty="0">
                <a:latin typeface="Times New Roman"/>
                <a:cs typeface="Times New Roman"/>
              </a:rPr>
              <a:t>'\t';</a:t>
            </a:r>
            <a:endParaRPr sz="3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DA83521-F065-F294-6272-7A8719FFFDBB}"/>
              </a:ext>
            </a:extLst>
          </p:cNvPr>
          <p:cNvSpPr txBox="1">
            <a:spLocks noGrp="1"/>
          </p:cNvSpPr>
          <p:nvPr>
            <p:ph type="title"/>
          </p:nvPr>
        </p:nvSpPr>
        <p:spPr>
          <a:xfrm>
            <a:off x="3813175" y="515657"/>
            <a:ext cx="4567238" cy="622863"/>
          </a:xfrm>
        </p:spPr>
        <p:txBody>
          <a:bodyPr vert="horz" lIns="0" tIns="13335" rIns="0" bIns="0" rtlCol="0" anchor="ctr">
            <a:spAutoFit/>
          </a:bodyPr>
          <a:lstStyle/>
          <a:p>
            <a:pPr marL="12700">
              <a:spcBef>
                <a:spcPts val="105"/>
              </a:spcBef>
              <a:defRPr/>
            </a:pPr>
            <a:r>
              <a:rPr dirty="0">
                <a:latin typeface="Trebuchet MS"/>
                <a:cs typeface="Trebuchet MS"/>
              </a:rPr>
              <a:t>What</a:t>
            </a:r>
            <a:r>
              <a:rPr spc="-30" dirty="0">
                <a:latin typeface="Trebuchet MS"/>
                <a:cs typeface="Trebuchet MS"/>
              </a:rPr>
              <a:t> </a:t>
            </a:r>
            <a:r>
              <a:rPr dirty="0">
                <a:latin typeface="Trebuchet MS"/>
                <a:cs typeface="Trebuchet MS"/>
              </a:rPr>
              <a:t>Hive</a:t>
            </a:r>
            <a:r>
              <a:rPr spc="-15" dirty="0">
                <a:latin typeface="Trebuchet MS"/>
                <a:cs typeface="Trebuchet MS"/>
              </a:rPr>
              <a:t> </a:t>
            </a:r>
            <a:r>
              <a:rPr spc="-5" dirty="0">
                <a:latin typeface="Trebuchet MS"/>
                <a:cs typeface="Trebuchet MS"/>
              </a:rPr>
              <a:t>is</a:t>
            </a:r>
            <a:r>
              <a:rPr spc="-20" dirty="0">
                <a:latin typeface="Trebuchet MS"/>
                <a:cs typeface="Trebuchet MS"/>
              </a:rPr>
              <a:t> </a:t>
            </a:r>
            <a:r>
              <a:rPr dirty="0">
                <a:latin typeface="Trebuchet MS"/>
                <a:cs typeface="Trebuchet MS"/>
              </a:rPr>
              <a:t>not?</a:t>
            </a:r>
          </a:p>
        </p:txBody>
      </p:sp>
      <p:sp>
        <p:nvSpPr>
          <p:cNvPr id="435203" name="object 3">
            <a:extLst>
              <a:ext uri="{FF2B5EF4-FFF2-40B4-BE49-F238E27FC236}">
                <a16:creationId xmlns:a16="http://schemas.microsoft.com/office/drawing/2014/main" id="{1977B896-8D5D-26C0-E109-0C2CFA2C8B62}"/>
              </a:ext>
            </a:extLst>
          </p:cNvPr>
          <p:cNvSpPr txBox="1">
            <a:spLocks noChangeArrowheads="1"/>
          </p:cNvSpPr>
          <p:nvPr/>
        </p:nvSpPr>
        <p:spPr bwMode="auto">
          <a:xfrm>
            <a:off x="212651" y="1619250"/>
            <a:ext cx="11887199" cy="317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gn="just">
              <a:spcBef>
                <a:spcPts val="100"/>
              </a:spcBef>
              <a:buFont typeface="Arial MT"/>
              <a:buChar char="•"/>
            </a:pPr>
            <a:r>
              <a:rPr lang="en-US" altLang="en-US" dirty="0"/>
              <a:t>Hive is not Relational Database, it uses a  database to store meta data, but the data that  hive processes is stored in HDFS.</a:t>
            </a:r>
          </a:p>
          <a:p>
            <a:pPr algn="just">
              <a:spcBef>
                <a:spcPts val="775"/>
              </a:spcBef>
              <a:buFont typeface="Arial MT"/>
              <a:buChar char="•"/>
            </a:pPr>
            <a:r>
              <a:rPr lang="en-US" altLang="en-US" dirty="0"/>
              <a:t>Hive is not designed for on-line transaction  processing(OLTP).</a:t>
            </a:r>
          </a:p>
          <a:p>
            <a:pPr algn="just">
              <a:spcBef>
                <a:spcPts val="775"/>
              </a:spcBef>
              <a:buFont typeface="Arial MT"/>
              <a:buChar char="•"/>
            </a:pPr>
            <a:r>
              <a:rPr lang="en-US" altLang="en-US" dirty="0"/>
              <a:t>Hive is not suited for real-time queries and row level updates and it is best used for batch jobs  over large sets of immutable data such as web  logs.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E035403-09F8-4104-9F8A-5A789497E90F}"/>
              </a:ext>
            </a:extLst>
          </p:cNvPr>
          <p:cNvSpPr txBox="1">
            <a:spLocks noGrp="1"/>
          </p:cNvSpPr>
          <p:nvPr>
            <p:ph type="title"/>
          </p:nvPr>
        </p:nvSpPr>
        <p:spPr>
          <a:xfrm>
            <a:off x="2362200" y="714520"/>
            <a:ext cx="10515600" cy="626775"/>
          </a:xfrm>
        </p:spPr>
        <p:txBody>
          <a:bodyPr vert="horz" lIns="0" tIns="13335" rIns="0" bIns="0" rtlCol="0" anchor="ctr">
            <a:spAutoFit/>
          </a:bodyPr>
          <a:lstStyle/>
          <a:p>
            <a:pPr marL="13335">
              <a:spcBef>
                <a:spcPts val="105"/>
              </a:spcBef>
              <a:defRPr/>
            </a:pPr>
            <a:r>
              <a:rPr spc="-409" dirty="0"/>
              <a:t>T</a:t>
            </a:r>
            <a:r>
              <a:rPr dirty="0"/>
              <a:t>ables</a:t>
            </a:r>
          </a:p>
        </p:txBody>
      </p:sp>
      <p:sp>
        <p:nvSpPr>
          <p:cNvPr id="473091" name="object 3">
            <a:extLst>
              <a:ext uri="{FF2B5EF4-FFF2-40B4-BE49-F238E27FC236}">
                <a16:creationId xmlns:a16="http://schemas.microsoft.com/office/drawing/2014/main" id="{DD431A43-1C80-453F-DCBE-6BDA5C3AFA55}"/>
              </a:ext>
            </a:extLst>
          </p:cNvPr>
          <p:cNvSpPr txBox="1">
            <a:spLocks noChangeArrowheads="1"/>
          </p:cNvSpPr>
          <p:nvPr/>
        </p:nvSpPr>
        <p:spPr bwMode="auto">
          <a:xfrm>
            <a:off x="2060575" y="1619250"/>
            <a:ext cx="44640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spcBef>
                <a:spcPct val="20000"/>
              </a:spcBef>
              <a:buFont typeface="Arial" panose="020B0604020202020204" pitchFamily="34" charset="0"/>
              <a:buChar char="•"/>
              <a:tabLst>
                <a:tab pos="1303338" algn="l"/>
                <a:tab pos="3141663"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1303338" algn="l"/>
                <a:tab pos="314166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1303338" algn="l"/>
                <a:tab pos="3141663"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1303338" algn="l"/>
                <a:tab pos="3141663"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a:t>To	create	external  ‘EXT_STUDENT’.</a:t>
            </a:r>
          </a:p>
        </p:txBody>
      </p:sp>
      <p:sp>
        <p:nvSpPr>
          <p:cNvPr id="473092" name="object 4">
            <a:extLst>
              <a:ext uri="{FF2B5EF4-FFF2-40B4-BE49-F238E27FC236}">
                <a16:creationId xmlns:a16="http://schemas.microsoft.com/office/drawing/2014/main" id="{7140F68E-3748-B773-C77E-8A1D049AE7F3}"/>
              </a:ext>
            </a:extLst>
          </p:cNvPr>
          <p:cNvSpPr txBox="1">
            <a:spLocks noChangeArrowheads="1"/>
          </p:cNvSpPr>
          <p:nvPr/>
        </p:nvSpPr>
        <p:spPr bwMode="auto">
          <a:xfrm>
            <a:off x="7364414" y="1619250"/>
            <a:ext cx="8159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a:t>table</a:t>
            </a:r>
          </a:p>
        </p:txBody>
      </p:sp>
      <p:sp>
        <p:nvSpPr>
          <p:cNvPr id="473093" name="object 5">
            <a:extLst>
              <a:ext uri="{FF2B5EF4-FFF2-40B4-BE49-F238E27FC236}">
                <a16:creationId xmlns:a16="http://schemas.microsoft.com/office/drawing/2014/main" id="{A2712232-9F2D-0BE2-788A-D6E37A67A323}"/>
              </a:ext>
            </a:extLst>
          </p:cNvPr>
          <p:cNvSpPr txBox="1">
            <a:spLocks noChangeArrowheads="1"/>
          </p:cNvSpPr>
          <p:nvPr/>
        </p:nvSpPr>
        <p:spPr bwMode="auto">
          <a:xfrm>
            <a:off x="9023351" y="1619250"/>
            <a:ext cx="11096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a:t>named</a:t>
            </a:r>
          </a:p>
        </p:txBody>
      </p:sp>
      <p:sp>
        <p:nvSpPr>
          <p:cNvPr id="6" name="object 6">
            <a:extLst>
              <a:ext uri="{FF2B5EF4-FFF2-40B4-BE49-F238E27FC236}">
                <a16:creationId xmlns:a16="http://schemas.microsoft.com/office/drawing/2014/main" id="{0E064E92-16AA-4868-5592-DEB7B80B83E7}"/>
              </a:ext>
            </a:extLst>
          </p:cNvPr>
          <p:cNvSpPr txBox="1"/>
          <p:nvPr/>
        </p:nvSpPr>
        <p:spPr>
          <a:xfrm>
            <a:off x="6731000" y="3278188"/>
            <a:ext cx="3411538" cy="514350"/>
          </a:xfrm>
          <a:prstGeom prst="rect">
            <a:avLst/>
          </a:prstGeom>
        </p:spPr>
        <p:txBody>
          <a:bodyPr lIns="0" tIns="13335" rIns="0" bIns="0">
            <a:spAutoFit/>
          </a:bodyPr>
          <a:lstStyle/>
          <a:p>
            <a:pPr marL="12700">
              <a:spcBef>
                <a:spcPts val="105"/>
              </a:spcBef>
              <a:tabLst>
                <a:tab pos="1743710" algn="l"/>
                <a:tab pos="2516505" algn="l"/>
              </a:tabLst>
              <a:defRPr/>
            </a:pPr>
            <a:r>
              <a:rPr sz="3200" b="1" spc="-245" dirty="0">
                <a:latin typeface="Times New Roman"/>
                <a:cs typeface="Times New Roman"/>
              </a:rPr>
              <a:t>T</a:t>
            </a:r>
            <a:r>
              <a:rPr sz="3200" b="1" dirty="0">
                <a:latin typeface="Times New Roman"/>
                <a:cs typeface="Times New Roman"/>
              </a:rPr>
              <a:t>ABLE	IF	NOT</a:t>
            </a:r>
            <a:endParaRPr sz="3200">
              <a:latin typeface="Times New Roman"/>
              <a:cs typeface="Times New Roman"/>
            </a:endParaRPr>
          </a:p>
        </p:txBody>
      </p:sp>
      <p:sp>
        <p:nvSpPr>
          <p:cNvPr id="473095" name="object 7">
            <a:extLst>
              <a:ext uri="{FF2B5EF4-FFF2-40B4-BE49-F238E27FC236}">
                <a16:creationId xmlns:a16="http://schemas.microsoft.com/office/drawing/2014/main" id="{51660221-03F8-A93D-CAD3-850C37F8D8CB}"/>
              </a:ext>
            </a:extLst>
          </p:cNvPr>
          <p:cNvSpPr txBox="1">
            <a:spLocks noChangeArrowheads="1"/>
          </p:cNvSpPr>
          <p:nvPr/>
        </p:nvSpPr>
        <p:spPr bwMode="auto">
          <a:xfrm>
            <a:off x="2060576" y="3278188"/>
            <a:ext cx="433387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spcBef>
                <a:spcPct val="20000"/>
              </a:spcBef>
              <a:buFont typeface="Arial" panose="020B0604020202020204" pitchFamily="34" charset="0"/>
              <a:buChar char="•"/>
              <a:tabLst>
                <a:tab pos="2060575"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2060575"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2060575"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2060575"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b="1"/>
              <a:t>CREATE	EXTERNAL  EXISTS</a:t>
            </a:r>
            <a:endParaRPr lang="en-US" altLang="en-US"/>
          </a:p>
        </p:txBody>
      </p:sp>
      <p:sp>
        <p:nvSpPr>
          <p:cNvPr id="8" name="object 8">
            <a:extLst>
              <a:ext uri="{FF2B5EF4-FFF2-40B4-BE49-F238E27FC236}">
                <a16:creationId xmlns:a16="http://schemas.microsoft.com/office/drawing/2014/main" id="{6ADA2C1B-3D0F-7994-5587-06A9EF59D434}"/>
              </a:ext>
            </a:extLst>
          </p:cNvPr>
          <p:cNvSpPr txBox="1"/>
          <p:nvPr/>
        </p:nvSpPr>
        <p:spPr>
          <a:xfrm>
            <a:off x="3871913" y="3765550"/>
            <a:ext cx="4152900" cy="514350"/>
          </a:xfrm>
          <a:prstGeom prst="rect">
            <a:avLst/>
          </a:prstGeom>
        </p:spPr>
        <p:txBody>
          <a:bodyPr lIns="0" tIns="12700" rIns="0" bIns="0">
            <a:spAutoFit/>
          </a:bodyPr>
          <a:lstStyle/>
          <a:p>
            <a:pPr marL="12700">
              <a:spcBef>
                <a:spcPts val="100"/>
              </a:spcBef>
              <a:defRPr/>
            </a:pPr>
            <a:r>
              <a:rPr sz="3200" b="1" spc="-5" dirty="0">
                <a:latin typeface="Times New Roman"/>
                <a:cs typeface="Times New Roman"/>
              </a:rPr>
              <a:t>EXT_STUDENT(rollno</a:t>
            </a:r>
            <a:endParaRPr sz="3200">
              <a:latin typeface="Times New Roman"/>
              <a:cs typeface="Times New Roman"/>
            </a:endParaRPr>
          </a:p>
        </p:txBody>
      </p:sp>
      <p:sp>
        <p:nvSpPr>
          <p:cNvPr id="9" name="object 9">
            <a:extLst>
              <a:ext uri="{FF2B5EF4-FFF2-40B4-BE49-F238E27FC236}">
                <a16:creationId xmlns:a16="http://schemas.microsoft.com/office/drawing/2014/main" id="{3D15F014-3E35-3680-1D50-FE76D119CFD8}"/>
              </a:ext>
            </a:extLst>
          </p:cNvPr>
          <p:cNvSpPr txBox="1"/>
          <p:nvPr/>
        </p:nvSpPr>
        <p:spPr>
          <a:xfrm>
            <a:off x="2060576" y="4254501"/>
            <a:ext cx="5821363" cy="512763"/>
          </a:xfrm>
          <a:prstGeom prst="rect">
            <a:avLst/>
          </a:prstGeom>
        </p:spPr>
        <p:txBody>
          <a:bodyPr lIns="0" tIns="12700" rIns="0" bIns="0">
            <a:spAutoFit/>
          </a:bodyPr>
          <a:lstStyle/>
          <a:p>
            <a:pPr marL="12700">
              <a:spcBef>
                <a:spcPts val="100"/>
              </a:spcBef>
              <a:tabLst>
                <a:tab pos="2795905" algn="l"/>
                <a:tab pos="4791075" algn="l"/>
              </a:tabLst>
              <a:defRPr/>
            </a:pPr>
            <a:r>
              <a:rPr sz="3200" b="1" dirty="0">
                <a:latin typeface="Times New Roman"/>
                <a:cs typeface="Times New Roman"/>
              </a:rPr>
              <a:t>STRING,g</a:t>
            </a:r>
            <a:r>
              <a:rPr sz="3200" b="1" spc="-20" dirty="0">
                <a:latin typeface="Times New Roman"/>
                <a:cs typeface="Times New Roman"/>
              </a:rPr>
              <a:t>p</a:t>
            </a:r>
            <a:r>
              <a:rPr sz="3200" b="1" dirty="0">
                <a:latin typeface="Times New Roman"/>
                <a:cs typeface="Times New Roman"/>
              </a:rPr>
              <a:t>a	</a:t>
            </a:r>
            <a:r>
              <a:rPr sz="3200" b="1" spc="-15" dirty="0">
                <a:latin typeface="Times New Roman"/>
                <a:cs typeface="Times New Roman"/>
              </a:rPr>
              <a:t>F</a:t>
            </a:r>
            <a:r>
              <a:rPr sz="3200" b="1" dirty="0">
                <a:latin typeface="Times New Roman"/>
                <a:cs typeface="Times New Roman"/>
              </a:rPr>
              <a:t>LO</a:t>
            </a:r>
            <a:r>
              <a:rPr sz="3200" b="1" spc="-235" dirty="0">
                <a:latin typeface="Times New Roman"/>
                <a:cs typeface="Times New Roman"/>
              </a:rPr>
              <a:t>A</a:t>
            </a:r>
            <a:r>
              <a:rPr sz="3200" b="1" dirty="0">
                <a:latin typeface="Times New Roman"/>
                <a:cs typeface="Times New Roman"/>
              </a:rPr>
              <a:t>T)	ROW</a:t>
            </a:r>
            <a:endParaRPr sz="3200">
              <a:latin typeface="Times New Roman"/>
              <a:cs typeface="Times New Roman"/>
            </a:endParaRPr>
          </a:p>
        </p:txBody>
      </p:sp>
      <p:sp>
        <p:nvSpPr>
          <p:cNvPr id="473098" name="object 10">
            <a:extLst>
              <a:ext uri="{FF2B5EF4-FFF2-40B4-BE49-F238E27FC236}">
                <a16:creationId xmlns:a16="http://schemas.microsoft.com/office/drawing/2014/main" id="{6471FACC-1C09-07DA-89CC-3952F8CE86E9}"/>
              </a:ext>
            </a:extLst>
          </p:cNvPr>
          <p:cNvSpPr txBox="1">
            <a:spLocks noChangeArrowheads="1"/>
          </p:cNvSpPr>
          <p:nvPr/>
        </p:nvSpPr>
        <p:spPr bwMode="auto">
          <a:xfrm>
            <a:off x="8337551" y="3765551"/>
            <a:ext cx="180181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28575">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b="1"/>
              <a:t>INT,name  FORMAT</a:t>
            </a:r>
            <a:endParaRPr lang="en-US" altLang="en-US"/>
          </a:p>
        </p:txBody>
      </p:sp>
      <p:sp>
        <p:nvSpPr>
          <p:cNvPr id="473099" name="object 11">
            <a:extLst>
              <a:ext uri="{FF2B5EF4-FFF2-40B4-BE49-F238E27FC236}">
                <a16:creationId xmlns:a16="http://schemas.microsoft.com/office/drawing/2014/main" id="{334EBE09-C754-EBE1-7C74-EC69E0801379}"/>
              </a:ext>
            </a:extLst>
          </p:cNvPr>
          <p:cNvSpPr txBox="1">
            <a:spLocks noChangeArrowheads="1"/>
          </p:cNvSpPr>
          <p:nvPr/>
        </p:nvSpPr>
        <p:spPr bwMode="auto">
          <a:xfrm>
            <a:off x="2060575" y="4741863"/>
            <a:ext cx="8072438"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b="1"/>
              <a:t>DELIMITED FIELDS TERMINATED BY '\t'  LOCATION ‘/STUDENT_INFO;</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8474AC-9A9B-3D4E-768F-92EB48B8AB5A}"/>
              </a:ext>
            </a:extLst>
          </p:cNvPr>
          <p:cNvSpPr txBox="1">
            <a:spLocks noGrp="1"/>
          </p:cNvSpPr>
          <p:nvPr>
            <p:ph type="title"/>
          </p:nvPr>
        </p:nvSpPr>
        <p:spPr>
          <a:xfrm>
            <a:off x="2362200" y="714520"/>
            <a:ext cx="10515600" cy="626775"/>
          </a:xfrm>
        </p:spPr>
        <p:txBody>
          <a:bodyPr vert="horz" lIns="0" tIns="13335" rIns="0" bIns="0" rtlCol="0" anchor="ctr">
            <a:spAutoFit/>
          </a:bodyPr>
          <a:lstStyle/>
          <a:p>
            <a:pPr marL="13335">
              <a:spcBef>
                <a:spcPts val="105"/>
              </a:spcBef>
              <a:defRPr/>
            </a:pPr>
            <a:r>
              <a:rPr spc="-409" dirty="0"/>
              <a:t>T</a:t>
            </a:r>
            <a:r>
              <a:rPr dirty="0"/>
              <a:t>ables</a:t>
            </a:r>
          </a:p>
        </p:txBody>
      </p:sp>
      <p:sp>
        <p:nvSpPr>
          <p:cNvPr id="474115" name="object 3">
            <a:extLst>
              <a:ext uri="{FF2B5EF4-FFF2-40B4-BE49-F238E27FC236}">
                <a16:creationId xmlns:a16="http://schemas.microsoft.com/office/drawing/2014/main" id="{53A037CB-D56A-6967-C06F-871706D74531}"/>
              </a:ext>
            </a:extLst>
          </p:cNvPr>
          <p:cNvSpPr txBox="1">
            <a:spLocks noChangeArrowheads="1"/>
          </p:cNvSpPr>
          <p:nvPr/>
        </p:nvSpPr>
        <p:spPr bwMode="auto">
          <a:xfrm>
            <a:off x="2060575" y="1619251"/>
            <a:ext cx="807243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spcBef>
                <a:spcPct val="20000"/>
              </a:spcBef>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674688" algn="l"/>
                <a:tab pos="1612900" algn="l"/>
                <a:tab pos="2530475" algn="l"/>
                <a:tab pos="3402013" algn="l"/>
                <a:tab pos="4138613" algn="l"/>
                <a:tab pos="5167313" algn="l"/>
                <a:tab pos="6196013" algn="l"/>
                <a:tab pos="6975475"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a:t>To	load	data	into	the	table	from	file	named  student.tsv.</a:t>
            </a:r>
          </a:p>
          <a:p>
            <a:pPr>
              <a:spcBef>
                <a:spcPts val="775"/>
              </a:spcBef>
              <a:buNone/>
            </a:pPr>
            <a:r>
              <a:rPr lang="en-US" altLang="en-US" b="1"/>
              <a:t>LOAD	DATA	LOCAL	INPATH</a:t>
            </a:r>
            <a:endParaRPr lang="en-US" altLang="en-US"/>
          </a:p>
          <a:p>
            <a:pPr>
              <a:spcBef>
                <a:spcPct val="0"/>
              </a:spcBef>
              <a:buFontTx/>
              <a:buNone/>
            </a:pPr>
            <a:r>
              <a:rPr lang="en-US" altLang="en-US" b="1"/>
              <a:t>‘/root/hivedemos/student.tsv'	OVERWRITE  INTO TABLE EXT_STUDENT;</a:t>
            </a:r>
            <a:endParaRPr lang="en-US" altLang="en-US"/>
          </a:p>
        </p:txBody>
      </p:sp>
      <p:sp>
        <p:nvSpPr>
          <p:cNvPr id="474116" name="object 4">
            <a:extLst>
              <a:ext uri="{FF2B5EF4-FFF2-40B4-BE49-F238E27FC236}">
                <a16:creationId xmlns:a16="http://schemas.microsoft.com/office/drawing/2014/main" id="{27557B8E-5308-950B-9D60-9D97207F86D5}"/>
              </a:ext>
            </a:extLst>
          </p:cNvPr>
          <p:cNvSpPr txBox="1">
            <a:spLocks noChangeArrowheads="1"/>
          </p:cNvSpPr>
          <p:nvPr/>
        </p:nvSpPr>
        <p:spPr bwMode="auto">
          <a:xfrm>
            <a:off x="2060575" y="4838700"/>
            <a:ext cx="67119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spcBef>
                <a:spcPct val="20000"/>
              </a:spcBef>
              <a:buFont typeface="Arial" panose="020B0604020202020204" pitchFamily="34" charset="0"/>
              <a:buChar char="•"/>
              <a:tabLst>
                <a:tab pos="1006475" algn="l"/>
                <a:tab pos="2820988" algn="l"/>
                <a:tab pos="3889375" algn="l"/>
                <a:tab pos="5635625"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1006475" algn="l"/>
                <a:tab pos="2820988" algn="l"/>
                <a:tab pos="3889375" algn="l"/>
                <a:tab pos="5635625"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1006475" algn="l"/>
                <a:tab pos="2820988" algn="l"/>
                <a:tab pos="3889375" algn="l"/>
                <a:tab pos="5635625"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1006475" algn="l"/>
                <a:tab pos="2820988" algn="l"/>
                <a:tab pos="3889375" algn="l"/>
                <a:tab pos="5635625"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a:t>To	retrieve	the	student	details  “EXT_STUDENT” table.</a:t>
            </a:r>
          </a:p>
          <a:p>
            <a:pPr>
              <a:spcBef>
                <a:spcPts val="775"/>
              </a:spcBef>
              <a:buNone/>
            </a:pPr>
            <a:r>
              <a:rPr lang="en-US" altLang="en-US" b="1"/>
              <a:t>SELECT * from EXT_STUDENT;</a:t>
            </a:r>
            <a:endParaRPr lang="en-US" altLang="en-US"/>
          </a:p>
        </p:txBody>
      </p:sp>
      <p:sp>
        <p:nvSpPr>
          <p:cNvPr id="5" name="object 5">
            <a:extLst>
              <a:ext uri="{FF2B5EF4-FFF2-40B4-BE49-F238E27FC236}">
                <a16:creationId xmlns:a16="http://schemas.microsoft.com/office/drawing/2014/main" id="{01F309E3-6068-BD36-7C5D-CADC2E1FE4D4}"/>
              </a:ext>
            </a:extLst>
          </p:cNvPr>
          <p:cNvSpPr txBox="1"/>
          <p:nvPr/>
        </p:nvSpPr>
        <p:spPr>
          <a:xfrm>
            <a:off x="9318626" y="4838700"/>
            <a:ext cx="815975" cy="514350"/>
          </a:xfrm>
          <a:prstGeom prst="rect">
            <a:avLst/>
          </a:prstGeom>
        </p:spPr>
        <p:txBody>
          <a:bodyPr lIns="0" tIns="12700" rIns="0" bIns="0">
            <a:spAutoFit/>
          </a:bodyPr>
          <a:lstStyle/>
          <a:p>
            <a:pPr marL="12700">
              <a:spcBef>
                <a:spcPts val="100"/>
              </a:spcBef>
              <a:defRPr/>
            </a:pPr>
            <a:r>
              <a:rPr sz="3200" dirty="0">
                <a:latin typeface="Times New Roman"/>
                <a:cs typeface="Times New Roman"/>
              </a:rPr>
              <a:t>f</a:t>
            </a:r>
            <a:r>
              <a:rPr sz="3200" spc="-10" dirty="0">
                <a:latin typeface="Times New Roman"/>
                <a:cs typeface="Times New Roman"/>
              </a:rPr>
              <a:t>r</a:t>
            </a:r>
            <a:r>
              <a:rPr sz="3200" dirty="0">
                <a:latin typeface="Times New Roman"/>
                <a:cs typeface="Times New Roman"/>
              </a:rPr>
              <a:t>om</a:t>
            </a:r>
            <a:endParaRPr sz="32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046FE3-FBF9-6D61-9694-CD96C5835405}"/>
              </a:ext>
            </a:extLst>
          </p:cNvPr>
          <p:cNvSpPr txBox="1">
            <a:spLocks noGrp="1"/>
          </p:cNvSpPr>
          <p:nvPr>
            <p:ph type="title"/>
          </p:nvPr>
        </p:nvSpPr>
        <p:spPr>
          <a:xfrm>
            <a:off x="3080600" y="304946"/>
            <a:ext cx="5708650" cy="622863"/>
          </a:xfrm>
        </p:spPr>
        <p:txBody>
          <a:bodyPr vert="horz" lIns="0" tIns="13335" rIns="0" bIns="0" rtlCol="0" anchor="ctr">
            <a:spAutoFit/>
          </a:bodyPr>
          <a:lstStyle/>
          <a:p>
            <a:pPr marL="12700">
              <a:spcBef>
                <a:spcPts val="105"/>
              </a:spcBef>
              <a:defRPr/>
            </a:pPr>
            <a:r>
              <a:rPr spc="-320" dirty="0">
                <a:latin typeface="Times New Roman"/>
                <a:cs typeface="Times New Roman"/>
              </a:rPr>
              <a:t>T</a:t>
            </a:r>
            <a:r>
              <a:rPr dirty="0">
                <a:latin typeface="Times New Roman"/>
                <a:cs typeface="Times New Roman"/>
              </a:rPr>
              <a:t>able</a:t>
            </a:r>
            <a:r>
              <a:rPr spc="-270" dirty="0">
                <a:latin typeface="Times New Roman"/>
                <a:cs typeface="Times New Roman"/>
              </a:rPr>
              <a:t> </a:t>
            </a:r>
            <a:r>
              <a:rPr dirty="0">
                <a:latin typeface="Times New Roman"/>
                <a:cs typeface="Times New Roman"/>
              </a:rPr>
              <a:t>A</a:t>
            </a:r>
            <a:r>
              <a:rPr spc="-415" dirty="0">
                <a:latin typeface="Times New Roman"/>
                <a:cs typeface="Times New Roman"/>
              </a:rPr>
              <a:t>L</a:t>
            </a:r>
            <a:r>
              <a:rPr dirty="0">
                <a:latin typeface="Times New Roman"/>
                <a:cs typeface="Times New Roman"/>
              </a:rPr>
              <a:t>TER</a:t>
            </a:r>
            <a:r>
              <a:rPr spc="-20" dirty="0">
                <a:latin typeface="Times New Roman"/>
                <a:cs typeface="Times New Roman"/>
              </a:rPr>
              <a:t> </a:t>
            </a:r>
            <a:r>
              <a:rPr dirty="0">
                <a:latin typeface="Times New Roman"/>
                <a:cs typeface="Times New Roman"/>
              </a:rPr>
              <a:t>Operations</a:t>
            </a:r>
          </a:p>
        </p:txBody>
      </p:sp>
      <p:sp>
        <p:nvSpPr>
          <p:cNvPr id="475139" name="object 3">
            <a:extLst>
              <a:ext uri="{FF2B5EF4-FFF2-40B4-BE49-F238E27FC236}">
                <a16:creationId xmlns:a16="http://schemas.microsoft.com/office/drawing/2014/main" id="{010207D3-1954-98D6-9312-403DE927147F}"/>
              </a:ext>
            </a:extLst>
          </p:cNvPr>
          <p:cNvSpPr txBox="1">
            <a:spLocks noChangeArrowheads="1"/>
          </p:cNvSpPr>
          <p:nvPr/>
        </p:nvSpPr>
        <p:spPr bwMode="auto">
          <a:xfrm>
            <a:off x="1433254" y="1289642"/>
            <a:ext cx="9688402" cy="389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 pos="1858963" algn="l"/>
                <a:tab pos="3368675" algn="l"/>
                <a:tab pos="5794375" algn="l"/>
                <a:tab pos="7743825"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 pos="1858963" algn="l"/>
                <a:tab pos="3368675" algn="l"/>
                <a:tab pos="5794375" algn="l"/>
                <a:tab pos="7743825"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 pos="1858963" algn="l"/>
                <a:tab pos="3368675" algn="l"/>
                <a:tab pos="5794375" algn="l"/>
                <a:tab pos="7743825"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 pos="1858963" algn="l"/>
                <a:tab pos="3368675" algn="l"/>
                <a:tab pos="5794375" algn="l"/>
                <a:tab pos="7743825"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ALTER	TABLE	</a:t>
            </a:r>
            <a:r>
              <a:rPr lang="en-US" altLang="en-US" dirty="0" err="1"/>
              <a:t>mytablename</a:t>
            </a:r>
            <a:r>
              <a:rPr lang="en-US" altLang="en-US" dirty="0"/>
              <a:t>	RENAME	to  mt;</a:t>
            </a:r>
          </a:p>
          <a:p>
            <a:pPr>
              <a:spcBef>
                <a:spcPts val="600"/>
              </a:spcBef>
              <a:buFont typeface="Arial MT"/>
              <a:buChar char="•"/>
            </a:pPr>
            <a:r>
              <a:rPr lang="en-US" altLang="en-US" sz="2400" dirty="0"/>
              <a:t>ALTER TABLE </a:t>
            </a:r>
            <a:r>
              <a:rPr lang="en-US" altLang="en-US" sz="2400" dirty="0" err="1"/>
              <a:t>mytable</a:t>
            </a:r>
            <a:r>
              <a:rPr lang="en-US" altLang="en-US" sz="2400" dirty="0"/>
              <a:t> ADD COLOUMNS (</a:t>
            </a:r>
            <a:r>
              <a:rPr lang="en-US" altLang="en-US" sz="2400" dirty="0" err="1"/>
              <a:t>mycol</a:t>
            </a:r>
            <a:r>
              <a:rPr lang="en-US" altLang="en-US" sz="2400" dirty="0"/>
              <a:t>  STRING);</a:t>
            </a:r>
          </a:p>
          <a:p>
            <a:pPr>
              <a:spcBef>
                <a:spcPts val="663"/>
              </a:spcBef>
              <a:buFont typeface="Arial MT"/>
              <a:buChar char="•"/>
            </a:pPr>
            <a:r>
              <a:rPr lang="en-US" altLang="en-US" sz="2800" dirty="0"/>
              <a:t>ALTER TABLE name RENAME TO </a:t>
            </a:r>
            <a:r>
              <a:rPr lang="en-US" altLang="en-US" sz="2800" dirty="0" err="1"/>
              <a:t>new_name</a:t>
            </a:r>
            <a:endParaRPr lang="en-US" altLang="en-US" sz="2800" dirty="0"/>
          </a:p>
          <a:p>
            <a:pPr>
              <a:spcBef>
                <a:spcPts val="675"/>
              </a:spcBef>
              <a:buFont typeface="Arial MT"/>
              <a:buChar char="•"/>
            </a:pPr>
            <a:r>
              <a:rPr lang="en-US" altLang="en-US" sz="2800" dirty="0"/>
              <a:t>ALTER TABLE name DROP [COLUMN]  </a:t>
            </a:r>
            <a:r>
              <a:rPr lang="en-US" altLang="en-US" sz="2800" dirty="0" err="1"/>
              <a:t>column_name</a:t>
            </a:r>
            <a:endParaRPr lang="en-US" altLang="en-US" sz="2800" dirty="0"/>
          </a:p>
          <a:p>
            <a:pPr>
              <a:spcBef>
                <a:spcPts val="675"/>
              </a:spcBef>
              <a:buFont typeface="Arial MT"/>
              <a:buChar char="•"/>
            </a:pPr>
            <a:r>
              <a:rPr lang="en-US" altLang="en-US" sz="2800" dirty="0"/>
              <a:t>ALTER TABLE name CHANGE </a:t>
            </a:r>
            <a:r>
              <a:rPr lang="en-US" altLang="en-US" sz="2800" dirty="0" err="1"/>
              <a:t>column_name</a:t>
            </a:r>
            <a:r>
              <a:rPr lang="en-US" altLang="en-US" sz="2800" dirty="0"/>
              <a:t>  </a:t>
            </a:r>
            <a:r>
              <a:rPr lang="en-US" altLang="en-US" sz="2800" dirty="0" err="1"/>
              <a:t>new_name</a:t>
            </a:r>
            <a:r>
              <a:rPr lang="en-US" altLang="en-US" sz="2800" dirty="0"/>
              <a:t> </a:t>
            </a:r>
            <a:r>
              <a:rPr lang="en-US" altLang="en-US" sz="2800" dirty="0" err="1"/>
              <a:t>new_type</a:t>
            </a:r>
            <a:endParaRPr lang="en-US" altLang="en-US" sz="2800" dirty="0"/>
          </a:p>
          <a:p>
            <a:pPr>
              <a:spcBef>
                <a:spcPts val="675"/>
              </a:spcBef>
              <a:buFont typeface="Arial MT"/>
              <a:buChar char="•"/>
            </a:pPr>
            <a:r>
              <a:rPr lang="en-US" altLang="en-US" sz="2800" dirty="0"/>
              <a:t>ALTER TABLE name REPLACE COLUMNS (</a:t>
            </a:r>
            <a:r>
              <a:rPr lang="en-US" altLang="en-US" sz="2800" dirty="0" err="1"/>
              <a:t>col_spec</a:t>
            </a:r>
            <a:r>
              <a:rPr lang="en-US" altLang="en-US" sz="2800" dirty="0"/>
              <a:t>[, </a:t>
            </a:r>
            <a:r>
              <a:rPr lang="en-US" altLang="en-US" sz="2800" dirty="0" err="1"/>
              <a:t>col_spec</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object 2">
            <a:extLst>
              <a:ext uri="{FF2B5EF4-FFF2-40B4-BE49-F238E27FC236}">
                <a16:creationId xmlns:a16="http://schemas.microsoft.com/office/drawing/2014/main" id="{CD25159B-50B4-5BC2-7653-CA1E9CDABE2C}"/>
              </a:ext>
            </a:extLst>
          </p:cNvPr>
          <p:cNvSpPr txBox="1">
            <a:spLocks noChangeArrowheads="1"/>
          </p:cNvSpPr>
          <p:nvPr/>
        </p:nvSpPr>
        <p:spPr bwMode="auto">
          <a:xfrm>
            <a:off x="2060575" y="1620839"/>
            <a:ext cx="7945438"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sz="2800" dirty="0"/>
              <a:t>When we create a table in hive, it creates in the  default location of the hive warehouse. </a:t>
            </a:r>
          </a:p>
          <a:p>
            <a:pPr>
              <a:spcBef>
                <a:spcPct val="0"/>
              </a:spcBef>
              <a:buFontTx/>
              <a:buNone/>
            </a:pPr>
            <a:r>
              <a:rPr lang="en-US" altLang="en-US" sz="2800" dirty="0"/>
              <a:t>“/user/hive/warehouse”, after creation of the table we  can move the data from HDFS to hive table.</a:t>
            </a:r>
          </a:p>
          <a:p>
            <a:pPr>
              <a:spcBef>
                <a:spcPts val="675"/>
              </a:spcBef>
              <a:buFont typeface="Arial MT"/>
              <a:buChar char="•"/>
            </a:pPr>
            <a:r>
              <a:rPr lang="en-US" altLang="en-US" sz="2800" dirty="0"/>
              <a:t>The following command creates a table with in  location of “/user/hive/warehouse/</a:t>
            </a:r>
            <a:r>
              <a:rPr lang="en-US" altLang="en-US" sz="2800" dirty="0" err="1"/>
              <a:t>retail.db</a:t>
            </a:r>
            <a:r>
              <a:rPr lang="en-US" altLang="en-US" sz="2800" dirty="0"/>
              <a:t>”</a:t>
            </a:r>
          </a:p>
          <a:p>
            <a:pPr>
              <a:spcBef>
                <a:spcPts val="675"/>
              </a:spcBef>
              <a:buFont typeface="Arial MT"/>
              <a:buChar char="•"/>
            </a:pPr>
            <a:r>
              <a:rPr lang="en-US" altLang="en-US" sz="2800" i="1" dirty="0"/>
              <a:t>Note : </a:t>
            </a:r>
            <a:r>
              <a:rPr lang="en-US" altLang="en-US" sz="2800" dirty="0" err="1"/>
              <a:t>retail.db</a:t>
            </a:r>
            <a:r>
              <a:rPr lang="en-US" altLang="en-US" sz="2800" dirty="0"/>
              <a:t> is the database created in the Hive  warehouse.</a:t>
            </a:r>
          </a:p>
        </p:txBody>
      </p:sp>
      <p:pic>
        <p:nvPicPr>
          <p:cNvPr id="476163" name="object 3">
            <a:extLst>
              <a:ext uri="{FF2B5EF4-FFF2-40B4-BE49-F238E27FC236}">
                <a16:creationId xmlns:a16="http://schemas.microsoft.com/office/drawing/2014/main" id="{8F91D111-2EF3-D4EA-202A-8D762947B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5329238"/>
            <a:ext cx="866933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object 2">
            <a:extLst>
              <a:ext uri="{FF2B5EF4-FFF2-40B4-BE49-F238E27FC236}">
                <a16:creationId xmlns:a16="http://schemas.microsoft.com/office/drawing/2014/main" id="{886D04FD-4E21-48E2-BDF2-A0F91097AB35}"/>
              </a:ext>
            </a:extLst>
          </p:cNvPr>
          <p:cNvSpPr txBox="1">
            <a:spLocks noChangeArrowheads="1"/>
          </p:cNvSpPr>
          <p:nvPr/>
        </p:nvSpPr>
        <p:spPr bwMode="auto">
          <a:xfrm>
            <a:off x="2113737" y="1098255"/>
            <a:ext cx="70040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b="1" dirty="0"/>
              <a:t>Describe </a:t>
            </a:r>
            <a:r>
              <a:rPr lang="en-US" altLang="en-US" dirty="0"/>
              <a:t>provides information about the  schema of the table.</a:t>
            </a:r>
          </a:p>
        </p:txBody>
      </p:sp>
      <p:pic>
        <p:nvPicPr>
          <p:cNvPr id="477187" name="object 3">
            <a:extLst>
              <a:ext uri="{FF2B5EF4-FFF2-40B4-BE49-F238E27FC236}">
                <a16:creationId xmlns:a16="http://schemas.microsoft.com/office/drawing/2014/main" id="{74E6B29C-8613-B3A9-11B5-22CB5975D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37" y="2259679"/>
            <a:ext cx="4946650"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object 2">
            <a:extLst>
              <a:ext uri="{FF2B5EF4-FFF2-40B4-BE49-F238E27FC236}">
                <a16:creationId xmlns:a16="http://schemas.microsoft.com/office/drawing/2014/main" id="{B38417EA-3A85-3EB7-300E-C30083F329A6}"/>
              </a:ext>
            </a:extLst>
          </p:cNvPr>
          <p:cNvSpPr txBox="1">
            <a:spLocks noChangeArrowheads="1"/>
          </p:cNvSpPr>
          <p:nvPr/>
        </p:nvSpPr>
        <p:spPr bwMode="auto">
          <a:xfrm>
            <a:off x="2060576" y="1522414"/>
            <a:ext cx="74644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9855"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gn="just">
              <a:spcBef>
                <a:spcPts val="863"/>
              </a:spcBef>
              <a:buFont typeface="Arial MT"/>
              <a:buChar char="•"/>
            </a:pPr>
            <a:r>
              <a:rPr lang="en-US" altLang="en-US" b="1"/>
              <a:t>Data Manipulation Language (DML )</a:t>
            </a:r>
            <a:endParaRPr lang="en-US" altLang="en-US"/>
          </a:p>
          <a:p>
            <a:pPr algn="just">
              <a:spcBef>
                <a:spcPts val="775"/>
              </a:spcBef>
              <a:buFont typeface="Arial MT"/>
              <a:buChar char="•"/>
            </a:pPr>
            <a:r>
              <a:rPr lang="en-US" altLang="en-US"/>
              <a:t>DML statements are used to retrieve, store,  modify, delete, insert and update data in the  database.</a:t>
            </a:r>
          </a:p>
          <a:p>
            <a:pPr algn="just">
              <a:spcBef>
                <a:spcPts val="775"/>
              </a:spcBef>
              <a:buFont typeface="Arial MT"/>
              <a:buChar char="•"/>
            </a:pPr>
            <a:r>
              <a:rPr lang="en-US" altLang="en-US" i="1"/>
              <a:t>Example :</a:t>
            </a:r>
            <a:endParaRPr lang="en-US" altLang="en-US"/>
          </a:p>
          <a:p>
            <a:pPr algn="just">
              <a:spcBef>
                <a:spcPts val="775"/>
              </a:spcBef>
              <a:buFont typeface="Arial MT"/>
              <a:buChar char="•"/>
            </a:pPr>
            <a:r>
              <a:rPr lang="en-US" altLang="en-US"/>
              <a:t>LOAD, INSERT Statements.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object 2">
            <a:extLst>
              <a:ext uri="{FF2B5EF4-FFF2-40B4-BE49-F238E27FC236}">
                <a16:creationId xmlns:a16="http://schemas.microsoft.com/office/drawing/2014/main" id="{1A17B03A-2DCE-DE1B-7CC2-790906F962BB}"/>
              </a:ext>
            </a:extLst>
          </p:cNvPr>
          <p:cNvSpPr txBox="1">
            <a:spLocks noChangeArrowheads="1"/>
          </p:cNvSpPr>
          <p:nvPr/>
        </p:nvSpPr>
        <p:spPr bwMode="auto">
          <a:xfrm>
            <a:off x="2060576" y="1533526"/>
            <a:ext cx="80105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969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788"/>
              </a:spcBef>
              <a:buFont typeface="Arial MT"/>
              <a:buChar char="•"/>
            </a:pPr>
            <a:r>
              <a:rPr lang="en-US" altLang="en-US" sz="2800"/>
              <a:t>Syntax :</a:t>
            </a:r>
          </a:p>
          <a:p>
            <a:pPr lvl="1">
              <a:spcBef>
                <a:spcPts val="600"/>
              </a:spcBef>
              <a:buFont typeface="Arial MT"/>
              <a:buChar char="–"/>
            </a:pPr>
            <a:r>
              <a:rPr lang="en-US" altLang="en-US" sz="2400"/>
              <a:t>LOAD data &lt;LOCAL&gt; inpath &lt;file path&gt; into table</a:t>
            </a:r>
          </a:p>
          <a:p>
            <a:pPr>
              <a:spcBef>
                <a:spcPct val="0"/>
              </a:spcBef>
              <a:buFontTx/>
              <a:buNone/>
            </a:pPr>
            <a:r>
              <a:rPr lang="en-US" altLang="en-US" sz="2400"/>
              <a:t>[tablename]</a:t>
            </a:r>
          </a:p>
          <a:p>
            <a:pPr>
              <a:spcBef>
                <a:spcPts val="650"/>
              </a:spcBef>
              <a:buFont typeface="Arial MT"/>
              <a:buChar char="•"/>
            </a:pPr>
            <a:r>
              <a:rPr lang="en-US" altLang="en-US" sz="2800"/>
              <a:t>The Load operation is used to move the data into  corresponding Hive table.</a:t>
            </a:r>
          </a:p>
          <a:p>
            <a:pPr lvl="1">
              <a:spcBef>
                <a:spcPts val="600"/>
              </a:spcBef>
              <a:buFont typeface="Arial MT"/>
              <a:buChar char="–"/>
            </a:pPr>
            <a:r>
              <a:rPr lang="en-US" altLang="en-US" sz="2400"/>
              <a:t>If the keyword </a:t>
            </a:r>
            <a:r>
              <a:rPr lang="en-US" altLang="en-US" sz="2400" b="1"/>
              <a:t>local </a:t>
            </a:r>
            <a:r>
              <a:rPr lang="en-US" altLang="en-US" sz="2400"/>
              <a:t>is specified, then in the load command  will give the local file system path.</a:t>
            </a:r>
          </a:p>
          <a:p>
            <a:pPr lvl="1">
              <a:spcBef>
                <a:spcPts val="575"/>
              </a:spcBef>
              <a:buFont typeface="Arial MT"/>
              <a:buChar char="–"/>
            </a:pPr>
            <a:r>
              <a:rPr lang="en-US" altLang="en-US" sz="2400"/>
              <a:t>If the keyword local is not specified we have to use the  HDFS path of the file.</a:t>
            </a:r>
          </a:p>
        </p:txBody>
      </p:sp>
      <p:pic>
        <p:nvPicPr>
          <p:cNvPr id="479235" name="object 3">
            <a:extLst>
              <a:ext uri="{FF2B5EF4-FFF2-40B4-BE49-F238E27FC236}">
                <a16:creationId xmlns:a16="http://schemas.microsoft.com/office/drawing/2014/main" id="{E218BA5A-711B-08FA-C72D-3234A00C1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5157789"/>
            <a:ext cx="488473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object 2">
            <a:extLst>
              <a:ext uri="{FF2B5EF4-FFF2-40B4-BE49-F238E27FC236}">
                <a16:creationId xmlns:a16="http://schemas.microsoft.com/office/drawing/2014/main" id="{C0DF8BC3-D2BC-985D-7D07-22791CBFB860}"/>
              </a:ext>
            </a:extLst>
          </p:cNvPr>
          <p:cNvSpPr txBox="1">
            <a:spLocks noChangeArrowheads="1"/>
          </p:cNvSpPr>
          <p:nvPr/>
        </p:nvSpPr>
        <p:spPr bwMode="auto">
          <a:xfrm>
            <a:off x="2060576" y="1622426"/>
            <a:ext cx="7916863"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sz="2400"/>
              <a:t>Data Manipulation Statements or aggregate functions retrieve  the data.</a:t>
            </a:r>
          </a:p>
          <a:p>
            <a:pPr>
              <a:spcBef>
                <a:spcPts val="575"/>
              </a:spcBef>
              <a:buFont typeface="Arial MT"/>
              <a:buChar char="•"/>
            </a:pPr>
            <a:r>
              <a:rPr lang="en-US" altLang="en-US" sz="2400" i="1"/>
              <a:t>Example to count number of records:</a:t>
            </a:r>
            <a:endParaRPr lang="en-US" altLang="en-US" sz="2400"/>
          </a:p>
          <a:p>
            <a:pPr>
              <a:spcBef>
                <a:spcPts val="500"/>
              </a:spcBef>
              <a:buNone/>
            </a:pPr>
            <a:r>
              <a:rPr lang="en-US" altLang="en-US" sz="2000">
                <a:latin typeface="Arial MT"/>
                <a:ea typeface="Arial MT"/>
                <a:cs typeface="Arial MT"/>
              </a:rPr>
              <a:t>–	</a:t>
            </a:r>
            <a:r>
              <a:rPr lang="en-US" altLang="en-US" sz="2000"/>
              <a:t>Count aggregate function is used count the total number of the records  in a table.</a:t>
            </a:r>
          </a:p>
        </p:txBody>
      </p:sp>
      <p:pic>
        <p:nvPicPr>
          <p:cNvPr id="480259" name="object 3">
            <a:extLst>
              <a:ext uri="{FF2B5EF4-FFF2-40B4-BE49-F238E27FC236}">
                <a16:creationId xmlns:a16="http://schemas.microsoft.com/office/drawing/2014/main" id="{E551EDEE-A2F5-24DE-2B13-517A2C89B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576" y="3500438"/>
            <a:ext cx="695642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9CA3D8B-28CE-2B3F-B79C-D2F480CD1A53}"/>
              </a:ext>
            </a:extLst>
          </p:cNvPr>
          <p:cNvSpPr txBox="1">
            <a:spLocks noGrp="1"/>
          </p:cNvSpPr>
          <p:nvPr>
            <p:ph type="title"/>
          </p:nvPr>
        </p:nvSpPr>
        <p:spPr>
          <a:xfrm>
            <a:off x="3656013" y="515657"/>
            <a:ext cx="4881562" cy="622863"/>
          </a:xfrm>
        </p:spPr>
        <p:txBody>
          <a:bodyPr vert="horz" lIns="0" tIns="13335" rIns="0" bIns="0" rtlCol="0" anchor="ctr">
            <a:spAutoFit/>
          </a:bodyPr>
          <a:lstStyle/>
          <a:p>
            <a:pPr marL="12700">
              <a:spcBef>
                <a:spcPts val="105"/>
              </a:spcBef>
              <a:defRPr/>
            </a:pPr>
            <a:r>
              <a:rPr dirty="0">
                <a:latin typeface="Times New Roman"/>
                <a:cs typeface="Times New Roman"/>
              </a:rPr>
              <a:t>Create</a:t>
            </a:r>
            <a:r>
              <a:rPr spc="-50" dirty="0">
                <a:latin typeface="Times New Roman"/>
                <a:cs typeface="Times New Roman"/>
              </a:rPr>
              <a:t> </a:t>
            </a:r>
            <a:r>
              <a:rPr dirty="0">
                <a:latin typeface="Times New Roman"/>
                <a:cs typeface="Times New Roman"/>
              </a:rPr>
              <a:t>External</a:t>
            </a:r>
            <a:r>
              <a:rPr spc="-114" dirty="0">
                <a:latin typeface="Times New Roman"/>
                <a:cs typeface="Times New Roman"/>
              </a:rPr>
              <a:t> </a:t>
            </a:r>
            <a:r>
              <a:rPr spc="-65" dirty="0">
                <a:latin typeface="Times New Roman"/>
                <a:cs typeface="Times New Roman"/>
              </a:rPr>
              <a:t>Table</a:t>
            </a:r>
          </a:p>
        </p:txBody>
      </p:sp>
      <p:sp>
        <p:nvSpPr>
          <p:cNvPr id="481283" name="object 3">
            <a:extLst>
              <a:ext uri="{FF2B5EF4-FFF2-40B4-BE49-F238E27FC236}">
                <a16:creationId xmlns:a16="http://schemas.microsoft.com/office/drawing/2014/main" id="{BC678466-0AC5-8661-BDB4-5B110952728D}"/>
              </a:ext>
            </a:extLst>
          </p:cNvPr>
          <p:cNvSpPr txBox="1">
            <a:spLocks noChangeArrowheads="1"/>
          </p:cNvSpPr>
          <p:nvPr/>
        </p:nvSpPr>
        <p:spPr bwMode="auto">
          <a:xfrm>
            <a:off x="2060575" y="1620839"/>
            <a:ext cx="804545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gn="just">
              <a:spcBef>
                <a:spcPts val="100"/>
              </a:spcBef>
              <a:buFont typeface="Arial MT"/>
              <a:buChar char="•"/>
            </a:pPr>
            <a:r>
              <a:rPr lang="en-US" altLang="en-US" sz="2800"/>
              <a:t>The </a:t>
            </a:r>
            <a:r>
              <a:rPr lang="en-US" altLang="en-US" sz="2800" b="1"/>
              <a:t>create external </a:t>
            </a:r>
            <a:r>
              <a:rPr lang="en-US" altLang="en-US" sz="2800"/>
              <a:t>keyword is used to create a table  and provides a location where the table will create, so  that Hive does not use a default location for this table.</a:t>
            </a:r>
          </a:p>
          <a:p>
            <a:pPr>
              <a:spcBef>
                <a:spcPts val="675"/>
              </a:spcBef>
              <a:buFont typeface="Arial MT"/>
              <a:buChar char="•"/>
            </a:pPr>
            <a:r>
              <a:rPr lang="en-US" altLang="en-US" sz="2800"/>
              <a:t>An </a:t>
            </a:r>
            <a:r>
              <a:rPr lang="en-US" altLang="en-US" sz="2800" b="1"/>
              <a:t>EXTERNAL </a:t>
            </a:r>
            <a:r>
              <a:rPr lang="en-US" altLang="en-US" sz="2800"/>
              <a:t>table points to any HDFS location  for its storage, rather than default storage.</a:t>
            </a:r>
          </a:p>
        </p:txBody>
      </p:sp>
      <p:pic>
        <p:nvPicPr>
          <p:cNvPr id="481284" name="object 4">
            <a:extLst>
              <a:ext uri="{FF2B5EF4-FFF2-40B4-BE49-F238E27FC236}">
                <a16:creationId xmlns:a16="http://schemas.microsoft.com/office/drawing/2014/main" id="{CAFDBD99-6E70-9F0A-9DA3-8E182139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3963988"/>
            <a:ext cx="80137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4AB00F1-F51B-D7C8-6271-A72C00AC52A6}"/>
              </a:ext>
            </a:extLst>
          </p:cNvPr>
          <p:cNvSpPr txBox="1">
            <a:spLocks noGrp="1"/>
          </p:cNvSpPr>
          <p:nvPr>
            <p:ph type="title"/>
          </p:nvPr>
        </p:nvSpPr>
        <p:spPr>
          <a:xfrm>
            <a:off x="4213225" y="515657"/>
            <a:ext cx="3767138" cy="622863"/>
          </a:xfrm>
        </p:spPr>
        <p:txBody>
          <a:bodyPr vert="horz" lIns="0" tIns="13335" rIns="0" bIns="0" rtlCol="0" anchor="ctr">
            <a:spAutoFit/>
          </a:bodyPr>
          <a:lstStyle/>
          <a:p>
            <a:pPr marL="12700">
              <a:spcBef>
                <a:spcPts val="105"/>
              </a:spcBef>
              <a:defRPr/>
            </a:pPr>
            <a:r>
              <a:rPr dirty="0">
                <a:latin typeface="Times New Roman"/>
                <a:cs typeface="Times New Roman"/>
              </a:rPr>
              <a:t>Insert</a:t>
            </a:r>
            <a:r>
              <a:rPr spc="-85" dirty="0">
                <a:latin typeface="Times New Roman"/>
                <a:cs typeface="Times New Roman"/>
              </a:rPr>
              <a:t> </a:t>
            </a:r>
            <a:r>
              <a:rPr dirty="0">
                <a:latin typeface="Times New Roman"/>
                <a:cs typeface="Times New Roman"/>
              </a:rPr>
              <a:t>Command</a:t>
            </a:r>
          </a:p>
        </p:txBody>
      </p:sp>
      <p:sp>
        <p:nvSpPr>
          <p:cNvPr id="482307" name="object 3">
            <a:extLst>
              <a:ext uri="{FF2B5EF4-FFF2-40B4-BE49-F238E27FC236}">
                <a16:creationId xmlns:a16="http://schemas.microsoft.com/office/drawing/2014/main" id="{93A1C053-15AC-C095-3DD2-637E2521C9C2}"/>
              </a:ext>
            </a:extLst>
          </p:cNvPr>
          <p:cNvSpPr txBox="1">
            <a:spLocks noChangeArrowheads="1"/>
          </p:cNvSpPr>
          <p:nvPr/>
        </p:nvSpPr>
        <p:spPr bwMode="auto">
          <a:xfrm>
            <a:off x="2060576" y="1619251"/>
            <a:ext cx="7616825"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The </a:t>
            </a:r>
            <a:r>
              <a:rPr lang="en-US" altLang="en-US" b="1"/>
              <a:t>insert </a:t>
            </a:r>
            <a:r>
              <a:rPr lang="en-US" altLang="en-US"/>
              <a:t>command is used to load the data  Hive table.</a:t>
            </a:r>
          </a:p>
          <a:p>
            <a:pPr>
              <a:spcBef>
                <a:spcPts val="775"/>
              </a:spcBef>
              <a:buFont typeface="Arial MT"/>
              <a:buChar char="•"/>
            </a:pPr>
            <a:r>
              <a:rPr lang="en-US" altLang="en-US"/>
              <a:t>Inserts can be done to a table or a partition.</a:t>
            </a:r>
          </a:p>
          <a:p>
            <a:pPr lvl="1">
              <a:spcBef>
                <a:spcPts val="675"/>
              </a:spcBef>
              <a:buFont typeface="Arial MT"/>
              <a:buChar char="–"/>
            </a:pPr>
            <a:r>
              <a:rPr lang="en-US" altLang="en-US"/>
              <a:t>INSERT OVERWRITE is used to overwrite the  existing data in the table or partition.</a:t>
            </a:r>
          </a:p>
          <a:p>
            <a:pPr lvl="1">
              <a:spcBef>
                <a:spcPts val="675"/>
              </a:spcBef>
              <a:buFont typeface="Arial MT"/>
              <a:buChar char="–"/>
            </a:pPr>
            <a:r>
              <a:rPr lang="en-US" altLang="en-US"/>
              <a:t>INSERT INTO is used to append the data into  existing data in a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C56F70C-D77B-22AB-DBAA-3289D18BCBFE}"/>
              </a:ext>
            </a:extLst>
          </p:cNvPr>
          <p:cNvSpPr txBox="1">
            <a:spLocks noGrp="1"/>
          </p:cNvSpPr>
          <p:nvPr>
            <p:ph type="title"/>
          </p:nvPr>
        </p:nvSpPr>
        <p:spPr>
          <a:xfrm>
            <a:off x="3192464" y="515657"/>
            <a:ext cx="5807075" cy="622863"/>
          </a:xfrm>
        </p:spPr>
        <p:txBody>
          <a:bodyPr vert="horz" lIns="0" tIns="13335" rIns="0" bIns="0" rtlCol="0" anchor="ctr">
            <a:spAutoFit/>
          </a:bodyPr>
          <a:lstStyle/>
          <a:p>
            <a:pPr marL="12700">
              <a:spcBef>
                <a:spcPts val="105"/>
              </a:spcBef>
              <a:defRPr/>
            </a:pPr>
            <a:r>
              <a:rPr spc="-45" dirty="0">
                <a:latin typeface="Times New Roman"/>
                <a:cs typeface="Times New Roman"/>
              </a:rPr>
              <a:t>Typical </a:t>
            </a:r>
            <a:r>
              <a:rPr dirty="0">
                <a:latin typeface="Times New Roman"/>
                <a:cs typeface="Times New Roman"/>
              </a:rPr>
              <a:t>Use-Case</a:t>
            </a:r>
            <a:r>
              <a:rPr spc="-40" dirty="0">
                <a:latin typeface="Times New Roman"/>
                <a:cs typeface="Times New Roman"/>
              </a:rPr>
              <a:t> </a:t>
            </a:r>
            <a:r>
              <a:rPr dirty="0">
                <a:latin typeface="Times New Roman"/>
                <a:cs typeface="Times New Roman"/>
              </a:rPr>
              <a:t>of</a:t>
            </a:r>
            <a:r>
              <a:rPr spc="-15" dirty="0">
                <a:latin typeface="Times New Roman"/>
                <a:cs typeface="Times New Roman"/>
              </a:rPr>
              <a:t> </a:t>
            </a:r>
            <a:r>
              <a:rPr dirty="0">
                <a:latin typeface="Times New Roman"/>
                <a:cs typeface="Times New Roman"/>
              </a:rPr>
              <a:t>Hive</a:t>
            </a:r>
          </a:p>
        </p:txBody>
      </p:sp>
      <p:sp>
        <p:nvSpPr>
          <p:cNvPr id="436227" name="object 3">
            <a:extLst>
              <a:ext uri="{FF2B5EF4-FFF2-40B4-BE49-F238E27FC236}">
                <a16:creationId xmlns:a16="http://schemas.microsoft.com/office/drawing/2014/main" id="{3743440D-9369-30EF-29D9-2B3B9ED19D39}"/>
              </a:ext>
            </a:extLst>
          </p:cNvPr>
          <p:cNvSpPr txBox="1">
            <a:spLocks noChangeArrowheads="1"/>
          </p:cNvSpPr>
          <p:nvPr/>
        </p:nvSpPr>
        <p:spPr bwMode="auto">
          <a:xfrm>
            <a:off x="276448" y="1619251"/>
            <a:ext cx="11770240" cy="426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lgn="just">
              <a:spcBef>
                <a:spcPts val="100"/>
              </a:spcBef>
              <a:buFont typeface="Arial MT"/>
              <a:buChar char="•"/>
            </a:pPr>
            <a:r>
              <a:rPr lang="en-US" altLang="en-US" dirty="0"/>
              <a:t>Hive takes large amount of unstructured data  and place it into a structured view.</a:t>
            </a:r>
          </a:p>
          <a:p>
            <a:pPr algn="just">
              <a:spcBef>
                <a:spcPts val="775"/>
              </a:spcBef>
              <a:buFont typeface="Arial MT"/>
              <a:buChar char="•"/>
            </a:pPr>
            <a:r>
              <a:rPr lang="en-US" altLang="en-US" dirty="0"/>
              <a:t>Hive supports use cases such as Ad-hoc queries, summarization, data analysis.</a:t>
            </a:r>
          </a:p>
          <a:p>
            <a:pPr algn="just">
              <a:spcBef>
                <a:spcPts val="775"/>
              </a:spcBef>
              <a:buFont typeface="Arial MT"/>
              <a:buChar char="•"/>
            </a:pPr>
            <a:r>
              <a:rPr lang="en-US" altLang="en-US" dirty="0"/>
              <a:t>HIVEQL can also be exchange with custom  scalar functions means user defined  functions(UDF'S), aggregations(UDFA’s) and table functions(UDTF's)</a:t>
            </a:r>
          </a:p>
          <a:p>
            <a:pPr algn="just">
              <a:spcBef>
                <a:spcPts val="775"/>
              </a:spcBef>
              <a:buFont typeface="Arial MT"/>
              <a:buChar char="•"/>
            </a:pPr>
            <a:r>
              <a:rPr lang="en-US" altLang="en-US" dirty="0"/>
              <a:t>It converts SQL queries into MapReduce jobs.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330" name="object 2">
            <a:extLst>
              <a:ext uri="{FF2B5EF4-FFF2-40B4-BE49-F238E27FC236}">
                <a16:creationId xmlns:a16="http://schemas.microsoft.com/office/drawing/2014/main" id="{0EAA91E5-FD9F-869D-E34B-A1EFD7D00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1643063"/>
            <a:ext cx="8523288"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object 2">
            <a:extLst>
              <a:ext uri="{FF2B5EF4-FFF2-40B4-BE49-F238E27FC236}">
                <a16:creationId xmlns:a16="http://schemas.microsoft.com/office/drawing/2014/main" id="{8C20677C-5CB6-A64B-E656-4D3A9D435462}"/>
              </a:ext>
            </a:extLst>
          </p:cNvPr>
          <p:cNvSpPr>
            <a:spLocks noGrp="1"/>
          </p:cNvSpPr>
          <p:nvPr>
            <p:ph type="title"/>
          </p:nvPr>
        </p:nvSpPr>
        <p:spPr>
          <a:xfrm>
            <a:off x="2781300" y="206375"/>
            <a:ext cx="6629400" cy="1244600"/>
          </a:xfrm>
        </p:spPr>
        <p:txBody>
          <a:bodyPr vert="horz" lIns="0" tIns="12065" rIns="0" bIns="0" rtlCol="0" anchor="ctr">
            <a:spAutoFit/>
          </a:bodyPr>
          <a:lstStyle/>
          <a:p>
            <a:pPr marL="2255838" indent="-2243138">
              <a:spcBef>
                <a:spcPts val="100"/>
              </a:spcBef>
            </a:pPr>
            <a:r>
              <a:rPr lang="en-US" altLang="en-US"/>
              <a:t>Partitioned By and Clustered By  Command</a:t>
            </a:r>
          </a:p>
        </p:txBody>
      </p:sp>
      <p:sp>
        <p:nvSpPr>
          <p:cNvPr id="484355" name="object 3">
            <a:extLst>
              <a:ext uri="{FF2B5EF4-FFF2-40B4-BE49-F238E27FC236}">
                <a16:creationId xmlns:a16="http://schemas.microsoft.com/office/drawing/2014/main" id="{B7DB17E8-FE81-070A-7559-7C11A588B610}"/>
              </a:ext>
            </a:extLst>
          </p:cNvPr>
          <p:cNvSpPr txBox="1">
            <a:spLocks noChangeArrowheads="1"/>
          </p:cNvSpPr>
          <p:nvPr/>
        </p:nvSpPr>
        <p:spPr bwMode="auto">
          <a:xfrm>
            <a:off x="2060575" y="1370013"/>
            <a:ext cx="75819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b="1"/>
              <a:t>‘Partitioned by</a:t>
            </a:r>
            <a:r>
              <a:rPr lang="en-US" altLang="en-US"/>
              <a:t>‘ is used to divided the table  into the Partition and</a:t>
            </a:r>
          </a:p>
          <a:p>
            <a:pPr>
              <a:spcBef>
                <a:spcPts val="775"/>
              </a:spcBef>
              <a:buFont typeface="Arial MT"/>
              <a:buChar char="•"/>
            </a:pPr>
            <a:r>
              <a:rPr lang="en-US" altLang="en-US"/>
              <a:t>can be divided in to buckets by using the  ‘</a:t>
            </a:r>
            <a:r>
              <a:rPr lang="en-US" altLang="en-US" b="1"/>
              <a:t>Clustered By</a:t>
            </a:r>
            <a:r>
              <a:rPr lang="en-US" altLang="en-US"/>
              <a:t>‘ command.</a:t>
            </a:r>
          </a:p>
        </p:txBody>
      </p:sp>
      <p:pic>
        <p:nvPicPr>
          <p:cNvPr id="484356" name="object 4">
            <a:extLst>
              <a:ext uri="{FF2B5EF4-FFF2-40B4-BE49-F238E27FC236}">
                <a16:creationId xmlns:a16="http://schemas.microsoft.com/office/drawing/2014/main" id="{7D1EF8A3-F736-F274-434C-9B32E12CB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3587751"/>
            <a:ext cx="84931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object 2">
            <a:extLst>
              <a:ext uri="{FF2B5EF4-FFF2-40B4-BE49-F238E27FC236}">
                <a16:creationId xmlns:a16="http://schemas.microsoft.com/office/drawing/2014/main" id="{E9B1EEFA-93BE-D443-75AA-A6CC833369D7}"/>
              </a:ext>
            </a:extLst>
          </p:cNvPr>
          <p:cNvSpPr txBox="1">
            <a:spLocks noChangeArrowheads="1"/>
          </p:cNvSpPr>
          <p:nvPr/>
        </p:nvSpPr>
        <p:spPr bwMode="auto">
          <a:xfrm>
            <a:off x="2060575" y="1619250"/>
            <a:ext cx="74358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The ‘Drop Table’ statement deletes the data  and metadata for a table.</a:t>
            </a:r>
          </a:p>
          <a:p>
            <a:pPr>
              <a:spcBef>
                <a:spcPts val="775"/>
              </a:spcBef>
              <a:buFont typeface="Arial MT"/>
              <a:buChar char="•"/>
            </a:pPr>
            <a:r>
              <a:rPr lang="en-US" altLang="en-US"/>
              <a:t>In the case of external tables, only the  metadata is deleted.</a:t>
            </a:r>
          </a:p>
        </p:txBody>
      </p:sp>
      <p:pic>
        <p:nvPicPr>
          <p:cNvPr id="485379" name="object 3">
            <a:extLst>
              <a:ext uri="{FF2B5EF4-FFF2-40B4-BE49-F238E27FC236}">
                <a16:creationId xmlns:a16="http://schemas.microsoft.com/office/drawing/2014/main" id="{F8C6884D-CC89-45BB-3E81-8515BE5D3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6" y="3933826"/>
            <a:ext cx="51403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object 2">
            <a:extLst>
              <a:ext uri="{FF2B5EF4-FFF2-40B4-BE49-F238E27FC236}">
                <a16:creationId xmlns:a16="http://schemas.microsoft.com/office/drawing/2014/main" id="{9C661562-338E-9165-711A-81637AFBAEEF}"/>
              </a:ext>
            </a:extLst>
          </p:cNvPr>
          <p:cNvSpPr txBox="1">
            <a:spLocks noChangeArrowheads="1"/>
          </p:cNvSpPr>
          <p:nvPr/>
        </p:nvSpPr>
        <p:spPr bwMode="auto">
          <a:xfrm>
            <a:off x="2060575" y="1619251"/>
            <a:ext cx="79311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Load data local inpath ‘aru.txt’ into table  tablename and then we check employee1 table  by using Select * from table name command</a:t>
            </a:r>
          </a:p>
        </p:txBody>
      </p:sp>
      <p:pic>
        <p:nvPicPr>
          <p:cNvPr id="486403" name="object 3">
            <a:extLst>
              <a:ext uri="{FF2B5EF4-FFF2-40B4-BE49-F238E27FC236}">
                <a16:creationId xmlns:a16="http://schemas.microsoft.com/office/drawing/2014/main" id="{3A67409A-7439-5F92-F3B9-862CD424B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3068639"/>
            <a:ext cx="8377237"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object 2">
            <a:extLst>
              <a:ext uri="{FF2B5EF4-FFF2-40B4-BE49-F238E27FC236}">
                <a16:creationId xmlns:a16="http://schemas.microsoft.com/office/drawing/2014/main" id="{57B91947-5B23-A640-BD84-D0B53CB44551}"/>
              </a:ext>
            </a:extLst>
          </p:cNvPr>
          <p:cNvSpPr>
            <a:spLocks noGrp="1"/>
          </p:cNvSpPr>
          <p:nvPr>
            <p:ph type="title"/>
          </p:nvPr>
        </p:nvSpPr>
        <p:spPr>
          <a:xfrm>
            <a:off x="4686301" y="513701"/>
            <a:ext cx="2822575" cy="626775"/>
          </a:xfrm>
        </p:spPr>
        <p:txBody>
          <a:bodyPr vert="horz" lIns="0" tIns="13335" rIns="0" bIns="0" rtlCol="0" anchor="ctr">
            <a:spAutoFit/>
          </a:bodyPr>
          <a:lstStyle/>
          <a:p>
            <a:pPr marL="12700">
              <a:spcBef>
                <a:spcPts val="100"/>
              </a:spcBef>
            </a:pPr>
            <a:r>
              <a:rPr lang="en-US" altLang="en-US"/>
              <a:t>Aggregation</a:t>
            </a:r>
          </a:p>
        </p:txBody>
      </p:sp>
      <p:sp>
        <p:nvSpPr>
          <p:cNvPr id="487427" name="object 3">
            <a:extLst>
              <a:ext uri="{FF2B5EF4-FFF2-40B4-BE49-F238E27FC236}">
                <a16:creationId xmlns:a16="http://schemas.microsoft.com/office/drawing/2014/main" id="{5BB28FB3-B134-13D4-6B1A-766213E63C8D}"/>
              </a:ext>
            </a:extLst>
          </p:cNvPr>
          <p:cNvSpPr txBox="1">
            <a:spLocks noChangeArrowheads="1"/>
          </p:cNvSpPr>
          <p:nvPr/>
        </p:nvSpPr>
        <p:spPr bwMode="auto">
          <a:xfrm>
            <a:off x="2060575" y="1619250"/>
            <a:ext cx="4681538"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Select count (DISTINCT  category) from tablename;</a:t>
            </a:r>
          </a:p>
          <a:p>
            <a:pPr>
              <a:spcBef>
                <a:spcPts val="775"/>
              </a:spcBef>
              <a:buFont typeface="Arial MT"/>
              <a:buChar char="•"/>
            </a:pPr>
            <a:r>
              <a:rPr lang="en-US" altLang="en-US"/>
              <a:t>This command will count  the different category of  ‘cate’ table. Here there are  3 different categories.</a:t>
            </a:r>
          </a:p>
          <a:p>
            <a:pPr>
              <a:spcBef>
                <a:spcPts val="775"/>
              </a:spcBef>
              <a:buFont typeface="Arial MT"/>
              <a:buChar char="•"/>
            </a:pPr>
            <a:r>
              <a:rPr lang="en-US" altLang="en-US"/>
              <a:t>Suppose there is another  table cate where f1 is field  name of category.</a:t>
            </a:r>
          </a:p>
        </p:txBody>
      </p:sp>
      <p:pic>
        <p:nvPicPr>
          <p:cNvPr id="487428" name="object 4">
            <a:extLst>
              <a:ext uri="{FF2B5EF4-FFF2-40B4-BE49-F238E27FC236}">
                <a16:creationId xmlns:a16="http://schemas.microsoft.com/office/drawing/2014/main" id="{041F8F53-92E2-DAED-AE7D-7D78B058F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914" y="1860551"/>
            <a:ext cx="3652837"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object 2">
            <a:extLst>
              <a:ext uri="{FF2B5EF4-FFF2-40B4-BE49-F238E27FC236}">
                <a16:creationId xmlns:a16="http://schemas.microsoft.com/office/drawing/2014/main" id="{4C94D7BF-8E31-2F4D-1FCE-22046FCF0390}"/>
              </a:ext>
            </a:extLst>
          </p:cNvPr>
          <p:cNvSpPr>
            <a:spLocks noGrp="1"/>
          </p:cNvSpPr>
          <p:nvPr>
            <p:ph type="title"/>
          </p:nvPr>
        </p:nvSpPr>
        <p:spPr>
          <a:xfrm>
            <a:off x="4686301" y="513701"/>
            <a:ext cx="2822575" cy="626775"/>
          </a:xfrm>
        </p:spPr>
        <p:txBody>
          <a:bodyPr vert="horz" lIns="0" tIns="13335" rIns="0" bIns="0" rtlCol="0" anchor="ctr">
            <a:spAutoFit/>
          </a:bodyPr>
          <a:lstStyle/>
          <a:p>
            <a:pPr marL="12700">
              <a:spcBef>
                <a:spcPts val="100"/>
              </a:spcBef>
            </a:pPr>
            <a:r>
              <a:rPr lang="en-US" altLang="en-US"/>
              <a:t>Aggregation</a:t>
            </a:r>
          </a:p>
        </p:txBody>
      </p:sp>
      <p:pic>
        <p:nvPicPr>
          <p:cNvPr id="488451" name="object 3">
            <a:extLst>
              <a:ext uri="{FF2B5EF4-FFF2-40B4-BE49-F238E27FC236}">
                <a16:creationId xmlns:a16="http://schemas.microsoft.com/office/drawing/2014/main" id="{5726F89B-14AD-338A-284F-FC6DE15CF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888" y="1585913"/>
            <a:ext cx="84836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C82303C-DB72-C97B-8DB1-DA41AEA48827}"/>
              </a:ext>
            </a:extLst>
          </p:cNvPr>
          <p:cNvSpPr txBox="1">
            <a:spLocks noGrp="1"/>
          </p:cNvSpPr>
          <p:nvPr>
            <p:ph type="title"/>
          </p:nvPr>
        </p:nvSpPr>
        <p:spPr>
          <a:xfrm>
            <a:off x="5010150" y="515657"/>
            <a:ext cx="2171700" cy="622863"/>
          </a:xfrm>
        </p:spPr>
        <p:txBody>
          <a:bodyPr vert="horz" lIns="0" tIns="13335" rIns="0" bIns="0" rtlCol="0" anchor="ctr">
            <a:spAutoFit/>
          </a:bodyPr>
          <a:lstStyle/>
          <a:p>
            <a:pPr marL="12700">
              <a:spcBef>
                <a:spcPts val="105"/>
              </a:spcBef>
              <a:defRPr/>
            </a:pPr>
            <a:r>
              <a:rPr dirty="0">
                <a:latin typeface="Times New Roman"/>
                <a:cs typeface="Times New Roman"/>
              </a:rPr>
              <a:t>Groupi</a:t>
            </a:r>
            <a:r>
              <a:rPr spc="5" dirty="0">
                <a:latin typeface="Times New Roman"/>
                <a:cs typeface="Times New Roman"/>
              </a:rPr>
              <a:t>n</a:t>
            </a:r>
            <a:r>
              <a:rPr dirty="0">
                <a:latin typeface="Times New Roman"/>
                <a:cs typeface="Times New Roman"/>
              </a:rPr>
              <a:t>g</a:t>
            </a:r>
          </a:p>
        </p:txBody>
      </p:sp>
      <p:sp>
        <p:nvSpPr>
          <p:cNvPr id="489475" name="object 3">
            <a:extLst>
              <a:ext uri="{FF2B5EF4-FFF2-40B4-BE49-F238E27FC236}">
                <a16:creationId xmlns:a16="http://schemas.microsoft.com/office/drawing/2014/main" id="{D783384C-F38A-DF44-EE97-AC441BA080BC}"/>
              </a:ext>
            </a:extLst>
          </p:cNvPr>
          <p:cNvSpPr txBox="1">
            <a:spLocks noChangeArrowheads="1"/>
          </p:cNvSpPr>
          <p:nvPr/>
        </p:nvSpPr>
        <p:spPr bwMode="auto">
          <a:xfrm>
            <a:off x="2060576" y="1619251"/>
            <a:ext cx="799147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556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a:t>Group command is used to group the result-set  by one or more columns.</a:t>
            </a:r>
          </a:p>
          <a:p>
            <a:pPr lvl="1">
              <a:spcBef>
                <a:spcPts val="675"/>
              </a:spcBef>
              <a:buFont typeface="Arial MT"/>
              <a:buChar char="–"/>
            </a:pPr>
            <a:r>
              <a:rPr lang="en-US" altLang="en-US"/>
              <a:t>Select category, sum( amount) from txt records  group by category</a:t>
            </a:r>
          </a:p>
          <a:p>
            <a:pPr lvl="1">
              <a:spcBef>
                <a:spcPts val="675"/>
              </a:spcBef>
              <a:buFont typeface="Arial MT"/>
              <a:buChar char="–"/>
            </a:pPr>
            <a:r>
              <a:rPr lang="en-US" altLang="en-US"/>
              <a:t>It calculates the amount of same category.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3DD9DDD-67AF-A4E5-3A86-301F91E01D1F}"/>
              </a:ext>
            </a:extLst>
          </p:cNvPr>
          <p:cNvSpPr txBox="1">
            <a:spLocks noGrp="1"/>
          </p:cNvSpPr>
          <p:nvPr>
            <p:ph type="title"/>
          </p:nvPr>
        </p:nvSpPr>
        <p:spPr>
          <a:xfrm>
            <a:off x="5010150" y="515657"/>
            <a:ext cx="2171700" cy="622863"/>
          </a:xfrm>
        </p:spPr>
        <p:txBody>
          <a:bodyPr vert="horz" lIns="0" tIns="13335" rIns="0" bIns="0" rtlCol="0" anchor="ctr">
            <a:spAutoFit/>
          </a:bodyPr>
          <a:lstStyle/>
          <a:p>
            <a:pPr marL="12700">
              <a:spcBef>
                <a:spcPts val="105"/>
              </a:spcBef>
              <a:defRPr/>
            </a:pPr>
            <a:r>
              <a:rPr dirty="0">
                <a:latin typeface="Times New Roman"/>
                <a:cs typeface="Times New Roman"/>
              </a:rPr>
              <a:t>Groupi</a:t>
            </a:r>
            <a:r>
              <a:rPr spc="5" dirty="0">
                <a:latin typeface="Times New Roman"/>
                <a:cs typeface="Times New Roman"/>
              </a:rPr>
              <a:t>n</a:t>
            </a:r>
            <a:r>
              <a:rPr dirty="0">
                <a:latin typeface="Times New Roman"/>
                <a:cs typeface="Times New Roman"/>
              </a:rPr>
              <a:t>g</a:t>
            </a:r>
          </a:p>
        </p:txBody>
      </p:sp>
      <p:pic>
        <p:nvPicPr>
          <p:cNvPr id="490499" name="object 3">
            <a:extLst>
              <a:ext uri="{FF2B5EF4-FFF2-40B4-BE49-F238E27FC236}">
                <a16:creationId xmlns:a16="http://schemas.microsoft.com/office/drawing/2014/main" id="{C80BD752-B3CD-7A07-BCE0-39617DE9E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641476"/>
            <a:ext cx="8123238"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object 2">
            <a:extLst>
              <a:ext uri="{FF2B5EF4-FFF2-40B4-BE49-F238E27FC236}">
                <a16:creationId xmlns:a16="http://schemas.microsoft.com/office/drawing/2014/main" id="{387F5A31-2EBB-7FD4-813D-10C8E94F9058}"/>
              </a:ext>
            </a:extLst>
          </p:cNvPr>
          <p:cNvSpPr>
            <a:spLocks noGrp="1"/>
          </p:cNvSpPr>
          <p:nvPr>
            <p:ph type="title"/>
          </p:nvPr>
        </p:nvSpPr>
        <p:spPr>
          <a:xfrm>
            <a:off x="5010150" y="513701"/>
            <a:ext cx="2171700" cy="626775"/>
          </a:xfrm>
        </p:spPr>
        <p:txBody>
          <a:bodyPr vert="horz" lIns="0" tIns="13335" rIns="0" bIns="0" rtlCol="0" anchor="ctr">
            <a:spAutoFit/>
          </a:bodyPr>
          <a:lstStyle/>
          <a:p>
            <a:pPr marL="12700">
              <a:spcBef>
                <a:spcPts val="100"/>
              </a:spcBef>
            </a:pPr>
            <a:r>
              <a:rPr lang="en-US" altLang="en-US"/>
              <a:t>Partitions</a:t>
            </a:r>
          </a:p>
        </p:txBody>
      </p:sp>
      <p:sp>
        <p:nvSpPr>
          <p:cNvPr id="491523" name="object 3">
            <a:extLst>
              <a:ext uri="{FF2B5EF4-FFF2-40B4-BE49-F238E27FC236}">
                <a16:creationId xmlns:a16="http://schemas.microsoft.com/office/drawing/2014/main" id="{3AE46A3A-F6B5-8033-98BA-C7589D59580F}"/>
              </a:ext>
            </a:extLst>
          </p:cNvPr>
          <p:cNvSpPr txBox="1">
            <a:spLocks noChangeArrowheads="1"/>
          </p:cNvSpPr>
          <p:nvPr/>
        </p:nvSpPr>
        <p:spPr bwMode="auto">
          <a:xfrm>
            <a:off x="2060575" y="1431926"/>
            <a:ext cx="8077200" cy="487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4470"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613"/>
              </a:spcBef>
              <a:buFont typeface="Arial MT"/>
              <a:buChar char="•"/>
            </a:pPr>
            <a:r>
              <a:rPr lang="en-US" altLang="en-US" sz="2200"/>
              <a:t>Partitions split the larger dataset into more meaningful chunks.</a:t>
            </a:r>
          </a:p>
          <a:p>
            <a:pPr>
              <a:spcBef>
                <a:spcPts val="1513"/>
              </a:spcBef>
              <a:buFont typeface="Arial MT"/>
              <a:buChar char="•"/>
            </a:pPr>
            <a:r>
              <a:rPr lang="en-US" altLang="en-US" sz="2200"/>
              <a:t>Hive provides two kinds of partitions: Static Partition and Dynamic</a:t>
            </a:r>
          </a:p>
          <a:p>
            <a:pPr>
              <a:spcBef>
                <a:spcPts val="175"/>
              </a:spcBef>
              <a:buNone/>
            </a:pPr>
            <a:r>
              <a:rPr lang="en-US" altLang="en-US" sz="2200"/>
              <a:t>Partition.</a:t>
            </a:r>
          </a:p>
          <a:p>
            <a:pPr>
              <a:spcBef>
                <a:spcPts val="1525"/>
              </a:spcBef>
              <a:buFont typeface="Arial MT"/>
              <a:buChar char="•"/>
            </a:pPr>
            <a:r>
              <a:rPr lang="en-US" altLang="en-US" sz="2200"/>
              <a:t>To create static partition based on “gpa” column.</a:t>
            </a:r>
          </a:p>
          <a:p>
            <a:pPr algn="just">
              <a:spcBef>
                <a:spcPts val="525"/>
              </a:spcBef>
              <a:buNone/>
            </a:pPr>
            <a:r>
              <a:rPr lang="en-US" altLang="en-US" sz="2200" b="1"/>
              <a:t>CREATE TABLE IF NOT EXISTS STATIC_PART_STUDENT  (rollno INT, name STRING) PARTITIONED BY (gpa FLOAT)  ROW FORMAT DELIMITED FIELDS TERMINATED BY '\t';</a:t>
            </a:r>
            <a:endParaRPr lang="en-US" altLang="en-US" sz="2200"/>
          </a:p>
          <a:p>
            <a:pPr>
              <a:spcBef>
                <a:spcPts val="525"/>
              </a:spcBef>
              <a:buNone/>
            </a:pPr>
            <a:r>
              <a:rPr lang="en-US" altLang="en-US" sz="2200"/>
              <a:t>Load data into partition table from table.</a:t>
            </a:r>
          </a:p>
          <a:p>
            <a:pPr>
              <a:spcBef>
                <a:spcPts val="525"/>
              </a:spcBef>
              <a:buNone/>
            </a:pPr>
            <a:r>
              <a:rPr lang="en-US" altLang="en-US" sz="2200" b="1"/>
              <a:t>INSERT	OVERWRITE	TABLE	STATIC_PART_STUDENT</a:t>
            </a:r>
            <a:endParaRPr lang="en-US" altLang="en-US" sz="2200"/>
          </a:p>
          <a:p>
            <a:pPr>
              <a:spcBef>
                <a:spcPct val="0"/>
              </a:spcBef>
              <a:buFontTx/>
              <a:buNone/>
            </a:pPr>
            <a:r>
              <a:rPr lang="en-US" altLang="en-US" sz="2200" b="1"/>
              <a:t>PARTITION	(gpa	=4.0)	SELECT	rollno,	name	from  EXT_STUDENT where gpa=4.0;</a:t>
            </a:r>
            <a:endParaRPr lang="en-US" altLang="en-US" sz="2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object 2">
            <a:extLst>
              <a:ext uri="{FF2B5EF4-FFF2-40B4-BE49-F238E27FC236}">
                <a16:creationId xmlns:a16="http://schemas.microsoft.com/office/drawing/2014/main" id="{3CDFBF7B-A064-191D-4E1E-1E748ACBCCB6}"/>
              </a:ext>
            </a:extLst>
          </p:cNvPr>
          <p:cNvSpPr>
            <a:spLocks noGrp="1"/>
          </p:cNvSpPr>
          <p:nvPr>
            <p:ph type="title"/>
          </p:nvPr>
        </p:nvSpPr>
        <p:spPr>
          <a:xfrm>
            <a:off x="5010150" y="513701"/>
            <a:ext cx="2171700" cy="626775"/>
          </a:xfrm>
        </p:spPr>
        <p:txBody>
          <a:bodyPr vert="horz" lIns="0" tIns="13335" rIns="0" bIns="0" rtlCol="0" anchor="ctr">
            <a:spAutoFit/>
          </a:bodyPr>
          <a:lstStyle/>
          <a:p>
            <a:pPr marL="12700">
              <a:spcBef>
                <a:spcPts val="100"/>
              </a:spcBef>
            </a:pPr>
            <a:r>
              <a:rPr lang="en-US" altLang="en-US"/>
              <a:t>Partitions</a:t>
            </a:r>
          </a:p>
        </p:txBody>
      </p:sp>
      <p:sp>
        <p:nvSpPr>
          <p:cNvPr id="492547" name="object 3">
            <a:extLst>
              <a:ext uri="{FF2B5EF4-FFF2-40B4-BE49-F238E27FC236}">
                <a16:creationId xmlns:a16="http://schemas.microsoft.com/office/drawing/2014/main" id="{B4C245AA-753A-60B0-5ACF-473A6BA3221D}"/>
              </a:ext>
            </a:extLst>
          </p:cNvPr>
          <p:cNvSpPr txBox="1">
            <a:spLocks noChangeArrowheads="1"/>
          </p:cNvSpPr>
          <p:nvPr/>
        </p:nvSpPr>
        <p:spPr bwMode="auto">
          <a:xfrm>
            <a:off x="2060576" y="1563689"/>
            <a:ext cx="8075613"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660" rIns="0" bIns="0">
            <a:spAutoFit/>
          </a:bodyPr>
          <a:lstStyle>
            <a:lvl1pPr marL="298450" indent="-285750">
              <a:spcBef>
                <a:spcPct val="20000"/>
              </a:spcBef>
              <a:buFont typeface="Arial" panose="020B0604020202020204" pitchFamily="34" charset="0"/>
              <a:buChar char="•"/>
              <a:tabLst>
                <a:tab pos="29845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29845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29845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575"/>
              </a:spcBef>
              <a:buFont typeface="Arial MT"/>
              <a:buChar char="•"/>
            </a:pPr>
            <a:r>
              <a:rPr lang="en-US" altLang="en-US" sz="2000"/>
              <a:t>To create dynamic partition on column date.</a:t>
            </a:r>
          </a:p>
          <a:p>
            <a:pPr algn="just">
              <a:spcBef>
                <a:spcPts val="488"/>
              </a:spcBef>
              <a:buNone/>
            </a:pPr>
            <a:r>
              <a:rPr lang="en-US" altLang="en-US" sz="2000" b="1"/>
              <a:t>CREATE TABLE IF NOT EXISTS DYNAMIC_PART_STUDENT(rollno  INT, name STRING) PARTITIONED BY (gpa FLOAT) ROW  FORMAT DELIMITED FIELDS TERMINATED BY '\t';</a:t>
            </a:r>
            <a:endParaRPr lang="en-US" altLang="en-US" sz="2000"/>
          </a:p>
          <a:p>
            <a:pPr>
              <a:spcBef>
                <a:spcPts val="475"/>
              </a:spcBef>
              <a:buNone/>
            </a:pPr>
            <a:r>
              <a:rPr lang="en-US" altLang="en-US" sz="2000"/>
              <a:t>To load data into a dynamic partition table from table.</a:t>
            </a:r>
          </a:p>
          <a:p>
            <a:pPr>
              <a:spcBef>
                <a:spcPts val="475"/>
              </a:spcBef>
              <a:buNone/>
            </a:pPr>
            <a:r>
              <a:rPr lang="en-US" altLang="en-US" sz="2000" b="1"/>
              <a:t>SET hive.exec.dynamic.partition = true;</a:t>
            </a:r>
            <a:endParaRPr lang="en-US" altLang="en-US" sz="2000"/>
          </a:p>
          <a:p>
            <a:pPr>
              <a:spcBef>
                <a:spcPts val="475"/>
              </a:spcBef>
              <a:buNone/>
            </a:pPr>
            <a:r>
              <a:rPr lang="en-US" altLang="en-US" sz="2000" b="1"/>
              <a:t>SET hive.exec.dynamic.partition.mode = nonstrict;</a:t>
            </a:r>
            <a:endParaRPr lang="en-US" altLang="en-US" sz="2000"/>
          </a:p>
          <a:p>
            <a:pPr>
              <a:spcBef>
                <a:spcPts val="475"/>
              </a:spcBef>
              <a:buNone/>
            </a:pPr>
            <a:r>
              <a:rPr lang="en-US" altLang="en-US" sz="2000" b="1"/>
              <a:t>Note: </a:t>
            </a:r>
            <a:r>
              <a:rPr lang="en-US" altLang="en-US" sz="2000"/>
              <a:t>The dynamic partition strict mode requires at least one static partition  column. To turn this off,</a:t>
            </a:r>
          </a:p>
          <a:p>
            <a:pPr>
              <a:spcBef>
                <a:spcPts val="475"/>
              </a:spcBef>
              <a:buNone/>
            </a:pPr>
            <a:r>
              <a:rPr lang="en-US" altLang="en-US" sz="2000"/>
              <a:t>set hive.exec.dynamic.partition.mode=nonstrict</a:t>
            </a:r>
          </a:p>
          <a:p>
            <a:pPr>
              <a:spcBef>
                <a:spcPts val="488"/>
              </a:spcBef>
              <a:buNone/>
            </a:pPr>
            <a:r>
              <a:rPr lang="en-US" altLang="en-US" sz="2000" b="1"/>
              <a:t>INSERT	OVERWRITE	TABLE	DYNAMIC_PART_STUDENT</a:t>
            </a:r>
            <a:endParaRPr lang="en-US" altLang="en-US" sz="2000"/>
          </a:p>
          <a:p>
            <a:pPr>
              <a:spcBef>
                <a:spcPct val="0"/>
              </a:spcBef>
              <a:buFontTx/>
              <a:buNone/>
            </a:pPr>
            <a:r>
              <a:rPr lang="en-US" altLang="en-US" sz="2000" b="1"/>
              <a:t>PARTITION (gpa) SELECT rollno,name,gpa from EXT_STUDENT;</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54A80F1-A742-84EC-02F7-AB8628728DA2}"/>
              </a:ext>
            </a:extLst>
          </p:cNvPr>
          <p:cNvSpPr txBox="1">
            <a:spLocks noGrp="1"/>
          </p:cNvSpPr>
          <p:nvPr>
            <p:ph type="title"/>
          </p:nvPr>
        </p:nvSpPr>
        <p:spPr>
          <a:xfrm>
            <a:off x="3935413" y="515657"/>
            <a:ext cx="4324350" cy="622863"/>
          </a:xfrm>
        </p:spPr>
        <p:txBody>
          <a:bodyPr vert="horz" lIns="0" tIns="13335" rIns="0" bIns="0" rtlCol="0" anchor="ctr">
            <a:spAutoFit/>
          </a:bodyPr>
          <a:lstStyle/>
          <a:p>
            <a:pPr marL="12700">
              <a:spcBef>
                <a:spcPts val="105"/>
              </a:spcBef>
              <a:defRPr/>
            </a:pPr>
            <a:r>
              <a:rPr spc="-25" dirty="0">
                <a:latin typeface="Trebuchet MS"/>
                <a:cs typeface="Trebuchet MS"/>
              </a:rPr>
              <a:t>Features</a:t>
            </a:r>
            <a:r>
              <a:rPr spc="-70" dirty="0">
                <a:latin typeface="Trebuchet MS"/>
                <a:cs typeface="Trebuchet MS"/>
              </a:rPr>
              <a:t> </a:t>
            </a:r>
            <a:r>
              <a:rPr dirty="0">
                <a:latin typeface="Trebuchet MS"/>
                <a:cs typeface="Trebuchet MS"/>
              </a:rPr>
              <a:t>of</a:t>
            </a:r>
            <a:r>
              <a:rPr spc="-45" dirty="0">
                <a:latin typeface="Trebuchet MS"/>
                <a:cs typeface="Trebuchet MS"/>
              </a:rPr>
              <a:t> </a:t>
            </a:r>
            <a:r>
              <a:rPr dirty="0">
                <a:latin typeface="Trebuchet MS"/>
                <a:cs typeface="Trebuchet MS"/>
              </a:rPr>
              <a:t>Hive</a:t>
            </a:r>
          </a:p>
        </p:txBody>
      </p:sp>
      <p:sp>
        <p:nvSpPr>
          <p:cNvPr id="437251" name="object 3">
            <a:extLst>
              <a:ext uri="{FF2B5EF4-FFF2-40B4-BE49-F238E27FC236}">
                <a16:creationId xmlns:a16="http://schemas.microsoft.com/office/drawing/2014/main" id="{5379C56A-75E3-B772-D6CB-9BE887CF264C}"/>
              </a:ext>
            </a:extLst>
          </p:cNvPr>
          <p:cNvSpPr txBox="1">
            <a:spLocks noChangeArrowheads="1"/>
          </p:cNvSpPr>
          <p:nvPr/>
        </p:nvSpPr>
        <p:spPr bwMode="auto">
          <a:xfrm>
            <a:off x="212651" y="1585913"/>
            <a:ext cx="11770242" cy="208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bIns="0">
            <a:spAutoFit/>
          </a:bodyPr>
          <a:lstStyle>
            <a:lvl1pPr marL="355600" indent="-342900">
              <a:spcBef>
                <a:spcPct val="20000"/>
              </a:spcBef>
              <a:buFont typeface="Arial" panose="020B0604020202020204" pitchFamily="34" charset="0"/>
              <a:buChar char="•"/>
              <a:tabLst>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363"/>
              </a:spcBef>
              <a:buFontTx/>
              <a:buAutoNum type="arabicPeriod"/>
            </a:pPr>
            <a:r>
              <a:rPr lang="en-US" altLang="en-US" dirty="0"/>
              <a:t>It is similar to SQL.</a:t>
            </a:r>
          </a:p>
          <a:p>
            <a:pPr>
              <a:spcBef>
                <a:spcPts val="275"/>
              </a:spcBef>
              <a:buFontTx/>
              <a:buAutoNum type="arabicPeriod"/>
            </a:pPr>
            <a:r>
              <a:rPr lang="en-US" altLang="en-US" dirty="0"/>
              <a:t>HQL is easy to code.</a:t>
            </a:r>
          </a:p>
          <a:p>
            <a:pPr>
              <a:lnSpc>
                <a:spcPct val="107000"/>
              </a:lnSpc>
              <a:spcBef>
                <a:spcPts val="13"/>
              </a:spcBef>
              <a:buFontTx/>
              <a:buAutoNum type="arabicPeriod"/>
            </a:pPr>
            <a:r>
              <a:rPr lang="en-US" altLang="en-US" dirty="0"/>
              <a:t>Hive supports	rich data types such as structs, lists, and maps.</a:t>
            </a:r>
          </a:p>
          <a:p>
            <a:pPr>
              <a:lnSpc>
                <a:spcPct val="107000"/>
              </a:lnSpc>
              <a:spcBef>
                <a:spcPts val="13"/>
              </a:spcBef>
              <a:buFontTx/>
              <a:buAutoNum type="arabicPeriod"/>
            </a:pPr>
            <a:r>
              <a:rPr lang="en-US" altLang="en-US" dirty="0"/>
              <a:t>Hive supports SQL filters, group-by and order-by clauses.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F97155B-27F3-7274-8429-D9C966D2C603}"/>
              </a:ext>
            </a:extLst>
          </p:cNvPr>
          <p:cNvSpPr txBox="1">
            <a:spLocks noGrp="1"/>
          </p:cNvSpPr>
          <p:nvPr>
            <p:ph type="title"/>
          </p:nvPr>
        </p:nvSpPr>
        <p:spPr>
          <a:xfrm>
            <a:off x="5064125" y="518038"/>
            <a:ext cx="2065338" cy="622863"/>
          </a:xfrm>
        </p:spPr>
        <p:txBody>
          <a:bodyPr vert="horz" lIns="0" tIns="13335" rIns="0" bIns="0" rtlCol="0" anchor="ctr">
            <a:spAutoFit/>
          </a:bodyPr>
          <a:lstStyle/>
          <a:p>
            <a:pPr marL="12700">
              <a:spcBef>
                <a:spcPts val="105"/>
              </a:spcBef>
              <a:defRPr/>
            </a:pPr>
            <a:r>
              <a:rPr spc="-5" dirty="0">
                <a:latin typeface="Trebuchet MS"/>
                <a:cs typeface="Trebuchet MS"/>
              </a:rPr>
              <a:t>Buckets</a:t>
            </a:r>
          </a:p>
        </p:txBody>
      </p:sp>
      <p:sp>
        <p:nvSpPr>
          <p:cNvPr id="3" name="object 3">
            <a:extLst>
              <a:ext uri="{FF2B5EF4-FFF2-40B4-BE49-F238E27FC236}">
                <a16:creationId xmlns:a16="http://schemas.microsoft.com/office/drawing/2014/main" id="{BAA98F6F-DF49-FC42-29B8-1BB8FEE4E7D4}"/>
              </a:ext>
            </a:extLst>
          </p:cNvPr>
          <p:cNvSpPr txBox="1"/>
          <p:nvPr/>
        </p:nvSpPr>
        <p:spPr>
          <a:xfrm>
            <a:off x="2060576" y="1619250"/>
            <a:ext cx="2354263" cy="514350"/>
          </a:xfrm>
          <a:prstGeom prst="rect">
            <a:avLst/>
          </a:prstGeom>
        </p:spPr>
        <p:txBody>
          <a:bodyPr lIns="0" tIns="13335" rIns="0" bIns="0">
            <a:spAutoFit/>
          </a:bodyPr>
          <a:lstStyle/>
          <a:p>
            <a:pPr marL="355600" indent="-342900">
              <a:spcBef>
                <a:spcPts val="105"/>
              </a:spcBef>
              <a:buFont typeface="Arial MT"/>
              <a:buChar char="•"/>
              <a:tabLst>
                <a:tab pos="354965" algn="l"/>
                <a:tab pos="355600" algn="l"/>
                <a:tab pos="2001520" algn="l"/>
              </a:tabLst>
              <a:defRPr/>
            </a:pPr>
            <a:r>
              <a:rPr sz="3200" spc="-235" dirty="0">
                <a:latin typeface="Times New Roman"/>
                <a:cs typeface="Times New Roman"/>
              </a:rPr>
              <a:t>T</a:t>
            </a:r>
            <a:r>
              <a:rPr sz="3200" dirty="0">
                <a:latin typeface="Times New Roman"/>
                <a:cs typeface="Times New Roman"/>
              </a:rPr>
              <a:t>a</a:t>
            </a:r>
            <a:r>
              <a:rPr sz="3200" spc="5" dirty="0">
                <a:latin typeface="Times New Roman"/>
                <a:cs typeface="Times New Roman"/>
              </a:rPr>
              <a:t>b</a:t>
            </a:r>
            <a:r>
              <a:rPr sz="3200" dirty="0">
                <a:latin typeface="Times New Roman"/>
                <a:cs typeface="Times New Roman"/>
              </a:rPr>
              <a:t>les	</a:t>
            </a:r>
            <a:r>
              <a:rPr sz="3200" spc="5" dirty="0">
                <a:latin typeface="Times New Roman"/>
                <a:cs typeface="Times New Roman"/>
              </a:rPr>
              <a:t>or</a:t>
            </a:r>
            <a:endParaRPr sz="3200">
              <a:latin typeface="Times New Roman"/>
              <a:cs typeface="Times New Roman"/>
            </a:endParaRPr>
          </a:p>
        </p:txBody>
      </p:sp>
      <p:sp>
        <p:nvSpPr>
          <p:cNvPr id="4" name="object 4">
            <a:extLst>
              <a:ext uri="{FF2B5EF4-FFF2-40B4-BE49-F238E27FC236}">
                <a16:creationId xmlns:a16="http://schemas.microsoft.com/office/drawing/2014/main" id="{47DD8F25-556D-B7D8-8EFD-3B386C87324B}"/>
              </a:ext>
            </a:extLst>
          </p:cNvPr>
          <p:cNvSpPr txBox="1"/>
          <p:nvPr/>
        </p:nvSpPr>
        <p:spPr>
          <a:xfrm>
            <a:off x="4975225" y="1619250"/>
            <a:ext cx="5156200" cy="514350"/>
          </a:xfrm>
          <a:prstGeom prst="rect">
            <a:avLst/>
          </a:prstGeom>
        </p:spPr>
        <p:txBody>
          <a:bodyPr lIns="0" tIns="13335" rIns="0" bIns="0">
            <a:spAutoFit/>
          </a:bodyPr>
          <a:lstStyle/>
          <a:p>
            <a:pPr marL="12700">
              <a:spcBef>
                <a:spcPts val="105"/>
              </a:spcBef>
              <a:tabLst>
                <a:tab pos="2136775" algn="l"/>
                <a:tab pos="3223895" algn="l"/>
              </a:tabLst>
              <a:defRPr/>
            </a:pPr>
            <a:r>
              <a:rPr sz="3200" spc="-5" dirty="0">
                <a:latin typeface="Times New Roman"/>
                <a:cs typeface="Times New Roman"/>
              </a:rPr>
              <a:t>partitions	</a:t>
            </a:r>
            <a:r>
              <a:rPr sz="3200" dirty="0">
                <a:latin typeface="Times New Roman"/>
                <a:cs typeface="Times New Roman"/>
              </a:rPr>
              <a:t>are	</a:t>
            </a:r>
            <a:r>
              <a:rPr sz="3200" spc="-5" dirty="0">
                <a:latin typeface="Times New Roman"/>
                <a:cs typeface="Times New Roman"/>
              </a:rPr>
              <a:t>sub-divided</a:t>
            </a:r>
            <a:endParaRPr sz="3200">
              <a:latin typeface="Times New Roman"/>
              <a:cs typeface="Times New Roman"/>
            </a:endParaRPr>
          </a:p>
        </p:txBody>
      </p:sp>
      <p:sp>
        <p:nvSpPr>
          <p:cNvPr id="493573" name="object 5">
            <a:extLst>
              <a:ext uri="{FF2B5EF4-FFF2-40B4-BE49-F238E27FC236}">
                <a16:creationId xmlns:a16="http://schemas.microsoft.com/office/drawing/2014/main" id="{2F2BF47C-1CC6-8B41-CC72-8396756970F4}"/>
              </a:ext>
            </a:extLst>
          </p:cNvPr>
          <p:cNvSpPr txBox="1">
            <a:spLocks noChangeArrowheads="1"/>
          </p:cNvSpPr>
          <p:nvPr/>
        </p:nvSpPr>
        <p:spPr bwMode="auto">
          <a:xfrm>
            <a:off x="2060576" y="2108200"/>
            <a:ext cx="8074025"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just">
              <a:spcBef>
                <a:spcPts val="100"/>
              </a:spcBef>
              <a:buNone/>
            </a:pPr>
            <a:r>
              <a:rPr lang="en-US" altLang="en-US"/>
              <a:t>into </a:t>
            </a:r>
            <a:r>
              <a:rPr lang="en-US" altLang="en-US" b="1"/>
              <a:t>buckets, </a:t>
            </a:r>
            <a:r>
              <a:rPr lang="en-US" altLang="en-US"/>
              <a:t>to provide extra structure to the  data that may be used for more efficient  querying. Bucketing works based on the value  of hash function of some column of a table.</a:t>
            </a:r>
          </a:p>
          <a:p>
            <a:pPr algn="just">
              <a:spcBef>
                <a:spcPts val="775"/>
              </a:spcBef>
              <a:buFont typeface="Arial MT"/>
              <a:buChar char="•"/>
            </a:pPr>
            <a:r>
              <a:rPr lang="en-US" altLang="en-US"/>
              <a:t>We can add partitions to a table by altering the  table. Let us assume we have   a   table  called </a:t>
            </a:r>
            <a:r>
              <a:rPr lang="en-US" altLang="en-US" b="1"/>
              <a:t>employee </a:t>
            </a:r>
            <a:r>
              <a:rPr lang="en-US" altLang="en-US"/>
              <a:t>with fields such as Id, Name,  Salary, Designation, Dept, and yoj.</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CE7A464-14BE-1CD8-09A3-262B4FB556EB}"/>
              </a:ext>
            </a:extLst>
          </p:cNvPr>
          <p:cNvSpPr txBox="1">
            <a:spLocks noGrp="1"/>
          </p:cNvSpPr>
          <p:nvPr>
            <p:ph type="title"/>
          </p:nvPr>
        </p:nvSpPr>
        <p:spPr>
          <a:xfrm>
            <a:off x="5064125" y="515657"/>
            <a:ext cx="2065338" cy="622863"/>
          </a:xfrm>
        </p:spPr>
        <p:txBody>
          <a:bodyPr vert="horz" lIns="0" tIns="13335" rIns="0" bIns="0" rtlCol="0" anchor="ctr">
            <a:spAutoFit/>
          </a:bodyPr>
          <a:lstStyle/>
          <a:p>
            <a:pPr marL="12700">
              <a:spcBef>
                <a:spcPts val="105"/>
              </a:spcBef>
              <a:defRPr/>
            </a:pPr>
            <a:r>
              <a:rPr spc="-5" dirty="0">
                <a:latin typeface="Trebuchet MS"/>
                <a:cs typeface="Trebuchet MS"/>
              </a:rPr>
              <a:t>Buckets</a:t>
            </a:r>
          </a:p>
        </p:txBody>
      </p:sp>
      <p:sp>
        <p:nvSpPr>
          <p:cNvPr id="494595" name="object 3">
            <a:extLst>
              <a:ext uri="{FF2B5EF4-FFF2-40B4-BE49-F238E27FC236}">
                <a16:creationId xmlns:a16="http://schemas.microsoft.com/office/drawing/2014/main" id="{54349AA8-E18E-CA90-7EC2-2B02C763E7ED}"/>
              </a:ext>
            </a:extLst>
          </p:cNvPr>
          <p:cNvSpPr txBox="1">
            <a:spLocks noChangeArrowheads="1"/>
          </p:cNvSpPr>
          <p:nvPr/>
        </p:nvSpPr>
        <p:spPr bwMode="auto">
          <a:xfrm>
            <a:off x="669851" y="1563689"/>
            <a:ext cx="10132827"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660" rIns="0" bIns="0">
            <a:spAutoFit/>
          </a:bodyPr>
          <a:lstStyle>
            <a:lvl1pPr marL="298450" indent="-285750">
              <a:spcBef>
                <a:spcPct val="20000"/>
              </a:spcBef>
              <a:buFont typeface="Arial" panose="020B0604020202020204" pitchFamily="34" charset="0"/>
              <a:buChar char="•"/>
              <a:tabLst>
                <a:tab pos="29845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29845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29845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29845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575"/>
              </a:spcBef>
              <a:buFont typeface="Arial MT"/>
              <a:buChar char="•"/>
            </a:pPr>
            <a:r>
              <a:rPr lang="en-US" altLang="en-US" sz="2000" dirty="0"/>
              <a:t>To create a bucketed table having 3 buckets.</a:t>
            </a:r>
          </a:p>
          <a:p>
            <a:pPr algn="ctr">
              <a:spcBef>
                <a:spcPts val="488"/>
              </a:spcBef>
              <a:buNone/>
            </a:pPr>
            <a:r>
              <a:rPr lang="en-US" altLang="en-US" sz="2000" b="1" dirty="0"/>
              <a:t>CREATE TABLE IF NOT EXISTS STUDENT_BUCKET (</a:t>
            </a:r>
            <a:r>
              <a:rPr lang="en-US" altLang="en-US" sz="2000" b="1" dirty="0" err="1"/>
              <a:t>rollno</a:t>
            </a:r>
            <a:endParaRPr lang="en-US" altLang="en-US" sz="2000" dirty="0"/>
          </a:p>
          <a:p>
            <a:pPr algn="ctr">
              <a:spcBef>
                <a:spcPct val="0"/>
              </a:spcBef>
              <a:buFontTx/>
              <a:buNone/>
            </a:pPr>
            <a:r>
              <a:rPr lang="en-US" altLang="en-US" sz="2000" b="1" dirty="0" err="1"/>
              <a:t>INT,name</a:t>
            </a:r>
            <a:r>
              <a:rPr lang="en-US" altLang="en-US" sz="2000" b="1" dirty="0"/>
              <a:t> </a:t>
            </a:r>
            <a:r>
              <a:rPr lang="en-US" altLang="en-US" sz="2000" b="1" dirty="0" err="1"/>
              <a:t>STRING,grade</a:t>
            </a:r>
            <a:r>
              <a:rPr lang="en-US" altLang="en-US" sz="2000" b="1" dirty="0"/>
              <a:t> FLOAT)</a:t>
            </a:r>
            <a:endParaRPr lang="en-US" altLang="en-US" sz="2000" dirty="0"/>
          </a:p>
          <a:p>
            <a:pPr algn="ctr">
              <a:spcBef>
                <a:spcPts val="475"/>
              </a:spcBef>
              <a:buNone/>
            </a:pPr>
            <a:r>
              <a:rPr lang="en-US" altLang="en-US" sz="2000" b="1" dirty="0"/>
              <a:t>CLUSTERED BY (grade) into 3 buckets;</a:t>
            </a:r>
            <a:endParaRPr lang="en-US" altLang="en-US" sz="2000" dirty="0"/>
          </a:p>
          <a:p>
            <a:pPr>
              <a:spcBef>
                <a:spcPts val="475"/>
              </a:spcBef>
              <a:buNone/>
            </a:pPr>
            <a:r>
              <a:rPr lang="en-US" altLang="en-US" sz="2000" dirty="0"/>
              <a:t>Load data to bucketed table.</a:t>
            </a:r>
          </a:p>
          <a:p>
            <a:pPr>
              <a:spcBef>
                <a:spcPts val="475"/>
              </a:spcBef>
              <a:buNone/>
            </a:pPr>
            <a:r>
              <a:rPr lang="en-US" altLang="en-US" sz="2000" b="1" dirty="0"/>
              <a:t>FROM STUDENT</a:t>
            </a:r>
            <a:endParaRPr lang="en-US" altLang="en-US" sz="2000" dirty="0"/>
          </a:p>
          <a:p>
            <a:pPr>
              <a:spcBef>
                <a:spcPts val="475"/>
              </a:spcBef>
              <a:buNone/>
            </a:pPr>
            <a:r>
              <a:rPr lang="en-US" altLang="en-US" sz="2000" b="1" dirty="0"/>
              <a:t>INSERT OVERWRITE TABLE STUDENT_BUCKET</a:t>
            </a:r>
            <a:endParaRPr lang="en-US" altLang="en-US" sz="2000" dirty="0"/>
          </a:p>
          <a:p>
            <a:pPr>
              <a:spcBef>
                <a:spcPts val="475"/>
              </a:spcBef>
              <a:buNone/>
            </a:pPr>
            <a:r>
              <a:rPr lang="en-US" altLang="en-US" sz="2000" b="1" dirty="0"/>
              <a:t>SELECT </a:t>
            </a:r>
            <a:r>
              <a:rPr lang="en-US" altLang="en-US" sz="2000" b="1" dirty="0" err="1"/>
              <a:t>rollno,name,grade</a:t>
            </a:r>
            <a:r>
              <a:rPr lang="en-US" altLang="en-US" sz="2000" b="1" dirty="0"/>
              <a:t>;</a:t>
            </a:r>
            <a:endParaRPr lang="en-US" altLang="en-US" sz="2000" dirty="0"/>
          </a:p>
          <a:p>
            <a:pPr>
              <a:spcBef>
                <a:spcPts val="475"/>
              </a:spcBef>
              <a:buNone/>
            </a:pPr>
            <a:r>
              <a:rPr lang="en-US" altLang="en-US" sz="2000" dirty="0"/>
              <a:t>To display the content of first bucket.</a:t>
            </a:r>
          </a:p>
          <a:p>
            <a:pPr>
              <a:lnSpc>
                <a:spcPts val="2875"/>
              </a:lnSpc>
              <a:spcBef>
                <a:spcPts val="100"/>
              </a:spcBef>
              <a:buNone/>
            </a:pPr>
            <a:r>
              <a:rPr lang="en-US" altLang="en-US" sz="2000" b="1" dirty="0"/>
              <a:t>SELECT DISTINCT GRADE FROM STUDENT_BUCKET  TABLESAMPLE(BUCKET 1 OUT OF 3 ON GRADE);</a:t>
            </a: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D51BA20-5999-FA82-EBB0-862F9988F7A6}"/>
              </a:ext>
            </a:extLst>
          </p:cNvPr>
          <p:cNvSpPr txBox="1">
            <a:spLocks noGrp="1"/>
          </p:cNvSpPr>
          <p:nvPr>
            <p:ph type="title"/>
          </p:nvPr>
        </p:nvSpPr>
        <p:spPr>
          <a:xfrm>
            <a:off x="4418013" y="515657"/>
            <a:ext cx="3357562" cy="622863"/>
          </a:xfrm>
        </p:spPr>
        <p:txBody>
          <a:bodyPr vert="horz" lIns="0" tIns="13335" rIns="0" bIns="0" rtlCol="0" anchor="ctr">
            <a:spAutoFit/>
          </a:bodyPr>
          <a:lstStyle/>
          <a:p>
            <a:pPr marL="12700">
              <a:spcBef>
                <a:spcPts val="105"/>
              </a:spcBef>
              <a:defRPr/>
            </a:pPr>
            <a:r>
              <a:rPr spc="-5" dirty="0">
                <a:latin typeface="Trebuchet MS"/>
                <a:cs typeface="Trebuchet MS"/>
              </a:rPr>
              <a:t>Aggregations</a:t>
            </a:r>
          </a:p>
        </p:txBody>
      </p:sp>
      <p:sp>
        <p:nvSpPr>
          <p:cNvPr id="495619" name="object 3">
            <a:extLst>
              <a:ext uri="{FF2B5EF4-FFF2-40B4-BE49-F238E27FC236}">
                <a16:creationId xmlns:a16="http://schemas.microsoft.com/office/drawing/2014/main" id="{F8E88984-594D-4D5E-20E8-75E3E7DB8475}"/>
              </a:ext>
            </a:extLst>
          </p:cNvPr>
          <p:cNvSpPr txBox="1">
            <a:spLocks noChangeArrowheads="1"/>
          </p:cNvSpPr>
          <p:nvPr/>
        </p:nvSpPr>
        <p:spPr bwMode="auto">
          <a:xfrm>
            <a:off x="138224" y="1619250"/>
            <a:ext cx="12053776" cy="157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455613"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45561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455613"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455613"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sz="1800" dirty="0">
                <a:latin typeface="Arial" panose="020B0604020202020204" pitchFamily="34" charset="0"/>
                <a:cs typeface="Arial" panose="020B0604020202020204" pitchFamily="34" charset="0"/>
              </a:rPr>
              <a:t>	</a:t>
            </a:r>
            <a:r>
              <a:rPr lang="en-US" altLang="en-US" dirty="0"/>
              <a:t>Hive supports aggregation functions like avg,  count, etc.</a:t>
            </a:r>
          </a:p>
          <a:p>
            <a:pPr>
              <a:spcBef>
                <a:spcPts val="775"/>
              </a:spcBef>
              <a:buFont typeface="Arial MT"/>
              <a:buChar char="•"/>
            </a:pPr>
            <a:r>
              <a:rPr lang="en-US" altLang="en-US" dirty="0"/>
              <a:t>To write the average and count aggregation  function.</a:t>
            </a:r>
          </a:p>
          <a:p>
            <a:pPr>
              <a:lnSpc>
                <a:spcPct val="120000"/>
              </a:lnSpc>
              <a:spcBef>
                <a:spcPct val="0"/>
              </a:spcBef>
              <a:buFontTx/>
              <a:buNone/>
            </a:pPr>
            <a:r>
              <a:rPr lang="en-US" altLang="en-US" sz="2800" b="1" dirty="0"/>
              <a:t>SELECT avg(</a:t>
            </a:r>
            <a:r>
              <a:rPr lang="en-US" altLang="en-US" sz="2800" b="1" dirty="0" err="1"/>
              <a:t>gpa</a:t>
            </a:r>
            <a:r>
              <a:rPr lang="en-US" altLang="en-US" sz="2800" b="1" dirty="0"/>
              <a:t>) FROM STUDENT;  SELECT count(*) FROM STUDENT;</a:t>
            </a:r>
            <a:endParaRPr lang="en-US" alt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03C2BCC-ACFA-228B-80BB-B55593F008C4}"/>
              </a:ext>
            </a:extLst>
          </p:cNvPr>
          <p:cNvSpPr txBox="1">
            <a:spLocks noGrp="1"/>
          </p:cNvSpPr>
          <p:nvPr>
            <p:ph type="title"/>
          </p:nvPr>
        </p:nvSpPr>
        <p:spPr>
          <a:xfrm>
            <a:off x="3365500" y="515657"/>
            <a:ext cx="5461000" cy="622863"/>
          </a:xfrm>
        </p:spPr>
        <p:txBody>
          <a:bodyPr vert="horz" lIns="0" tIns="13335" rIns="0" bIns="0" rtlCol="0" anchor="ctr">
            <a:spAutoFit/>
          </a:bodyPr>
          <a:lstStyle/>
          <a:p>
            <a:pPr marL="12700">
              <a:spcBef>
                <a:spcPts val="105"/>
              </a:spcBef>
              <a:defRPr/>
            </a:pPr>
            <a:r>
              <a:rPr spc="-5" dirty="0">
                <a:latin typeface="Trebuchet MS"/>
                <a:cs typeface="Trebuchet MS"/>
              </a:rPr>
              <a:t>Group</a:t>
            </a:r>
            <a:r>
              <a:rPr spc="-65" dirty="0">
                <a:latin typeface="Trebuchet MS"/>
                <a:cs typeface="Trebuchet MS"/>
              </a:rPr>
              <a:t> </a:t>
            </a:r>
            <a:r>
              <a:rPr dirty="0">
                <a:latin typeface="Trebuchet MS"/>
                <a:cs typeface="Trebuchet MS"/>
              </a:rPr>
              <a:t>by</a:t>
            </a:r>
            <a:r>
              <a:rPr spc="-10" dirty="0">
                <a:latin typeface="Trebuchet MS"/>
                <a:cs typeface="Trebuchet MS"/>
              </a:rPr>
              <a:t> </a:t>
            </a:r>
            <a:r>
              <a:rPr dirty="0">
                <a:latin typeface="Trebuchet MS"/>
                <a:cs typeface="Trebuchet MS"/>
              </a:rPr>
              <a:t>and</a:t>
            </a:r>
            <a:r>
              <a:rPr spc="-30" dirty="0">
                <a:latin typeface="Trebuchet MS"/>
                <a:cs typeface="Trebuchet MS"/>
              </a:rPr>
              <a:t> </a:t>
            </a:r>
            <a:r>
              <a:rPr spc="20" dirty="0">
                <a:latin typeface="Trebuchet MS"/>
                <a:cs typeface="Trebuchet MS"/>
              </a:rPr>
              <a:t>Having</a:t>
            </a:r>
          </a:p>
        </p:txBody>
      </p:sp>
      <p:sp>
        <p:nvSpPr>
          <p:cNvPr id="496643" name="object 3">
            <a:extLst>
              <a:ext uri="{FF2B5EF4-FFF2-40B4-BE49-F238E27FC236}">
                <a16:creationId xmlns:a16="http://schemas.microsoft.com/office/drawing/2014/main" id="{ED602608-DB5D-2D66-72AE-D941782C86DC}"/>
              </a:ext>
            </a:extLst>
          </p:cNvPr>
          <p:cNvSpPr txBox="1">
            <a:spLocks noChangeArrowheads="1"/>
          </p:cNvSpPr>
          <p:nvPr/>
        </p:nvSpPr>
        <p:spPr bwMode="auto">
          <a:xfrm>
            <a:off x="2517774" y="2193926"/>
            <a:ext cx="7200383" cy="254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None/>
            </a:pPr>
            <a:r>
              <a:rPr lang="en-US" altLang="en-US" sz="2800" dirty="0"/>
              <a:t>To write group by and having function.</a:t>
            </a:r>
          </a:p>
          <a:p>
            <a:pPr>
              <a:spcBef>
                <a:spcPct val="0"/>
              </a:spcBef>
              <a:buFontTx/>
              <a:buNone/>
            </a:pPr>
            <a:endParaRPr lang="en-US" altLang="en-US" sz="3500" dirty="0"/>
          </a:p>
          <a:p>
            <a:pPr>
              <a:lnSpc>
                <a:spcPct val="120000"/>
              </a:lnSpc>
              <a:spcBef>
                <a:spcPct val="0"/>
              </a:spcBef>
              <a:buFontTx/>
              <a:buNone/>
            </a:pPr>
            <a:r>
              <a:rPr lang="en-US" altLang="en-US" sz="2800" b="1" dirty="0"/>
              <a:t>SELECT </a:t>
            </a:r>
            <a:r>
              <a:rPr lang="en-US" altLang="en-US" sz="2800" b="1" dirty="0" err="1"/>
              <a:t>rollno</a:t>
            </a:r>
            <a:r>
              <a:rPr lang="en-US" altLang="en-US" sz="2800" b="1" dirty="0"/>
              <a:t>, </a:t>
            </a:r>
            <a:r>
              <a:rPr lang="en-US" altLang="en-US" sz="2800" b="1" dirty="0" err="1"/>
              <a:t>name,gpa</a:t>
            </a:r>
            <a:r>
              <a:rPr lang="en-US" altLang="en-US" sz="2800" b="1" dirty="0"/>
              <a:t>  FROM STUDENT</a:t>
            </a:r>
            <a:endParaRPr lang="en-US" altLang="en-US" sz="2800" dirty="0"/>
          </a:p>
          <a:p>
            <a:pPr>
              <a:spcBef>
                <a:spcPts val="675"/>
              </a:spcBef>
              <a:buNone/>
            </a:pPr>
            <a:r>
              <a:rPr lang="en-US" altLang="en-US" sz="2800" b="1" dirty="0"/>
              <a:t>GROUP BY </a:t>
            </a:r>
            <a:r>
              <a:rPr lang="en-US" altLang="en-US" sz="2800" b="1" dirty="0" err="1"/>
              <a:t>rollno,name,gpa</a:t>
            </a:r>
            <a:endParaRPr lang="en-US" altLang="en-US" sz="2800" dirty="0"/>
          </a:p>
          <a:p>
            <a:pPr>
              <a:spcBef>
                <a:spcPts val="675"/>
              </a:spcBef>
              <a:buNone/>
            </a:pPr>
            <a:r>
              <a:rPr lang="en-US" altLang="en-US" sz="2800" b="1" dirty="0"/>
              <a:t>HAVING </a:t>
            </a:r>
            <a:r>
              <a:rPr lang="en-US" altLang="en-US" sz="2800" b="1" dirty="0" err="1"/>
              <a:t>gpa</a:t>
            </a:r>
            <a:r>
              <a:rPr lang="en-US" altLang="en-US" sz="2800" b="1" dirty="0"/>
              <a:t> &gt; 4.0;</a:t>
            </a:r>
            <a:endParaRPr lang="en-US" alt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itle 1">
            <a:extLst>
              <a:ext uri="{FF2B5EF4-FFF2-40B4-BE49-F238E27FC236}">
                <a16:creationId xmlns:a16="http://schemas.microsoft.com/office/drawing/2014/main" id="{7E2BA04A-D319-E7A5-E70F-F657DB0C7D09}"/>
              </a:ext>
            </a:extLst>
          </p:cNvPr>
          <p:cNvSpPr>
            <a:spLocks noGrp="1"/>
          </p:cNvSpPr>
          <p:nvPr>
            <p:ph type="title"/>
          </p:nvPr>
        </p:nvSpPr>
        <p:spPr/>
        <p:txBody>
          <a:bodyPr/>
          <a:lstStyle/>
          <a:p>
            <a:r>
              <a:rPr lang="en-US" altLang="en-US" b="1">
                <a:latin typeface="Trebuchet MS" panose="020B0603020202020204" pitchFamily="34" charset="0"/>
              </a:rPr>
              <a:t>SerDer</a:t>
            </a:r>
            <a:endParaRPr lang="en-US" altLang="en-US"/>
          </a:p>
        </p:txBody>
      </p:sp>
      <p:sp>
        <p:nvSpPr>
          <p:cNvPr id="497667" name="Content Placeholder 2">
            <a:extLst>
              <a:ext uri="{FF2B5EF4-FFF2-40B4-BE49-F238E27FC236}">
                <a16:creationId xmlns:a16="http://schemas.microsoft.com/office/drawing/2014/main" id="{B5884C2D-7A54-3394-8FEC-1DC65773B591}"/>
              </a:ext>
            </a:extLst>
          </p:cNvPr>
          <p:cNvSpPr>
            <a:spLocks noGrp="1"/>
          </p:cNvSpPr>
          <p:nvPr>
            <p:ph sz="quarter" idx="1"/>
          </p:nvPr>
        </p:nvSpPr>
        <p:spPr/>
        <p:txBody>
          <a:bodyPr/>
          <a:lstStyle/>
          <a:p>
            <a:r>
              <a:rPr lang="en-IN" altLang="en-US" sz="2200">
                <a:solidFill>
                  <a:srgbClr val="172B4D"/>
                </a:solidFill>
              </a:rPr>
              <a:t>SerDe is a short name for "Serializer and Deserializer </a:t>
            </a:r>
          </a:p>
          <a:p>
            <a:r>
              <a:rPr lang="en-US" altLang="en-US" sz="2200"/>
              <a:t>Contains the logic to convert unstructured data into records.</a:t>
            </a:r>
          </a:p>
          <a:p>
            <a:r>
              <a:rPr lang="en-US" altLang="en-US" sz="2200"/>
              <a:t>Implemented using Java.</a:t>
            </a:r>
          </a:p>
          <a:p>
            <a:r>
              <a:rPr lang="en-US" altLang="en-US" sz="2200"/>
              <a:t>Serializers are used at the time of writing.</a:t>
            </a:r>
          </a:p>
          <a:p>
            <a:r>
              <a:rPr lang="en-US" altLang="en-US" sz="2200"/>
              <a:t>Deserializers are used at query time (SELECT Statement).</a:t>
            </a:r>
          </a:p>
          <a:p>
            <a:r>
              <a:rPr lang="en-IN" altLang="en-US" sz="2200">
                <a:solidFill>
                  <a:srgbClr val="C00000"/>
                </a:solidFill>
              </a:rPr>
              <a:t>Hive uses SerDe (and FileFormat) to read and write table rows.</a:t>
            </a:r>
          </a:p>
          <a:p>
            <a:r>
              <a:rPr lang="en-IN" altLang="en-US" sz="2200">
                <a:solidFill>
                  <a:srgbClr val="C00000"/>
                </a:solidFill>
              </a:rPr>
              <a:t>HDFS files --&gt; InputFileFormat --&gt; &lt;key, value&gt; --&gt; Deserializer --&gt; Row object</a:t>
            </a:r>
          </a:p>
          <a:p>
            <a:r>
              <a:rPr lang="en-IN" altLang="en-US" sz="2200">
                <a:solidFill>
                  <a:srgbClr val="C00000"/>
                </a:solidFill>
              </a:rPr>
              <a:t>Row object --&gt; Serializer --&gt; &lt;key, value&gt; --&gt; OutputFileFormat --&gt; HDFS files</a:t>
            </a:r>
          </a:p>
          <a:p>
            <a:endParaRPr lang="en-US" altLang="en-US" sz="2200"/>
          </a:p>
          <a:p>
            <a:pPr>
              <a:buFont typeface="Arial" panose="020B0604020202020204" pitchFamily="34" charset="0"/>
              <a:buNone/>
            </a:pPr>
            <a:r>
              <a:rPr lang="en-US" altLang="en-US" sz="220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692" name="Picture 2">
            <a:extLst>
              <a:ext uri="{FF2B5EF4-FFF2-40B4-BE49-F238E27FC236}">
                <a16:creationId xmlns:a16="http://schemas.microsoft.com/office/drawing/2014/main" id="{5621DD4F-45B2-B700-2FC6-F000F3F5F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34" y="848833"/>
            <a:ext cx="7388225"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itle 1">
            <a:extLst>
              <a:ext uri="{FF2B5EF4-FFF2-40B4-BE49-F238E27FC236}">
                <a16:creationId xmlns:a16="http://schemas.microsoft.com/office/drawing/2014/main" id="{0965F3CD-C6FA-6156-D79A-ABCBB88302DD}"/>
              </a:ext>
            </a:extLst>
          </p:cNvPr>
          <p:cNvSpPr>
            <a:spLocks noGrp="1"/>
          </p:cNvSpPr>
          <p:nvPr>
            <p:ph type="title"/>
          </p:nvPr>
        </p:nvSpPr>
        <p:spPr/>
        <p:txBody>
          <a:bodyPr/>
          <a:lstStyle/>
          <a:p>
            <a:r>
              <a:rPr lang="en-IN" altLang="en-US">
                <a:solidFill>
                  <a:srgbClr val="0B2B39"/>
                </a:solidFill>
                <a:latin typeface="PP Telegraf"/>
              </a:rPr>
              <a:t>Serialization</a:t>
            </a:r>
            <a:endParaRPr lang="en-IN" altLang="en-US"/>
          </a:p>
        </p:txBody>
      </p:sp>
      <p:sp>
        <p:nvSpPr>
          <p:cNvPr id="499715" name="Content Placeholder 2">
            <a:extLst>
              <a:ext uri="{FF2B5EF4-FFF2-40B4-BE49-F238E27FC236}">
                <a16:creationId xmlns:a16="http://schemas.microsoft.com/office/drawing/2014/main" id="{E7120C22-692C-9E20-A8BB-11E87FC6FBB6}"/>
              </a:ext>
            </a:extLst>
          </p:cNvPr>
          <p:cNvSpPr>
            <a:spLocks noGrp="1"/>
          </p:cNvSpPr>
          <p:nvPr>
            <p:ph sz="quarter" idx="1"/>
          </p:nvPr>
        </p:nvSpPr>
        <p:spPr/>
        <p:txBody>
          <a:bodyPr/>
          <a:lstStyle/>
          <a:p>
            <a:pPr algn="just"/>
            <a:r>
              <a:rPr lang="en-IN" altLang="en-US" b="1">
                <a:solidFill>
                  <a:srgbClr val="0B2B39"/>
                </a:solidFill>
                <a:latin typeface="PP Telegraf"/>
              </a:rPr>
              <a:t>Serialization</a:t>
            </a:r>
            <a:r>
              <a:rPr lang="en-IN" altLang="en-US">
                <a:solidFill>
                  <a:srgbClr val="0B2B39"/>
                </a:solidFill>
                <a:latin typeface="PP Telegraf"/>
              </a:rPr>
              <a:t> is the process of converting a </a:t>
            </a:r>
          </a:p>
          <a:p>
            <a:pPr lvl="1" algn="just"/>
            <a:r>
              <a:rPr lang="en-IN" altLang="en-US">
                <a:solidFill>
                  <a:srgbClr val="0B2B39"/>
                </a:solidFill>
                <a:latin typeface="PP Telegraf"/>
              </a:rPr>
              <a:t>data object a combination of code and data represented within a region of data storage</a:t>
            </a:r>
          </a:p>
          <a:p>
            <a:pPr lvl="1" algn="just"/>
            <a:r>
              <a:rPr lang="en-IN" altLang="en-US">
                <a:solidFill>
                  <a:srgbClr val="0B2B39"/>
                </a:solidFill>
                <a:latin typeface="PP Telegraf"/>
              </a:rPr>
              <a:t>into a series of bytes that saves the state of the object in an easily transmittable form. </a:t>
            </a:r>
          </a:p>
          <a:p>
            <a:pPr algn="just"/>
            <a:r>
              <a:rPr lang="en-IN" altLang="en-US">
                <a:solidFill>
                  <a:srgbClr val="0B2B39"/>
                </a:solidFill>
                <a:latin typeface="PP Telegraf"/>
              </a:rPr>
              <a:t>In this serialized form, the data can be delivered to another data store (such as an </a:t>
            </a:r>
            <a:r>
              <a:rPr lang="en-IN" altLang="en-US">
                <a:solidFill>
                  <a:srgbClr val="0019FE"/>
                </a:solidFill>
                <a:latin typeface="PP Telegraf"/>
              </a:rPr>
              <a:t>in-memory computing platform</a:t>
            </a:r>
            <a:r>
              <a:rPr lang="en-IN" altLang="en-US">
                <a:solidFill>
                  <a:srgbClr val="0B2B39"/>
                </a:solidFill>
                <a:latin typeface="PP Telegraf"/>
              </a:rPr>
              <a:t>), application, or some other destination.</a:t>
            </a:r>
          </a:p>
          <a:p>
            <a:pPr algn="just"/>
            <a:endParaRPr lang="en-I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740" name="Picture 2" descr="Serialization Diagram">
            <a:extLst>
              <a:ext uri="{FF2B5EF4-FFF2-40B4-BE49-F238E27FC236}">
                <a16:creationId xmlns:a16="http://schemas.microsoft.com/office/drawing/2014/main" id="{E52D5BF5-9E3F-B90D-C773-7864EE06A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905000"/>
            <a:ext cx="76200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itle 1">
            <a:extLst>
              <a:ext uri="{FF2B5EF4-FFF2-40B4-BE49-F238E27FC236}">
                <a16:creationId xmlns:a16="http://schemas.microsoft.com/office/drawing/2014/main" id="{95F4D2FD-DD53-B814-EE57-1CD86AC3C8CD}"/>
              </a:ext>
            </a:extLst>
          </p:cNvPr>
          <p:cNvSpPr>
            <a:spLocks noGrp="1"/>
          </p:cNvSpPr>
          <p:nvPr>
            <p:ph type="title"/>
          </p:nvPr>
        </p:nvSpPr>
        <p:spPr/>
        <p:txBody>
          <a:bodyPr/>
          <a:lstStyle/>
          <a:p>
            <a:r>
              <a:rPr lang="en-IN" altLang="en-US"/>
              <a:t>Deserialization</a:t>
            </a:r>
          </a:p>
        </p:txBody>
      </p:sp>
      <p:sp>
        <p:nvSpPr>
          <p:cNvPr id="501763" name="Content Placeholder 2">
            <a:extLst>
              <a:ext uri="{FF2B5EF4-FFF2-40B4-BE49-F238E27FC236}">
                <a16:creationId xmlns:a16="http://schemas.microsoft.com/office/drawing/2014/main" id="{2FBAB89D-0045-2A71-30F2-F1D1118105FE}"/>
              </a:ext>
            </a:extLst>
          </p:cNvPr>
          <p:cNvSpPr>
            <a:spLocks noGrp="1"/>
          </p:cNvSpPr>
          <p:nvPr>
            <p:ph sz="quarter" idx="1"/>
          </p:nvPr>
        </p:nvSpPr>
        <p:spPr/>
        <p:txBody>
          <a:bodyPr/>
          <a:lstStyle/>
          <a:p>
            <a:pPr algn="just"/>
            <a:r>
              <a:rPr lang="en-IN" altLang="en-US"/>
              <a:t>Deserialization is the process of reconstructing a data structure or object from a series of bytes or a string in order to instantiate the object for consumption. </a:t>
            </a:r>
          </a:p>
          <a:p>
            <a:pPr algn="just"/>
            <a:r>
              <a:rPr lang="en-IN" altLang="en-US"/>
              <a:t>This is the reverse process of serialization, i.e., converting a data structure or object into a series of bytes for storage or transmission across devices. </a:t>
            </a:r>
          </a:p>
          <a:p>
            <a:pPr algn="just"/>
            <a:r>
              <a:rPr lang="en-IN" altLang="en-US"/>
              <a:t>To fetch an object state over a wire or read it from persistent storage, a system must be able to deserialize it from raw bytes.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itle 1">
            <a:extLst>
              <a:ext uri="{FF2B5EF4-FFF2-40B4-BE49-F238E27FC236}">
                <a16:creationId xmlns:a16="http://schemas.microsoft.com/office/drawing/2014/main" id="{159E41C1-97DE-161A-FB40-22039795367B}"/>
              </a:ext>
            </a:extLst>
          </p:cNvPr>
          <p:cNvSpPr>
            <a:spLocks noGrp="1"/>
          </p:cNvSpPr>
          <p:nvPr>
            <p:ph type="title"/>
          </p:nvPr>
        </p:nvSpPr>
        <p:spPr/>
        <p:txBody>
          <a:bodyPr/>
          <a:lstStyle/>
          <a:p>
            <a:r>
              <a:rPr lang="en-IN" altLang="en-US"/>
              <a:t>Deserialization</a:t>
            </a:r>
          </a:p>
        </p:txBody>
      </p:sp>
      <p:pic>
        <p:nvPicPr>
          <p:cNvPr id="502788" name="Picture 2" descr="Deserialization Diagram">
            <a:extLst>
              <a:ext uri="{FF2B5EF4-FFF2-40B4-BE49-F238E27FC236}">
                <a16:creationId xmlns:a16="http://schemas.microsoft.com/office/drawing/2014/main" id="{5C61E45F-1F63-34D1-ADDC-79B82B7E2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762126"/>
            <a:ext cx="76200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4C99EF-ECDD-F54A-3805-38AED606C179}"/>
              </a:ext>
            </a:extLst>
          </p:cNvPr>
          <p:cNvSpPr txBox="1">
            <a:spLocks noGrp="1"/>
          </p:cNvSpPr>
          <p:nvPr>
            <p:ph type="title"/>
          </p:nvPr>
        </p:nvSpPr>
        <p:spPr>
          <a:xfrm>
            <a:off x="2481264" y="515657"/>
            <a:ext cx="7227887" cy="622863"/>
          </a:xfrm>
        </p:spPr>
        <p:txBody>
          <a:bodyPr vert="horz" lIns="0" tIns="13335" rIns="0" bIns="0" rtlCol="0" anchor="ctr">
            <a:spAutoFit/>
          </a:bodyPr>
          <a:lstStyle/>
          <a:p>
            <a:pPr marL="12700">
              <a:spcBef>
                <a:spcPts val="105"/>
              </a:spcBef>
              <a:defRPr/>
            </a:pPr>
            <a:r>
              <a:rPr dirty="0">
                <a:latin typeface="Times New Roman"/>
                <a:cs typeface="Times New Roman"/>
              </a:rPr>
              <a:t>Prerequisites</a:t>
            </a:r>
            <a:r>
              <a:rPr spc="-70" dirty="0">
                <a:latin typeface="Times New Roman"/>
                <a:cs typeface="Times New Roman"/>
              </a:rPr>
              <a:t> </a:t>
            </a:r>
            <a:r>
              <a:rPr dirty="0">
                <a:latin typeface="Times New Roman"/>
                <a:cs typeface="Times New Roman"/>
              </a:rPr>
              <a:t>of</a:t>
            </a:r>
            <a:r>
              <a:rPr spc="-5" dirty="0">
                <a:latin typeface="Times New Roman"/>
                <a:cs typeface="Times New Roman"/>
              </a:rPr>
              <a:t> </a:t>
            </a:r>
            <a:r>
              <a:rPr dirty="0">
                <a:latin typeface="Times New Roman"/>
                <a:cs typeface="Times New Roman"/>
              </a:rPr>
              <a:t>Hive</a:t>
            </a:r>
            <a:r>
              <a:rPr spc="-30" dirty="0">
                <a:latin typeface="Times New Roman"/>
                <a:cs typeface="Times New Roman"/>
              </a:rPr>
              <a:t> </a:t>
            </a:r>
            <a:r>
              <a:rPr dirty="0">
                <a:latin typeface="Times New Roman"/>
                <a:cs typeface="Times New Roman"/>
              </a:rPr>
              <a:t>in</a:t>
            </a:r>
            <a:r>
              <a:rPr spc="-5" dirty="0">
                <a:latin typeface="Times New Roman"/>
                <a:cs typeface="Times New Roman"/>
              </a:rPr>
              <a:t> </a:t>
            </a:r>
            <a:r>
              <a:rPr dirty="0">
                <a:latin typeface="Times New Roman"/>
                <a:cs typeface="Times New Roman"/>
              </a:rPr>
              <a:t>Hadoop</a:t>
            </a:r>
          </a:p>
        </p:txBody>
      </p:sp>
      <p:sp>
        <p:nvSpPr>
          <p:cNvPr id="438275" name="object 3">
            <a:extLst>
              <a:ext uri="{FF2B5EF4-FFF2-40B4-BE49-F238E27FC236}">
                <a16:creationId xmlns:a16="http://schemas.microsoft.com/office/drawing/2014/main" id="{1EB03A52-218C-79C6-EA3A-458E77138C62}"/>
              </a:ext>
            </a:extLst>
          </p:cNvPr>
          <p:cNvSpPr txBox="1">
            <a:spLocks noChangeArrowheads="1"/>
          </p:cNvSpPr>
          <p:nvPr/>
        </p:nvSpPr>
        <p:spPr bwMode="auto">
          <a:xfrm>
            <a:off x="308344" y="1619251"/>
            <a:ext cx="11589489" cy="362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892175" indent="-5143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755650" indent="-28575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The prerequisites for setting up Hive and  running queries are</a:t>
            </a:r>
          </a:p>
          <a:p>
            <a:pPr lvl="1">
              <a:spcBef>
                <a:spcPts val="675"/>
              </a:spcBef>
              <a:buFontTx/>
              <a:buAutoNum type="arabicPeriod"/>
            </a:pPr>
            <a:r>
              <a:rPr lang="en-US" altLang="en-US" dirty="0"/>
              <a:t>User should have stable build of Hadoop</a:t>
            </a:r>
          </a:p>
          <a:p>
            <a:pPr lvl="1">
              <a:spcBef>
                <a:spcPts val="675"/>
              </a:spcBef>
              <a:buFontTx/>
              <a:buAutoNum type="arabicPeriod"/>
            </a:pPr>
            <a:r>
              <a:rPr lang="en-US" altLang="en-US" dirty="0"/>
              <a:t>Machine should have Java 1.6 installed</a:t>
            </a:r>
          </a:p>
          <a:p>
            <a:pPr lvl="1">
              <a:spcBef>
                <a:spcPts val="675"/>
              </a:spcBef>
              <a:buFontTx/>
              <a:buAutoNum type="arabicPeriod"/>
            </a:pPr>
            <a:r>
              <a:rPr lang="en-US" altLang="en-US" dirty="0"/>
              <a:t>Basic Java Programming skills</a:t>
            </a:r>
          </a:p>
          <a:p>
            <a:pPr lvl="1">
              <a:spcBef>
                <a:spcPts val="675"/>
              </a:spcBef>
              <a:buFontTx/>
              <a:buAutoNum type="arabicPeriod"/>
            </a:pPr>
            <a:r>
              <a:rPr lang="en-US" altLang="en-US" dirty="0"/>
              <a:t>Basic SQL Knowledge</a:t>
            </a:r>
          </a:p>
          <a:p>
            <a:pPr lvl="2">
              <a:spcBef>
                <a:spcPts val="675"/>
              </a:spcBef>
              <a:buFont typeface="Arial MT"/>
              <a:buChar char="–"/>
            </a:pPr>
            <a:r>
              <a:rPr lang="en-US" altLang="en-US" sz="2800" dirty="0"/>
              <a:t>Start all the services of Hadoop using the  command $ start-all.sh.</a:t>
            </a:r>
          </a:p>
          <a:p>
            <a:pPr lvl="2">
              <a:spcBef>
                <a:spcPts val="675"/>
              </a:spcBef>
              <a:buFont typeface="Arial MT"/>
              <a:buChar char="–"/>
            </a:pPr>
            <a:r>
              <a:rPr lang="en-US" altLang="en-US" sz="2800" dirty="0"/>
              <a:t>Check all services are running, then use $ hive to  start HIVE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itle 1">
            <a:extLst>
              <a:ext uri="{FF2B5EF4-FFF2-40B4-BE49-F238E27FC236}">
                <a16:creationId xmlns:a16="http://schemas.microsoft.com/office/drawing/2014/main" id="{81963BDB-418C-E290-C590-BC4EBFF6D91B}"/>
              </a:ext>
            </a:extLst>
          </p:cNvPr>
          <p:cNvSpPr>
            <a:spLocks noGrp="1"/>
          </p:cNvSpPr>
          <p:nvPr>
            <p:ph type="title"/>
          </p:nvPr>
        </p:nvSpPr>
        <p:spPr/>
        <p:txBody>
          <a:bodyPr/>
          <a:lstStyle/>
          <a:p>
            <a:r>
              <a:rPr lang="en-IN" altLang="en-US"/>
              <a:t>Exercise</a:t>
            </a:r>
          </a:p>
        </p:txBody>
      </p:sp>
      <p:pic>
        <p:nvPicPr>
          <p:cNvPr id="503812" name="Picture 4">
            <a:extLst>
              <a:ext uri="{FF2B5EF4-FFF2-40B4-BE49-F238E27FC236}">
                <a16:creationId xmlns:a16="http://schemas.microsoft.com/office/drawing/2014/main" id="{A928A311-9D1A-303B-80D8-675566850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28776"/>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6" name="Picture 4">
            <a:extLst>
              <a:ext uri="{FF2B5EF4-FFF2-40B4-BE49-F238E27FC236}">
                <a16:creationId xmlns:a16="http://schemas.microsoft.com/office/drawing/2014/main" id="{760B436B-88B5-3D65-582B-EB513AD6C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3508375"/>
            <a:ext cx="8172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4837" name="Picture 5">
            <a:extLst>
              <a:ext uri="{FF2B5EF4-FFF2-40B4-BE49-F238E27FC236}">
                <a16:creationId xmlns:a16="http://schemas.microsoft.com/office/drawing/2014/main" id="{DF46480C-F92B-F879-D4FE-A162AE2D2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5" y="1597026"/>
            <a:ext cx="914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2285C-ABB1-53BE-F23B-9B3DB707C1F2}"/>
              </a:ext>
            </a:extLst>
          </p:cNvPr>
          <p:cNvSpPr>
            <a:spLocks noGrp="1"/>
          </p:cNvSpPr>
          <p:nvPr>
            <p:ph sz="quarter" idx="1"/>
          </p:nvPr>
        </p:nvSpPr>
        <p:spPr/>
        <p:txBody>
          <a:bodyPr/>
          <a:lstStyle/>
          <a:p>
            <a:pPr>
              <a:defRPr/>
            </a:pPr>
            <a:endParaRPr lang="en-IN" sz="1800" dirty="0">
              <a:solidFill>
                <a:srgbClr val="000000"/>
              </a:solidFill>
              <a:latin typeface="Arial" panose="020B0604020202020204" pitchFamily="34" charset="0"/>
            </a:endParaRPr>
          </a:p>
          <a:p>
            <a:pPr>
              <a:defRPr/>
            </a:pPr>
            <a:r>
              <a:rPr lang="en-IN" sz="1800" dirty="0">
                <a:solidFill>
                  <a:srgbClr val="000000"/>
                </a:solidFill>
                <a:latin typeface="Arial" panose="020B0604020202020204" pitchFamily="34" charset="0"/>
              </a:rPr>
              <a:t>select record from </a:t>
            </a:r>
            <a:r>
              <a:rPr lang="en-IN" sz="1800" dirty="0">
                <a:solidFill>
                  <a:srgbClr val="000080"/>
                </a:solidFill>
                <a:latin typeface="Arial" panose="020B0604020202020204" pitchFamily="34" charset="0"/>
              </a:rPr>
              <a:t>books </a:t>
            </a:r>
            <a:r>
              <a:rPr lang="en-IN" sz="1800" dirty="0">
                <a:solidFill>
                  <a:srgbClr val="000000"/>
                </a:solidFill>
                <a:latin typeface="Arial" panose="020B0604020202020204" pitchFamily="34" charset="0"/>
              </a:rPr>
              <a:t>table with id of 2</a:t>
            </a:r>
          </a:p>
          <a:p>
            <a:pPr marL="0" indent="0">
              <a:buNone/>
              <a:defRPr/>
            </a:pP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99ED5-8122-86FA-76C8-2099A40B229B}"/>
              </a:ext>
            </a:extLst>
          </p:cNvPr>
          <p:cNvSpPr>
            <a:spLocks noGrp="1"/>
          </p:cNvSpPr>
          <p:nvPr>
            <p:ph sz="quarter" idx="1"/>
          </p:nvPr>
        </p:nvSpPr>
        <p:spPr/>
        <p:txBody>
          <a:bodyPr/>
          <a:lstStyle/>
          <a:p>
            <a:pPr>
              <a:defRPr/>
            </a:pPr>
            <a:endParaRPr lang="en-IN" sz="1800" dirty="0">
              <a:solidFill>
                <a:srgbClr val="000000"/>
              </a:solidFill>
              <a:latin typeface="Arial" panose="020B0604020202020204" pitchFamily="34" charset="0"/>
            </a:endParaRPr>
          </a:p>
          <a:p>
            <a:pPr>
              <a:defRPr/>
            </a:pPr>
            <a:r>
              <a:rPr lang="en-IN" sz="1800" dirty="0">
                <a:solidFill>
                  <a:srgbClr val="000000"/>
                </a:solidFill>
                <a:latin typeface="Arial" panose="020B0604020202020204" pitchFamily="34" charset="0"/>
              </a:rPr>
              <a:t>select record from </a:t>
            </a:r>
            <a:r>
              <a:rPr lang="en-IN" sz="1800" dirty="0">
                <a:solidFill>
                  <a:srgbClr val="000080"/>
                </a:solidFill>
                <a:latin typeface="Arial" panose="020B0604020202020204" pitchFamily="34" charset="0"/>
              </a:rPr>
              <a:t>books </a:t>
            </a:r>
            <a:r>
              <a:rPr lang="en-IN" sz="1800" dirty="0">
                <a:solidFill>
                  <a:srgbClr val="000000"/>
                </a:solidFill>
                <a:latin typeface="Arial" panose="020B0604020202020204" pitchFamily="34" charset="0"/>
              </a:rPr>
              <a:t>table with id of 2</a:t>
            </a:r>
          </a:p>
          <a:p>
            <a:pPr>
              <a:defRPr/>
            </a:pPr>
            <a:endParaRPr lang="en-IN" sz="1800" dirty="0">
              <a:solidFill>
                <a:srgbClr val="000000"/>
              </a:solidFill>
              <a:latin typeface="Arial" panose="020B0604020202020204" pitchFamily="34" charset="0"/>
            </a:endParaRPr>
          </a:p>
          <a:p>
            <a:pPr>
              <a:defRPr/>
            </a:pPr>
            <a:endParaRPr lang="en-IN" sz="1800" dirty="0">
              <a:solidFill>
                <a:srgbClr val="000000"/>
              </a:solidFill>
              <a:latin typeface="Arial" panose="020B0604020202020204" pitchFamily="34" charset="0"/>
            </a:endParaRPr>
          </a:p>
          <a:p>
            <a:pPr>
              <a:defRPr/>
            </a:pPr>
            <a:endParaRPr lang="en-IN" sz="1800" dirty="0">
              <a:solidFill>
                <a:srgbClr val="000000"/>
              </a:solidFill>
              <a:latin typeface="Arial" panose="020B0604020202020204" pitchFamily="34" charset="0"/>
            </a:endParaRPr>
          </a:p>
          <a:p>
            <a:pPr>
              <a:defRPr/>
            </a:pPr>
            <a:r>
              <a:rPr lang="en-IN" sz="1800" dirty="0">
                <a:solidFill>
                  <a:srgbClr val="000000"/>
                </a:solidFill>
                <a:latin typeface="Arial" panose="020B0604020202020204" pitchFamily="34" charset="0"/>
              </a:rPr>
              <a:t>select * from books where id=2;</a:t>
            </a:r>
          </a:p>
          <a:p>
            <a:pPr>
              <a:defRPr/>
            </a:pPr>
            <a:endParaRPr lang="en-IN" sz="1800" dirty="0">
              <a:solidFill>
                <a:srgbClr val="000000"/>
              </a:solidFill>
              <a:latin typeface="Arial" panose="020B0604020202020204" pitchFamily="34" charset="0"/>
            </a:endParaRPr>
          </a:p>
          <a:p>
            <a:pPr marL="0" indent="0">
              <a:buNone/>
              <a:defRPr/>
            </a:pP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908" name="Picture 4">
            <a:extLst>
              <a:ext uri="{FF2B5EF4-FFF2-40B4-BE49-F238E27FC236}">
                <a16:creationId xmlns:a16="http://schemas.microsoft.com/office/drawing/2014/main" id="{68B2471A-A4CF-F6D5-1BDA-432ACDDE6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9" y="1600201"/>
            <a:ext cx="82010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2" name="Picture 4">
            <a:extLst>
              <a:ext uri="{FF2B5EF4-FFF2-40B4-BE49-F238E27FC236}">
                <a16:creationId xmlns:a16="http://schemas.microsoft.com/office/drawing/2014/main" id="{9BF5C26C-0E1F-6AFE-4516-7094E3497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9" y="1600201"/>
            <a:ext cx="82010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933" name="Picture 5">
            <a:extLst>
              <a:ext uri="{FF2B5EF4-FFF2-40B4-BE49-F238E27FC236}">
                <a16:creationId xmlns:a16="http://schemas.microsoft.com/office/drawing/2014/main" id="{33FEBCCC-945A-262E-26F0-C3C43E55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44851"/>
            <a:ext cx="59245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Content Placeholder 2">
            <a:extLst>
              <a:ext uri="{FF2B5EF4-FFF2-40B4-BE49-F238E27FC236}">
                <a16:creationId xmlns:a16="http://schemas.microsoft.com/office/drawing/2014/main" id="{43853A13-7F06-A9DB-6191-F6A212F3909D}"/>
              </a:ext>
            </a:extLst>
          </p:cNvPr>
          <p:cNvSpPr>
            <a:spLocks noGrp="1"/>
          </p:cNvSpPr>
          <p:nvPr>
            <p:ph sz="quarter" idx="1"/>
          </p:nvPr>
        </p:nvSpPr>
        <p:spPr/>
        <p:txBody>
          <a:bodyPr/>
          <a:lstStyle/>
          <a:p>
            <a:endParaRPr lang="en-IN" altLang="en-US" sz="1800">
              <a:solidFill>
                <a:srgbClr val="000000"/>
              </a:solidFill>
              <a:latin typeface="Arial" panose="020B0604020202020204" pitchFamily="34" charset="0"/>
            </a:endParaRPr>
          </a:p>
          <a:p>
            <a:r>
              <a:rPr lang="en-IN" altLang="en-US" sz="1800">
                <a:solidFill>
                  <a:srgbClr val="000000"/>
                </a:solidFill>
                <a:latin typeface="Arial" panose="020B0604020202020204" pitchFamily="34" charset="0"/>
              </a:rPr>
              <a:t> select 5 rows from </a:t>
            </a:r>
            <a:r>
              <a:rPr lang="en-IN" altLang="en-US" sz="1800">
                <a:solidFill>
                  <a:srgbClr val="000080"/>
                </a:solidFill>
                <a:latin typeface="Arial" panose="020B0604020202020204" pitchFamily="34" charset="0"/>
              </a:rPr>
              <a:t>purchases </a:t>
            </a:r>
            <a:r>
              <a:rPr lang="en-IN" altLang="en-US" sz="1800">
                <a:solidFill>
                  <a:srgbClr val="000000"/>
                </a:solidFill>
                <a:latin typeface="Arial" panose="020B0604020202020204" pitchFamily="34" charset="0"/>
              </a:rPr>
              <a:t>table</a:t>
            </a:r>
          </a:p>
          <a:p>
            <a:endParaRPr lang="en-I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Content Placeholder 2">
            <a:extLst>
              <a:ext uri="{FF2B5EF4-FFF2-40B4-BE49-F238E27FC236}">
                <a16:creationId xmlns:a16="http://schemas.microsoft.com/office/drawing/2014/main" id="{A8D4748A-ADA1-C669-B006-0D6CD0939A26}"/>
              </a:ext>
            </a:extLst>
          </p:cNvPr>
          <p:cNvSpPr>
            <a:spLocks noGrp="1"/>
          </p:cNvSpPr>
          <p:nvPr>
            <p:ph sz="quarter" idx="1"/>
          </p:nvPr>
        </p:nvSpPr>
        <p:spPr/>
        <p:txBody>
          <a:bodyPr/>
          <a:lstStyle/>
          <a:p>
            <a:endParaRPr lang="en-IN" altLang="en-US" sz="1800">
              <a:solidFill>
                <a:srgbClr val="000000"/>
              </a:solidFill>
              <a:latin typeface="Arial" panose="020B0604020202020204" pitchFamily="34" charset="0"/>
            </a:endParaRPr>
          </a:p>
          <a:p>
            <a:r>
              <a:rPr lang="en-IN" altLang="en-US" sz="1800">
                <a:solidFill>
                  <a:srgbClr val="000000"/>
                </a:solidFill>
                <a:latin typeface="Arial" panose="020B0604020202020204" pitchFamily="34" charset="0"/>
              </a:rPr>
              <a:t> select 5 rows from </a:t>
            </a:r>
            <a:r>
              <a:rPr lang="en-IN" altLang="en-US" sz="1800">
                <a:solidFill>
                  <a:srgbClr val="000080"/>
                </a:solidFill>
                <a:latin typeface="Arial" panose="020B0604020202020204" pitchFamily="34" charset="0"/>
              </a:rPr>
              <a:t>purchases </a:t>
            </a:r>
            <a:r>
              <a:rPr lang="en-IN" altLang="en-US" sz="1800">
                <a:solidFill>
                  <a:srgbClr val="000000"/>
                </a:solidFill>
                <a:latin typeface="Arial" panose="020B0604020202020204" pitchFamily="34" charset="0"/>
              </a:rPr>
              <a:t>table</a:t>
            </a:r>
          </a:p>
          <a:p>
            <a:endParaRPr lang="en-IN" altLang="en-US" sz="1800">
              <a:solidFill>
                <a:srgbClr val="000000"/>
              </a:solidFill>
              <a:latin typeface="Arial" panose="020B0604020202020204" pitchFamily="34" charset="0"/>
            </a:endParaRPr>
          </a:p>
          <a:p>
            <a:endParaRPr lang="en-IN" altLang="en-US" sz="1800">
              <a:solidFill>
                <a:srgbClr val="000000"/>
              </a:solidFill>
              <a:latin typeface="Arial" panose="020B0604020202020204" pitchFamily="34" charset="0"/>
            </a:endParaRPr>
          </a:p>
          <a:p>
            <a:endParaRPr lang="en-IN" altLang="en-US" sz="1800">
              <a:solidFill>
                <a:srgbClr val="000000"/>
              </a:solidFill>
              <a:latin typeface="Arial" panose="020B0604020202020204" pitchFamily="34" charset="0"/>
            </a:endParaRPr>
          </a:p>
          <a:p>
            <a:r>
              <a:rPr lang="en-IN" altLang="en-US" sz="1800">
                <a:solidFill>
                  <a:srgbClr val="000000"/>
                </a:solidFill>
                <a:latin typeface="Arial" panose="020B0604020202020204" pitchFamily="34" charset="0"/>
              </a:rPr>
              <a:t>select * from purchases limit 5;</a:t>
            </a:r>
          </a:p>
          <a:p>
            <a:endParaRPr lang="en-IN" altLang="en-US" sz="1800">
              <a:solidFill>
                <a:srgbClr val="000000"/>
              </a:solidFill>
              <a:latin typeface="Arial" panose="020B0604020202020204" pitchFamily="34" charset="0"/>
            </a:endParaRPr>
          </a:p>
          <a:p>
            <a:endParaRPr lang="en-I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itle 1">
            <a:extLst>
              <a:ext uri="{FF2B5EF4-FFF2-40B4-BE49-F238E27FC236}">
                <a16:creationId xmlns:a16="http://schemas.microsoft.com/office/drawing/2014/main" id="{32308FD4-76CF-4047-790C-CA9EC3C4D090}"/>
              </a:ext>
            </a:extLst>
          </p:cNvPr>
          <p:cNvSpPr>
            <a:spLocks noGrp="1"/>
          </p:cNvSpPr>
          <p:nvPr>
            <p:ph type="title"/>
          </p:nvPr>
        </p:nvSpPr>
        <p:spPr/>
        <p:txBody>
          <a:bodyPr/>
          <a:lstStyle/>
          <a:p>
            <a:r>
              <a:rPr lang="en-US" altLang="en-US" b="1">
                <a:latin typeface="Trebuchet MS" panose="020B0603020202020204" pitchFamily="34" charset="0"/>
              </a:rPr>
              <a:t>Fill in the blanks</a:t>
            </a:r>
            <a:endParaRPr lang="en-US" altLang="en-US"/>
          </a:p>
        </p:txBody>
      </p:sp>
      <p:sp>
        <p:nvSpPr>
          <p:cNvPr id="3" name="Content Placeholder 2">
            <a:extLst>
              <a:ext uri="{FF2B5EF4-FFF2-40B4-BE49-F238E27FC236}">
                <a16:creationId xmlns:a16="http://schemas.microsoft.com/office/drawing/2014/main" id="{0743E1CB-7C59-5DE1-F47A-38BA807CA03C}"/>
              </a:ext>
            </a:extLst>
          </p:cNvPr>
          <p:cNvSpPr>
            <a:spLocks noGrp="1"/>
          </p:cNvSpPr>
          <p:nvPr>
            <p:ph sz="quarter" idx="1"/>
          </p:nvPr>
        </p:nvSpPr>
        <p:spPr/>
        <p:txBody>
          <a:bodyPr/>
          <a:lstStyle/>
          <a:p>
            <a:pPr>
              <a:defRPr/>
            </a:pPr>
            <a:r>
              <a:rPr lang="en-US" dirty="0"/>
              <a:t>The </a:t>
            </a:r>
            <a:r>
              <a:rPr lang="en-US" dirty="0" err="1"/>
              <a:t>metastore</a:t>
            </a:r>
            <a:r>
              <a:rPr lang="en-US" dirty="0"/>
              <a:t> consists of ______________ and a ______________.</a:t>
            </a:r>
          </a:p>
          <a:p>
            <a:pPr>
              <a:defRPr/>
            </a:pPr>
            <a:r>
              <a:rPr lang="en-US" dirty="0"/>
              <a:t>The most commonly used interface to interact with Hive is ______________.</a:t>
            </a:r>
          </a:p>
          <a:p>
            <a:pPr>
              <a:defRPr/>
            </a:pPr>
            <a:r>
              <a:rPr lang="en-US" dirty="0"/>
              <a:t>The default </a:t>
            </a:r>
            <a:r>
              <a:rPr lang="en-US" dirty="0" err="1"/>
              <a:t>metastore</a:t>
            </a:r>
            <a:r>
              <a:rPr lang="en-US" dirty="0"/>
              <a:t> for Hive is ______________.</a:t>
            </a:r>
          </a:p>
          <a:p>
            <a:pPr>
              <a:defRPr/>
            </a:pPr>
            <a:r>
              <a:rPr lang="en-US" dirty="0" err="1"/>
              <a:t>Metastore</a:t>
            </a:r>
            <a:r>
              <a:rPr lang="en-US" dirty="0"/>
              <a:t> contains ______________ of Hive tables.</a:t>
            </a:r>
          </a:p>
          <a:p>
            <a:pPr>
              <a:defRPr/>
            </a:pPr>
            <a:r>
              <a:rPr lang="en-US" dirty="0"/>
              <a:t>______________ is responsible for compilation, optimization, and execution of Hive queries.</a:t>
            </a:r>
          </a:p>
          <a:p>
            <a:pPr marL="0" indent="0">
              <a:buNone/>
              <a:defRPr/>
            </a:pPr>
            <a:endParaRPr lang="en-US" dirty="0">
              <a:latin typeface="Trebuchet MS" panose="020B0603020202020204" pitchFamily="34" charset="0"/>
            </a:endParaRPr>
          </a:p>
          <a:p>
            <a:pPr>
              <a:defRPr/>
            </a:pPr>
            <a:endParaRPr lang="en-US" dirty="0">
              <a:latin typeface="Trebuchet MS" panose="020B0603020202020204" pitchFamily="34" charset="0"/>
            </a:endParaRPr>
          </a:p>
          <a:p>
            <a:pPr>
              <a:defRPr/>
            </a:pPr>
            <a:endParaRPr lang="en-US"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3DC7F79-4FEE-9C7E-51BA-F772056E7DC4}"/>
              </a:ext>
            </a:extLst>
          </p:cNvPr>
          <p:cNvSpPr txBox="1">
            <a:spLocks noGrp="1"/>
          </p:cNvSpPr>
          <p:nvPr>
            <p:ph type="title"/>
          </p:nvPr>
        </p:nvSpPr>
        <p:spPr>
          <a:xfrm>
            <a:off x="2581276" y="515657"/>
            <a:ext cx="7032625" cy="622863"/>
          </a:xfrm>
        </p:spPr>
        <p:txBody>
          <a:bodyPr vert="horz" lIns="0" tIns="13335" rIns="0" bIns="0" rtlCol="0" anchor="ctr">
            <a:spAutoFit/>
          </a:bodyPr>
          <a:lstStyle/>
          <a:p>
            <a:pPr marL="12700">
              <a:spcBef>
                <a:spcPts val="105"/>
              </a:spcBef>
              <a:defRPr/>
            </a:pPr>
            <a:r>
              <a:rPr dirty="0">
                <a:latin typeface="Times New Roman"/>
                <a:cs typeface="Times New Roman"/>
              </a:rPr>
              <a:t>Hive</a:t>
            </a:r>
            <a:r>
              <a:rPr spc="-30" dirty="0">
                <a:latin typeface="Times New Roman"/>
                <a:cs typeface="Times New Roman"/>
              </a:rPr>
              <a:t> </a:t>
            </a:r>
            <a:r>
              <a:rPr dirty="0">
                <a:latin typeface="Times New Roman"/>
                <a:cs typeface="Times New Roman"/>
              </a:rPr>
              <a:t>Integration</a:t>
            </a:r>
            <a:r>
              <a:rPr spc="-40" dirty="0">
                <a:latin typeface="Times New Roman"/>
                <a:cs typeface="Times New Roman"/>
              </a:rPr>
              <a:t> </a:t>
            </a:r>
            <a:r>
              <a:rPr dirty="0">
                <a:latin typeface="Times New Roman"/>
                <a:cs typeface="Times New Roman"/>
              </a:rPr>
              <a:t>and</a:t>
            </a:r>
            <a:r>
              <a:rPr spc="-100" dirty="0">
                <a:latin typeface="Times New Roman"/>
                <a:cs typeface="Times New Roman"/>
              </a:rPr>
              <a:t> </a:t>
            </a:r>
            <a:r>
              <a:rPr spc="-45" dirty="0">
                <a:latin typeface="Times New Roman"/>
                <a:cs typeface="Times New Roman"/>
              </a:rPr>
              <a:t>Workflow</a:t>
            </a:r>
          </a:p>
        </p:txBody>
      </p:sp>
      <p:sp>
        <p:nvSpPr>
          <p:cNvPr id="439299" name="object 3">
            <a:extLst>
              <a:ext uri="{FF2B5EF4-FFF2-40B4-BE49-F238E27FC236}">
                <a16:creationId xmlns:a16="http://schemas.microsoft.com/office/drawing/2014/main" id="{A5CF4633-340F-0D3F-5BAC-B8C041CEEA51}"/>
              </a:ext>
            </a:extLst>
          </p:cNvPr>
          <p:cNvSpPr txBox="1">
            <a:spLocks noChangeArrowheads="1"/>
          </p:cNvSpPr>
          <p:nvPr/>
        </p:nvSpPr>
        <p:spPr bwMode="auto">
          <a:xfrm>
            <a:off x="287079" y="1619250"/>
            <a:ext cx="5050097" cy="317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355600" indent="-342900">
              <a:spcBef>
                <a:spcPct val="20000"/>
              </a:spcBef>
              <a:buFont typeface="Arial" panose="020B0604020202020204" pitchFamily="34" charset="0"/>
              <a:buChar char="•"/>
              <a:tabLst>
                <a:tab pos="354013" algn="l"/>
                <a:tab pos="3556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354013" algn="l"/>
                <a:tab pos="3556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354013" algn="l"/>
                <a:tab pos="3556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354013" algn="l"/>
                <a:tab pos="355600" algn="l"/>
              </a:tabLst>
              <a:defRPr sz="2000">
                <a:solidFill>
                  <a:schemeClr val="tx1"/>
                </a:solidFill>
                <a:latin typeface="Times New Roman" panose="02020603050405020304" pitchFamily="18" charset="0"/>
                <a:cs typeface="Times New Roman" panose="02020603050405020304" pitchFamily="18" charset="0"/>
              </a:defRPr>
            </a:lvl9pPr>
          </a:lstStyle>
          <a:p>
            <a:pPr>
              <a:spcBef>
                <a:spcPts val="100"/>
              </a:spcBef>
              <a:buFont typeface="Arial MT"/>
              <a:buChar char="•"/>
            </a:pPr>
            <a:r>
              <a:rPr lang="en-US" altLang="en-US" dirty="0"/>
              <a:t>Hourly Log data  can be stored  directly into HDFS</a:t>
            </a:r>
          </a:p>
          <a:p>
            <a:pPr>
              <a:spcBef>
                <a:spcPts val="775"/>
              </a:spcBef>
              <a:buFont typeface="Arial MT"/>
              <a:buChar char="•"/>
            </a:pPr>
            <a:r>
              <a:rPr lang="en-US" altLang="en-US" dirty="0"/>
              <a:t>And then  </a:t>
            </a:r>
            <a:r>
              <a:rPr lang="en-US" altLang="en-US" dirty="0" err="1"/>
              <a:t>datacleaning</a:t>
            </a:r>
            <a:r>
              <a:rPr lang="en-US" altLang="en-US" dirty="0"/>
              <a:t> is  performed on the  log file</a:t>
            </a:r>
          </a:p>
          <a:p>
            <a:pPr>
              <a:spcBef>
                <a:spcPts val="775"/>
              </a:spcBef>
              <a:buFont typeface="Arial MT"/>
              <a:buChar char="•"/>
            </a:pPr>
            <a:r>
              <a:rPr lang="en-US" altLang="en-US" dirty="0"/>
              <a:t>Finally Hive Table  can be created to  query the log file.</a:t>
            </a:r>
          </a:p>
        </p:txBody>
      </p:sp>
      <p:grpSp>
        <p:nvGrpSpPr>
          <p:cNvPr id="439300" name="object 4">
            <a:extLst>
              <a:ext uri="{FF2B5EF4-FFF2-40B4-BE49-F238E27FC236}">
                <a16:creationId xmlns:a16="http://schemas.microsoft.com/office/drawing/2014/main" id="{41A3A9DC-7DE5-E87B-660B-D8C3A6E6FD60}"/>
              </a:ext>
            </a:extLst>
          </p:cNvPr>
          <p:cNvGrpSpPr>
            <a:grpSpLocks/>
          </p:cNvGrpSpPr>
          <p:nvPr/>
        </p:nvGrpSpPr>
        <p:grpSpPr bwMode="auto">
          <a:xfrm>
            <a:off x="5448300" y="1577976"/>
            <a:ext cx="4876800" cy="2062163"/>
            <a:chOff x="3924300" y="1577339"/>
            <a:chExt cx="4876800" cy="2062480"/>
          </a:xfrm>
        </p:grpSpPr>
        <p:pic>
          <p:nvPicPr>
            <p:cNvPr id="439336" name="object 5">
              <a:extLst>
                <a:ext uri="{FF2B5EF4-FFF2-40B4-BE49-F238E27FC236}">
                  <a16:creationId xmlns:a16="http://schemas.microsoft.com/office/drawing/2014/main" id="{304B7384-A890-ED73-2215-3E7B2E988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801128"/>
              <a:ext cx="4800600" cy="83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37" name="object 6">
              <a:extLst>
                <a:ext uri="{FF2B5EF4-FFF2-40B4-BE49-F238E27FC236}">
                  <a16:creationId xmlns:a16="http://schemas.microsoft.com/office/drawing/2014/main" id="{19FB6AE8-3F02-D4A5-9D52-7F965E318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968" y="2720339"/>
              <a:ext cx="4168140" cy="84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38" name="object 7">
              <a:extLst>
                <a:ext uri="{FF2B5EF4-FFF2-40B4-BE49-F238E27FC236}">
                  <a16:creationId xmlns:a16="http://schemas.microsoft.com/office/drawing/2014/main" id="{418E024B-4FA3-C882-07D2-3FCD46F45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19400"/>
              <a:ext cx="472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39" name="object 8">
              <a:extLst>
                <a:ext uri="{FF2B5EF4-FFF2-40B4-BE49-F238E27FC236}">
                  <a16:creationId xmlns:a16="http://schemas.microsoft.com/office/drawing/2014/main" id="{0C7583E6-E876-7E46-4F06-CD4C63E98ECD}"/>
                </a:ext>
              </a:extLst>
            </p:cNvPr>
            <p:cNvSpPr>
              <a:spLocks/>
            </p:cNvSpPr>
            <p:nvPr/>
          </p:nvSpPr>
          <p:spPr bwMode="auto">
            <a:xfrm>
              <a:off x="3962400" y="2819400"/>
              <a:ext cx="4724400" cy="762000"/>
            </a:xfrm>
            <a:custGeom>
              <a:avLst/>
              <a:gdLst>
                <a:gd name="T0" fmla="*/ 0 w 4724400"/>
                <a:gd name="T1" fmla="*/ 381000 h 762000"/>
                <a:gd name="T2" fmla="*/ 2968 w 4724400"/>
                <a:gd name="T3" fmla="*/ 333204 h 762000"/>
                <a:gd name="T4" fmla="*/ 11634 w 4724400"/>
                <a:gd name="T5" fmla="*/ 287181 h 762000"/>
                <a:gd name="T6" fmla="*/ 25643 w 4724400"/>
                <a:gd name="T7" fmla="*/ 243288 h 762000"/>
                <a:gd name="T8" fmla="*/ 44636 w 4724400"/>
                <a:gd name="T9" fmla="*/ 201881 h 762000"/>
                <a:gd name="T10" fmla="*/ 68257 w 4724400"/>
                <a:gd name="T11" fmla="*/ 163318 h 762000"/>
                <a:gd name="T12" fmla="*/ 96149 w 4724400"/>
                <a:gd name="T13" fmla="*/ 127955 h 762000"/>
                <a:gd name="T14" fmla="*/ 127955 w 4724400"/>
                <a:gd name="T15" fmla="*/ 96149 h 762000"/>
                <a:gd name="T16" fmla="*/ 163318 w 4724400"/>
                <a:gd name="T17" fmla="*/ 68257 h 762000"/>
                <a:gd name="T18" fmla="*/ 201881 w 4724400"/>
                <a:gd name="T19" fmla="*/ 44636 h 762000"/>
                <a:gd name="T20" fmla="*/ 243288 w 4724400"/>
                <a:gd name="T21" fmla="*/ 25643 h 762000"/>
                <a:gd name="T22" fmla="*/ 287181 w 4724400"/>
                <a:gd name="T23" fmla="*/ 11634 h 762000"/>
                <a:gd name="T24" fmla="*/ 333204 w 4724400"/>
                <a:gd name="T25" fmla="*/ 2968 h 762000"/>
                <a:gd name="T26" fmla="*/ 381000 w 4724400"/>
                <a:gd name="T27" fmla="*/ 0 h 762000"/>
                <a:gd name="T28" fmla="*/ 4343400 w 4724400"/>
                <a:gd name="T29" fmla="*/ 0 h 762000"/>
                <a:gd name="T30" fmla="*/ 4391195 w 4724400"/>
                <a:gd name="T31" fmla="*/ 2968 h 762000"/>
                <a:gd name="T32" fmla="*/ 4437218 w 4724400"/>
                <a:gd name="T33" fmla="*/ 11634 h 762000"/>
                <a:gd name="T34" fmla="*/ 4481111 w 4724400"/>
                <a:gd name="T35" fmla="*/ 25643 h 762000"/>
                <a:gd name="T36" fmla="*/ 4522518 w 4724400"/>
                <a:gd name="T37" fmla="*/ 44636 h 762000"/>
                <a:gd name="T38" fmla="*/ 4561081 w 4724400"/>
                <a:gd name="T39" fmla="*/ 68257 h 762000"/>
                <a:gd name="T40" fmla="*/ 4596444 w 4724400"/>
                <a:gd name="T41" fmla="*/ 96149 h 762000"/>
                <a:gd name="T42" fmla="*/ 4628250 w 4724400"/>
                <a:gd name="T43" fmla="*/ 127955 h 762000"/>
                <a:gd name="T44" fmla="*/ 4656142 w 4724400"/>
                <a:gd name="T45" fmla="*/ 163318 h 762000"/>
                <a:gd name="T46" fmla="*/ 4679763 w 4724400"/>
                <a:gd name="T47" fmla="*/ 201881 h 762000"/>
                <a:gd name="T48" fmla="*/ 4698756 w 4724400"/>
                <a:gd name="T49" fmla="*/ 243288 h 762000"/>
                <a:gd name="T50" fmla="*/ 4712765 w 4724400"/>
                <a:gd name="T51" fmla="*/ 287181 h 762000"/>
                <a:gd name="T52" fmla="*/ 4721431 w 4724400"/>
                <a:gd name="T53" fmla="*/ 333204 h 762000"/>
                <a:gd name="T54" fmla="*/ 4724400 w 4724400"/>
                <a:gd name="T55" fmla="*/ 381000 h 762000"/>
                <a:gd name="T56" fmla="*/ 4721431 w 4724400"/>
                <a:gd name="T57" fmla="*/ 428795 h 762000"/>
                <a:gd name="T58" fmla="*/ 4712765 w 4724400"/>
                <a:gd name="T59" fmla="*/ 474818 h 762000"/>
                <a:gd name="T60" fmla="*/ 4698756 w 4724400"/>
                <a:gd name="T61" fmla="*/ 518711 h 762000"/>
                <a:gd name="T62" fmla="*/ 4679763 w 4724400"/>
                <a:gd name="T63" fmla="*/ 560118 h 762000"/>
                <a:gd name="T64" fmla="*/ 4656142 w 4724400"/>
                <a:gd name="T65" fmla="*/ 598681 h 762000"/>
                <a:gd name="T66" fmla="*/ 4628250 w 4724400"/>
                <a:gd name="T67" fmla="*/ 634044 h 762000"/>
                <a:gd name="T68" fmla="*/ 4596444 w 4724400"/>
                <a:gd name="T69" fmla="*/ 665850 h 762000"/>
                <a:gd name="T70" fmla="*/ 4561081 w 4724400"/>
                <a:gd name="T71" fmla="*/ 693742 h 762000"/>
                <a:gd name="T72" fmla="*/ 4522518 w 4724400"/>
                <a:gd name="T73" fmla="*/ 717363 h 762000"/>
                <a:gd name="T74" fmla="*/ 4481111 w 4724400"/>
                <a:gd name="T75" fmla="*/ 736356 h 762000"/>
                <a:gd name="T76" fmla="*/ 4437218 w 4724400"/>
                <a:gd name="T77" fmla="*/ 750365 h 762000"/>
                <a:gd name="T78" fmla="*/ 4391195 w 4724400"/>
                <a:gd name="T79" fmla="*/ 759031 h 762000"/>
                <a:gd name="T80" fmla="*/ 4343400 w 4724400"/>
                <a:gd name="T81" fmla="*/ 762000 h 762000"/>
                <a:gd name="T82" fmla="*/ 381000 w 4724400"/>
                <a:gd name="T83" fmla="*/ 762000 h 762000"/>
                <a:gd name="T84" fmla="*/ 333204 w 4724400"/>
                <a:gd name="T85" fmla="*/ 759031 h 762000"/>
                <a:gd name="T86" fmla="*/ 287181 w 4724400"/>
                <a:gd name="T87" fmla="*/ 750365 h 762000"/>
                <a:gd name="T88" fmla="*/ 243288 w 4724400"/>
                <a:gd name="T89" fmla="*/ 736356 h 762000"/>
                <a:gd name="T90" fmla="*/ 201881 w 4724400"/>
                <a:gd name="T91" fmla="*/ 717363 h 762000"/>
                <a:gd name="T92" fmla="*/ 163318 w 4724400"/>
                <a:gd name="T93" fmla="*/ 693742 h 762000"/>
                <a:gd name="T94" fmla="*/ 127955 w 4724400"/>
                <a:gd name="T95" fmla="*/ 665850 h 762000"/>
                <a:gd name="T96" fmla="*/ 96149 w 4724400"/>
                <a:gd name="T97" fmla="*/ 634044 h 762000"/>
                <a:gd name="T98" fmla="*/ 68257 w 4724400"/>
                <a:gd name="T99" fmla="*/ 598681 h 762000"/>
                <a:gd name="T100" fmla="*/ 44636 w 4724400"/>
                <a:gd name="T101" fmla="*/ 560118 h 762000"/>
                <a:gd name="T102" fmla="*/ 25643 w 4724400"/>
                <a:gd name="T103" fmla="*/ 518711 h 762000"/>
                <a:gd name="T104" fmla="*/ 11634 w 4724400"/>
                <a:gd name="T105" fmla="*/ 474818 h 762000"/>
                <a:gd name="T106" fmla="*/ 2968 w 4724400"/>
                <a:gd name="T107" fmla="*/ 428795 h 762000"/>
                <a:gd name="T108" fmla="*/ 0 w 4724400"/>
                <a:gd name="T109" fmla="*/ 381000 h 762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24400" h="762000">
                  <a:moveTo>
                    <a:pt x="0" y="381000"/>
                  </a:moveTo>
                  <a:lnTo>
                    <a:pt x="2968" y="333204"/>
                  </a:lnTo>
                  <a:lnTo>
                    <a:pt x="11634" y="287181"/>
                  </a:lnTo>
                  <a:lnTo>
                    <a:pt x="25643" y="243288"/>
                  </a:lnTo>
                  <a:lnTo>
                    <a:pt x="44636" y="201881"/>
                  </a:lnTo>
                  <a:lnTo>
                    <a:pt x="68257" y="163318"/>
                  </a:lnTo>
                  <a:lnTo>
                    <a:pt x="96149" y="127955"/>
                  </a:lnTo>
                  <a:lnTo>
                    <a:pt x="127955" y="96149"/>
                  </a:lnTo>
                  <a:lnTo>
                    <a:pt x="163318" y="68257"/>
                  </a:lnTo>
                  <a:lnTo>
                    <a:pt x="201881" y="44636"/>
                  </a:lnTo>
                  <a:lnTo>
                    <a:pt x="243288" y="25643"/>
                  </a:lnTo>
                  <a:lnTo>
                    <a:pt x="287181" y="11634"/>
                  </a:lnTo>
                  <a:lnTo>
                    <a:pt x="333204" y="2968"/>
                  </a:lnTo>
                  <a:lnTo>
                    <a:pt x="381000" y="0"/>
                  </a:lnTo>
                  <a:lnTo>
                    <a:pt x="4343400" y="0"/>
                  </a:lnTo>
                  <a:lnTo>
                    <a:pt x="4391195" y="2968"/>
                  </a:lnTo>
                  <a:lnTo>
                    <a:pt x="4437218" y="11634"/>
                  </a:lnTo>
                  <a:lnTo>
                    <a:pt x="4481111" y="25643"/>
                  </a:lnTo>
                  <a:lnTo>
                    <a:pt x="4522518" y="44636"/>
                  </a:lnTo>
                  <a:lnTo>
                    <a:pt x="4561081" y="68257"/>
                  </a:lnTo>
                  <a:lnTo>
                    <a:pt x="4596444" y="96149"/>
                  </a:lnTo>
                  <a:lnTo>
                    <a:pt x="4628250" y="127955"/>
                  </a:lnTo>
                  <a:lnTo>
                    <a:pt x="4656142" y="163318"/>
                  </a:lnTo>
                  <a:lnTo>
                    <a:pt x="4679763" y="201881"/>
                  </a:lnTo>
                  <a:lnTo>
                    <a:pt x="4698756" y="243288"/>
                  </a:lnTo>
                  <a:lnTo>
                    <a:pt x="4712765" y="287181"/>
                  </a:lnTo>
                  <a:lnTo>
                    <a:pt x="4721431" y="333204"/>
                  </a:lnTo>
                  <a:lnTo>
                    <a:pt x="4724400" y="381000"/>
                  </a:lnTo>
                  <a:lnTo>
                    <a:pt x="4721431" y="428795"/>
                  </a:lnTo>
                  <a:lnTo>
                    <a:pt x="4712765" y="474818"/>
                  </a:lnTo>
                  <a:lnTo>
                    <a:pt x="4698756" y="518711"/>
                  </a:lnTo>
                  <a:lnTo>
                    <a:pt x="4679763" y="560118"/>
                  </a:lnTo>
                  <a:lnTo>
                    <a:pt x="4656142" y="598681"/>
                  </a:lnTo>
                  <a:lnTo>
                    <a:pt x="4628250" y="634044"/>
                  </a:lnTo>
                  <a:lnTo>
                    <a:pt x="4596444" y="665850"/>
                  </a:lnTo>
                  <a:lnTo>
                    <a:pt x="4561081" y="693742"/>
                  </a:lnTo>
                  <a:lnTo>
                    <a:pt x="4522518" y="717363"/>
                  </a:lnTo>
                  <a:lnTo>
                    <a:pt x="4481111" y="736356"/>
                  </a:lnTo>
                  <a:lnTo>
                    <a:pt x="4437218" y="750365"/>
                  </a:lnTo>
                  <a:lnTo>
                    <a:pt x="4391195" y="759031"/>
                  </a:lnTo>
                  <a:lnTo>
                    <a:pt x="4343400" y="762000"/>
                  </a:lnTo>
                  <a:lnTo>
                    <a:pt x="381000" y="762000"/>
                  </a:lnTo>
                  <a:lnTo>
                    <a:pt x="333204" y="759031"/>
                  </a:lnTo>
                  <a:lnTo>
                    <a:pt x="287181" y="750365"/>
                  </a:lnTo>
                  <a:lnTo>
                    <a:pt x="243288" y="736356"/>
                  </a:lnTo>
                  <a:lnTo>
                    <a:pt x="201881" y="717363"/>
                  </a:lnTo>
                  <a:lnTo>
                    <a:pt x="163318" y="693742"/>
                  </a:lnTo>
                  <a:lnTo>
                    <a:pt x="127955" y="665850"/>
                  </a:lnTo>
                  <a:lnTo>
                    <a:pt x="96149" y="634044"/>
                  </a:lnTo>
                  <a:lnTo>
                    <a:pt x="68257" y="598681"/>
                  </a:lnTo>
                  <a:lnTo>
                    <a:pt x="44636" y="560118"/>
                  </a:lnTo>
                  <a:lnTo>
                    <a:pt x="25643" y="518711"/>
                  </a:lnTo>
                  <a:lnTo>
                    <a:pt x="11634" y="474818"/>
                  </a:lnTo>
                  <a:lnTo>
                    <a:pt x="2968" y="428795"/>
                  </a:lnTo>
                  <a:lnTo>
                    <a:pt x="0" y="3810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39340" name="object 9">
              <a:extLst>
                <a:ext uri="{FF2B5EF4-FFF2-40B4-BE49-F238E27FC236}">
                  <a16:creationId xmlns:a16="http://schemas.microsoft.com/office/drawing/2014/main" id="{6EEFCE1B-9591-DB7C-5FE8-AE4B471A7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658128"/>
              <a:ext cx="4800600" cy="83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41" name="object 10">
              <a:extLst>
                <a:ext uri="{FF2B5EF4-FFF2-40B4-BE49-F238E27FC236}">
                  <a16:creationId xmlns:a16="http://schemas.microsoft.com/office/drawing/2014/main" id="{0B661C52-DA8E-71EA-6151-1D4C20CE2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3836" y="1577339"/>
              <a:ext cx="3383279" cy="84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42" name="object 11">
              <a:extLst>
                <a:ext uri="{FF2B5EF4-FFF2-40B4-BE49-F238E27FC236}">
                  <a16:creationId xmlns:a16="http://schemas.microsoft.com/office/drawing/2014/main" id="{F9BDF663-A374-B8A2-5D1D-285C0318C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676399"/>
              <a:ext cx="472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43" name="object 12">
              <a:extLst>
                <a:ext uri="{FF2B5EF4-FFF2-40B4-BE49-F238E27FC236}">
                  <a16:creationId xmlns:a16="http://schemas.microsoft.com/office/drawing/2014/main" id="{727DB5D6-A13C-B12C-C907-93472F509E8C}"/>
                </a:ext>
              </a:extLst>
            </p:cNvPr>
            <p:cNvSpPr>
              <a:spLocks/>
            </p:cNvSpPr>
            <p:nvPr/>
          </p:nvSpPr>
          <p:spPr bwMode="auto">
            <a:xfrm>
              <a:off x="4038600" y="1676399"/>
              <a:ext cx="4724400" cy="762000"/>
            </a:xfrm>
            <a:custGeom>
              <a:avLst/>
              <a:gdLst>
                <a:gd name="T0" fmla="*/ 0 w 4724400"/>
                <a:gd name="T1" fmla="*/ 381000 h 762000"/>
                <a:gd name="T2" fmla="*/ 2968 w 4724400"/>
                <a:gd name="T3" fmla="*/ 333204 h 762000"/>
                <a:gd name="T4" fmla="*/ 11634 w 4724400"/>
                <a:gd name="T5" fmla="*/ 287181 h 762000"/>
                <a:gd name="T6" fmla="*/ 25643 w 4724400"/>
                <a:gd name="T7" fmla="*/ 243288 h 762000"/>
                <a:gd name="T8" fmla="*/ 44636 w 4724400"/>
                <a:gd name="T9" fmla="*/ 201881 h 762000"/>
                <a:gd name="T10" fmla="*/ 68257 w 4724400"/>
                <a:gd name="T11" fmla="*/ 163318 h 762000"/>
                <a:gd name="T12" fmla="*/ 96149 w 4724400"/>
                <a:gd name="T13" fmla="*/ 127955 h 762000"/>
                <a:gd name="T14" fmla="*/ 127955 w 4724400"/>
                <a:gd name="T15" fmla="*/ 96149 h 762000"/>
                <a:gd name="T16" fmla="*/ 163318 w 4724400"/>
                <a:gd name="T17" fmla="*/ 68257 h 762000"/>
                <a:gd name="T18" fmla="*/ 201881 w 4724400"/>
                <a:gd name="T19" fmla="*/ 44636 h 762000"/>
                <a:gd name="T20" fmla="*/ 243288 w 4724400"/>
                <a:gd name="T21" fmla="*/ 25643 h 762000"/>
                <a:gd name="T22" fmla="*/ 287181 w 4724400"/>
                <a:gd name="T23" fmla="*/ 11634 h 762000"/>
                <a:gd name="T24" fmla="*/ 333204 w 4724400"/>
                <a:gd name="T25" fmla="*/ 2968 h 762000"/>
                <a:gd name="T26" fmla="*/ 381000 w 4724400"/>
                <a:gd name="T27" fmla="*/ 0 h 762000"/>
                <a:gd name="T28" fmla="*/ 4343400 w 4724400"/>
                <a:gd name="T29" fmla="*/ 0 h 762000"/>
                <a:gd name="T30" fmla="*/ 4391195 w 4724400"/>
                <a:gd name="T31" fmla="*/ 2968 h 762000"/>
                <a:gd name="T32" fmla="*/ 4437218 w 4724400"/>
                <a:gd name="T33" fmla="*/ 11634 h 762000"/>
                <a:gd name="T34" fmla="*/ 4481111 w 4724400"/>
                <a:gd name="T35" fmla="*/ 25643 h 762000"/>
                <a:gd name="T36" fmla="*/ 4522518 w 4724400"/>
                <a:gd name="T37" fmla="*/ 44636 h 762000"/>
                <a:gd name="T38" fmla="*/ 4561081 w 4724400"/>
                <a:gd name="T39" fmla="*/ 68257 h 762000"/>
                <a:gd name="T40" fmla="*/ 4596444 w 4724400"/>
                <a:gd name="T41" fmla="*/ 96149 h 762000"/>
                <a:gd name="T42" fmla="*/ 4628250 w 4724400"/>
                <a:gd name="T43" fmla="*/ 127955 h 762000"/>
                <a:gd name="T44" fmla="*/ 4656142 w 4724400"/>
                <a:gd name="T45" fmla="*/ 163318 h 762000"/>
                <a:gd name="T46" fmla="*/ 4679763 w 4724400"/>
                <a:gd name="T47" fmla="*/ 201881 h 762000"/>
                <a:gd name="T48" fmla="*/ 4698756 w 4724400"/>
                <a:gd name="T49" fmla="*/ 243288 h 762000"/>
                <a:gd name="T50" fmla="*/ 4712765 w 4724400"/>
                <a:gd name="T51" fmla="*/ 287181 h 762000"/>
                <a:gd name="T52" fmla="*/ 4721431 w 4724400"/>
                <a:gd name="T53" fmla="*/ 333204 h 762000"/>
                <a:gd name="T54" fmla="*/ 4724400 w 4724400"/>
                <a:gd name="T55" fmla="*/ 381000 h 762000"/>
                <a:gd name="T56" fmla="*/ 4721431 w 4724400"/>
                <a:gd name="T57" fmla="*/ 428795 h 762000"/>
                <a:gd name="T58" fmla="*/ 4712765 w 4724400"/>
                <a:gd name="T59" fmla="*/ 474818 h 762000"/>
                <a:gd name="T60" fmla="*/ 4698756 w 4724400"/>
                <a:gd name="T61" fmla="*/ 518711 h 762000"/>
                <a:gd name="T62" fmla="*/ 4679763 w 4724400"/>
                <a:gd name="T63" fmla="*/ 560118 h 762000"/>
                <a:gd name="T64" fmla="*/ 4656142 w 4724400"/>
                <a:gd name="T65" fmla="*/ 598681 h 762000"/>
                <a:gd name="T66" fmla="*/ 4628250 w 4724400"/>
                <a:gd name="T67" fmla="*/ 634044 h 762000"/>
                <a:gd name="T68" fmla="*/ 4596444 w 4724400"/>
                <a:gd name="T69" fmla="*/ 665850 h 762000"/>
                <a:gd name="T70" fmla="*/ 4561081 w 4724400"/>
                <a:gd name="T71" fmla="*/ 693742 h 762000"/>
                <a:gd name="T72" fmla="*/ 4522518 w 4724400"/>
                <a:gd name="T73" fmla="*/ 717363 h 762000"/>
                <a:gd name="T74" fmla="*/ 4481111 w 4724400"/>
                <a:gd name="T75" fmla="*/ 736356 h 762000"/>
                <a:gd name="T76" fmla="*/ 4437218 w 4724400"/>
                <a:gd name="T77" fmla="*/ 750365 h 762000"/>
                <a:gd name="T78" fmla="*/ 4391195 w 4724400"/>
                <a:gd name="T79" fmla="*/ 759031 h 762000"/>
                <a:gd name="T80" fmla="*/ 4343400 w 4724400"/>
                <a:gd name="T81" fmla="*/ 762000 h 762000"/>
                <a:gd name="T82" fmla="*/ 381000 w 4724400"/>
                <a:gd name="T83" fmla="*/ 762000 h 762000"/>
                <a:gd name="T84" fmla="*/ 333204 w 4724400"/>
                <a:gd name="T85" fmla="*/ 759031 h 762000"/>
                <a:gd name="T86" fmla="*/ 287181 w 4724400"/>
                <a:gd name="T87" fmla="*/ 750365 h 762000"/>
                <a:gd name="T88" fmla="*/ 243288 w 4724400"/>
                <a:gd name="T89" fmla="*/ 736356 h 762000"/>
                <a:gd name="T90" fmla="*/ 201881 w 4724400"/>
                <a:gd name="T91" fmla="*/ 717363 h 762000"/>
                <a:gd name="T92" fmla="*/ 163318 w 4724400"/>
                <a:gd name="T93" fmla="*/ 693742 h 762000"/>
                <a:gd name="T94" fmla="*/ 127955 w 4724400"/>
                <a:gd name="T95" fmla="*/ 665850 h 762000"/>
                <a:gd name="T96" fmla="*/ 96149 w 4724400"/>
                <a:gd name="T97" fmla="*/ 634044 h 762000"/>
                <a:gd name="T98" fmla="*/ 68257 w 4724400"/>
                <a:gd name="T99" fmla="*/ 598681 h 762000"/>
                <a:gd name="T100" fmla="*/ 44636 w 4724400"/>
                <a:gd name="T101" fmla="*/ 560118 h 762000"/>
                <a:gd name="T102" fmla="*/ 25643 w 4724400"/>
                <a:gd name="T103" fmla="*/ 518711 h 762000"/>
                <a:gd name="T104" fmla="*/ 11634 w 4724400"/>
                <a:gd name="T105" fmla="*/ 474818 h 762000"/>
                <a:gd name="T106" fmla="*/ 2968 w 4724400"/>
                <a:gd name="T107" fmla="*/ 428795 h 762000"/>
                <a:gd name="T108" fmla="*/ 0 w 4724400"/>
                <a:gd name="T109" fmla="*/ 381000 h 762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24400" h="762000">
                  <a:moveTo>
                    <a:pt x="0" y="381000"/>
                  </a:moveTo>
                  <a:lnTo>
                    <a:pt x="2968" y="333204"/>
                  </a:lnTo>
                  <a:lnTo>
                    <a:pt x="11634" y="287181"/>
                  </a:lnTo>
                  <a:lnTo>
                    <a:pt x="25643" y="243288"/>
                  </a:lnTo>
                  <a:lnTo>
                    <a:pt x="44636" y="201881"/>
                  </a:lnTo>
                  <a:lnTo>
                    <a:pt x="68257" y="163318"/>
                  </a:lnTo>
                  <a:lnTo>
                    <a:pt x="96149" y="127955"/>
                  </a:lnTo>
                  <a:lnTo>
                    <a:pt x="127955" y="96149"/>
                  </a:lnTo>
                  <a:lnTo>
                    <a:pt x="163318" y="68257"/>
                  </a:lnTo>
                  <a:lnTo>
                    <a:pt x="201881" y="44636"/>
                  </a:lnTo>
                  <a:lnTo>
                    <a:pt x="243288" y="25643"/>
                  </a:lnTo>
                  <a:lnTo>
                    <a:pt x="287181" y="11634"/>
                  </a:lnTo>
                  <a:lnTo>
                    <a:pt x="333204" y="2968"/>
                  </a:lnTo>
                  <a:lnTo>
                    <a:pt x="381000" y="0"/>
                  </a:lnTo>
                  <a:lnTo>
                    <a:pt x="4343400" y="0"/>
                  </a:lnTo>
                  <a:lnTo>
                    <a:pt x="4391195" y="2968"/>
                  </a:lnTo>
                  <a:lnTo>
                    <a:pt x="4437218" y="11634"/>
                  </a:lnTo>
                  <a:lnTo>
                    <a:pt x="4481111" y="25643"/>
                  </a:lnTo>
                  <a:lnTo>
                    <a:pt x="4522518" y="44636"/>
                  </a:lnTo>
                  <a:lnTo>
                    <a:pt x="4561081" y="68257"/>
                  </a:lnTo>
                  <a:lnTo>
                    <a:pt x="4596444" y="96149"/>
                  </a:lnTo>
                  <a:lnTo>
                    <a:pt x="4628250" y="127955"/>
                  </a:lnTo>
                  <a:lnTo>
                    <a:pt x="4656142" y="163318"/>
                  </a:lnTo>
                  <a:lnTo>
                    <a:pt x="4679763" y="201881"/>
                  </a:lnTo>
                  <a:lnTo>
                    <a:pt x="4698756" y="243288"/>
                  </a:lnTo>
                  <a:lnTo>
                    <a:pt x="4712765" y="287181"/>
                  </a:lnTo>
                  <a:lnTo>
                    <a:pt x="4721431" y="333204"/>
                  </a:lnTo>
                  <a:lnTo>
                    <a:pt x="4724400" y="381000"/>
                  </a:lnTo>
                  <a:lnTo>
                    <a:pt x="4721431" y="428795"/>
                  </a:lnTo>
                  <a:lnTo>
                    <a:pt x="4712765" y="474818"/>
                  </a:lnTo>
                  <a:lnTo>
                    <a:pt x="4698756" y="518711"/>
                  </a:lnTo>
                  <a:lnTo>
                    <a:pt x="4679763" y="560118"/>
                  </a:lnTo>
                  <a:lnTo>
                    <a:pt x="4656142" y="598681"/>
                  </a:lnTo>
                  <a:lnTo>
                    <a:pt x="4628250" y="634044"/>
                  </a:lnTo>
                  <a:lnTo>
                    <a:pt x="4596444" y="665850"/>
                  </a:lnTo>
                  <a:lnTo>
                    <a:pt x="4561081" y="693742"/>
                  </a:lnTo>
                  <a:lnTo>
                    <a:pt x="4522518" y="717363"/>
                  </a:lnTo>
                  <a:lnTo>
                    <a:pt x="4481111" y="736356"/>
                  </a:lnTo>
                  <a:lnTo>
                    <a:pt x="4437218" y="750365"/>
                  </a:lnTo>
                  <a:lnTo>
                    <a:pt x="4391195" y="759031"/>
                  </a:lnTo>
                  <a:lnTo>
                    <a:pt x="4343400" y="762000"/>
                  </a:lnTo>
                  <a:lnTo>
                    <a:pt x="381000" y="762000"/>
                  </a:lnTo>
                  <a:lnTo>
                    <a:pt x="333204" y="759031"/>
                  </a:lnTo>
                  <a:lnTo>
                    <a:pt x="287181" y="750365"/>
                  </a:lnTo>
                  <a:lnTo>
                    <a:pt x="243288" y="736356"/>
                  </a:lnTo>
                  <a:lnTo>
                    <a:pt x="201881" y="717363"/>
                  </a:lnTo>
                  <a:lnTo>
                    <a:pt x="163318" y="693742"/>
                  </a:lnTo>
                  <a:lnTo>
                    <a:pt x="127955" y="665850"/>
                  </a:lnTo>
                  <a:lnTo>
                    <a:pt x="96149" y="634044"/>
                  </a:lnTo>
                  <a:lnTo>
                    <a:pt x="68257" y="598681"/>
                  </a:lnTo>
                  <a:lnTo>
                    <a:pt x="44636" y="560118"/>
                  </a:lnTo>
                  <a:lnTo>
                    <a:pt x="25643" y="518711"/>
                  </a:lnTo>
                  <a:lnTo>
                    <a:pt x="11634" y="474818"/>
                  </a:lnTo>
                  <a:lnTo>
                    <a:pt x="2968" y="428795"/>
                  </a:lnTo>
                  <a:lnTo>
                    <a:pt x="0" y="3810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439301" name="object 13">
            <a:extLst>
              <a:ext uri="{FF2B5EF4-FFF2-40B4-BE49-F238E27FC236}">
                <a16:creationId xmlns:a16="http://schemas.microsoft.com/office/drawing/2014/main" id="{F15B9334-DECF-673C-3FC6-15204DBB92DB}"/>
              </a:ext>
            </a:extLst>
          </p:cNvPr>
          <p:cNvGrpSpPr>
            <a:grpSpLocks/>
          </p:cNvGrpSpPr>
          <p:nvPr/>
        </p:nvGrpSpPr>
        <p:grpSpPr bwMode="auto">
          <a:xfrm>
            <a:off x="5524500" y="3787776"/>
            <a:ext cx="4846638" cy="919163"/>
            <a:chOff x="4000500" y="3787140"/>
            <a:chExt cx="4846320" cy="919480"/>
          </a:xfrm>
        </p:grpSpPr>
        <p:pic>
          <p:nvPicPr>
            <p:cNvPr id="439332" name="object 14">
              <a:extLst>
                <a:ext uri="{FF2B5EF4-FFF2-40B4-BE49-F238E27FC236}">
                  <a16:creationId xmlns:a16="http://schemas.microsoft.com/office/drawing/2014/main" id="{0D0CEE9A-7F2B-1720-D4D2-2531BD78F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867928"/>
              <a:ext cx="4800600" cy="83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33" name="object 15">
              <a:extLst>
                <a:ext uri="{FF2B5EF4-FFF2-40B4-BE49-F238E27FC236}">
                  <a16:creationId xmlns:a16="http://schemas.microsoft.com/office/drawing/2014/main" id="{48F0D480-AC86-E485-A194-35A39C1373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655" y="3787140"/>
              <a:ext cx="4741163" cy="8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34" name="object 16">
              <a:extLst>
                <a:ext uri="{FF2B5EF4-FFF2-40B4-BE49-F238E27FC236}">
                  <a16:creationId xmlns:a16="http://schemas.microsoft.com/office/drawing/2014/main" id="{58AA3FC1-A604-7FBD-AD03-8C903EE92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886200"/>
              <a:ext cx="472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35" name="object 17">
              <a:extLst>
                <a:ext uri="{FF2B5EF4-FFF2-40B4-BE49-F238E27FC236}">
                  <a16:creationId xmlns:a16="http://schemas.microsoft.com/office/drawing/2014/main" id="{C6514E64-E5AD-194B-06F8-955897D6B09B}"/>
                </a:ext>
              </a:extLst>
            </p:cNvPr>
            <p:cNvSpPr>
              <a:spLocks/>
            </p:cNvSpPr>
            <p:nvPr/>
          </p:nvSpPr>
          <p:spPr bwMode="auto">
            <a:xfrm>
              <a:off x="4038600" y="3886200"/>
              <a:ext cx="4724400" cy="762000"/>
            </a:xfrm>
            <a:custGeom>
              <a:avLst/>
              <a:gdLst>
                <a:gd name="T0" fmla="*/ 0 w 4724400"/>
                <a:gd name="T1" fmla="*/ 381000 h 762000"/>
                <a:gd name="T2" fmla="*/ 2968 w 4724400"/>
                <a:gd name="T3" fmla="*/ 333204 h 762000"/>
                <a:gd name="T4" fmla="*/ 11634 w 4724400"/>
                <a:gd name="T5" fmla="*/ 287181 h 762000"/>
                <a:gd name="T6" fmla="*/ 25643 w 4724400"/>
                <a:gd name="T7" fmla="*/ 243288 h 762000"/>
                <a:gd name="T8" fmla="*/ 44636 w 4724400"/>
                <a:gd name="T9" fmla="*/ 201881 h 762000"/>
                <a:gd name="T10" fmla="*/ 68257 w 4724400"/>
                <a:gd name="T11" fmla="*/ 163318 h 762000"/>
                <a:gd name="T12" fmla="*/ 96149 w 4724400"/>
                <a:gd name="T13" fmla="*/ 127955 h 762000"/>
                <a:gd name="T14" fmla="*/ 127955 w 4724400"/>
                <a:gd name="T15" fmla="*/ 96149 h 762000"/>
                <a:gd name="T16" fmla="*/ 163318 w 4724400"/>
                <a:gd name="T17" fmla="*/ 68257 h 762000"/>
                <a:gd name="T18" fmla="*/ 201881 w 4724400"/>
                <a:gd name="T19" fmla="*/ 44636 h 762000"/>
                <a:gd name="T20" fmla="*/ 243288 w 4724400"/>
                <a:gd name="T21" fmla="*/ 25643 h 762000"/>
                <a:gd name="T22" fmla="*/ 287181 w 4724400"/>
                <a:gd name="T23" fmla="*/ 11634 h 762000"/>
                <a:gd name="T24" fmla="*/ 333204 w 4724400"/>
                <a:gd name="T25" fmla="*/ 2968 h 762000"/>
                <a:gd name="T26" fmla="*/ 381000 w 4724400"/>
                <a:gd name="T27" fmla="*/ 0 h 762000"/>
                <a:gd name="T28" fmla="*/ 4343400 w 4724400"/>
                <a:gd name="T29" fmla="*/ 0 h 762000"/>
                <a:gd name="T30" fmla="*/ 4391195 w 4724400"/>
                <a:gd name="T31" fmla="*/ 2968 h 762000"/>
                <a:gd name="T32" fmla="*/ 4437218 w 4724400"/>
                <a:gd name="T33" fmla="*/ 11634 h 762000"/>
                <a:gd name="T34" fmla="*/ 4481111 w 4724400"/>
                <a:gd name="T35" fmla="*/ 25643 h 762000"/>
                <a:gd name="T36" fmla="*/ 4522518 w 4724400"/>
                <a:gd name="T37" fmla="*/ 44636 h 762000"/>
                <a:gd name="T38" fmla="*/ 4561081 w 4724400"/>
                <a:gd name="T39" fmla="*/ 68257 h 762000"/>
                <a:gd name="T40" fmla="*/ 4596444 w 4724400"/>
                <a:gd name="T41" fmla="*/ 96149 h 762000"/>
                <a:gd name="T42" fmla="*/ 4628250 w 4724400"/>
                <a:gd name="T43" fmla="*/ 127955 h 762000"/>
                <a:gd name="T44" fmla="*/ 4656142 w 4724400"/>
                <a:gd name="T45" fmla="*/ 163318 h 762000"/>
                <a:gd name="T46" fmla="*/ 4679763 w 4724400"/>
                <a:gd name="T47" fmla="*/ 201881 h 762000"/>
                <a:gd name="T48" fmla="*/ 4698756 w 4724400"/>
                <a:gd name="T49" fmla="*/ 243288 h 762000"/>
                <a:gd name="T50" fmla="*/ 4712765 w 4724400"/>
                <a:gd name="T51" fmla="*/ 287181 h 762000"/>
                <a:gd name="T52" fmla="*/ 4721431 w 4724400"/>
                <a:gd name="T53" fmla="*/ 333204 h 762000"/>
                <a:gd name="T54" fmla="*/ 4724400 w 4724400"/>
                <a:gd name="T55" fmla="*/ 381000 h 762000"/>
                <a:gd name="T56" fmla="*/ 4721431 w 4724400"/>
                <a:gd name="T57" fmla="*/ 428795 h 762000"/>
                <a:gd name="T58" fmla="*/ 4712765 w 4724400"/>
                <a:gd name="T59" fmla="*/ 474818 h 762000"/>
                <a:gd name="T60" fmla="*/ 4698756 w 4724400"/>
                <a:gd name="T61" fmla="*/ 518711 h 762000"/>
                <a:gd name="T62" fmla="*/ 4679763 w 4724400"/>
                <a:gd name="T63" fmla="*/ 560118 h 762000"/>
                <a:gd name="T64" fmla="*/ 4656142 w 4724400"/>
                <a:gd name="T65" fmla="*/ 598681 h 762000"/>
                <a:gd name="T66" fmla="*/ 4628250 w 4724400"/>
                <a:gd name="T67" fmla="*/ 634044 h 762000"/>
                <a:gd name="T68" fmla="*/ 4596444 w 4724400"/>
                <a:gd name="T69" fmla="*/ 665850 h 762000"/>
                <a:gd name="T70" fmla="*/ 4561081 w 4724400"/>
                <a:gd name="T71" fmla="*/ 693742 h 762000"/>
                <a:gd name="T72" fmla="*/ 4522518 w 4724400"/>
                <a:gd name="T73" fmla="*/ 717363 h 762000"/>
                <a:gd name="T74" fmla="*/ 4481111 w 4724400"/>
                <a:gd name="T75" fmla="*/ 736356 h 762000"/>
                <a:gd name="T76" fmla="*/ 4437218 w 4724400"/>
                <a:gd name="T77" fmla="*/ 750365 h 762000"/>
                <a:gd name="T78" fmla="*/ 4391195 w 4724400"/>
                <a:gd name="T79" fmla="*/ 759031 h 762000"/>
                <a:gd name="T80" fmla="*/ 4343400 w 4724400"/>
                <a:gd name="T81" fmla="*/ 762000 h 762000"/>
                <a:gd name="T82" fmla="*/ 381000 w 4724400"/>
                <a:gd name="T83" fmla="*/ 762000 h 762000"/>
                <a:gd name="T84" fmla="*/ 333204 w 4724400"/>
                <a:gd name="T85" fmla="*/ 759031 h 762000"/>
                <a:gd name="T86" fmla="*/ 287181 w 4724400"/>
                <a:gd name="T87" fmla="*/ 750365 h 762000"/>
                <a:gd name="T88" fmla="*/ 243288 w 4724400"/>
                <a:gd name="T89" fmla="*/ 736356 h 762000"/>
                <a:gd name="T90" fmla="*/ 201881 w 4724400"/>
                <a:gd name="T91" fmla="*/ 717363 h 762000"/>
                <a:gd name="T92" fmla="*/ 163318 w 4724400"/>
                <a:gd name="T93" fmla="*/ 693742 h 762000"/>
                <a:gd name="T94" fmla="*/ 127955 w 4724400"/>
                <a:gd name="T95" fmla="*/ 665850 h 762000"/>
                <a:gd name="T96" fmla="*/ 96149 w 4724400"/>
                <a:gd name="T97" fmla="*/ 634044 h 762000"/>
                <a:gd name="T98" fmla="*/ 68257 w 4724400"/>
                <a:gd name="T99" fmla="*/ 598681 h 762000"/>
                <a:gd name="T100" fmla="*/ 44636 w 4724400"/>
                <a:gd name="T101" fmla="*/ 560118 h 762000"/>
                <a:gd name="T102" fmla="*/ 25643 w 4724400"/>
                <a:gd name="T103" fmla="*/ 518711 h 762000"/>
                <a:gd name="T104" fmla="*/ 11634 w 4724400"/>
                <a:gd name="T105" fmla="*/ 474818 h 762000"/>
                <a:gd name="T106" fmla="*/ 2968 w 4724400"/>
                <a:gd name="T107" fmla="*/ 428795 h 762000"/>
                <a:gd name="T108" fmla="*/ 0 w 4724400"/>
                <a:gd name="T109" fmla="*/ 381000 h 762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24400" h="762000">
                  <a:moveTo>
                    <a:pt x="0" y="381000"/>
                  </a:moveTo>
                  <a:lnTo>
                    <a:pt x="2968" y="333204"/>
                  </a:lnTo>
                  <a:lnTo>
                    <a:pt x="11634" y="287181"/>
                  </a:lnTo>
                  <a:lnTo>
                    <a:pt x="25643" y="243288"/>
                  </a:lnTo>
                  <a:lnTo>
                    <a:pt x="44636" y="201881"/>
                  </a:lnTo>
                  <a:lnTo>
                    <a:pt x="68257" y="163318"/>
                  </a:lnTo>
                  <a:lnTo>
                    <a:pt x="96149" y="127955"/>
                  </a:lnTo>
                  <a:lnTo>
                    <a:pt x="127955" y="96149"/>
                  </a:lnTo>
                  <a:lnTo>
                    <a:pt x="163318" y="68257"/>
                  </a:lnTo>
                  <a:lnTo>
                    <a:pt x="201881" y="44636"/>
                  </a:lnTo>
                  <a:lnTo>
                    <a:pt x="243288" y="25643"/>
                  </a:lnTo>
                  <a:lnTo>
                    <a:pt x="287181" y="11634"/>
                  </a:lnTo>
                  <a:lnTo>
                    <a:pt x="333204" y="2968"/>
                  </a:lnTo>
                  <a:lnTo>
                    <a:pt x="381000" y="0"/>
                  </a:lnTo>
                  <a:lnTo>
                    <a:pt x="4343400" y="0"/>
                  </a:lnTo>
                  <a:lnTo>
                    <a:pt x="4391195" y="2968"/>
                  </a:lnTo>
                  <a:lnTo>
                    <a:pt x="4437218" y="11634"/>
                  </a:lnTo>
                  <a:lnTo>
                    <a:pt x="4481111" y="25643"/>
                  </a:lnTo>
                  <a:lnTo>
                    <a:pt x="4522518" y="44636"/>
                  </a:lnTo>
                  <a:lnTo>
                    <a:pt x="4561081" y="68257"/>
                  </a:lnTo>
                  <a:lnTo>
                    <a:pt x="4596444" y="96149"/>
                  </a:lnTo>
                  <a:lnTo>
                    <a:pt x="4628250" y="127955"/>
                  </a:lnTo>
                  <a:lnTo>
                    <a:pt x="4656142" y="163318"/>
                  </a:lnTo>
                  <a:lnTo>
                    <a:pt x="4679763" y="201881"/>
                  </a:lnTo>
                  <a:lnTo>
                    <a:pt x="4698756" y="243288"/>
                  </a:lnTo>
                  <a:lnTo>
                    <a:pt x="4712765" y="287181"/>
                  </a:lnTo>
                  <a:lnTo>
                    <a:pt x="4721431" y="333204"/>
                  </a:lnTo>
                  <a:lnTo>
                    <a:pt x="4724400" y="381000"/>
                  </a:lnTo>
                  <a:lnTo>
                    <a:pt x="4721431" y="428795"/>
                  </a:lnTo>
                  <a:lnTo>
                    <a:pt x="4712765" y="474818"/>
                  </a:lnTo>
                  <a:lnTo>
                    <a:pt x="4698756" y="518711"/>
                  </a:lnTo>
                  <a:lnTo>
                    <a:pt x="4679763" y="560118"/>
                  </a:lnTo>
                  <a:lnTo>
                    <a:pt x="4656142" y="598681"/>
                  </a:lnTo>
                  <a:lnTo>
                    <a:pt x="4628250" y="634044"/>
                  </a:lnTo>
                  <a:lnTo>
                    <a:pt x="4596444" y="665850"/>
                  </a:lnTo>
                  <a:lnTo>
                    <a:pt x="4561081" y="693742"/>
                  </a:lnTo>
                  <a:lnTo>
                    <a:pt x="4522518" y="717363"/>
                  </a:lnTo>
                  <a:lnTo>
                    <a:pt x="4481111" y="736356"/>
                  </a:lnTo>
                  <a:lnTo>
                    <a:pt x="4437218" y="750365"/>
                  </a:lnTo>
                  <a:lnTo>
                    <a:pt x="4391195" y="759031"/>
                  </a:lnTo>
                  <a:lnTo>
                    <a:pt x="4343400" y="762000"/>
                  </a:lnTo>
                  <a:lnTo>
                    <a:pt x="381000" y="762000"/>
                  </a:lnTo>
                  <a:lnTo>
                    <a:pt x="333204" y="759031"/>
                  </a:lnTo>
                  <a:lnTo>
                    <a:pt x="287181" y="750365"/>
                  </a:lnTo>
                  <a:lnTo>
                    <a:pt x="243288" y="736356"/>
                  </a:lnTo>
                  <a:lnTo>
                    <a:pt x="201881" y="717363"/>
                  </a:lnTo>
                  <a:lnTo>
                    <a:pt x="163318" y="693742"/>
                  </a:lnTo>
                  <a:lnTo>
                    <a:pt x="127955" y="665850"/>
                  </a:lnTo>
                  <a:lnTo>
                    <a:pt x="96149" y="634044"/>
                  </a:lnTo>
                  <a:lnTo>
                    <a:pt x="68257" y="598681"/>
                  </a:lnTo>
                  <a:lnTo>
                    <a:pt x="44636" y="560118"/>
                  </a:lnTo>
                  <a:lnTo>
                    <a:pt x="25643" y="518711"/>
                  </a:lnTo>
                  <a:lnTo>
                    <a:pt x="11634" y="474818"/>
                  </a:lnTo>
                  <a:lnTo>
                    <a:pt x="2968" y="428795"/>
                  </a:lnTo>
                  <a:lnTo>
                    <a:pt x="0" y="3810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439302" name="object 18">
            <a:extLst>
              <a:ext uri="{FF2B5EF4-FFF2-40B4-BE49-F238E27FC236}">
                <a16:creationId xmlns:a16="http://schemas.microsoft.com/office/drawing/2014/main" id="{4C92D741-6FC9-61C6-8AEB-E33F679B353A}"/>
              </a:ext>
            </a:extLst>
          </p:cNvPr>
          <p:cNvSpPr txBox="1">
            <a:spLocks noChangeArrowheads="1"/>
          </p:cNvSpPr>
          <p:nvPr/>
        </p:nvSpPr>
        <p:spPr bwMode="auto">
          <a:xfrm>
            <a:off x="5965825" y="1714501"/>
            <a:ext cx="3924300" cy="27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ts val="100"/>
              </a:spcBef>
              <a:buNone/>
            </a:pPr>
            <a:r>
              <a:rPr lang="en-US" altLang="en-US" sz="4000">
                <a:latin typeface="Comic Sans MS" panose="030F0702030302020204" pitchFamily="66" charset="0"/>
                <a:cs typeface="Arial" panose="020B0604020202020204" pitchFamily="34" charset="0"/>
              </a:rPr>
              <a:t>Hourly Log</a:t>
            </a:r>
          </a:p>
          <a:p>
            <a:pPr algn="ctr">
              <a:lnSpc>
                <a:spcPct val="175000"/>
              </a:lnSpc>
              <a:spcBef>
                <a:spcPts val="600"/>
              </a:spcBef>
              <a:buNone/>
            </a:pPr>
            <a:r>
              <a:rPr lang="en-US" altLang="en-US" sz="4000">
                <a:latin typeface="Comic Sans MS" panose="030F0702030302020204" pitchFamily="66" charset="0"/>
                <a:cs typeface="Arial" panose="020B0604020202020204" pitchFamily="34" charset="0"/>
              </a:rPr>
              <a:t>Hadoop HDFS  Log Compression</a:t>
            </a:r>
          </a:p>
        </p:txBody>
      </p:sp>
      <p:grpSp>
        <p:nvGrpSpPr>
          <p:cNvPr id="439303" name="object 19">
            <a:extLst>
              <a:ext uri="{FF2B5EF4-FFF2-40B4-BE49-F238E27FC236}">
                <a16:creationId xmlns:a16="http://schemas.microsoft.com/office/drawing/2014/main" id="{0236AD7B-2040-67E9-CEB5-E2C8ADCBF045}"/>
              </a:ext>
            </a:extLst>
          </p:cNvPr>
          <p:cNvGrpSpPr>
            <a:grpSpLocks/>
          </p:cNvGrpSpPr>
          <p:nvPr/>
        </p:nvGrpSpPr>
        <p:grpSpPr bwMode="auto">
          <a:xfrm>
            <a:off x="5210175" y="5154613"/>
            <a:ext cx="2914650" cy="1084262"/>
            <a:chOff x="3686555" y="5154167"/>
            <a:chExt cx="2914015" cy="1085215"/>
          </a:xfrm>
        </p:grpSpPr>
        <p:pic>
          <p:nvPicPr>
            <p:cNvPr id="439329" name="object 20">
              <a:extLst>
                <a:ext uri="{FF2B5EF4-FFF2-40B4-BE49-F238E27FC236}">
                  <a16:creationId xmlns:a16="http://schemas.microsoft.com/office/drawing/2014/main" id="{778F90DA-C3D0-865A-BB0F-1FA7A88B8F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6555" y="5154167"/>
              <a:ext cx="2913888" cy="108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30" name="object 21">
              <a:extLst>
                <a:ext uri="{FF2B5EF4-FFF2-40B4-BE49-F238E27FC236}">
                  <a16:creationId xmlns:a16="http://schemas.microsoft.com/office/drawing/2014/main" id="{6166075C-FBDA-BFDA-D7B5-CE3E49B328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799" y="5181599"/>
              <a:ext cx="2819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31" name="object 22">
              <a:extLst>
                <a:ext uri="{FF2B5EF4-FFF2-40B4-BE49-F238E27FC236}">
                  <a16:creationId xmlns:a16="http://schemas.microsoft.com/office/drawing/2014/main" id="{1C0BD042-FB9F-4257-11D6-DC2CE5F83958}"/>
                </a:ext>
              </a:extLst>
            </p:cNvPr>
            <p:cNvSpPr>
              <a:spLocks/>
            </p:cNvSpPr>
            <p:nvPr/>
          </p:nvSpPr>
          <p:spPr bwMode="auto">
            <a:xfrm>
              <a:off x="3733799" y="5181599"/>
              <a:ext cx="2819400" cy="990600"/>
            </a:xfrm>
            <a:custGeom>
              <a:avLst/>
              <a:gdLst>
                <a:gd name="T0" fmla="*/ 0 w 2819400"/>
                <a:gd name="T1" fmla="*/ 262509 h 990600"/>
                <a:gd name="T2" fmla="*/ 4231 w 2819400"/>
                <a:gd name="T3" fmla="*/ 215341 h 990600"/>
                <a:gd name="T4" fmla="*/ 16431 w 2819400"/>
                <a:gd name="T5" fmla="*/ 170940 h 990600"/>
                <a:gd name="T6" fmla="*/ 35856 w 2819400"/>
                <a:gd name="T7" fmla="*/ 130047 h 990600"/>
                <a:gd name="T8" fmla="*/ 61762 w 2819400"/>
                <a:gd name="T9" fmla="*/ 93407 h 990600"/>
                <a:gd name="T10" fmla="*/ 93407 w 2819400"/>
                <a:gd name="T11" fmla="*/ 61762 h 990600"/>
                <a:gd name="T12" fmla="*/ 130047 w 2819400"/>
                <a:gd name="T13" fmla="*/ 35856 h 990600"/>
                <a:gd name="T14" fmla="*/ 170940 w 2819400"/>
                <a:gd name="T15" fmla="*/ 16431 h 990600"/>
                <a:gd name="T16" fmla="*/ 215341 w 2819400"/>
                <a:gd name="T17" fmla="*/ 4231 h 990600"/>
                <a:gd name="T18" fmla="*/ 262509 w 2819400"/>
                <a:gd name="T19" fmla="*/ 0 h 990600"/>
                <a:gd name="T20" fmla="*/ 2556891 w 2819400"/>
                <a:gd name="T21" fmla="*/ 0 h 990600"/>
                <a:gd name="T22" fmla="*/ 2604058 w 2819400"/>
                <a:gd name="T23" fmla="*/ 4231 h 990600"/>
                <a:gd name="T24" fmla="*/ 2648459 w 2819400"/>
                <a:gd name="T25" fmla="*/ 16431 h 990600"/>
                <a:gd name="T26" fmla="*/ 2689352 w 2819400"/>
                <a:gd name="T27" fmla="*/ 35856 h 990600"/>
                <a:gd name="T28" fmla="*/ 2725992 w 2819400"/>
                <a:gd name="T29" fmla="*/ 61762 h 990600"/>
                <a:gd name="T30" fmla="*/ 2757637 w 2819400"/>
                <a:gd name="T31" fmla="*/ 93407 h 990600"/>
                <a:gd name="T32" fmla="*/ 2783543 w 2819400"/>
                <a:gd name="T33" fmla="*/ 130048 h 990600"/>
                <a:gd name="T34" fmla="*/ 2802968 w 2819400"/>
                <a:gd name="T35" fmla="*/ 170940 h 990600"/>
                <a:gd name="T36" fmla="*/ 2815168 w 2819400"/>
                <a:gd name="T37" fmla="*/ 215341 h 990600"/>
                <a:gd name="T38" fmla="*/ 2819400 w 2819400"/>
                <a:gd name="T39" fmla="*/ 262509 h 990600"/>
                <a:gd name="T40" fmla="*/ 2819400 w 2819400"/>
                <a:gd name="T41" fmla="*/ 728065 h 990600"/>
                <a:gd name="T42" fmla="*/ 2815168 w 2819400"/>
                <a:gd name="T43" fmla="*/ 775257 h 990600"/>
                <a:gd name="T44" fmla="*/ 2802968 w 2819400"/>
                <a:gd name="T45" fmla="*/ 819673 h 990600"/>
                <a:gd name="T46" fmla="*/ 2783543 w 2819400"/>
                <a:gd name="T47" fmla="*/ 860572 h 990600"/>
                <a:gd name="T48" fmla="*/ 2757637 w 2819400"/>
                <a:gd name="T49" fmla="*/ 897214 h 990600"/>
                <a:gd name="T50" fmla="*/ 2725992 w 2819400"/>
                <a:gd name="T51" fmla="*/ 928855 h 990600"/>
                <a:gd name="T52" fmla="*/ 2689352 w 2819400"/>
                <a:gd name="T53" fmla="*/ 954756 h 990600"/>
                <a:gd name="T54" fmla="*/ 2648459 w 2819400"/>
                <a:gd name="T55" fmla="*/ 974175 h 990600"/>
                <a:gd name="T56" fmla="*/ 2604058 w 2819400"/>
                <a:gd name="T57" fmla="*/ 986370 h 990600"/>
                <a:gd name="T58" fmla="*/ 2556891 w 2819400"/>
                <a:gd name="T59" fmla="*/ 990600 h 990600"/>
                <a:gd name="T60" fmla="*/ 262509 w 2819400"/>
                <a:gd name="T61" fmla="*/ 990600 h 990600"/>
                <a:gd name="T62" fmla="*/ 215341 w 2819400"/>
                <a:gd name="T63" fmla="*/ 986370 h 990600"/>
                <a:gd name="T64" fmla="*/ 170940 w 2819400"/>
                <a:gd name="T65" fmla="*/ 974175 h 990600"/>
                <a:gd name="T66" fmla="*/ 130048 w 2819400"/>
                <a:gd name="T67" fmla="*/ 954756 h 990600"/>
                <a:gd name="T68" fmla="*/ 93407 w 2819400"/>
                <a:gd name="T69" fmla="*/ 928855 h 990600"/>
                <a:gd name="T70" fmla="*/ 61762 w 2819400"/>
                <a:gd name="T71" fmla="*/ 897214 h 990600"/>
                <a:gd name="T72" fmla="*/ 35856 w 2819400"/>
                <a:gd name="T73" fmla="*/ 860572 h 990600"/>
                <a:gd name="T74" fmla="*/ 16431 w 2819400"/>
                <a:gd name="T75" fmla="*/ 819673 h 990600"/>
                <a:gd name="T76" fmla="*/ 4231 w 2819400"/>
                <a:gd name="T77" fmla="*/ 775257 h 990600"/>
                <a:gd name="T78" fmla="*/ 0 w 2819400"/>
                <a:gd name="T79" fmla="*/ 728065 h 990600"/>
                <a:gd name="T80" fmla="*/ 0 w 2819400"/>
                <a:gd name="T81" fmla="*/ 262509 h 9906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19400" h="990600">
                  <a:moveTo>
                    <a:pt x="0" y="262509"/>
                  </a:moveTo>
                  <a:lnTo>
                    <a:pt x="4231" y="215341"/>
                  </a:lnTo>
                  <a:lnTo>
                    <a:pt x="16431" y="170940"/>
                  </a:lnTo>
                  <a:lnTo>
                    <a:pt x="35856" y="130047"/>
                  </a:lnTo>
                  <a:lnTo>
                    <a:pt x="61762" y="93407"/>
                  </a:lnTo>
                  <a:lnTo>
                    <a:pt x="93407" y="61762"/>
                  </a:lnTo>
                  <a:lnTo>
                    <a:pt x="130047" y="35856"/>
                  </a:lnTo>
                  <a:lnTo>
                    <a:pt x="170940" y="16431"/>
                  </a:lnTo>
                  <a:lnTo>
                    <a:pt x="215341" y="4231"/>
                  </a:lnTo>
                  <a:lnTo>
                    <a:pt x="262509" y="0"/>
                  </a:lnTo>
                  <a:lnTo>
                    <a:pt x="2556891" y="0"/>
                  </a:lnTo>
                  <a:lnTo>
                    <a:pt x="2604058" y="4231"/>
                  </a:lnTo>
                  <a:lnTo>
                    <a:pt x="2648459" y="16431"/>
                  </a:lnTo>
                  <a:lnTo>
                    <a:pt x="2689352" y="35856"/>
                  </a:lnTo>
                  <a:lnTo>
                    <a:pt x="2725992" y="61762"/>
                  </a:lnTo>
                  <a:lnTo>
                    <a:pt x="2757637" y="93407"/>
                  </a:lnTo>
                  <a:lnTo>
                    <a:pt x="2783543" y="130048"/>
                  </a:lnTo>
                  <a:lnTo>
                    <a:pt x="2802968" y="170940"/>
                  </a:lnTo>
                  <a:lnTo>
                    <a:pt x="2815168" y="215341"/>
                  </a:lnTo>
                  <a:lnTo>
                    <a:pt x="2819400" y="262509"/>
                  </a:lnTo>
                  <a:lnTo>
                    <a:pt x="2819400" y="728065"/>
                  </a:lnTo>
                  <a:lnTo>
                    <a:pt x="2815168" y="775257"/>
                  </a:lnTo>
                  <a:lnTo>
                    <a:pt x="2802968" y="819673"/>
                  </a:lnTo>
                  <a:lnTo>
                    <a:pt x="2783543" y="860572"/>
                  </a:lnTo>
                  <a:lnTo>
                    <a:pt x="2757637" y="897214"/>
                  </a:lnTo>
                  <a:lnTo>
                    <a:pt x="2725992" y="928855"/>
                  </a:lnTo>
                  <a:lnTo>
                    <a:pt x="2689352" y="954756"/>
                  </a:lnTo>
                  <a:lnTo>
                    <a:pt x="2648459" y="974175"/>
                  </a:lnTo>
                  <a:lnTo>
                    <a:pt x="2604058" y="986370"/>
                  </a:lnTo>
                  <a:lnTo>
                    <a:pt x="2556891" y="990600"/>
                  </a:lnTo>
                  <a:lnTo>
                    <a:pt x="262509" y="990600"/>
                  </a:lnTo>
                  <a:lnTo>
                    <a:pt x="215341" y="986370"/>
                  </a:lnTo>
                  <a:lnTo>
                    <a:pt x="170940" y="974175"/>
                  </a:lnTo>
                  <a:lnTo>
                    <a:pt x="130048" y="954756"/>
                  </a:lnTo>
                  <a:lnTo>
                    <a:pt x="93407" y="928855"/>
                  </a:lnTo>
                  <a:lnTo>
                    <a:pt x="61762" y="897214"/>
                  </a:lnTo>
                  <a:lnTo>
                    <a:pt x="35856" y="860572"/>
                  </a:lnTo>
                  <a:lnTo>
                    <a:pt x="16431" y="819673"/>
                  </a:lnTo>
                  <a:lnTo>
                    <a:pt x="4231" y="775257"/>
                  </a:lnTo>
                  <a:lnTo>
                    <a:pt x="0" y="728065"/>
                  </a:lnTo>
                  <a:lnTo>
                    <a:pt x="0" y="26250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 name="object 23">
            <a:extLst>
              <a:ext uri="{FF2B5EF4-FFF2-40B4-BE49-F238E27FC236}">
                <a16:creationId xmlns:a16="http://schemas.microsoft.com/office/drawing/2014/main" id="{AC66C8F2-1955-5496-9EE3-92E155683938}"/>
              </a:ext>
            </a:extLst>
          </p:cNvPr>
          <p:cNvSpPr txBox="1"/>
          <p:nvPr/>
        </p:nvSpPr>
        <p:spPr>
          <a:xfrm>
            <a:off x="5643564" y="5434014"/>
            <a:ext cx="2046287" cy="452437"/>
          </a:xfrm>
          <a:prstGeom prst="rect">
            <a:avLst/>
          </a:prstGeom>
        </p:spPr>
        <p:txBody>
          <a:bodyPr lIns="0" tIns="12065" rIns="0" bIns="0">
            <a:spAutoFit/>
          </a:bodyPr>
          <a:lstStyle/>
          <a:p>
            <a:pPr marL="12700">
              <a:spcBef>
                <a:spcPts val="95"/>
              </a:spcBef>
              <a:defRPr/>
            </a:pPr>
            <a:r>
              <a:rPr sz="2800" spc="-10" dirty="0">
                <a:latin typeface="Comic Sans MS"/>
                <a:cs typeface="Comic Sans MS"/>
              </a:rPr>
              <a:t>Hive</a:t>
            </a:r>
            <a:r>
              <a:rPr sz="2800" spc="-35" dirty="0">
                <a:latin typeface="Comic Sans MS"/>
                <a:cs typeface="Comic Sans MS"/>
              </a:rPr>
              <a:t> </a:t>
            </a:r>
            <a:r>
              <a:rPr sz="2800" spc="-10" dirty="0">
                <a:latin typeface="Comic Sans MS"/>
                <a:cs typeface="Comic Sans MS"/>
              </a:rPr>
              <a:t>table</a:t>
            </a:r>
            <a:r>
              <a:rPr sz="2800" spc="-15" dirty="0">
                <a:latin typeface="Comic Sans MS"/>
                <a:cs typeface="Comic Sans MS"/>
              </a:rPr>
              <a:t> </a:t>
            </a:r>
            <a:r>
              <a:rPr sz="2800" spc="-5" dirty="0">
                <a:latin typeface="Comic Sans MS"/>
                <a:cs typeface="Comic Sans MS"/>
              </a:rPr>
              <a:t>2</a:t>
            </a:r>
            <a:endParaRPr sz="2800">
              <a:latin typeface="Comic Sans MS"/>
              <a:cs typeface="Comic Sans MS"/>
            </a:endParaRPr>
          </a:p>
        </p:txBody>
      </p:sp>
      <p:grpSp>
        <p:nvGrpSpPr>
          <p:cNvPr id="439305" name="object 24">
            <a:extLst>
              <a:ext uri="{FF2B5EF4-FFF2-40B4-BE49-F238E27FC236}">
                <a16:creationId xmlns:a16="http://schemas.microsoft.com/office/drawing/2014/main" id="{A0E60A59-D118-2CC7-9344-1D2B4CBB0D86}"/>
              </a:ext>
            </a:extLst>
          </p:cNvPr>
          <p:cNvGrpSpPr>
            <a:grpSpLocks/>
          </p:cNvGrpSpPr>
          <p:nvPr/>
        </p:nvGrpSpPr>
        <p:grpSpPr bwMode="auto">
          <a:xfrm>
            <a:off x="8191501" y="5238750"/>
            <a:ext cx="2481263" cy="992188"/>
            <a:chOff x="6667494" y="5239498"/>
            <a:chExt cx="2481580" cy="991235"/>
          </a:xfrm>
        </p:grpSpPr>
        <p:pic>
          <p:nvPicPr>
            <p:cNvPr id="439326" name="object 25">
              <a:extLst>
                <a:ext uri="{FF2B5EF4-FFF2-40B4-BE49-F238E27FC236}">
                  <a16:creationId xmlns:a16="http://schemas.microsoft.com/office/drawing/2014/main" id="{E68B7C37-96DB-D41A-E368-15A628E59B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7494" y="5239498"/>
              <a:ext cx="2476505" cy="99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27" name="object 26">
              <a:extLst>
                <a:ext uri="{FF2B5EF4-FFF2-40B4-BE49-F238E27FC236}">
                  <a16:creationId xmlns:a16="http://schemas.microsoft.com/office/drawing/2014/main" id="{6D8CF976-D3EB-AA79-05C3-439245D66E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5257799"/>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28" name="object 27">
              <a:extLst>
                <a:ext uri="{FF2B5EF4-FFF2-40B4-BE49-F238E27FC236}">
                  <a16:creationId xmlns:a16="http://schemas.microsoft.com/office/drawing/2014/main" id="{051D3CD3-678B-3EC0-A739-F221EC471ED1}"/>
                </a:ext>
              </a:extLst>
            </p:cNvPr>
            <p:cNvSpPr>
              <a:spLocks/>
            </p:cNvSpPr>
            <p:nvPr/>
          </p:nvSpPr>
          <p:spPr bwMode="auto">
            <a:xfrm>
              <a:off x="6705600" y="5257799"/>
              <a:ext cx="2438400" cy="914400"/>
            </a:xfrm>
            <a:custGeom>
              <a:avLst/>
              <a:gdLst>
                <a:gd name="T0" fmla="*/ 0 w 2438400"/>
                <a:gd name="T1" fmla="*/ 280288 h 914400"/>
                <a:gd name="T2" fmla="*/ 3668 w 2438400"/>
                <a:gd name="T3" fmla="*/ 234821 h 914400"/>
                <a:gd name="T4" fmla="*/ 14288 w 2438400"/>
                <a:gd name="T5" fmla="*/ 191690 h 914400"/>
                <a:gd name="T6" fmla="*/ 31282 w 2438400"/>
                <a:gd name="T7" fmla="*/ 151474 h 914400"/>
                <a:gd name="T8" fmla="*/ 54075 w 2438400"/>
                <a:gd name="T9" fmla="*/ 114748 h 914400"/>
                <a:gd name="T10" fmla="*/ 82089 w 2438400"/>
                <a:gd name="T11" fmla="*/ 82089 h 914400"/>
                <a:gd name="T12" fmla="*/ 114748 w 2438400"/>
                <a:gd name="T13" fmla="*/ 54075 h 914400"/>
                <a:gd name="T14" fmla="*/ 151474 w 2438400"/>
                <a:gd name="T15" fmla="*/ 31282 h 914400"/>
                <a:gd name="T16" fmla="*/ 191690 w 2438400"/>
                <a:gd name="T17" fmla="*/ 14288 h 914400"/>
                <a:gd name="T18" fmla="*/ 234821 w 2438400"/>
                <a:gd name="T19" fmla="*/ 3668 h 914400"/>
                <a:gd name="T20" fmla="*/ 280289 w 2438400"/>
                <a:gd name="T21" fmla="*/ 0 h 914400"/>
                <a:gd name="T22" fmla="*/ 2158110 w 2438400"/>
                <a:gd name="T23" fmla="*/ 0 h 914400"/>
                <a:gd name="T24" fmla="*/ 2203578 w 2438400"/>
                <a:gd name="T25" fmla="*/ 3668 h 914400"/>
                <a:gd name="T26" fmla="*/ 2246709 w 2438400"/>
                <a:gd name="T27" fmla="*/ 14288 h 914400"/>
                <a:gd name="T28" fmla="*/ 2286925 w 2438400"/>
                <a:gd name="T29" fmla="*/ 31282 h 914400"/>
                <a:gd name="T30" fmla="*/ 2323651 w 2438400"/>
                <a:gd name="T31" fmla="*/ 54075 h 914400"/>
                <a:gd name="T32" fmla="*/ 2356310 w 2438400"/>
                <a:gd name="T33" fmla="*/ 82089 h 914400"/>
                <a:gd name="T34" fmla="*/ 2384324 w 2438400"/>
                <a:gd name="T35" fmla="*/ 114748 h 914400"/>
                <a:gd name="T36" fmla="*/ 2407117 w 2438400"/>
                <a:gd name="T37" fmla="*/ 151474 h 914400"/>
                <a:gd name="T38" fmla="*/ 2424111 w 2438400"/>
                <a:gd name="T39" fmla="*/ 191690 h 914400"/>
                <a:gd name="T40" fmla="*/ 2434731 w 2438400"/>
                <a:gd name="T41" fmla="*/ 234821 h 914400"/>
                <a:gd name="T42" fmla="*/ 2438400 w 2438400"/>
                <a:gd name="T43" fmla="*/ 280288 h 914400"/>
                <a:gd name="T44" fmla="*/ 2438400 w 2438400"/>
                <a:gd name="T45" fmla="*/ 634047 h 914400"/>
                <a:gd name="T46" fmla="*/ 2434731 w 2438400"/>
                <a:gd name="T47" fmla="*/ 679523 h 914400"/>
                <a:gd name="T48" fmla="*/ 2424111 w 2438400"/>
                <a:gd name="T49" fmla="*/ 722662 h 914400"/>
                <a:gd name="T50" fmla="*/ 2407117 w 2438400"/>
                <a:gd name="T51" fmla="*/ 762887 h 914400"/>
                <a:gd name="T52" fmla="*/ 2384324 w 2438400"/>
                <a:gd name="T53" fmla="*/ 799621 h 914400"/>
                <a:gd name="T54" fmla="*/ 2356310 w 2438400"/>
                <a:gd name="T55" fmla="*/ 832288 h 914400"/>
                <a:gd name="T56" fmla="*/ 2323651 w 2438400"/>
                <a:gd name="T57" fmla="*/ 860309 h 914400"/>
                <a:gd name="T58" fmla="*/ 2286925 w 2438400"/>
                <a:gd name="T59" fmla="*/ 883108 h 914400"/>
                <a:gd name="T60" fmla="*/ 2246709 w 2438400"/>
                <a:gd name="T61" fmla="*/ 900107 h 914400"/>
                <a:gd name="T62" fmla="*/ 2203578 w 2438400"/>
                <a:gd name="T63" fmla="*/ 910730 h 914400"/>
                <a:gd name="T64" fmla="*/ 2158110 w 2438400"/>
                <a:gd name="T65" fmla="*/ 914400 h 914400"/>
                <a:gd name="T66" fmla="*/ 280289 w 2438400"/>
                <a:gd name="T67" fmla="*/ 914400 h 914400"/>
                <a:gd name="T68" fmla="*/ 234821 w 2438400"/>
                <a:gd name="T69" fmla="*/ 910730 h 914400"/>
                <a:gd name="T70" fmla="*/ 191690 w 2438400"/>
                <a:gd name="T71" fmla="*/ 900107 h 914400"/>
                <a:gd name="T72" fmla="*/ 151474 w 2438400"/>
                <a:gd name="T73" fmla="*/ 883108 h 914400"/>
                <a:gd name="T74" fmla="*/ 114748 w 2438400"/>
                <a:gd name="T75" fmla="*/ 860309 h 914400"/>
                <a:gd name="T76" fmla="*/ 82089 w 2438400"/>
                <a:gd name="T77" fmla="*/ 832288 h 914400"/>
                <a:gd name="T78" fmla="*/ 54075 w 2438400"/>
                <a:gd name="T79" fmla="*/ 799621 h 914400"/>
                <a:gd name="T80" fmla="*/ 31282 w 2438400"/>
                <a:gd name="T81" fmla="*/ 762887 h 914400"/>
                <a:gd name="T82" fmla="*/ 14288 w 2438400"/>
                <a:gd name="T83" fmla="*/ 722662 h 914400"/>
                <a:gd name="T84" fmla="*/ 3668 w 2438400"/>
                <a:gd name="T85" fmla="*/ 679523 h 914400"/>
                <a:gd name="T86" fmla="*/ 0 w 2438400"/>
                <a:gd name="T87" fmla="*/ 634047 h 914400"/>
                <a:gd name="T88" fmla="*/ 0 w 2438400"/>
                <a:gd name="T89" fmla="*/ 280288 h 9144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38400" h="914400">
                  <a:moveTo>
                    <a:pt x="0" y="280288"/>
                  </a:moveTo>
                  <a:lnTo>
                    <a:pt x="3668" y="234821"/>
                  </a:lnTo>
                  <a:lnTo>
                    <a:pt x="14288" y="191690"/>
                  </a:lnTo>
                  <a:lnTo>
                    <a:pt x="31282" y="151474"/>
                  </a:lnTo>
                  <a:lnTo>
                    <a:pt x="54075" y="114748"/>
                  </a:lnTo>
                  <a:lnTo>
                    <a:pt x="82089" y="82089"/>
                  </a:lnTo>
                  <a:lnTo>
                    <a:pt x="114748" y="54075"/>
                  </a:lnTo>
                  <a:lnTo>
                    <a:pt x="151474" y="31282"/>
                  </a:lnTo>
                  <a:lnTo>
                    <a:pt x="191690" y="14288"/>
                  </a:lnTo>
                  <a:lnTo>
                    <a:pt x="234821" y="3668"/>
                  </a:lnTo>
                  <a:lnTo>
                    <a:pt x="280289" y="0"/>
                  </a:lnTo>
                  <a:lnTo>
                    <a:pt x="2158110" y="0"/>
                  </a:lnTo>
                  <a:lnTo>
                    <a:pt x="2203578" y="3668"/>
                  </a:lnTo>
                  <a:lnTo>
                    <a:pt x="2246709" y="14288"/>
                  </a:lnTo>
                  <a:lnTo>
                    <a:pt x="2286925" y="31282"/>
                  </a:lnTo>
                  <a:lnTo>
                    <a:pt x="2323651" y="54075"/>
                  </a:lnTo>
                  <a:lnTo>
                    <a:pt x="2356310" y="82089"/>
                  </a:lnTo>
                  <a:lnTo>
                    <a:pt x="2384324" y="114748"/>
                  </a:lnTo>
                  <a:lnTo>
                    <a:pt x="2407117" y="151474"/>
                  </a:lnTo>
                  <a:lnTo>
                    <a:pt x="2424111" y="191690"/>
                  </a:lnTo>
                  <a:lnTo>
                    <a:pt x="2434731" y="234821"/>
                  </a:lnTo>
                  <a:lnTo>
                    <a:pt x="2438400" y="280288"/>
                  </a:lnTo>
                  <a:lnTo>
                    <a:pt x="2438400" y="634047"/>
                  </a:lnTo>
                  <a:lnTo>
                    <a:pt x="2434731" y="679523"/>
                  </a:lnTo>
                  <a:lnTo>
                    <a:pt x="2424111" y="722662"/>
                  </a:lnTo>
                  <a:lnTo>
                    <a:pt x="2407117" y="762887"/>
                  </a:lnTo>
                  <a:lnTo>
                    <a:pt x="2384324" y="799621"/>
                  </a:lnTo>
                  <a:lnTo>
                    <a:pt x="2356310" y="832288"/>
                  </a:lnTo>
                  <a:lnTo>
                    <a:pt x="2323651" y="860309"/>
                  </a:lnTo>
                  <a:lnTo>
                    <a:pt x="2286925" y="883108"/>
                  </a:lnTo>
                  <a:lnTo>
                    <a:pt x="2246709" y="900107"/>
                  </a:lnTo>
                  <a:lnTo>
                    <a:pt x="2203578" y="910730"/>
                  </a:lnTo>
                  <a:lnTo>
                    <a:pt x="2158110" y="914400"/>
                  </a:lnTo>
                  <a:lnTo>
                    <a:pt x="280289" y="914400"/>
                  </a:lnTo>
                  <a:lnTo>
                    <a:pt x="234821" y="910730"/>
                  </a:lnTo>
                  <a:lnTo>
                    <a:pt x="191690" y="900107"/>
                  </a:lnTo>
                  <a:lnTo>
                    <a:pt x="151474" y="883108"/>
                  </a:lnTo>
                  <a:lnTo>
                    <a:pt x="114748" y="860309"/>
                  </a:lnTo>
                  <a:lnTo>
                    <a:pt x="82089" y="832288"/>
                  </a:lnTo>
                  <a:lnTo>
                    <a:pt x="54075" y="799621"/>
                  </a:lnTo>
                  <a:lnTo>
                    <a:pt x="31282" y="762887"/>
                  </a:lnTo>
                  <a:lnTo>
                    <a:pt x="14288" y="722662"/>
                  </a:lnTo>
                  <a:lnTo>
                    <a:pt x="3668" y="679523"/>
                  </a:lnTo>
                  <a:lnTo>
                    <a:pt x="0" y="634047"/>
                  </a:lnTo>
                  <a:lnTo>
                    <a:pt x="0" y="280288"/>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8" name="object 28">
            <a:extLst>
              <a:ext uri="{FF2B5EF4-FFF2-40B4-BE49-F238E27FC236}">
                <a16:creationId xmlns:a16="http://schemas.microsoft.com/office/drawing/2014/main" id="{C74ACE3F-318B-C88A-5D2D-3D751C99C096}"/>
              </a:ext>
            </a:extLst>
          </p:cNvPr>
          <p:cNvSpPr txBox="1"/>
          <p:nvPr/>
        </p:nvSpPr>
        <p:spPr>
          <a:xfrm>
            <a:off x="8564563" y="5505451"/>
            <a:ext cx="1770062" cy="390525"/>
          </a:xfrm>
          <a:prstGeom prst="rect">
            <a:avLst/>
          </a:prstGeom>
        </p:spPr>
        <p:txBody>
          <a:bodyPr lIns="0" tIns="12700" rIns="0" bIns="0">
            <a:spAutoFit/>
          </a:bodyPr>
          <a:lstStyle/>
          <a:p>
            <a:pPr marL="12700">
              <a:spcBef>
                <a:spcPts val="100"/>
              </a:spcBef>
              <a:defRPr/>
            </a:pPr>
            <a:r>
              <a:rPr sz="2400" spc="-5" dirty="0">
                <a:latin typeface="Comic Sans MS"/>
                <a:cs typeface="Comic Sans MS"/>
              </a:rPr>
              <a:t>Hive</a:t>
            </a:r>
            <a:r>
              <a:rPr sz="2400" spc="-75" dirty="0">
                <a:latin typeface="Comic Sans MS"/>
                <a:cs typeface="Comic Sans MS"/>
              </a:rPr>
              <a:t> </a:t>
            </a:r>
            <a:r>
              <a:rPr sz="2400" dirty="0">
                <a:latin typeface="Comic Sans MS"/>
                <a:cs typeface="Comic Sans MS"/>
              </a:rPr>
              <a:t>Table</a:t>
            </a:r>
            <a:r>
              <a:rPr sz="2400" spc="-50" dirty="0">
                <a:latin typeface="Comic Sans MS"/>
                <a:cs typeface="Comic Sans MS"/>
              </a:rPr>
              <a:t> </a:t>
            </a:r>
            <a:r>
              <a:rPr sz="2400" dirty="0">
                <a:latin typeface="Comic Sans MS"/>
                <a:cs typeface="Comic Sans MS"/>
              </a:rPr>
              <a:t>1</a:t>
            </a:r>
            <a:endParaRPr sz="2400">
              <a:latin typeface="Comic Sans MS"/>
              <a:cs typeface="Comic Sans MS"/>
            </a:endParaRPr>
          </a:p>
        </p:txBody>
      </p:sp>
      <p:grpSp>
        <p:nvGrpSpPr>
          <p:cNvPr id="439307" name="object 29">
            <a:extLst>
              <a:ext uri="{FF2B5EF4-FFF2-40B4-BE49-F238E27FC236}">
                <a16:creationId xmlns:a16="http://schemas.microsoft.com/office/drawing/2014/main" id="{2E1304C6-8E2A-C20B-43B7-F39E77F3570B}"/>
              </a:ext>
            </a:extLst>
          </p:cNvPr>
          <p:cNvGrpSpPr>
            <a:grpSpLocks/>
          </p:cNvGrpSpPr>
          <p:nvPr/>
        </p:nvGrpSpPr>
        <p:grpSpPr bwMode="auto">
          <a:xfrm>
            <a:off x="7335839" y="2411414"/>
            <a:ext cx="492125" cy="477837"/>
            <a:chOff x="5812535" y="2410967"/>
            <a:chExt cx="490855" cy="478790"/>
          </a:xfrm>
        </p:grpSpPr>
        <p:pic>
          <p:nvPicPr>
            <p:cNvPr id="439323" name="object 30">
              <a:extLst>
                <a:ext uri="{FF2B5EF4-FFF2-40B4-BE49-F238E27FC236}">
                  <a16:creationId xmlns:a16="http://schemas.microsoft.com/office/drawing/2014/main" id="{0668CB5E-5923-7CF0-D73A-20D8124F09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2535" y="2410967"/>
              <a:ext cx="490727" cy="47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24" name="object 31">
              <a:extLst>
                <a:ext uri="{FF2B5EF4-FFF2-40B4-BE49-F238E27FC236}">
                  <a16:creationId xmlns:a16="http://schemas.microsoft.com/office/drawing/2014/main" id="{AD907B7B-94A9-F709-D6C1-23921DF7DC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399" y="2438399"/>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25" name="object 32">
              <a:extLst>
                <a:ext uri="{FF2B5EF4-FFF2-40B4-BE49-F238E27FC236}">
                  <a16:creationId xmlns:a16="http://schemas.microsoft.com/office/drawing/2014/main" id="{DE3B083B-3DB1-CC78-3A09-3A6761F909BB}"/>
                </a:ext>
              </a:extLst>
            </p:cNvPr>
            <p:cNvSpPr>
              <a:spLocks/>
            </p:cNvSpPr>
            <p:nvPr/>
          </p:nvSpPr>
          <p:spPr bwMode="auto">
            <a:xfrm>
              <a:off x="5867399" y="2438399"/>
              <a:ext cx="381000" cy="381000"/>
            </a:xfrm>
            <a:custGeom>
              <a:avLst/>
              <a:gdLst>
                <a:gd name="T0" fmla="*/ 0 w 381000"/>
                <a:gd name="T1" fmla="*/ 190500 h 381000"/>
                <a:gd name="T2" fmla="*/ 95250 w 381000"/>
                <a:gd name="T3" fmla="*/ 190500 h 381000"/>
                <a:gd name="T4" fmla="*/ 95250 w 381000"/>
                <a:gd name="T5" fmla="*/ 0 h 381000"/>
                <a:gd name="T6" fmla="*/ 285750 w 381000"/>
                <a:gd name="T7" fmla="*/ 0 h 381000"/>
                <a:gd name="T8" fmla="*/ 285750 w 381000"/>
                <a:gd name="T9" fmla="*/ 190500 h 381000"/>
                <a:gd name="T10" fmla="*/ 381000 w 381000"/>
                <a:gd name="T11" fmla="*/ 190500 h 381000"/>
                <a:gd name="T12" fmla="*/ 190500 w 381000"/>
                <a:gd name="T13" fmla="*/ 381000 h 381000"/>
                <a:gd name="T14" fmla="*/ 0 w 381000"/>
                <a:gd name="T15" fmla="*/ 19050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1000" h="381000">
                  <a:moveTo>
                    <a:pt x="0" y="190500"/>
                  </a:moveTo>
                  <a:lnTo>
                    <a:pt x="95250" y="190500"/>
                  </a:lnTo>
                  <a:lnTo>
                    <a:pt x="95250" y="0"/>
                  </a:lnTo>
                  <a:lnTo>
                    <a:pt x="285750" y="0"/>
                  </a:lnTo>
                  <a:lnTo>
                    <a:pt x="285750" y="190500"/>
                  </a:lnTo>
                  <a:lnTo>
                    <a:pt x="381000" y="190500"/>
                  </a:lnTo>
                  <a:lnTo>
                    <a:pt x="190500" y="381000"/>
                  </a:lnTo>
                  <a:lnTo>
                    <a:pt x="0" y="1905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439308" name="object 33">
            <a:extLst>
              <a:ext uri="{FF2B5EF4-FFF2-40B4-BE49-F238E27FC236}">
                <a16:creationId xmlns:a16="http://schemas.microsoft.com/office/drawing/2014/main" id="{917C693C-0031-7B74-CA2F-78F9E33B2AE8}"/>
              </a:ext>
            </a:extLst>
          </p:cNvPr>
          <p:cNvGrpSpPr>
            <a:grpSpLocks/>
          </p:cNvGrpSpPr>
          <p:nvPr/>
        </p:nvGrpSpPr>
        <p:grpSpPr bwMode="auto">
          <a:xfrm>
            <a:off x="7488239" y="3554414"/>
            <a:ext cx="492125" cy="477837"/>
            <a:chOff x="5964935" y="3553967"/>
            <a:chExt cx="490855" cy="478790"/>
          </a:xfrm>
        </p:grpSpPr>
        <p:pic>
          <p:nvPicPr>
            <p:cNvPr id="439320" name="object 34">
              <a:extLst>
                <a:ext uri="{FF2B5EF4-FFF2-40B4-BE49-F238E27FC236}">
                  <a16:creationId xmlns:a16="http://schemas.microsoft.com/office/drawing/2014/main" id="{3862FD51-93B5-8DCB-A937-A8E24C1D2E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4935" y="3553967"/>
              <a:ext cx="490727" cy="47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21" name="object 35">
              <a:extLst>
                <a:ext uri="{FF2B5EF4-FFF2-40B4-BE49-F238E27FC236}">
                  <a16:creationId xmlns:a16="http://schemas.microsoft.com/office/drawing/2014/main" id="{6CD07406-2C6E-3A55-D20A-1CBC551CBE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799" y="3581399"/>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22" name="object 36">
              <a:extLst>
                <a:ext uri="{FF2B5EF4-FFF2-40B4-BE49-F238E27FC236}">
                  <a16:creationId xmlns:a16="http://schemas.microsoft.com/office/drawing/2014/main" id="{DD30A050-98C0-B838-79F6-8B2DEFC8256F}"/>
                </a:ext>
              </a:extLst>
            </p:cNvPr>
            <p:cNvSpPr>
              <a:spLocks/>
            </p:cNvSpPr>
            <p:nvPr/>
          </p:nvSpPr>
          <p:spPr bwMode="auto">
            <a:xfrm>
              <a:off x="6019799" y="3581399"/>
              <a:ext cx="381000" cy="381000"/>
            </a:xfrm>
            <a:custGeom>
              <a:avLst/>
              <a:gdLst>
                <a:gd name="T0" fmla="*/ 0 w 381000"/>
                <a:gd name="T1" fmla="*/ 190500 h 381000"/>
                <a:gd name="T2" fmla="*/ 95250 w 381000"/>
                <a:gd name="T3" fmla="*/ 190500 h 381000"/>
                <a:gd name="T4" fmla="*/ 95250 w 381000"/>
                <a:gd name="T5" fmla="*/ 0 h 381000"/>
                <a:gd name="T6" fmla="*/ 285750 w 381000"/>
                <a:gd name="T7" fmla="*/ 0 h 381000"/>
                <a:gd name="T8" fmla="*/ 285750 w 381000"/>
                <a:gd name="T9" fmla="*/ 190500 h 381000"/>
                <a:gd name="T10" fmla="*/ 381000 w 381000"/>
                <a:gd name="T11" fmla="*/ 190500 h 381000"/>
                <a:gd name="T12" fmla="*/ 190500 w 381000"/>
                <a:gd name="T13" fmla="*/ 381000 h 381000"/>
                <a:gd name="T14" fmla="*/ 0 w 381000"/>
                <a:gd name="T15" fmla="*/ 19050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1000" h="381000">
                  <a:moveTo>
                    <a:pt x="0" y="190500"/>
                  </a:moveTo>
                  <a:lnTo>
                    <a:pt x="95250" y="190500"/>
                  </a:lnTo>
                  <a:lnTo>
                    <a:pt x="95250" y="0"/>
                  </a:lnTo>
                  <a:lnTo>
                    <a:pt x="285750" y="0"/>
                  </a:lnTo>
                  <a:lnTo>
                    <a:pt x="285750" y="190500"/>
                  </a:lnTo>
                  <a:lnTo>
                    <a:pt x="381000" y="190500"/>
                  </a:lnTo>
                  <a:lnTo>
                    <a:pt x="190500" y="381000"/>
                  </a:lnTo>
                  <a:lnTo>
                    <a:pt x="0" y="1905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439309" name="object 37">
            <a:extLst>
              <a:ext uri="{FF2B5EF4-FFF2-40B4-BE49-F238E27FC236}">
                <a16:creationId xmlns:a16="http://schemas.microsoft.com/office/drawing/2014/main" id="{3C5DDDC5-CA26-998B-B948-63703EE4EFDA}"/>
              </a:ext>
            </a:extLst>
          </p:cNvPr>
          <p:cNvGrpSpPr>
            <a:grpSpLocks/>
          </p:cNvGrpSpPr>
          <p:nvPr/>
        </p:nvGrpSpPr>
        <p:grpSpPr bwMode="auto">
          <a:xfrm>
            <a:off x="6192839" y="4627564"/>
            <a:ext cx="3616325" cy="776287"/>
            <a:chOff x="4669535" y="4626864"/>
            <a:chExt cx="3615054" cy="777240"/>
          </a:xfrm>
        </p:grpSpPr>
        <p:pic>
          <p:nvPicPr>
            <p:cNvPr id="439310" name="object 38">
              <a:extLst>
                <a:ext uri="{FF2B5EF4-FFF2-40B4-BE49-F238E27FC236}">
                  <a16:creationId xmlns:a16="http://schemas.microsoft.com/office/drawing/2014/main" id="{F6B016E4-EC7A-69E6-975F-43AFA29386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9535" y="4849368"/>
              <a:ext cx="490727" cy="47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11" name="object 39">
              <a:extLst>
                <a:ext uri="{FF2B5EF4-FFF2-40B4-BE49-F238E27FC236}">
                  <a16:creationId xmlns:a16="http://schemas.microsoft.com/office/drawing/2014/main" id="{72D122C0-D4C4-7159-6E2C-86E47F71C8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399" y="4876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12" name="object 40">
              <a:extLst>
                <a:ext uri="{FF2B5EF4-FFF2-40B4-BE49-F238E27FC236}">
                  <a16:creationId xmlns:a16="http://schemas.microsoft.com/office/drawing/2014/main" id="{276EE9B5-4A28-8D1F-3BEA-B08CF784F9AB}"/>
                </a:ext>
              </a:extLst>
            </p:cNvPr>
            <p:cNvSpPr>
              <a:spLocks/>
            </p:cNvSpPr>
            <p:nvPr/>
          </p:nvSpPr>
          <p:spPr bwMode="auto">
            <a:xfrm>
              <a:off x="4724399" y="4876800"/>
              <a:ext cx="381000" cy="381000"/>
            </a:xfrm>
            <a:custGeom>
              <a:avLst/>
              <a:gdLst>
                <a:gd name="T0" fmla="*/ 0 w 381000"/>
                <a:gd name="T1" fmla="*/ 190500 h 381000"/>
                <a:gd name="T2" fmla="*/ 95250 w 381000"/>
                <a:gd name="T3" fmla="*/ 190500 h 381000"/>
                <a:gd name="T4" fmla="*/ 95250 w 381000"/>
                <a:gd name="T5" fmla="*/ 0 h 381000"/>
                <a:gd name="T6" fmla="*/ 285750 w 381000"/>
                <a:gd name="T7" fmla="*/ 0 h 381000"/>
                <a:gd name="T8" fmla="*/ 285750 w 381000"/>
                <a:gd name="T9" fmla="*/ 190500 h 381000"/>
                <a:gd name="T10" fmla="*/ 381000 w 381000"/>
                <a:gd name="T11" fmla="*/ 190500 h 381000"/>
                <a:gd name="T12" fmla="*/ 190500 w 381000"/>
                <a:gd name="T13" fmla="*/ 381000 h 381000"/>
                <a:gd name="T14" fmla="*/ 0 w 381000"/>
                <a:gd name="T15" fmla="*/ 19050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1000" h="381000">
                  <a:moveTo>
                    <a:pt x="0" y="190500"/>
                  </a:moveTo>
                  <a:lnTo>
                    <a:pt x="95250" y="190500"/>
                  </a:lnTo>
                  <a:lnTo>
                    <a:pt x="95250" y="0"/>
                  </a:lnTo>
                  <a:lnTo>
                    <a:pt x="285750" y="0"/>
                  </a:lnTo>
                  <a:lnTo>
                    <a:pt x="285750" y="190500"/>
                  </a:lnTo>
                  <a:lnTo>
                    <a:pt x="381000" y="190500"/>
                  </a:lnTo>
                  <a:lnTo>
                    <a:pt x="190500" y="381000"/>
                  </a:lnTo>
                  <a:lnTo>
                    <a:pt x="0" y="1905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39313" name="object 41">
              <a:extLst>
                <a:ext uri="{FF2B5EF4-FFF2-40B4-BE49-F238E27FC236}">
                  <a16:creationId xmlns:a16="http://schemas.microsoft.com/office/drawing/2014/main" id="{1C903936-6A22-EF8C-A8E2-20CC7345A0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3735" y="4925568"/>
              <a:ext cx="490727" cy="47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14" name="object 42">
              <a:extLst>
                <a:ext uri="{FF2B5EF4-FFF2-40B4-BE49-F238E27FC236}">
                  <a16:creationId xmlns:a16="http://schemas.microsoft.com/office/drawing/2014/main" id="{F64BDFDF-3E8C-AF18-DC5A-C23C0481DB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4953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15" name="object 43">
              <a:extLst>
                <a:ext uri="{FF2B5EF4-FFF2-40B4-BE49-F238E27FC236}">
                  <a16:creationId xmlns:a16="http://schemas.microsoft.com/office/drawing/2014/main" id="{146BFA58-A5A4-51E8-509D-5AD9BCF3C01C}"/>
                </a:ext>
              </a:extLst>
            </p:cNvPr>
            <p:cNvSpPr>
              <a:spLocks/>
            </p:cNvSpPr>
            <p:nvPr/>
          </p:nvSpPr>
          <p:spPr bwMode="auto">
            <a:xfrm>
              <a:off x="7848600" y="4953000"/>
              <a:ext cx="381000" cy="381000"/>
            </a:xfrm>
            <a:custGeom>
              <a:avLst/>
              <a:gdLst>
                <a:gd name="T0" fmla="*/ 0 w 381000"/>
                <a:gd name="T1" fmla="*/ 190500 h 381000"/>
                <a:gd name="T2" fmla="*/ 95250 w 381000"/>
                <a:gd name="T3" fmla="*/ 190500 h 381000"/>
                <a:gd name="T4" fmla="*/ 95250 w 381000"/>
                <a:gd name="T5" fmla="*/ 0 h 381000"/>
                <a:gd name="T6" fmla="*/ 285750 w 381000"/>
                <a:gd name="T7" fmla="*/ 0 h 381000"/>
                <a:gd name="T8" fmla="*/ 285750 w 381000"/>
                <a:gd name="T9" fmla="*/ 190500 h 381000"/>
                <a:gd name="T10" fmla="*/ 381000 w 381000"/>
                <a:gd name="T11" fmla="*/ 190500 h 381000"/>
                <a:gd name="T12" fmla="*/ 190500 w 381000"/>
                <a:gd name="T13" fmla="*/ 381000 h 381000"/>
                <a:gd name="T14" fmla="*/ 0 w 381000"/>
                <a:gd name="T15" fmla="*/ 19050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1000" h="381000">
                  <a:moveTo>
                    <a:pt x="0" y="190500"/>
                  </a:moveTo>
                  <a:lnTo>
                    <a:pt x="95250" y="190500"/>
                  </a:lnTo>
                  <a:lnTo>
                    <a:pt x="95250" y="0"/>
                  </a:lnTo>
                  <a:lnTo>
                    <a:pt x="285750" y="0"/>
                  </a:lnTo>
                  <a:lnTo>
                    <a:pt x="285750" y="190500"/>
                  </a:lnTo>
                  <a:lnTo>
                    <a:pt x="381000" y="190500"/>
                  </a:lnTo>
                  <a:lnTo>
                    <a:pt x="190500" y="381000"/>
                  </a:lnTo>
                  <a:lnTo>
                    <a:pt x="0" y="1905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39316" name="object 44">
              <a:extLst>
                <a:ext uri="{FF2B5EF4-FFF2-40B4-BE49-F238E27FC236}">
                  <a16:creationId xmlns:a16="http://schemas.microsoft.com/office/drawing/2014/main" id="{1FDAABE9-0A4C-3D6A-5894-F880F99C9E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2227" y="4835652"/>
              <a:ext cx="3209544" cy="19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17" name="object 45">
              <a:extLst>
                <a:ext uri="{FF2B5EF4-FFF2-40B4-BE49-F238E27FC236}">
                  <a16:creationId xmlns:a16="http://schemas.microsoft.com/office/drawing/2014/main" id="{CF52165D-1917-9930-0E44-F01C4A17E8D2}"/>
                </a:ext>
              </a:extLst>
            </p:cNvPr>
            <p:cNvSpPr>
              <a:spLocks/>
            </p:cNvSpPr>
            <p:nvPr/>
          </p:nvSpPr>
          <p:spPr bwMode="auto">
            <a:xfrm>
              <a:off x="4914899" y="4876800"/>
              <a:ext cx="3124200" cy="76200"/>
            </a:xfrm>
            <a:custGeom>
              <a:avLst/>
              <a:gdLst>
                <a:gd name="T0" fmla="*/ 0 w 3124200"/>
                <a:gd name="T1" fmla="*/ 0 h 76200"/>
                <a:gd name="T2" fmla="*/ 3124200 w 3124200"/>
                <a:gd name="T3" fmla="*/ 76200 h 76200"/>
                <a:gd name="T4" fmla="*/ 0 60000 65536"/>
                <a:gd name="T5" fmla="*/ 0 60000 65536"/>
              </a:gdLst>
              <a:ahLst/>
              <a:cxnLst>
                <a:cxn ang="T4">
                  <a:pos x="T0" y="T1"/>
                </a:cxn>
                <a:cxn ang="T5">
                  <a:pos x="T2" y="T3"/>
                </a:cxn>
              </a:cxnLst>
              <a:rect l="0" t="0" r="r" b="b"/>
              <a:pathLst>
                <a:path w="3124200" h="76200">
                  <a:moveTo>
                    <a:pt x="0" y="0"/>
                  </a:moveTo>
                  <a:lnTo>
                    <a:pt x="3124200" y="7620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39318" name="object 46">
              <a:extLst>
                <a:ext uri="{FF2B5EF4-FFF2-40B4-BE49-F238E27FC236}">
                  <a16:creationId xmlns:a16="http://schemas.microsoft.com/office/drawing/2014/main" id="{230FB9ED-C201-964E-F1FC-FF94D0B46E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6791" y="4626864"/>
              <a:ext cx="128015" cy="31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19" name="object 47">
              <a:extLst>
                <a:ext uri="{FF2B5EF4-FFF2-40B4-BE49-F238E27FC236}">
                  <a16:creationId xmlns:a16="http://schemas.microsoft.com/office/drawing/2014/main" id="{349B9AFA-D29C-041D-A9A1-C0AB5D2EA8C5}"/>
                </a:ext>
              </a:extLst>
            </p:cNvPr>
            <p:cNvSpPr>
              <a:spLocks/>
            </p:cNvSpPr>
            <p:nvPr/>
          </p:nvSpPr>
          <p:spPr bwMode="auto">
            <a:xfrm>
              <a:off x="6399275" y="4649724"/>
              <a:ext cx="3175" cy="228600"/>
            </a:xfrm>
            <a:custGeom>
              <a:avLst/>
              <a:gdLst>
                <a:gd name="T0" fmla="*/ 1587 w 3175"/>
                <a:gd name="T1" fmla="*/ -19050 h 228600"/>
                <a:gd name="T2" fmla="*/ 1587 w 3175"/>
                <a:gd name="T3" fmla="*/ 247650 h 228600"/>
                <a:gd name="T4" fmla="*/ 0 60000 65536"/>
                <a:gd name="T5" fmla="*/ 0 60000 65536"/>
              </a:gdLst>
              <a:ahLst/>
              <a:cxnLst>
                <a:cxn ang="T4">
                  <a:pos x="T0" y="T1"/>
                </a:cxn>
                <a:cxn ang="T5">
                  <a:pos x="T2" y="T3"/>
                </a:cxn>
              </a:cxnLst>
              <a:rect l="0" t="0" r="r" b="b"/>
              <a:pathLst>
                <a:path w="3175" h="228600">
                  <a:moveTo>
                    <a:pt x="1587" y="-19050"/>
                  </a:moveTo>
                  <a:lnTo>
                    <a:pt x="1587" y="247650"/>
                  </a:ln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722</TotalTime>
  <Words>4256</Words>
  <Application>Microsoft Office PowerPoint</Application>
  <PresentationFormat>Widescreen</PresentationFormat>
  <Paragraphs>469</Paragraphs>
  <Slides>88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Aptos</vt:lpstr>
      <vt:lpstr>Aptos Display</vt:lpstr>
      <vt:lpstr>Arial</vt:lpstr>
      <vt:lpstr>Arial MT</vt:lpstr>
      <vt:lpstr>Calibri</vt:lpstr>
      <vt:lpstr>Comic Sans MS</vt:lpstr>
      <vt:lpstr>PP Telegraf</vt:lpstr>
      <vt:lpstr>Times New Roman</vt:lpstr>
      <vt:lpstr>Trebuchet MS</vt:lpstr>
      <vt:lpstr>Wingdings</vt:lpstr>
      <vt:lpstr>Office Theme</vt:lpstr>
      <vt:lpstr>What is Hive?</vt:lpstr>
      <vt:lpstr>What is Hive ?</vt:lpstr>
      <vt:lpstr>PowerPoint Presentation</vt:lpstr>
      <vt:lpstr>PowerPoint Presentation</vt:lpstr>
      <vt:lpstr>What Hive is not?</vt:lpstr>
      <vt:lpstr>Typical Use-Case of Hive</vt:lpstr>
      <vt:lpstr>Features of Hive</vt:lpstr>
      <vt:lpstr>Prerequisites of Hive in Hadoop</vt:lpstr>
      <vt:lpstr>Hive Integration and Workflow</vt:lpstr>
      <vt:lpstr>Hive Integration and Workflow</vt:lpstr>
      <vt:lpstr>Hive Integration and Workflow</vt:lpstr>
      <vt:lpstr>Hive Architecture</vt:lpstr>
      <vt:lpstr>Hive Architecture</vt:lpstr>
      <vt:lpstr>Hive Architecture</vt:lpstr>
      <vt:lpstr>Hive Architecture</vt:lpstr>
      <vt:lpstr>Hive Query Execution Flow</vt:lpstr>
      <vt:lpstr>Types of Metastores</vt:lpstr>
      <vt:lpstr>Types of Metastores</vt:lpstr>
      <vt:lpstr>Types of Metastores</vt:lpstr>
      <vt:lpstr>PowerPoint Presentation</vt:lpstr>
      <vt:lpstr>Hive Data Units</vt:lpstr>
      <vt:lpstr>Hive Data Units</vt:lpstr>
      <vt:lpstr>Database</vt:lpstr>
      <vt:lpstr>Tables</vt:lpstr>
      <vt:lpstr>Tables</vt:lpstr>
      <vt:lpstr>Tables</vt:lpstr>
      <vt:lpstr>Tables</vt:lpstr>
      <vt:lpstr>Table ALTER Operations</vt:lpstr>
      <vt:lpstr>Partitions</vt:lpstr>
      <vt:lpstr>Partitions</vt:lpstr>
      <vt:lpstr>Hierarchy of Hive Partitions</vt:lpstr>
      <vt:lpstr>Partition</vt:lpstr>
      <vt:lpstr>Hive Partition</vt:lpstr>
      <vt:lpstr>SQL vs Hive Partition</vt:lpstr>
      <vt:lpstr>SQL vs Hive Partition</vt:lpstr>
      <vt:lpstr>Buckets (or Clusters)</vt:lpstr>
      <vt:lpstr>Buckets (or Clusters)</vt:lpstr>
      <vt:lpstr>Hive Data Types</vt:lpstr>
      <vt:lpstr>Hive Data Types</vt:lpstr>
      <vt:lpstr>Hive Data Types cont..</vt:lpstr>
      <vt:lpstr>Hive File Format</vt:lpstr>
      <vt:lpstr>Hive Query Language (HQL)</vt:lpstr>
      <vt:lpstr>HQL Command to create Database</vt:lpstr>
      <vt:lpstr>HQL Command to describe a Database</vt:lpstr>
      <vt:lpstr>Hive Commands</vt:lpstr>
      <vt:lpstr>PowerPoint Presentation</vt:lpstr>
      <vt:lpstr>PowerPoint Presentation</vt:lpstr>
      <vt:lpstr>Tables</vt:lpstr>
      <vt:lpstr>Tables</vt:lpstr>
      <vt:lpstr>Tables</vt:lpstr>
      <vt:lpstr>Tables</vt:lpstr>
      <vt:lpstr>Table ALTER Operations</vt:lpstr>
      <vt:lpstr>PowerPoint Presentation</vt:lpstr>
      <vt:lpstr>PowerPoint Presentation</vt:lpstr>
      <vt:lpstr>PowerPoint Presentation</vt:lpstr>
      <vt:lpstr>PowerPoint Presentation</vt:lpstr>
      <vt:lpstr>PowerPoint Presentation</vt:lpstr>
      <vt:lpstr>Create External Table</vt:lpstr>
      <vt:lpstr>Insert Command</vt:lpstr>
      <vt:lpstr>PowerPoint Presentation</vt:lpstr>
      <vt:lpstr>Partitioned By and Clustered By  Command</vt:lpstr>
      <vt:lpstr>PowerPoint Presentation</vt:lpstr>
      <vt:lpstr>PowerPoint Presentation</vt:lpstr>
      <vt:lpstr>Aggregation</vt:lpstr>
      <vt:lpstr>Aggregation</vt:lpstr>
      <vt:lpstr>Grouping</vt:lpstr>
      <vt:lpstr>Grouping</vt:lpstr>
      <vt:lpstr>Partitions</vt:lpstr>
      <vt:lpstr>Partitions</vt:lpstr>
      <vt:lpstr>Buckets</vt:lpstr>
      <vt:lpstr>Buckets</vt:lpstr>
      <vt:lpstr>Aggregations</vt:lpstr>
      <vt:lpstr>Group by and Having</vt:lpstr>
      <vt:lpstr>SerDer</vt:lpstr>
      <vt:lpstr>PowerPoint Presentation</vt:lpstr>
      <vt:lpstr>Serialization</vt:lpstr>
      <vt:lpstr>PowerPoint Presentation</vt:lpstr>
      <vt:lpstr>Deserialization</vt:lpstr>
      <vt:lpstr>Deserialization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Fill in the blanks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138</cp:revision>
  <dcterms:created xsi:type="dcterms:W3CDTF">2025-02-11T10:00:42Z</dcterms:created>
  <dcterms:modified xsi:type="dcterms:W3CDTF">2025-03-20T09:34:38Z</dcterms:modified>
</cp:coreProperties>
</file>