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1" r:id="rId4"/>
    <p:sldId id="322" r:id="rId5"/>
    <p:sldId id="323" r:id="rId6"/>
    <p:sldId id="324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D3CD-4C8F-45E3-988D-A5A452BB2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7F483-0348-C27A-FAF4-858707AD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1228-3D45-993C-00CD-D4077C83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4981-0033-8256-AC1B-92E62DE5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B6FC-D3C5-FD28-39BF-29A73EDE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9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1349-A597-EB6E-DE1F-4FB0AD28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01300-0962-2297-54DD-CEF68E3C1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A0264-A485-61B4-62FD-928D8BDF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57B7-39B4-FB7E-19BA-0954A4EB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2B6A-663E-CFB2-3D42-932E5EA1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4329F-2C04-83D7-35F3-A55FB293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C9AF0-07AC-9EE9-A807-64FA2B7F6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39CD-C411-7645-7D81-787474FD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05C0-AB29-73A7-D426-4A311F96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6ED7-4908-DE6D-C4BC-6C68A4EA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18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3873" y="235228"/>
            <a:ext cx="9944257" cy="5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1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85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BAE-FF9D-95EC-9100-62EA7A0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23C6-3C31-E150-6C90-047AD7F0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D3E5-7861-B005-9700-5D864F9C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A959-E093-81FF-FBD4-5A5E7CA9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C5FA-6B36-900A-33A8-DB5418A6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C8C5-611E-5F1F-A91F-3266FCA5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D6971-034E-F39C-1F39-ACAD53B3A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92E5-586D-EAC0-AF76-D5F80D3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693C-DF28-081C-8001-E356AE0E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9B29-BE87-F6C8-9A16-B576EC4C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7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444E-E718-9CD0-1D91-2E06BDA1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2EFB-68B6-0296-9292-8F05961E5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807A-A656-2CC4-3532-57A56097F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04BE0-4D26-911B-8845-8C464534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CE08B-8995-FE51-673E-0FCC7BCE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FFDF5-722D-785A-C6A4-DE8F23B7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EF68-F64E-A4C0-C82E-541209EC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230F-86C5-ABC3-38E6-CC16B7A4D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26535-7696-35B5-D80A-C34CD226A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FAFFD-B116-A94E-B23C-68253A5E8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7F59B-88B6-E052-02C8-A517F4D92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595F7-C56A-432A-FC3E-5C50B566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64D10-85F3-83FF-683F-A42EF7A8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5B6E2-20E3-8C20-906D-64917275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35B7-8C3E-90EB-0C8A-2BEC58C4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D3F61-323B-E894-7D53-417421D9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1E15E-D01F-4091-E49A-D11AEF60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4249B-7FE5-0EA8-3E3B-351220F1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9270A-66F8-86EA-CDEC-428A8CF6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66F02-3237-061F-1D09-568AC826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E986F-9847-704A-007A-E5F7E52B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0D1F-97CA-26DE-1C6A-0C67228F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4616-EEFA-48EF-0F59-D55C9FEF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AC554-DFCE-9ECA-80F8-0E2A9AA1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E2809-796D-F1C3-0B3A-5F12884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5F1C2-DF59-2EC6-70E6-04C521CE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1306E-F9A6-B513-2E9F-CC2E071D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1E39-B769-7E8D-CB2A-D3DC3AC4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06E89-74BF-99CC-64F5-336F06206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88880-B855-BAC8-D6AA-542C8D552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8C60-4BCB-0704-C8D4-A93C66E5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F7E0-7DD0-0568-88E6-1959CDD7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D68DE-3063-EF6D-1A37-FD9847E6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47680-AA87-DA1E-F7FE-C454F763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3C0C-2DFF-C70D-2C68-8BA187F7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85C1-754B-E036-61A4-D703563D0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90A45-AEC3-429F-8253-8A33BE7539E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AB05-5DE8-BAD4-7564-7F9AD35F1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31A7-37A8-8BDF-105E-7308DA989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32CC3-B7DE-4614-AD8D-705469F9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019E-1786-B33E-CB86-BEF82932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Oozie</a:t>
            </a:r>
          </a:p>
        </p:txBody>
      </p:sp>
    </p:spTree>
    <p:extLst>
      <p:ext uri="{BB962C8B-B14F-4D97-AF65-F5344CB8AC3E}">
        <p14:creationId xmlns:p14="http://schemas.microsoft.com/office/powerpoint/2010/main" val="161476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AC0-2250-46EE-FD5D-5BCC3853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2" y="131210"/>
            <a:ext cx="11578856" cy="836354"/>
          </a:xfrm>
        </p:spPr>
        <p:txBody>
          <a:bodyPr/>
          <a:lstStyle/>
          <a:p>
            <a:r>
              <a:rPr lang="en-US" dirty="0"/>
              <a:t>Apache Oozie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FED4-8E10-A82A-098F-B33282CF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67564"/>
            <a:ext cx="11972259" cy="5209399"/>
          </a:xfrm>
        </p:spPr>
        <p:txBody>
          <a:bodyPr/>
          <a:lstStyle/>
          <a:p>
            <a:r>
              <a:rPr lang="en-US" dirty="0"/>
              <a:t>Apache Oozie is a </a:t>
            </a:r>
            <a:r>
              <a:rPr lang="en-US" b="1" dirty="0"/>
              <a:t>workflow scheduling system</a:t>
            </a:r>
            <a:r>
              <a:rPr lang="en-US" dirty="0"/>
              <a:t> designed to </a:t>
            </a:r>
            <a:r>
              <a:rPr lang="en-US" b="1" dirty="0"/>
              <a:t>orchestrate and manage Hadoop jobs</a:t>
            </a:r>
            <a:r>
              <a:rPr lang="en-US" dirty="0"/>
              <a:t> (MapReduce, Hive, Spark, etc.).</a:t>
            </a:r>
          </a:p>
          <a:p>
            <a:r>
              <a:rPr lang="en-US" dirty="0"/>
              <a:t>It supports </a:t>
            </a:r>
            <a:r>
              <a:rPr lang="en-US" b="1" dirty="0"/>
              <a:t>time-based scheduling</a:t>
            </a:r>
            <a:r>
              <a:rPr lang="en-US" dirty="0"/>
              <a:t> (e.g., run every day at 12 AM) and </a:t>
            </a:r>
            <a:r>
              <a:rPr lang="en-US" b="1" dirty="0"/>
              <a:t>event-based triggers</a:t>
            </a:r>
            <a:r>
              <a:rPr lang="en-US" dirty="0"/>
              <a:t> (e.g., start a job when a file appears in HDFS).</a:t>
            </a:r>
          </a:p>
          <a:p>
            <a:r>
              <a:rPr lang="en-US" dirty="0"/>
              <a:t>Oozie </a:t>
            </a:r>
            <a:r>
              <a:rPr lang="en-US" b="1" dirty="0"/>
              <a:t>chains multiple jobs together</a:t>
            </a:r>
            <a:r>
              <a:rPr lang="en-US" dirty="0"/>
              <a:t>, ensuring that tasks </a:t>
            </a:r>
            <a:r>
              <a:rPr lang="en-US" b="1" dirty="0"/>
              <a:t>execute in a specific order</a:t>
            </a:r>
            <a:r>
              <a:rPr lang="en-US" dirty="0"/>
              <a:t> (DAG-based workflow).</a:t>
            </a:r>
          </a:p>
          <a:p>
            <a:r>
              <a:rPr lang="en-US" dirty="0"/>
              <a:t>Works seamlessly with </a:t>
            </a:r>
            <a:r>
              <a:rPr lang="en-US" b="1" dirty="0"/>
              <a:t>Hive, Pig, MapReduce, Spark, and HDFS</a:t>
            </a:r>
            <a:r>
              <a:rPr lang="en-US" dirty="0"/>
              <a:t>, making it ideal for big data pipelines.</a:t>
            </a:r>
          </a:p>
          <a:p>
            <a:r>
              <a:rPr lang="en-US" dirty="0"/>
              <a:t>If a job fails, Oozie can </a:t>
            </a:r>
            <a:r>
              <a:rPr lang="en-US" b="1" dirty="0"/>
              <a:t>retry, resume, or rerun</a:t>
            </a:r>
            <a:r>
              <a:rPr lang="en-US" dirty="0"/>
              <a:t> workflows without starting everything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1518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7991" y="6030401"/>
            <a:ext cx="2698044" cy="405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4">
              <a:lnSpc>
                <a:spcPts val="3101"/>
              </a:lnSpc>
            </a:pPr>
            <a:r>
              <a:rPr sz="3161" spc="-20">
                <a:latin typeface="Calibri"/>
                <a:cs typeface="Calibri"/>
              </a:rPr>
              <a:t>coordinator</a:t>
            </a:r>
            <a:r>
              <a:rPr sz="3161" spc="-25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jobs</a:t>
            </a:r>
            <a:endParaRPr sz="3161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358" y="248544"/>
            <a:ext cx="7052237" cy="623675"/>
          </a:xfrm>
          <a:prstGeom prst="rect">
            <a:avLst/>
          </a:prstGeom>
        </p:spPr>
        <p:txBody>
          <a:bodyPr vert="horz" wrap="square" lIns="0" tIns="11916" rIns="0" bIns="0" rtlCol="0" anchor="t">
            <a:spAutoFit/>
          </a:bodyPr>
          <a:lstStyle/>
          <a:p>
            <a:pPr marL="12544">
              <a:spcBef>
                <a:spcPts val="94"/>
              </a:spcBef>
            </a:pPr>
            <a:r>
              <a:rPr b="1" spc="-20" dirty="0">
                <a:latin typeface="Calibri"/>
                <a:cs typeface="Calibri"/>
              </a:rPr>
              <a:t>What</a:t>
            </a:r>
            <a:r>
              <a:rPr b="1" spc="-5" dirty="0">
                <a:latin typeface="Calibri"/>
                <a:cs typeface="Calibri"/>
              </a:rPr>
              <a:t> is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Apache</a:t>
            </a:r>
            <a:r>
              <a:rPr lang="en-US" b="1" spc="-10" dirty="0"/>
              <a:t> Oozie</a:t>
            </a:r>
            <a:endParaRPr b="1" spc="-1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24" y="1209604"/>
            <a:ext cx="9695901" cy="988405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12544" marR="5018">
              <a:spcBef>
                <a:spcPts val="94"/>
              </a:spcBef>
            </a:pPr>
            <a:r>
              <a:rPr sz="3161" spc="-15">
                <a:latin typeface="Calibri"/>
                <a:cs typeface="Calibri"/>
              </a:rPr>
              <a:t>Oozie</a:t>
            </a:r>
            <a:r>
              <a:rPr sz="3161" spc="10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workflow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jobs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are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20">
                <a:latin typeface="Calibri"/>
                <a:cs typeface="Calibri"/>
              </a:rPr>
              <a:t>represented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using</a:t>
            </a:r>
            <a:r>
              <a:rPr sz="3161" spc="49">
                <a:latin typeface="Calibri"/>
                <a:cs typeface="Calibri"/>
              </a:rPr>
              <a:t> </a:t>
            </a:r>
            <a:r>
              <a:rPr sz="3161" b="1" spc="-15">
                <a:latin typeface="Calibri"/>
                <a:cs typeface="Calibri"/>
              </a:rPr>
              <a:t>Directed</a:t>
            </a:r>
            <a:r>
              <a:rPr sz="3161" b="1" spc="10">
                <a:latin typeface="Calibri"/>
                <a:cs typeface="Calibri"/>
              </a:rPr>
              <a:t> </a:t>
            </a:r>
            <a:r>
              <a:rPr sz="3161" b="1" spc="-15">
                <a:latin typeface="Calibri"/>
                <a:cs typeface="Calibri"/>
              </a:rPr>
              <a:t>Acyclic </a:t>
            </a:r>
            <a:r>
              <a:rPr sz="3161" b="1" spc="-696">
                <a:latin typeface="Calibri"/>
                <a:cs typeface="Calibri"/>
              </a:rPr>
              <a:t> </a:t>
            </a:r>
            <a:r>
              <a:rPr sz="3161" b="1" spc="-15">
                <a:latin typeface="Calibri"/>
                <a:cs typeface="Calibri"/>
              </a:rPr>
              <a:t>Graphs</a:t>
            </a:r>
            <a:r>
              <a:rPr sz="3161" spc="-15">
                <a:latin typeface="Calibri"/>
                <a:cs typeface="Calibri"/>
              </a:rPr>
              <a:t>.</a:t>
            </a:r>
            <a:endParaRPr sz="316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326" y="2269254"/>
            <a:ext cx="5772385" cy="498395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12544">
              <a:spcBef>
                <a:spcPts val="94"/>
              </a:spcBef>
            </a:pPr>
            <a:r>
              <a:rPr sz="3161" spc="-15">
                <a:latin typeface="Calibri"/>
                <a:cs typeface="Calibri"/>
              </a:rPr>
              <a:t>Oozie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Supports</a:t>
            </a:r>
            <a:r>
              <a:rPr sz="3161" spc="30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three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types of </a:t>
            </a:r>
            <a:r>
              <a:rPr sz="3161" spc="-10">
                <a:latin typeface="Calibri"/>
                <a:cs typeface="Calibri"/>
              </a:rPr>
              <a:t>Jobs:</a:t>
            </a:r>
            <a:endParaRPr sz="316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25" y="2847249"/>
            <a:ext cx="10894405" cy="3132861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351226" marR="5018" indent="-338682">
              <a:spcBef>
                <a:spcPts val="94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3161" b="1" spc="-20">
                <a:latin typeface="Calibri"/>
                <a:cs typeface="Calibri"/>
              </a:rPr>
              <a:t>Workflow</a:t>
            </a:r>
            <a:r>
              <a:rPr sz="3161" b="1" spc="15">
                <a:latin typeface="Calibri"/>
                <a:cs typeface="Calibri"/>
              </a:rPr>
              <a:t> </a:t>
            </a:r>
            <a:r>
              <a:rPr sz="3161" b="1" spc="-10">
                <a:latin typeface="Calibri"/>
                <a:cs typeface="Calibri"/>
              </a:rPr>
              <a:t>engine:</a:t>
            </a:r>
            <a:r>
              <a:rPr sz="3161" b="1" spc="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Responsibility</a:t>
            </a:r>
            <a:r>
              <a:rPr sz="3161" spc="3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of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a</a:t>
            </a:r>
            <a:r>
              <a:rPr sz="3161" spc="10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workflow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engine</a:t>
            </a:r>
            <a:r>
              <a:rPr sz="3161" spc="2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is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20">
                <a:latin typeface="Calibri"/>
                <a:cs typeface="Calibri"/>
              </a:rPr>
              <a:t>to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25">
                <a:latin typeface="Calibri"/>
                <a:cs typeface="Calibri"/>
              </a:rPr>
              <a:t>store </a:t>
            </a:r>
            <a:r>
              <a:rPr sz="3161" spc="-701">
                <a:latin typeface="Calibri"/>
                <a:cs typeface="Calibri"/>
              </a:rPr>
              <a:t> </a:t>
            </a:r>
            <a:r>
              <a:rPr sz="3161">
                <a:latin typeface="Calibri"/>
                <a:cs typeface="Calibri"/>
              </a:rPr>
              <a:t>and</a:t>
            </a:r>
            <a:r>
              <a:rPr sz="3161" spc="15">
                <a:latin typeface="Calibri"/>
                <a:cs typeface="Calibri"/>
              </a:rPr>
              <a:t> </a:t>
            </a:r>
            <a:r>
              <a:rPr sz="3161">
                <a:latin typeface="Calibri"/>
                <a:cs typeface="Calibri"/>
              </a:rPr>
              <a:t>run </a:t>
            </a:r>
            <a:r>
              <a:rPr sz="3161" spc="-15">
                <a:latin typeface="Calibri"/>
                <a:cs typeface="Calibri"/>
              </a:rPr>
              <a:t>workflows</a:t>
            </a:r>
            <a:r>
              <a:rPr sz="3161" spc="-5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composed</a:t>
            </a:r>
            <a:r>
              <a:rPr sz="3161" spc="1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of</a:t>
            </a:r>
            <a:r>
              <a:rPr sz="3161" spc="1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Hadoop</a:t>
            </a:r>
            <a:r>
              <a:rPr sz="3161" spc="30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jobs</a:t>
            </a:r>
            <a:r>
              <a:rPr sz="3161" spc="-5">
                <a:latin typeface="Calibri"/>
                <a:cs typeface="Calibri"/>
              </a:rPr>
              <a:t> </a:t>
            </a:r>
            <a:r>
              <a:rPr sz="3161" spc="5">
                <a:latin typeface="Calibri"/>
                <a:cs typeface="Calibri"/>
              </a:rPr>
              <a:t>e.g., </a:t>
            </a:r>
            <a:r>
              <a:rPr sz="3161" spc="-10">
                <a:latin typeface="Calibri"/>
                <a:cs typeface="Calibri"/>
              </a:rPr>
              <a:t>MapReduce, </a:t>
            </a:r>
            <a:r>
              <a:rPr sz="3161" spc="-5">
                <a:latin typeface="Calibri"/>
                <a:cs typeface="Calibri"/>
              </a:rPr>
              <a:t> </a:t>
            </a:r>
            <a:r>
              <a:rPr sz="3161" spc="5">
                <a:latin typeface="Calibri"/>
                <a:cs typeface="Calibri"/>
              </a:rPr>
              <a:t>Pig, </a:t>
            </a:r>
            <a:r>
              <a:rPr sz="3161" spc="-10">
                <a:latin typeface="Calibri"/>
                <a:cs typeface="Calibri"/>
              </a:rPr>
              <a:t>Hive.</a:t>
            </a:r>
            <a:endParaRPr sz="3161">
              <a:latin typeface="Calibri"/>
              <a:cs typeface="Calibri"/>
            </a:endParaRPr>
          </a:p>
          <a:p>
            <a:pPr marL="351226" marR="238959" indent="-338682">
              <a:spcBef>
                <a:spcPts val="761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3161" b="1" spc="-15">
                <a:latin typeface="Calibri"/>
                <a:cs typeface="Calibri"/>
              </a:rPr>
              <a:t>Coordinator</a:t>
            </a:r>
            <a:r>
              <a:rPr sz="3161" b="1" spc="25">
                <a:latin typeface="Calibri"/>
                <a:cs typeface="Calibri"/>
              </a:rPr>
              <a:t> </a:t>
            </a:r>
            <a:r>
              <a:rPr sz="3161" b="1" spc="-5">
                <a:latin typeface="Calibri"/>
                <a:cs typeface="Calibri"/>
              </a:rPr>
              <a:t>engine</a:t>
            </a:r>
            <a:r>
              <a:rPr sz="3161" spc="-5">
                <a:latin typeface="Calibri"/>
                <a:cs typeface="Calibri"/>
              </a:rPr>
              <a:t>: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It</a:t>
            </a:r>
            <a:r>
              <a:rPr sz="3161" spc="2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runs</a:t>
            </a:r>
            <a:r>
              <a:rPr sz="3161" spc="15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workflow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jobs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based</a:t>
            </a:r>
            <a:r>
              <a:rPr sz="3161" spc="2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on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predefined </a:t>
            </a:r>
            <a:r>
              <a:rPr sz="3161" spc="-701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schedules</a:t>
            </a:r>
            <a:r>
              <a:rPr sz="3161" spc="1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and</a:t>
            </a:r>
            <a:r>
              <a:rPr sz="3161" spc="20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availability</a:t>
            </a:r>
            <a:r>
              <a:rPr sz="3161" spc="3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of </a:t>
            </a:r>
            <a:r>
              <a:rPr sz="3161" spc="-20">
                <a:latin typeface="Calibri"/>
                <a:cs typeface="Calibri"/>
              </a:rPr>
              <a:t>data.</a:t>
            </a:r>
            <a:endParaRPr sz="3161">
              <a:latin typeface="Calibri"/>
              <a:cs typeface="Calibri"/>
            </a:endParaRPr>
          </a:p>
          <a:p>
            <a:pPr marL="351226" indent="-338682">
              <a:spcBef>
                <a:spcPts val="761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3161" b="1" spc="-5">
                <a:latin typeface="Calibri"/>
                <a:cs typeface="Calibri"/>
              </a:rPr>
              <a:t>Bundle: </a:t>
            </a:r>
            <a:r>
              <a:rPr sz="3161" spc="-10">
                <a:latin typeface="Calibri"/>
                <a:cs typeface="Calibri"/>
              </a:rPr>
              <a:t>Higher</a:t>
            </a:r>
            <a:r>
              <a:rPr sz="3161" spc="15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level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abstraction</a:t>
            </a:r>
            <a:r>
              <a:rPr sz="3161" spc="44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that</a:t>
            </a:r>
            <a:r>
              <a:rPr sz="3161" spc="2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will</a:t>
            </a:r>
            <a:r>
              <a:rPr sz="3161" spc="15">
                <a:latin typeface="Calibri"/>
                <a:cs typeface="Calibri"/>
              </a:rPr>
              <a:t> </a:t>
            </a:r>
            <a:r>
              <a:rPr sz="3161" spc="-20">
                <a:latin typeface="Calibri"/>
                <a:cs typeface="Calibri"/>
              </a:rPr>
              <a:t>batch</a:t>
            </a:r>
            <a:r>
              <a:rPr sz="3161" spc="3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a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set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of</a:t>
            </a:r>
            <a:endParaRPr sz="316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7992" y="6012526"/>
            <a:ext cx="8193852" cy="64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4">
              <a:lnSpc>
                <a:spcPts val="2706"/>
              </a:lnSpc>
            </a:pPr>
            <a:r>
              <a:rPr sz="4000" baseline="2057">
                <a:latin typeface="Calibri"/>
                <a:cs typeface="Calibri"/>
              </a:rPr>
              <a:t>– Expression Language) that</a:t>
            </a:r>
            <a:r>
              <a:rPr lang="en-US" sz="4000" b="1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r>
              <a:rPr sz="4000" baseline="2057">
                <a:latin typeface="Calibri"/>
                <a:cs typeface="Calibri"/>
              </a:rPr>
              <a:t>evaluate</a:t>
            </a:r>
            <a:r>
              <a:rPr lang="en-US" sz="4000" baseline="2057">
                <a:latin typeface="Calibri"/>
                <a:cs typeface="Calibri"/>
              </a:rPr>
              <a:t> </a:t>
            </a:r>
            <a:r>
              <a:rPr sz="4000" baseline="2057">
                <a:latin typeface="Calibri"/>
                <a:cs typeface="Calibri"/>
              </a:rPr>
              <a:t>to</a:t>
            </a:r>
            <a:r>
              <a:rPr sz="1778" b="1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r>
              <a:rPr sz="4000" baseline="2057">
                <a:latin typeface="Calibri"/>
                <a:cs typeface="Calibri"/>
              </a:rPr>
              <a:t>either</a:t>
            </a:r>
            <a:r>
              <a:rPr lang="en-US" sz="4000" baseline="2057">
                <a:latin typeface="Calibri"/>
                <a:cs typeface="Calibri"/>
              </a:rPr>
              <a:t> </a:t>
            </a:r>
            <a:r>
              <a:rPr sz="4000" baseline="2057">
                <a:latin typeface="Calibri"/>
                <a:cs typeface="Calibri"/>
              </a:rPr>
              <a:t>true or false.</a:t>
            </a:r>
          </a:p>
          <a:p>
            <a:pPr marL="3098316">
              <a:spcBef>
                <a:spcPts val="178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510" y="248544"/>
            <a:ext cx="8841517" cy="623675"/>
          </a:xfrm>
          <a:prstGeom prst="rect">
            <a:avLst/>
          </a:prstGeom>
        </p:spPr>
        <p:txBody>
          <a:bodyPr vert="horz" wrap="square" lIns="0" tIns="11916" rIns="0" bIns="0" rtlCol="0" anchor="t">
            <a:spAutoFit/>
          </a:bodyPr>
          <a:lstStyle/>
          <a:p>
            <a:pPr marL="12544">
              <a:spcBef>
                <a:spcPts val="94"/>
              </a:spcBef>
            </a:pPr>
            <a:r>
              <a:rPr b="1" spc="-30" dirty="0">
                <a:latin typeface="Calibri"/>
                <a:cs typeface="Calibri"/>
              </a:rPr>
              <a:t>Types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nodes in</a:t>
            </a:r>
            <a:r>
              <a:rPr lang="en-US" b="1" spc="-40" dirty="0"/>
              <a:t> Oozie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4" y="1213369"/>
            <a:ext cx="10870572" cy="423034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indent="-338682">
              <a:spcBef>
                <a:spcPts val="9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667" b="1" spc="-15">
                <a:latin typeface="Calibri"/>
                <a:cs typeface="Calibri"/>
              </a:rPr>
              <a:t>Control</a:t>
            </a:r>
            <a:r>
              <a:rPr sz="2667" b="1">
                <a:latin typeface="Calibri"/>
                <a:cs typeface="Calibri"/>
              </a:rPr>
              <a:t> Flow </a:t>
            </a:r>
            <a:r>
              <a:rPr sz="2667" b="1" spc="-5">
                <a:latin typeface="Calibri"/>
                <a:cs typeface="Calibri"/>
              </a:rPr>
              <a:t>nodes:</a:t>
            </a:r>
            <a:r>
              <a:rPr sz="2667" b="1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define </a:t>
            </a:r>
            <a:r>
              <a:rPr sz="2667">
                <a:latin typeface="Calibri"/>
                <a:cs typeface="Calibri"/>
              </a:rPr>
              <a:t>the</a:t>
            </a:r>
            <a:r>
              <a:rPr sz="2667" spc="-20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beginning</a:t>
            </a:r>
            <a:r>
              <a:rPr sz="2667">
                <a:latin typeface="Calibri"/>
                <a:cs typeface="Calibri"/>
              </a:rPr>
              <a:t> and</a:t>
            </a:r>
            <a:r>
              <a:rPr sz="2667" spc="-15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the</a:t>
            </a:r>
            <a:r>
              <a:rPr sz="2667" spc="-15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end</a:t>
            </a:r>
            <a:r>
              <a:rPr sz="2667" spc="-10">
                <a:latin typeface="Calibri"/>
                <a:cs typeface="Calibri"/>
              </a:rPr>
              <a:t> </a:t>
            </a:r>
            <a:r>
              <a:rPr sz="2667" spc="-5">
                <a:latin typeface="Calibri"/>
                <a:cs typeface="Calibri"/>
              </a:rPr>
              <a:t>of </a:t>
            </a:r>
            <a:r>
              <a:rPr sz="2667">
                <a:latin typeface="Calibri"/>
                <a:cs typeface="Calibri"/>
              </a:rPr>
              <a:t>the</a:t>
            </a:r>
            <a:r>
              <a:rPr sz="2667" spc="-10">
                <a:latin typeface="Calibri"/>
                <a:cs typeface="Calibri"/>
              </a:rPr>
              <a:t> </a:t>
            </a:r>
            <a:r>
              <a:rPr sz="2667" spc="-30">
                <a:latin typeface="Calibri"/>
                <a:cs typeface="Calibri"/>
              </a:rPr>
              <a:t>workflow.</a:t>
            </a:r>
            <a:r>
              <a:rPr sz="2667" spc="-5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They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990" y="1619770"/>
            <a:ext cx="5713433" cy="423034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667" spc="-5">
                <a:latin typeface="Calibri"/>
                <a:cs typeface="Calibri"/>
              </a:rPr>
              <a:t>include</a:t>
            </a:r>
            <a:r>
              <a:rPr sz="2667" spc="-15">
                <a:latin typeface="Calibri"/>
                <a:cs typeface="Calibri"/>
              </a:rPr>
              <a:t> start,</a:t>
            </a:r>
            <a:r>
              <a:rPr sz="2667" spc="-25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end</a:t>
            </a:r>
            <a:r>
              <a:rPr sz="2667" spc="-25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and</a:t>
            </a:r>
            <a:r>
              <a:rPr sz="2667" spc="-30">
                <a:latin typeface="Calibri"/>
                <a:cs typeface="Calibri"/>
              </a:rPr>
              <a:t> </a:t>
            </a:r>
            <a:r>
              <a:rPr sz="2667" spc="-5">
                <a:latin typeface="Calibri"/>
                <a:cs typeface="Calibri"/>
              </a:rPr>
              <a:t>optional</a:t>
            </a:r>
            <a:r>
              <a:rPr sz="2667" spc="-10">
                <a:latin typeface="Calibri"/>
                <a:cs typeface="Calibri"/>
              </a:rPr>
              <a:t> </a:t>
            </a:r>
            <a:r>
              <a:rPr sz="2667" spc="-15">
                <a:latin typeface="Calibri"/>
                <a:cs typeface="Calibri"/>
              </a:rPr>
              <a:t>fail</a:t>
            </a:r>
            <a:r>
              <a:rPr sz="2667" spc="-5">
                <a:latin typeface="Calibri"/>
                <a:cs typeface="Calibri"/>
              </a:rPr>
              <a:t> nodes.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25" y="2513851"/>
            <a:ext cx="11028618" cy="3460270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marR="399520">
              <a:spcBef>
                <a:spcPts val="99"/>
              </a:spcBef>
            </a:pPr>
            <a:r>
              <a:rPr sz="2667">
                <a:latin typeface="Calibri"/>
                <a:cs typeface="Calibri"/>
              </a:rPr>
              <a:t>action </a:t>
            </a:r>
            <a:r>
              <a:rPr sz="2667" spc="-5">
                <a:latin typeface="Calibri"/>
                <a:cs typeface="Calibri"/>
              </a:rPr>
              <a:t>node finishes, </a:t>
            </a:r>
            <a:r>
              <a:rPr sz="2667">
                <a:latin typeface="Calibri"/>
                <a:cs typeface="Calibri"/>
              </a:rPr>
              <a:t>the </a:t>
            </a:r>
            <a:r>
              <a:rPr sz="2667" spc="-15">
                <a:latin typeface="Calibri"/>
                <a:cs typeface="Calibri"/>
              </a:rPr>
              <a:t>remote </a:t>
            </a:r>
            <a:r>
              <a:rPr sz="2667" spc="-25">
                <a:latin typeface="Calibri"/>
                <a:cs typeface="Calibri"/>
              </a:rPr>
              <a:t>systems </a:t>
            </a:r>
            <a:r>
              <a:rPr sz="2667" spc="-5">
                <a:latin typeface="Calibri"/>
                <a:cs typeface="Calibri"/>
              </a:rPr>
              <a:t>notify </a:t>
            </a:r>
            <a:r>
              <a:rPr sz="2667" spc="-15">
                <a:latin typeface="Calibri"/>
                <a:cs typeface="Calibri"/>
              </a:rPr>
              <a:t>Oozie </a:t>
            </a:r>
            <a:r>
              <a:rPr sz="2667">
                <a:latin typeface="Calibri"/>
                <a:cs typeface="Calibri"/>
              </a:rPr>
              <a:t>and the </a:t>
            </a:r>
            <a:r>
              <a:rPr sz="2667" spc="-15">
                <a:latin typeface="Calibri"/>
                <a:cs typeface="Calibri"/>
              </a:rPr>
              <a:t>next </a:t>
            </a:r>
            <a:r>
              <a:rPr sz="2667" spc="-5">
                <a:latin typeface="Calibri"/>
                <a:cs typeface="Calibri"/>
              </a:rPr>
              <a:t>node </a:t>
            </a:r>
            <a:r>
              <a:rPr sz="2667">
                <a:latin typeface="Calibri"/>
                <a:cs typeface="Calibri"/>
              </a:rPr>
              <a:t>in </a:t>
            </a:r>
            <a:r>
              <a:rPr sz="2667" spc="-593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the</a:t>
            </a:r>
            <a:r>
              <a:rPr sz="2667" spc="-25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workflow</a:t>
            </a:r>
            <a:r>
              <a:rPr sz="2667">
                <a:latin typeface="Calibri"/>
                <a:cs typeface="Calibri"/>
              </a:rPr>
              <a:t> is </a:t>
            </a:r>
            <a:r>
              <a:rPr sz="2667" spc="-20">
                <a:latin typeface="Calibri"/>
                <a:cs typeface="Calibri"/>
              </a:rPr>
              <a:t>executed.</a:t>
            </a:r>
            <a:r>
              <a:rPr sz="2667" spc="-5">
                <a:latin typeface="Calibri"/>
                <a:cs typeface="Calibri"/>
              </a:rPr>
              <a:t> Action</a:t>
            </a:r>
            <a:r>
              <a:rPr sz="2667">
                <a:latin typeface="Calibri"/>
                <a:cs typeface="Calibri"/>
              </a:rPr>
              <a:t> </a:t>
            </a:r>
            <a:r>
              <a:rPr sz="2667" spc="-5">
                <a:latin typeface="Calibri"/>
                <a:cs typeface="Calibri"/>
              </a:rPr>
              <a:t>nodes</a:t>
            </a:r>
            <a:r>
              <a:rPr sz="2667" spc="-15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can </a:t>
            </a:r>
            <a:r>
              <a:rPr sz="2667">
                <a:latin typeface="Calibri"/>
                <a:cs typeface="Calibri"/>
              </a:rPr>
              <a:t>also</a:t>
            </a:r>
            <a:r>
              <a:rPr sz="2667" spc="-5">
                <a:latin typeface="Calibri"/>
                <a:cs typeface="Calibri"/>
              </a:rPr>
              <a:t> include</a:t>
            </a:r>
            <a:r>
              <a:rPr sz="2667" spc="-20">
                <a:latin typeface="Calibri"/>
                <a:cs typeface="Calibri"/>
              </a:rPr>
              <a:t> </a:t>
            </a:r>
            <a:r>
              <a:rPr sz="2667" spc="-15">
                <a:latin typeface="Calibri"/>
                <a:cs typeface="Calibri"/>
              </a:rPr>
              <a:t>HDFS</a:t>
            </a:r>
            <a:r>
              <a:rPr sz="2667" spc="-5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commands.</a:t>
            </a:r>
            <a:endParaRPr sz="2667">
              <a:latin typeface="Calibri"/>
              <a:cs typeface="Calibri"/>
            </a:endParaRPr>
          </a:p>
          <a:p>
            <a:pPr marL="351226" marR="193802" indent="-338682">
              <a:spcBef>
                <a:spcPts val="63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667" b="1" spc="-15">
                <a:latin typeface="Calibri"/>
                <a:cs typeface="Calibri"/>
              </a:rPr>
              <a:t>Fork/Join</a:t>
            </a:r>
            <a:r>
              <a:rPr sz="2667" b="1">
                <a:latin typeface="Calibri"/>
                <a:cs typeface="Calibri"/>
              </a:rPr>
              <a:t> </a:t>
            </a:r>
            <a:r>
              <a:rPr sz="2667" b="1" spc="-5">
                <a:latin typeface="Calibri"/>
                <a:cs typeface="Calibri"/>
              </a:rPr>
              <a:t>nodes:</a:t>
            </a:r>
            <a:r>
              <a:rPr sz="2667" b="1" spc="20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enable</a:t>
            </a:r>
            <a:r>
              <a:rPr sz="2667" spc="-20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parallel</a:t>
            </a:r>
            <a:r>
              <a:rPr sz="2667" spc="-5">
                <a:latin typeface="Calibri"/>
                <a:cs typeface="Calibri"/>
              </a:rPr>
              <a:t> </a:t>
            </a:r>
            <a:r>
              <a:rPr sz="2667" spc="-15">
                <a:latin typeface="Calibri"/>
                <a:cs typeface="Calibri"/>
              </a:rPr>
              <a:t>execution</a:t>
            </a:r>
            <a:r>
              <a:rPr sz="2667" spc="-20">
                <a:latin typeface="Calibri"/>
                <a:cs typeface="Calibri"/>
              </a:rPr>
              <a:t> </a:t>
            </a:r>
            <a:r>
              <a:rPr sz="2667" spc="-5">
                <a:latin typeface="Calibri"/>
                <a:cs typeface="Calibri"/>
              </a:rPr>
              <a:t>of </a:t>
            </a:r>
            <a:r>
              <a:rPr sz="2667" spc="-15">
                <a:latin typeface="Calibri"/>
                <a:cs typeface="Calibri"/>
              </a:rPr>
              <a:t>tasks</a:t>
            </a:r>
            <a:r>
              <a:rPr sz="2667" spc="-25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in</a:t>
            </a:r>
            <a:r>
              <a:rPr sz="2667" spc="-5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the </a:t>
            </a:r>
            <a:r>
              <a:rPr sz="2667" spc="-30">
                <a:latin typeface="Calibri"/>
                <a:cs typeface="Calibri"/>
              </a:rPr>
              <a:t>workflow.</a:t>
            </a:r>
            <a:r>
              <a:rPr sz="2667" spc="-5">
                <a:latin typeface="Calibri"/>
                <a:cs typeface="Calibri"/>
              </a:rPr>
              <a:t> The</a:t>
            </a:r>
            <a:r>
              <a:rPr sz="2667" spc="-20">
                <a:latin typeface="Calibri"/>
                <a:cs typeface="Calibri"/>
              </a:rPr>
              <a:t> fork </a:t>
            </a:r>
            <a:r>
              <a:rPr sz="2667" spc="-588">
                <a:latin typeface="Calibri"/>
                <a:cs typeface="Calibri"/>
              </a:rPr>
              <a:t> </a:t>
            </a:r>
            <a:r>
              <a:rPr sz="2667" spc="-5">
                <a:latin typeface="Calibri"/>
                <a:cs typeface="Calibri"/>
              </a:rPr>
              <a:t>node </a:t>
            </a:r>
            <a:r>
              <a:rPr sz="2667">
                <a:latin typeface="Calibri"/>
                <a:cs typeface="Calibri"/>
              </a:rPr>
              <a:t>enables </a:t>
            </a:r>
            <a:r>
              <a:rPr sz="2667" spc="-10">
                <a:latin typeface="Calibri"/>
                <a:cs typeface="Calibri"/>
              </a:rPr>
              <a:t>two </a:t>
            </a:r>
            <a:r>
              <a:rPr sz="2667" spc="-5">
                <a:latin typeface="Calibri"/>
                <a:cs typeface="Calibri"/>
              </a:rPr>
              <a:t>or </a:t>
            </a:r>
            <a:r>
              <a:rPr sz="2667" spc="-10">
                <a:latin typeface="Calibri"/>
                <a:cs typeface="Calibri"/>
              </a:rPr>
              <a:t>more </a:t>
            </a:r>
            <a:r>
              <a:rPr sz="2667" spc="-15">
                <a:latin typeface="Calibri"/>
                <a:cs typeface="Calibri"/>
              </a:rPr>
              <a:t>tasks to </a:t>
            </a:r>
            <a:r>
              <a:rPr sz="2667">
                <a:latin typeface="Calibri"/>
                <a:cs typeface="Calibri"/>
              </a:rPr>
              <a:t>run </a:t>
            </a:r>
            <a:r>
              <a:rPr sz="2667" spc="-15">
                <a:latin typeface="Calibri"/>
                <a:cs typeface="Calibri"/>
              </a:rPr>
              <a:t>at </a:t>
            </a:r>
            <a:r>
              <a:rPr sz="2667">
                <a:latin typeface="Calibri"/>
                <a:cs typeface="Calibri"/>
              </a:rPr>
              <a:t>the </a:t>
            </a:r>
            <a:r>
              <a:rPr sz="2667" spc="-5">
                <a:latin typeface="Calibri"/>
                <a:cs typeface="Calibri"/>
              </a:rPr>
              <a:t>same </a:t>
            </a:r>
            <a:r>
              <a:rPr sz="2667">
                <a:latin typeface="Calibri"/>
                <a:cs typeface="Calibri"/>
              </a:rPr>
              <a:t>time. A </a:t>
            </a:r>
            <a:r>
              <a:rPr sz="2667" spc="-5">
                <a:latin typeface="Calibri"/>
                <a:cs typeface="Calibri"/>
              </a:rPr>
              <a:t>join node </a:t>
            </a:r>
            <a:r>
              <a:rPr sz="2667">
                <a:latin typeface="Calibri"/>
                <a:cs typeface="Calibri"/>
              </a:rPr>
              <a:t> </a:t>
            </a:r>
            <a:r>
              <a:rPr sz="2667" spc="-15">
                <a:latin typeface="Calibri"/>
                <a:cs typeface="Calibri"/>
              </a:rPr>
              <a:t>represents</a:t>
            </a:r>
            <a:r>
              <a:rPr sz="2667" spc="-30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a </a:t>
            </a:r>
            <a:r>
              <a:rPr sz="2667" spc="-15">
                <a:latin typeface="Calibri"/>
                <a:cs typeface="Calibri"/>
              </a:rPr>
              <a:t>rendezvous</a:t>
            </a:r>
            <a:r>
              <a:rPr sz="2667" spc="-20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point</a:t>
            </a:r>
            <a:r>
              <a:rPr sz="2667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that</a:t>
            </a:r>
            <a:r>
              <a:rPr sz="2667" spc="-20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must</a:t>
            </a:r>
            <a:r>
              <a:rPr sz="2667" spc="5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wait</a:t>
            </a:r>
            <a:r>
              <a:rPr sz="2667" spc="-20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until</a:t>
            </a:r>
            <a:r>
              <a:rPr sz="2667" spc="5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all </a:t>
            </a:r>
            <a:r>
              <a:rPr sz="2667" spc="-30">
                <a:latin typeface="Calibri"/>
                <a:cs typeface="Calibri"/>
              </a:rPr>
              <a:t>forked</a:t>
            </a:r>
            <a:r>
              <a:rPr sz="2667" spc="-10">
                <a:latin typeface="Calibri"/>
                <a:cs typeface="Calibri"/>
              </a:rPr>
              <a:t> </a:t>
            </a:r>
            <a:r>
              <a:rPr sz="2667" spc="-15">
                <a:latin typeface="Calibri"/>
                <a:cs typeface="Calibri"/>
              </a:rPr>
              <a:t>tasks</a:t>
            </a:r>
            <a:r>
              <a:rPr sz="2667" spc="-5">
                <a:latin typeface="Calibri"/>
                <a:cs typeface="Calibri"/>
              </a:rPr>
              <a:t> </a:t>
            </a:r>
            <a:r>
              <a:rPr sz="2667" spc="-15">
                <a:latin typeface="Calibri"/>
                <a:cs typeface="Calibri"/>
              </a:rPr>
              <a:t>complete.</a:t>
            </a:r>
            <a:endParaRPr sz="2667">
              <a:latin typeface="Calibri"/>
              <a:cs typeface="Calibri"/>
            </a:endParaRPr>
          </a:p>
          <a:p>
            <a:pPr marL="351226" marR="5018" indent="-338682">
              <a:spcBef>
                <a:spcPts val="642"/>
              </a:spcBef>
              <a:buFont typeface="Arial MT"/>
              <a:buChar char="•"/>
              <a:tabLst>
                <a:tab pos="350599" algn="l"/>
                <a:tab pos="351226" algn="l"/>
                <a:tab pos="9926528" algn="l"/>
              </a:tabLst>
            </a:pPr>
            <a:r>
              <a:rPr sz="2667" b="1" spc="-15">
                <a:latin typeface="Calibri"/>
                <a:cs typeface="Calibri"/>
              </a:rPr>
              <a:t>Control</a:t>
            </a:r>
            <a:r>
              <a:rPr sz="2667" b="1" spc="10">
                <a:latin typeface="Calibri"/>
                <a:cs typeface="Calibri"/>
              </a:rPr>
              <a:t> </a:t>
            </a:r>
            <a:r>
              <a:rPr sz="2667" b="1" spc="-5">
                <a:latin typeface="Calibri"/>
                <a:cs typeface="Calibri"/>
              </a:rPr>
              <a:t>flow nodes:</a:t>
            </a:r>
            <a:r>
              <a:rPr sz="2667" b="1" spc="40">
                <a:latin typeface="Calibri"/>
                <a:cs typeface="Calibri"/>
              </a:rPr>
              <a:t> </a:t>
            </a:r>
            <a:r>
              <a:rPr sz="2667" spc="-5">
                <a:latin typeface="Calibri"/>
                <a:cs typeface="Calibri"/>
              </a:rPr>
              <a:t>enable </a:t>
            </a:r>
            <a:r>
              <a:rPr sz="2667" spc="-10">
                <a:latin typeface="Calibri"/>
                <a:cs typeface="Calibri"/>
              </a:rPr>
              <a:t>decisions </a:t>
            </a:r>
            <a:r>
              <a:rPr sz="2667" spc="-15">
                <a:latin typeface="Calibri"/>
                <a:cs typeface="Calibri"/>
              </a:rPr>
              <a:t>to</a:t>
            </a:r>
            <a:r>
              <a:rPr sz="2667" spc="5">
                <a:latin typeface="Calibri"/>
                <a:cs typeface="Calibri"/>
              </a:rPr>
              <a:t> </a:t>
            </a:r>
            <a:r>
              <a:rPr sz="2667" spc="-5">
                <a:latin typeface="Calibri"/>
                <a:cs typeface="Calibri"/>
              </a:rPr>
              <a:t>be</a:t>
            </a:r>
            <a:r>
              <a:rPr sz="2667">
                <a:latin typeface="Calibri"/>
                <a:cs typeface="Calibri"/>
              </a:rPr>
              <a:t> made</a:t>
            </a:r>
            <a:r>
              <a:rPr sz="2667" spc="-5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about</a:t>
            </a:r>
            <a:r>
              <a:rPr sz="2667" spc="-10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the</a:t>
            </a:r>
            <a:r>
              <a:rPr sz="2667" spc="-5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previous	task. </a:t>
            </a:r>
            <a:r>
              <a:rPr sz="2667" spc="-5">
                <a:latin typeface="Calibri"/>
                <a:cs typeface="Calibri"/>
              </a:rPr>
              <a:t> </a:t>
            </a:r>
            <a:r>
              <a:rPr sz="2667" spc="-15">
                <a:latin typeface="Calibri"/>
                <a:cs typeface="Calibri"/>
              </a:rPr>
              <a:t>Control </a:t>
            </a:r>
            <a:r>
              <a:rPr sz="2667" spc="-10">
                <a:latin typeface="Calibri"/>
                <a:cs typeface="Calibri"/>
              </a:rPr>
              <a:t>decisions </a:t>
            </a:r>
            <a:r>
              <a:rPr sz="2667" spc="-15">
                <a:latin typeface="Calibri"/>
                <a:cs typeface="Calibri"/>
              </a:rPr>
              <a:t>are </a:t>
            </a:r>
            <a:r>
              <a:rPr sz="2667" spc="-5">
                <a:latin typeface="Calibri"/>
                <a:cs typeface="Calibri"/>
              </a:rPr>
              <a:t>based on </a:t>
            </a:r>
            <a:r>
              <a:rPr sz="2667">
                <a:latin typeface="Calibri"/>
                <a:cs typeface="Calibri"/>
              </a:rPr>
              <a:t>the </a:t>
            </a:r>
            <a:r>
              <a:rPr sz="2667" spc="-5">
                <a:latin typeface="Calibri"/>
                <a:cs typeface="Calibri"/>
              </a:rPr>
              <a:t>results of </a:t>
            </a:r>
            <a:r>
              <a:rPr sz="2667">
                <a:latin typeface="Calibri"/>
                <a:cs typeface="Calibri"/>
              </a:rPr>
              <a:t>the </a:t>
            </a:r>
            <a:r>
              <a:rPr sz="2667" spc="-10">
                <a:latin typeface="Calibri"/>
                <a:cs typeface="Calibri"/>
              </a:rPr>
              <a:t>previous </a:t>
            </a:r>
            <a:r>
              <a:rPr sz="2667">
                <a:latin typeface="Calibri"/>
                <a:cs typeface="Calibri"/>
              </a:rPr>
              <a:t>actions. </a:t>
            </a:r>
            <a:r>
              <a:rPr sz="2667" spc="-5">
                <a:latin typeface="Calibri"/>
                <a:cs typeface="Calibri"/>
              </a:rPr>
              <a:t>Decision </a:t>
            </a:r>
            <a:r>
              <a:rPr sz="2667">
                <a:latin typeface="Calibri"/>
                <a:cs typeface="Calibri"/>
              </a:rPr>
              <a:t> </a:t>
            </a:r>
            <a:r>
              <a:rPr sz="2667" spc="-5">
                <a:latin typeface="Calibri"/>
                <a:cs typeface="Calibri"/>
              </a:rPr>
              <a:t>nodes</a:t>
            </a:r>
            <a:r>
              <a:rPr sz="2667" spc="-30">
                <a:latin typeface="Calibri"/>
                <a:cs typeface="Calibri"/>
              </a:rPr>
              <a:t> </a:t>
            </a:r>
            <a:r>
              <a:rPr sz="2667" spc="-15">
                <a:latin typeface="Calibri"/>
                <a:cs typeface="Calibri"/>
              </a:rPr>
              <a:t>are </a:t>
            </a:r>
            <a:r>
              <a:rPr sz="2667" spc="-5">
                <a:latin typeface="Calibri"/>
                <a:cs typeface="Calibri"/>
              </a:rPr>
              <a:t>essentially</a:t>
            </a:r>
            <a:r>
              <a:rPr sz="2667">
                <a:latin typeface="Calibri"/>
                <a:cs typeface="Calibri"/>
              </a:rPr>
              <a:t> </a:t>
            </a:r>
            <a:r>
              <a:rPr sz="2667" spc="-10">
                <a:latin typeface="Calibri"/>
                <a:cs typeface="Calibri"/>
              </a:rPr>
              <a:t>switch-case</a:t>
            </a:r>
            <a:r>
              <a:rPr sz="2667" spc="-20">
                <a:latin typeface="Calibri"/>
                <a:cs typeface="Calibri"/>
              </a:rPr>
              <a:t> statement</a:t>
            </a:r>
            <a:r>
              <a:rPr sz="2667">
                <a:latin typeface="Calibri"/>
                <a:cs typeface="Calibri"/>
              </a:rPr>
              <a:t> </a:t>
            </a:r>
            <a:r>
              <a:rPr sz="2667" spc="-15">
                <a:latin typeface="Calibri"/>
                <a:cs typeface="Calibri"/>
              </a:rPr>
              <a:t>that</a:t>
            </a:r>
            <a:r>
              <a:rPr sz="2667" spc="-30">
                <a:latin typeface="Calibri"/>
                <a:cs typeface="Calibri"/>
              </a:rPr>
              <a:t> </a:t>
            </a:r>
            <a:r>
              <a:rPr sz="2667" spc="-5">
                <a:latin typeface="Calibri"/>
                <a:cs typeface="Calibri"/>
              </a:rPr>
              <a:t>use</a:t>
            </a:r>
            <a:r>
              <a:rPr sz="2667" spc="-15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JSP </a:t>
            </a:r>
            <a:r>
              <a:rPr sz="2667" spc="-5">
                <a:latin typeface="Calibri"/>
                <a:cs typeface="Calibri"/>
              </a:rPr>
              <a:t>EL </a:t>
            </a:r>
            <a:r>
              <a:rPr sz="2667" spc="-20">
                <a:latin typeface="Calibri"/>
                <a:cs typeface="Calibri"/>
              </a:rPr>
              <a:t>(Java</a:t>
            </a:r>
            <a:r>
              <a:rPr sz="2667" spc="-5">
                <a:latin typeface="Calibri"/>
                <a:cs typeface="Calibri"/>
              </a:rPr>
              <a:t> Server</a:t>
            </a:r>
            <a:r>
              <a:rPr sz="2667" spc="-15">
                <a:latin typeface="Calibri"/>
                <a:cs typeface="Calibri"/>
              </a:rPr>
              <a:t> </a:t>
            </a:r>
            <a:r>
              <a:rPr sz="2667" spc="-20">
                <a:latin typeface="Calibri"/>
                <a:cs typeface="Calibri"/>
              </a:rPr>
              <a:t>Pages</a:t>
            </a:r>
            <a:endParaRPr sz="266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327" y="2102855"/>
            <a:ext cx="10759562" cy="423034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indent="-338682">
              <a:spcBef>
                <a:spcPts val="9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667" b="1">
                <a:latin typeface="Calibri"/>
                <a:cs typeface="Calibri"/>
              </a:rPr>
              <a:t>Action Nodes: </a:t>
            </a:r>
            <a:r>
              <a:rPr sz="2667">
                <a:latin typeface="Calibri"/>
                <a:cs typeface="Calibri"/>
              </a:rPr>
              <a:t>are where the actual processing</a:t>
            </a:r>
            <a:r>
              <a:rPr lang="en-US" sz="2667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tasks</a:t>
            </a:r>
            <a:r>
              <a:rPr lang="en-US" sz="2667">
                <a:latin typeface="Calibri"/>
                <a:cs typeface="Calibri"/>
              </a:rPr>
              <a:t> </a:t>
            </a:r>
            <a:r>
              <a:rPr sz="2667">
                <a:latin typeface="Calibri"/>
                <a:cs typeface="Calibri"/>
              </a:rPr>
              <a:t>are defined. When a</a:t>
            </a:r>
            <a:r>
              <a:rPr lang="en-IN" sz="2667">
                <a:latin typeface="Calibri"/>
                <a:cs typeface="Calibri"/>
              </a:rPr>
              <a:t>n</a:t>
            </a:r>
            <a:endParaRPr sz="26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678" y="248544"/>
            <a:ext cx="6400172" cy="680781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12544">
              <a:spcBef>
                <a:spcPts val="94"/>
              </a:spcBef>
            </a:pPr>
            <a:r>
              <a:rPr sz="4346" b="1" spc="-15">
                <a:latin typeface="Calibri"/>
                <a:cs typeface="Calibri"/>
              </a:rPr>
              <a:t>Example </a:t>
            </a:r>
            <a:r>
              <a:rPr sz="4346" b="1" spc="-25">
                <a:latin typeface="Calibri"/>
                <a:cs typeface="Calibri"/>
              </a:rPr>
              <a:t>Workflow </a:t>
            </a:r>
            <a:r>
              <a:rPr sz="4346" b="1" spc="-20">
                <a:latin typeface="Calibri"/>
                <a:cs typeface="Calibri"/>
              </a:rPr>
              <a:t>Diagram</a:t>
            </a:r>
            <a:endParaRPr sz="4346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79" y="2181003"/>
            <a:ext cx="11089612" cy="37962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922" y="248544"/>
            <a:ext cx="9885931" cy="680781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12544">
              <a:spcBef>
                <a:spcPts val="94"/>
              </a:spcBef>
            </a:pPr>
            <a:r>
              <a:rPr sz="4346" b="1" spc="-15">
                <a:latin typeface="Calibri"/>
                <a:cs typeface="Calibri"/>
              </a:rPr>
              <a:t>More</a:t>
            </a:r>
            <a:r>
              <a:rPr sz="4346" b="1" spc="-10">
                <a:latin typeface="Calibri"/>
                <a:cs typeface="Calibri"/>
              </a:rPr>
              <a:t> </a:t>
            </a:r>
            <a:r>
              <a:rPr sz="4346" b="1" spc="-20">
                <a:latin typeface="Calibri"/>
                <a:cs typeface="Calibri"/>
              </a:rPr>
              <a:t>Complex</a:t>
            </a:r>
            <a:r>
              <a:rPr sz="4346" b="1" spc="-5">
                <a:latin typeface="Calibri"/>
                <a:cs typeface="Calibri"/>
              </a:rPr>
              <a:t> </a:t>
            </a:r>
            <a:r>
              <a:rPr sz="4346" b="1" spc="-15">
                <a:latin typeface="Calibri"/>
                <a:cs typeface="Calibri"/>
              </a:rPr>
              <a:t>Example</a:t>
            </a:r>
            <a:r>
              <a:rPr sz="4346" b="1">
                <a:latin typeface="Calibri"/>
                <a:cs typeface="Calibri"/>
              </a:rPr>
              <a:t> </a:t>
            </a:r>
            <a:r>
              <a:rPr sz="4346" b="1" spc="-25">
                <a:latin typeface="Calibri"/>
                <a:cs typeface="Calibri"/>
              </a:rPr>
              <a:t>Workflow</a:t>
            </a:r>
            <a:r>
              <a:rPr sz="4346" b="1">
                <a:latin typeface="Calibri"/>
                <a:cs typeface="Calibri"/>
              </a:rPr>
              <a:t> </a:t>
            </a:r>
            <a:r>
              <a:rPr sz="4346" b="1" spc="-20">
                <a:latin typeface="Calibri"/>
                <a:cs typeface="Calibri"/>
              </a:rPr>
              <a:t>Diagram</a:t>
            </a:r>
            <a:endParaRPr sz="4346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49" y="1547519"/>
            <a:ext cx="11889834" cy="49671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ABB0F-A83E-7F4F-5E8C-061C88A5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8DE5-0D86-1AAB-1DA7-5556A64F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2" y="131210"/>
            <a:ext cx="11578856" cy="836354"/>
          </a:xfrm>
        </p:spPr>
        <p:txBody>
          <a:bodyPr/>
          <a:lstStyle/>
          <a:p>
            <a:r>
              <a:rPr lang="en-US" dirty="0"/>
              <a:t>Apache Mahout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2BF8-A732-7421-0B46-2B38687D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3" y="967564"/>
            <a:ext cx="11972259" cy="5209399"/>
          </a:xfrm>
        </p:spPr>
        <p:txBody>
          <a:bodyPr/>
          <a:lstStyle/>
          <a:p>
            <a:r>
              <a:rPr lang="en-US" dirty="0"/>
              <a:t>Apache Mahout is a scalable machine learning framework designed for clustering, classification, and collaborative filtering on big datasets.</a:t>
            </a:r>
          </a:p>
          <a:p>
            <a:r>
              <a:rPr lang="en-US" dirty="0"/>
              <a:t>Mahout provides scalable implementations of ML algorithms like K-Means, Naïve Bayes, Random Forest, and Singular Value Decomposition (SVD).</a:t>
            </a:r>
          </a:p>
          <a:p>
            <a:r>
              <a:rPr lang="en-US" dirty="0"/>
              <a:t>Uses mathematical abstractions (such as the Mahout-Samsara engine) to handle large datasets efficiently.</a:t>
            </a:r>
          </a:p>
          <a:p>
            <a:r>
              <a:rPr lang="en-US" dirty="0"/>
              <a:t>Works well with HDFS, HBase, and Apache Hive, making it useful for big data analytics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5331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MT</vt:lpstr>
      <vt:lpstr>Calibri</vt:lpstr>
      <vt:lpstr>Office Theme</vt:lpstr>
      <vt:lpstr>Apache Oozie</vt:lpstr>
      <vt:lpstr>Apache Oozie</vt:lpstr>
      <vt:lpstr>What is Apache Oozie</vt:lpstr>
      <vt:lpstr>Types of nodes in Oozie Workflow</vt:lpstr>
      <vt:lpstr>PowerPoint Presentation</vt:lpstr>
      <vt:lpstr>PowerPoint Presentation</vt:lpstr>
      <vt:lpstr>Apache Mahout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Shatabdi Basu [MU - Jaipur]</dc:creator>
  <cp:lastModifiedBy>Shatabdi Basu [MU - Jaipur]</cp:lastModifiedBy>
  <cp:revision>13</cp:revision>
  <dcterms:created xsi:type="dcterms:W3CDTF">2025-03-13T04:44:28Z</dcterms:created>
  <dcterms:modified xsi:type="dcterms:W3CDTF">2025-03-13T05:25:38Z</dcterms:modified>
</cp:coreProperties>
</file>