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D0E1-BCA9-9A78-0195-2648FBDA1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9FA93-1DAB-E5BA-6E30-1D88699E2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5AD2-D643-7976-C71B-27DE8004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BCB4-CB68-7149-1DC3-BC6B9CA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2FC3A-5737-3DDC-3878-DBF0E634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39DB-FD99-D0C0-FDAE-2481E468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998C2-677D-FA63-12D8-059FEABA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5D33-C6C3-9460-D542-1D94FF00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47B8-A559-8946-60A4-27722DD8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AB7A6-13AD-DD9E-6C57-EE9AFBC2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3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C06EB-9D7C-A0F6-8B5A-48228179D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194F-C7A6-03CE-C68C-19AD05B1A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A001-146D-897A-DF78-DDAE17DE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5C8E-B6DE-CE7D-2A05-F96D148A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AE12-9B13-5121-05C6-641D720A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3873" y="235228"/>
            <a:ext cx="9944257" cy="547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1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56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BF35-935E-ECF0-4CAD-1993A3E0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013A-67DB-5BCF-D646-CB6BB787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91CD9-BDCD-2995-E0E7-B42CB5B2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7456-65FA-7775-B9CD-52370FE3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32BF-85A5-506B-93C9-9FC3A30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CD9-B7F3-9CA5-69D9-8099304C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F9023-CC3D-F479-8B36-37FD7E79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1D4D-4932-8A82-D0E6-21C7D432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CEBC-61A7-EF4F-6FF8-03BBA3CE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B7A6-6321-7B4F-EB4E-32548AE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60D8-829D-F725-219B-1C6182AF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99A6-DB24-4D37-719D-77D7CEA14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FABD-F5C0-5384-F10C-B746DF1E2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CDCAD-877E-D27D-956A-CEF56958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0F9C-F8FD-DF75-5F39-2ED04B12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9200-8327-3FA8-BFF2-22C4511C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5FB2-2943-9946-5DA2-35D5DCF5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306A-AE08-14CC-8C44-FD5C42E9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4F714-37DB-10B0-4409-79C5DB8D7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F3BE0-5CB6-8BE0-B046-4AEFF88D5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66791-CD1F-EE4A-DCE2-8445CBC49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BAC8C-4364-231D-BA92-544978DF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0425B-7091-DD63-5B3D-C6E7BF3C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92C08-5F7B-0E28-37BF-56E1997C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9F8B-BD96-1E47-F2CB-90D18909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6C31E-EF60-ED31-8E66-F6016B2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407E5-BC9B-0011-AD17-5E79BC22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D4009-78B4-7859-A1DC-88286E6E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1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A0C62-F1C7-5D1A-AB6D-09CA9B61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6816-BF86-37C6-A1BE-940A3928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75EA2-FF52-5CBD-C6B7-68D7326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14B7-8173-A76B-34AB-39B31550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5FAA-1E59-470B-A8D8-9835952C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FF063-9952-667C-D059-927CE2296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B2E18-8DA6-EE6D-6FDB-976FFA4F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A0E63-7271-5E68-1F85-F4214210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2942-9875-6C61-D1D4-16489D4A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3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F8FE-14BF-E931-A9B5-2403010A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802BF-6FAA-983B-BF0B-C56FD6509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6C0CE-9D93-CC28-7F04-759656FC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3AF27-D588-6BDD-C3A2-6F55258E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8FE45-86D7-8D77-2AE5-73D7D7D2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DFC18-18C6-9C30-6DD7-0066C383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32524-41F2-2C58-B853-E2D8D1B5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3973A-9260-2C99-DC15-C6E028A3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61B97-C787-5F41-037D-7CB2845DF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6E12E-36A3-4B70-A515-D4378BEC7B1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A7BE-63B8-183E-1F6F-723F45CB1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184A5-4701-317A-A9EE-D41CB976C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847E4-1BF8-4B04-AD0F-A57D35C2A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apache.org/dist/hbase/0.98.24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A379-7EF8-75B3-46E3-B07A805BE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HBase</a:t>
            </a:r>
          </a:p>
        </p:txBody>
      </p:sp>
    </p:spTree>
    <p:extLst>
      <p:ext uri="{BB962C8B-B14F-4D97-AF65-F5344CB8AC3E}">
        <p14:creationId xmlns:p14="http://schemas.microsoft.com/office/powerpoint/2010/main" val="233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565" y="307581"/>
            <a:ext cx="4644337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spc="-54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2887" y="1649119"/>
            <a:ext cx="3778015" cy="377438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370" spc="-10">
                <a:latin typeface="Calibri"/>
                <a:cs typeface="Calibri"/>
              </a:rPr>
              <a:t>&lt;name&gt;hbase.rootdir&lt;/name&gt;</a:t>
            </a:r>
            <a:endParaRPr sz="237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694" y="1143377"/>
            <a:ext cx="7298267" cy="1767498"/>
          </a:xfrm>
          <a:prstGeom prst="rect">
            <a:avLst/>
          </a:prstGeom>
        </p:spPr>
        <p:txBody>
          <a:bodyPr vert="horz" wrap="square" lIns="0" tIns="84667" rIns="0" bIns="0" rtlCol="0">
            <a:spAutoFit/>
          </a:bodyPr>
          <a:lstStyle/>
          <a:p>
            <a:pPr marL="388857" indent="-338682">
              <a:spcBef>
                <a:spcPts val="667"/>
              </a:spcBef>
              <a:buFont typeface="Arial MT"/>
              <a:buChar char="•"/>
              <a:tabLst>
                <a:tab pos="388230" algn="l"/>
                <a:tab pos="388857" algn="l"/>
              </a:tabLst>
            </a:pPr>
            <a:r>
              <a:rPr sz="2370" spc="-10">
                <a:latin typeface="Calibri"/>
                <a:cs typeface="Calibri"/>
              </a:rPr>
              <a:t>&lt;property&gt;</a:t>
            </a:r>
            <a:endParaRPr sz="2370">
              <a:latin typeface="Calibri"/>
              <a:cs typeface="Calibri"/>
            </a:endParaRPr>
          </a:p>
          <a:p>
            <a:pPr marL="50175">
              <a:lnSpc>
                <a:spcPts val="761"/>
              </a:lnSpc>
              <a:spcBef>
                <a:spcPts val="568"/>
              </a:spcBef>
            </a:pPr>
            <a:r>
              <a:rPr sz="2370">
                <a:latin typeface="Arial MT"/>
                <a:cs typeface="Arial MT"/>
              </a:rPr>
              <a:t>•</a:t>
            </a:r>
          </a:p>
          <a:p>
            <a:pPr marL="793395" indent="-743847">
              <a:lnSpc>
                <a:spcPts val="6257"/>
              </a:lnSpc>
              <a:buFont typeface="Arial MT"/>
              <a:buChar char="•"/>
              <a:tabLst>
                <a:tab pos="793395" algn="l"/>
                <a:tab pos="794022" algn="l"/>
              </a:tabLst>
            </a:pPr>
            <a:r>
              <a:rPr sz="2370" spc="-5">
                <a:latin typeface="Calibri"/>
                <a:cs typeface="Calibri"/>
              </a:rPr>
              <a:t>&lt;</a:t>
            </a:r>
            <a:r>
              <a:rPr sz="2370" spc="-40">
                <a:latin typeface="Calibri"/>
                <a:cs typeface="Calibri"/>
              </a:rPr>
              <a:t>v</a:t>
            </a:r>
            <a:r>
              <a:rPr sz="2370">
                <a:latin typeface="Calibri"/>
                <a:cs typeface="Calibri"/>
              </a:rPr>
              <a:t>alue&gt;file:/usr/local/hadoop/HBase/HFiles&lt;/value&gt;</a:t>
            </a:r>
          </a:p>
          <a:p>
            <a:pPr marL="590813" indent="-541265">
              <a:lnSpc>
                <a:spcPts val="2657"/>
              </a:lnSpc>
              <a:buFont typeface="Arial MT"/>
              <a:buChar char="•"/>
              <a:tabLst>
                <a:tab pos="590813" algn="l"/>
                <a:tab pos="591440" algn="l"/>
              </a:tabLst>
            </a:pPr>
            <a:r>
              <a:rPr sz="2370" spc="-10">
                <a:latin typeface="Calibri"/>
                <a:cs typeface="Calibri"/>
              </a:rPr>
              <a:t>&lt;/property&gt;</a:t>
            </a:r>
            <a:endParaRPr sz="237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25" y="3383091"/>
            <a:ext cx="10905694" cy="25087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marR="5018" indent="-338682">
              <a:spcBef>
                <a:spcPts val="99"/>
              </a:spcBef>
              <a:buFont typeface="Arial MT"/>
              <a:buChar char="•"/>
              <a:tabLst>
                <a:tab pos="553181" algn="l"/>
                <a:tab pos="553808" algn="l"/>
              </a:tabLst>
            </a:pPr>
            <a:r>
              <a:rPr sz="1778"/>
              <a:t>	</a:t>
            </a:r>
            <a:r>
              <a:rPr sz="2370" spc="-10">
                <a:latin typeface="Calibri"/>
                <a:cs typeface="Calibri"/>
              </a:rPr>
              <a:t>//Here</a:t>
            </a:r>
            <a:r>
              <a:rPr sz="2370" spc="-5">
                <a:latin typeface="Calibri"/>
                <a:cs typeface="Calibri"/>
              </a:rPr>
              <a:t> </a:t>
            </a:r>
            <a:r>
              <a:rPr sz="2370" spc="-15">
                <a:latin typeface="Calibri"/>
                <a:cs typeface="Calibri"/>
              </a:rPr>
              <a:t>you</a:t>
            </a:r>
            <a:r>
              <a:rPr sz="2370" spc="-5">
                <a:latin typeface="Calibri"/>
                <a:cs typeface="Calibri"/>
              </a:rPr>
              <a:t> </a:t>
            </a:r>
            <a:r>
              <a:rPr sz="2370" spc="-20">
                <a:latin typeface="Calibri"/>
                <a:cs typeface="Calibri"/>
              </a:rPr>
              <a:t>have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15">
                <a:latin typeface="Calibri"/>
                <a:cs typeface="Calibri"/>
              </a:rPr>
              <a:t>to</a:t>
            </a:r>
            <a:r>
              <a:rPr sz="2370" spc="-10">
                <a:latin typeface="Calibri"/>
                <a:cs typeface="Calibri"/>
              </a:rPr>
              <a:t> set</a:t>
            </a:r>
            <a:r>
              <a:rPr sz="2370">
                <a:latin typeface="Calibri"/>
                <a:cs typeface="Calibri"/>
              </a:rPr>
              <a:t> the </a:t>
            </a:r>
            <a:r>
              <a:rPr sz="2370" spc="-10">
                <a:latin typeface="Calibri"/>
                <a:cs typeface="Calibri"/>
              </a:rPr>
              <a:t>path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10">
                <a:latin typeface="Calibri"/>
                <a:cs typeface="Calibri"/>
              </a:rPr>
              <a:t>where</a:t>
            </a:r>
            <a:r>
              <a:rPr sz="2370" spc="5">
                <a:latin typeface="Calibri"/>
                <a:cs typeface="Calibri"/>
              </a:rPr>
              <a:t> </a:t>
            </a:r>
            <a:r>
              <a:rPr sz="2370" spc="-15">
                <a:latin typeface="Calibri"/>
                <a:cs typeface="Calibri"/>
              </a:rPr>
              <a:t>you</a:t>
            </a:r>
            <a:r>
              <a:rPr sz="2370" spc="-5">
                <a:latin typeface="Calibri"/>
                <a:cs typeface="Calibri"/>
              </a:rPr>
              <a:t> </a:t>
            </a:r>
            <a:r>
              <a:rPr sz="2370" spc="-15">
                <a:latin typeface="Calibri"/>
                <a:cs typeface="Calibri"/>
              </a:rPr>
              <a:t>want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HBase </a:t>
            </a:r>
            <a:r>
              <a:rPr sz="2370" spc="-15">
                <a:latin typeface="Calibri"/>
                <a:cs typeface="Calibri"/>
              </a:rPr>
              <a:t>to</a:t>
            </a:r>
            <a:r>
              <a:rPr sz="2370" spc="-20">
                <a:latin typeface="Calibri"/>
                <a:cs typeface="Calibri"/>
              </a:rPr>
              <a:t> store</a:t>
            </a:r>
            <a:r>
              <a:rPr sz="2370">
                <a:latin typeface="Calibri"/>
                <a:cs typeface="Calibri"/>
              </a:rPr>
              <a:t> its</a:t>
            </a:r>
            <a:r>
              <a:rPr sz="2370" spc="-10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built</a:t>
            </a:r>
            <a:r>
              <a:rPr sz="2370" spc="-10">
                <a:latin typeface="Calibri"/>
                <a:cs typeface="Calibri"/>
              </a:rPr>
              <a:t> </a:t>
            </a:r>
            <a:r>
              <a:rPr sz="2370">
                <a:latin typeface="Calibri"/>
                <a:cs typeface="Calibri"/>
              </a:rPr>
              <a:t>in</a:t>
            </a:r>
            <a:r>
              <a:rPr sz="2370" spc="-5">
                <a:latin typeface="Calibri"/>
                <a:cs typeface="Calibri"/>
              </a:rPr>
              <a:t> </a:t>
            </a:r>
            <a:r>
              <a:rPr sz="2370" spc="-20">
                <a:latin typeface="Calibri"/>
                <a:cs typeface="Calibri"/>
              </a:rPr>
              <a:t>zookeeper </a:t>
            </a:r>
            <a:r>
              <a:rPr sz="2370" spc="-523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files.</a:t>
            </a:r>
            <a:endParaRPr sz="2370">
              <a:latin typeface="Calibri"/>
              <a:cs typeface="Calibri"/>
            </a:endParaRPr>
          </a:p>
          <a:p>
            <a:pPr marL="553181" indent="-541265">
              <a:spcBef>
                <a:spcPts val="568"/>
              </a:spcBef>
              <a:buFont typeface="Arial MT"/>
              <a:buChar char="•"/>
              <a:tabLst>
                <a:tab pos="553181" algn="l"/>
                <a:tab pos="553808" algn="l"/>
              </a:tabLst>
            </a:pPr>
            <a:r>
              <a:rPr sz="2370" spc="-10">
                <a:latin typeface="Calibri"/>
                <a:cs typeface="Calibri"/>
              </a:rPr>
              <a:t>&lt;property&gt;</a:t>
            </a:r>
            <a:endParaRPr sz="2370">
              <a:latin typeface="Calibri"/>
              <a:cs typeface="Calibri"/>
            </a:endParaRPr>
          </a:p>
          <a:p>
            <a:pPr marL="755763" indent="-743847">
              <a:spcBef>
                <a:spcPts val="573"/>
              </a:spcBef>
              <a:buFont typeface="Arial MT"/>
              <a:buChar char="•"/>
              <a:tabLst>
                <a:tab pos="755763" algn="l"/>
                <a:tab pos="756391" algn="l"/>
              </a:tabLst>
            </a:pPr>
            <a:r>
              <a:rPr sz="2370" spc="-20">
                <a:latin typeface="Calibri"/>
                <a:cs typeface="Calibri"/>
              </a:rPr>
              <a:t>&lt;name&gt;hbase.zookeeper.property.dataDir&lt;/name&gt;</a:t>
            </a:r>
            <a:endParaRPr sz="2370">
              <a:latin typeface="Calibri"/>
              <a:cs typeface="Calibri"/>
            </a:endParaRPr>
          </a:p>
          <a:p>
            <a:pPr marL="755763" indent="-743847">
              <a:spcBef>
                <a:spcPts val="568"/>
              </a:spcBef>
              <a:buFont typeface="Arial MT"/>
              <a:buChar char="•"/>
              <a:tabLst>
                <a:tab pos="755763" algn="l"/>
                <a:tab pos="756391" algn="l"/>
              </a:tabLst>
            </a:pPr>
            <a:r>
              <a:rPr sz="2370" spc="-10">
                <a:latin typeface="Calibri"/>
                <a:cs typeface="Calibri"/>
              </a:rPr>
              <a:t>&lt;value&gt;/usr/local/hadoop/zookeeper&lt;/value&gt;</a:t>
            </a:r>
            <a:endParaRPr sz="2370">
              <a:latin typeface="Calibri"/>
              <a:cs typeface="Calibri"/>
            </a:endParaRPr>
          </a:p>
          <a:p>
            <a:pPr marL="553181" indent="-541265">
              <a:spcBef>
                <a:spcPts val="568"/>
              </a:spcBef>
              <a:buFont typeface="Arial MT"/>
              <a:buChar char="•"/>
              <a:tabLst>
                <a:tab pos="553181" algn="l"/>
                <a:tab pos="553808" algn="l"/>
              </a:tabLst>
            </a:pPr>
            <a:r>
              <a:rPr sz="2370" spc="-10">
                <a:latin typeface="Calibri"/>
                <a:cs typeface="Calibri"/>
              </a:rPr>
              <a:t>&lt;/property&gt;</a:t>
            </a:r>
            <a:endParaRPr sz="237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869" y="307581"/>
            <a:ext cx="7411531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Example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Walk-Through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7" y="1109622"/>
            <a:ext cx="8852370" cy="1113948"/>
          </a:xfrm>
          <a:prstGeom prst="rect">
            <a:avLst/>
          </a:prstGeom>
        </p:spPr>
        <p:txBody>
          <a:bodyPr vert="horz" wrap="square" lIns="0" tIns="112261" rIns="0" bIns="0" rtlCol="0">
            <a:spAutoFit/>
          </a:bodyPr>
          <a:lstStyle/>
          <a:p>
            <a:pPr marL="351226" indent="-338682">
              <a:spcBef>
                <a:spcPts val="88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3161" spc="-143">
                <a:latin typeface="Calibri"/>
                <a:cs typeface="Calibri"/>
              </a:rPr>
              <a:t>To</a:t>
            </a:r>
            <a:r>
              <a:rPr sz="3161" spc="-10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enter</a:t>
            </a:r>
            <a:r>
              <a:rPr sz="3161" spc="-5">
                <a:latin typeface="Calibri"/>
                <a:cs typeface="Calibri"/>
              </a:rPr>
              <a:t> the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hbase</a:t>
            </a:r>
            <a:r>
              <a:rPr sz="3161" spc="2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shell use the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following</a:t>
            </a:r>
            <a:r>
              <a:rPr sz="3161" spc="20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command</a:t>
            </a:r>
            <a:endParaRPr sz="3161">
              <a:latin typeface="Calibri"/>
              <a:cs typeface="Calibri"/>
            </a:endParaRPr>
          </a:p>
          <a:p>
            <a:pPr marL="464120">
              <a:spcBef>
                <a:spcPts val="691"/>
              </a:spcBef>
            </a:pPr>
            <a:r>
              <a:rPr sz="2766">
                <a:latin typeface="Arial MT"/>
                <a:cs typeface="Arial MT"/>
              </a:rPr>
              <a:t>–</a:t>
            </a:r>
            <a:r>
              <a:rPr sz="2766" spc="-119">
                <a:latin typeface="Arial MT"/>
                <a:cs typeface="Arial MT"/>
              </a:rPr>
              <a:t> </a:t>
            </a:r>
            <a:r>
              <a:rPr sz="2766" b="1">
                <a:latin typeface="Calibri"/>
                <a:cs typeface="Calibri"/>
              </a:rPr>
              <a:t>hbase</a:t>
            </a:r>
            <a:r>
              <a:rPr sz="2766" b="1" spc="-35">
                <a:latin typeface="Calibri"/>
                <a:cs typeface="Calibri"/>
              </a:rPr>
              <a:t> </a:t>
            </a:r>
            <a:r>
              <a:rPr sz="2766" b="1">
                <a:latin typeface="Calibri"/>
                <a:cs typeface="Calibri"/>
              </a:rPr>
              <a:t>shell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326" y="2193355"/>
            <a:ext cx="5754197" cy="1113948"/>
          </a:xfrm>
          <a:prstGeom prst="rect">
            <a:avLst/>
          </a:prstGeom>
        </p:spPr>
        <p:txBody>
          <a:bodyPr vert="horz" wrap="square" lIns="0" tIns="112261" rIns="0" bIns="0" rtlCol="0">
            <a:spAutoFit/>
          </a:bodyPr>
          <a:lstStyle/>
          <a:p>
            <a:pPr marL="351226" indent="-338682">
              <a:spcBef>
                <a:spcPts val="88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3161" spc="-143">
                <a:latin typeface="Calibri"/>
                <a:cs typeface="Calibri"/>
              </a:rPr>
              <a:t>To</a:t>
            </a:r>
            <a:r>
              <a:rPr sz="3161" spc="-10">
                <a:latin typeface="Calibri"/>
                <a:cs typeface="Calibri"/>
              </a:rPr>
              <a:t> </a:t>
            </a:r>
            <a:r>
              <a:rPr sz="3161" spc="-20">
                <a:latin typeface="Calibri"/>
                <a:cs typeface="Calibri"/>
              </a:rPr>
              <a:t>exit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the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shell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20">
                <a:latin typeface="Calibri"/>
                <a:cs typeface="Calibri"/>
              </a:rPr>
              <a:t>you</a:t>
            </a:r>
            <a:r>
              <a:rPr sz="3161">
                <a:latin typeface="Calibri"/>
                <a:cs typeface="Calibri"/>
              </a:rPr>
              <a:t> </a:t>
            </a:r>
            <a:r>
              <a:rPr sz="3161" spc="-15">
                <a:latin typeface="Calibri"/>
                <a:cs typeface="Calibri"/>
              </a:rPr>
              <a:t>can</a:t>
            </a:r>
            <a:r>
              <a:rPr sz="3161" spc="1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type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20">
                <a:latin typeface="Calibri"/>
                <a:cs typeface="Calibri"/>
              </a:rPr>
              <a:t>exit</a:t>
            </a:r>
            <a:endParaRPr sz="3161">
              <a:latin typeface="Calibri"/>
              <a:cs typeface="Calibri"/>
            </a:endParaRPr>
          </a:p>
          <a:p>
            <a:pPr marL="464120">
              <a:spcBef>
                <a:spcPts val="691"/>
              </a:spcBef>
            </a:pPr>
            <a:r>
              <a:rPr sz="2766">
                <a:latin typeface="Arial MT"/>
                <a:cs typeface="Arial MT"/>
              </a:rPr>
              <a:t>–</a:t>
            </a:r>
            <a:r>
              <a:rPr sz="2766" spc="-119">
                <a:latin typeface="Arial MT"/>
                <a:cs typeface="Arial MT"/>
              </a:rPr>
              <a:t> </a:t>
            </a:r>
            <a:r>
              <a:rPr sz="2766" b="1">
                <a:latin typeface="Calibri"/>
                <a:cs typeface="Calibri"/>
              </a:rPr>
              <a:t>hbase&gt;</a:t>
            </a:r>
            <a:r>
              <a:rPr sz="2766" b="1" spc="-25">
                <a:latin typeface="Calibri"/>
                <a:cs typeface="Calibri"/>
              </a:rPr>
              <a:t> </a:t>
            </a:r>
            <a:r>
              <a:rPr sz="2766" b="1" spc="-15">
                <a:latin typeface="Calibri"/>
                <a:cs typeface="Calibri"/>
              </a:rPr>
              <a:t>exit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25" y="3377074"/>
            <a:ext cx="10697477" cy="2013214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351226" marR="5018" indent="-338682">
              <a:spcBef>
                <a:spcPts val="94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3161" spc="-143">
                <a:latin typeface="Calibri"/>
                <a:cs typeface="Calibri"/>
              </a:rPr>
              <a:t>To</a:t>
            </a:r>
            <a:r>
              <a:rPr sz="3161" spc="-5">
                <a:latin typeface="Calibri"/>
                <a:cs typeface="Calibri"/>
              </a:rPr>
              <a:t> know</a:t>
            </a:r>
            <a:r>
              <a:rPr sz="3161" spc="-1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the </a:t>
            </a:r>
            <a:r>
              <a:rPr sz="3161" spc="-30">
                <a:latin typeface="Calibri"/>
                <a:cs typeface="Calibri"/>
              </a:rPr>
              <a:t>system</a:t>
            </a:r>
            <a:r>
              <a:rPr sz="3161" spc="15">
                <a:latin typeface="Calibri"/>
                <a:cs typeface="Calibri"/>
              </a:rPr>
              <a:t> </a:t>
            </a:r>
            <a:r>
              <a:rPr sz="3161" spc="-20">
                <a:latin typeface="Calibri"/>
                <a:cs typeface="Calibri"/>
              </a:rPr>
              <a:t>status</a:t>
            </a:r>
            <a:r>
              <a:rPr sz="3161" spc="2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use </a:t>
            </a:r>
            <a:r>
              <a:rPr sz="3161" spc="-20">
                <a:latin typeface="Calibri"/>
                <a:cs typeface="Calibri"/>
              </a:rPr>
              <a:t>status</a:t>
            </a:r>
            <a:r>
              <a:rPr sz="3161" spc="25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command</a:t>
            </a:r>
            <a:r>
              <a:rPr sz="3161" spc="2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which</a:t>
            </a:r>
            <a:r>
              <a:rPr sz="3161" spc="15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gives</a:t>
            </a:r>
            <a:r>
              <a:rPr sz="3161" spc="5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the </a:t>
            </a:r>
            <a:r>
              <a:rPr sz="3161" spc="-701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number</a:t>
            </a:r>
            <a:r>
              <a:rPr sz="3161" spc="2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of </a:t>
            </a:r>
            <a:r>
              <a:rPr sz="3161" spc="-15">
                <a:latin typeface="Calibri"/>
                <a:cs typeface="Calibri"/>
              </a:rPr>
              <a:t>servers</a:t>
            </a:r>
            <a:r>
              <a:rPr sz="3161" spc="-5">
                <a:latin typeface="Calibri"/>
                <a:cs typeface="Calibri"/>
              </a:rPr>
              <a:t> running</a:t>
            </a:r>
            <a:r>
              <a:rPr sz="3161" spc="30">
                <a:latin typeface="Calibri"/>
                <a:cs typeface="Calibri"/>
              </a:rPr>
              <a:t> </a:t>
            </a:r>
            <a:r>
              <a:rPr sz="3161" spc="-5">
                <a:latin typeface="Calibri"/>
                <a:cs typeface="Calibri"/>
              </a:rPr>
              <a:t>and</a:t>
            </a:r>
            <a:r>
              <a:rPr sz="3161" spc="20">
                <a:latin typeface="Calibri"/>
                <a:cs typeface="Calibri"/>
              </a:rPr>
              <a:t> </a:t>
            </a:r>
            <a:r>
              <a:rPr sz="3161" spc="-10">
                <a:latin typeface="Calibri"/>
                <a:cs typeface="Calibri"/>
              </a:rPr>
              <a:t>dead.</a:t>
            </a:r>
            <a:endParaRPr sz="3161">
              <a:latin typeface="Calibri"/>
              <a:cs typeface="Calibri"/>
            </a:endParaRPr>
          </a:p>
          <a:p>
            <a:pPr marL="746356" lvl="1" indent="-282235">
              <a:spcBef>
                <a:spcPts val="696"/>
              </a:spcBef>
              <a:buFont typeface="Arial MT"/>
              <a:buChar char="–"/>
              <a:tabLst>
                <a:tab pos="746356" algn="l"/>
              </a:tabLst>
            </a:pPr>
            <a:r>
              <a:rPr sz="2766" b="1">
                <a:latin typeface="Calibri"/>
                <a:cs typeface="Calibri"/>
              </a:rPr>
              <a:t>hbase&gt;</a:t>
            </a:r>
            <a:r>
              <a:rPr sz="2766" b="1" spc="-30">
                <a:latin typeface="Calibri"/>
                <a:cs typeface="Calibri"/>
              </a:rPr>
              <a:t> </a:t>
            </a:r>
            <a:r>
              <a:rPr sz="2766" b="1" spc="-15">
                <a:latin typeface="Calibri"/>
                <a:cs typeface="Calibri"/>
              </a:rPr>
              <a:t>statues</a:t>
            </a:r>
            <a:endParaRPr sz="2766">
              <a:latin typeface="Calibri"/>
              <a:cs typeface="Calibri"/>
            </a:endParaRPr>
          </a:p>
          <a:p>
            <a:pPr marL="746356" lvl="1" indent="-282235">
              <a:spcBef>
                <a:spcPts val="662"/>
              </a:spcBef>
              <a:buFont typeface="Arial MT"/>
              <a:buChar char="–"/>
              <a:tabLst>
                <a:tab pos="746356" algn="l"/>
              </a:tabLst>
            </a:pPr>
            <a:r>
              <a:rPr sz="2766" b="1">
                <a:latin typeface="Calibri"/>
                <a:cs typeface="Calibri"/>
              </a:rPr>
              <a:t>4</a:t>
            </a:r>
            <a:r>
              <a:rPr sz="2766" b="1" spc="-5">
                <a:latin typeface="Calibri"/>
                <a:cs typeface="Calibri"/>
              </a:rPr>
              <a:t> servers, </a:t>
            </a:r>
            <a:r>
              <a:rPr sz="2766" b="1">
                <a:latin typeface="Calibri"/>
                <a:cs typeface="Calibri"/>
              </a:rPr>
              <a:t>0 dead,</a:t>
            </a:r>
            <a:r>
              <a:rPr sz="2766" b="1" spc="-10">
                <a:latin typeface="Calibri"/>
                <a:cs typeface="Calibri"/>
              </a:rPr>
              <a:t> </a:t>
            </a:r>
            <a:r>
              <a:rPr sz="2766" b="1">
                <a:latin typeface="Calibri"/>
                <a:cs typeface="Calibri"/>
              </a:rPr>
              <a:t>1.000</a:t>
            </a:r>
            <a:r>
              <a:rPr sz="2766" b="1" spc="15">
                <a:latin typeface="Calibri"/>
                <a:cs typeface="Calibri"/>
              </a:rPr>
              <a:t> </a:t>
            </a:r>
            <a:r>
              <a:rPr sz="2766" b="1" spc="-25">
                <a:latin typeface="Calibri"/>
                <a:cs typeface="Calibri"/>
              </a:rPr>
              <a:t>average</a:t>
            </a:r>
            <a:r>
              <a:rPr sz="2766" b="1" spc="-5">
                <a:latin typeface="Calibri"/>
                <a:cs typeface="Calibri"/>
              </a:rPr>
              <a:t> </a:t>
            </a:r>
            <a:r>
              <a:rPr sz="2766" b="1">
                <a:latin typeface="Calibri"/>
                <a:cs typeface="Calibri"/>
              </a:rPr>
              <a:t>load</a:t>
            </a:r>
            <a:endParaRPr sz="276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869" y="307581"/>
            <a:ext cx="7369001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Example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Walk-Through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3" y="1209605"/>
            <a:ext cx="5695872" cy="498395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351226" indent="-338682">
              <a:spcBef>
                <a:spcPts val="94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3161" b="1" spc="-25">
                <a:latin typeface="Calibri"/>
                <a:cs typeface="Calibri"/>
              </a:rPr>
              <a:t>Create</a:t>
            </a:r>
            <a:r>
              <a:rPr sz="3161" b="1" spc="5">
                <a:latin typeface="Calibri"/>
                <a:cs typeface="Calibri"/>
              </a:rPr>
              <a:t> </a:t>
            </a:r>
            <a:r>
              <a:rPr sz="3161" b="1" spc="-10">
                <a:latin typeface="Calibri"/>
                <a:cs typeface="Calibri"/>
              </a:rPr>
              <a:t>Database</a:t>
            </a:r>
            <a:r>
              <a:rPr sz="3161" b="1" spc="-30">
                <a:latin typeface="Calibri"/>
                <a:cs typeface="Calibri"/>
              </a:rPr>
              <a:t> </a:t>
            </a:r>
            <a:r>
              <a:rPr sz="3161" b="1" spc="-5">
                <a:latin typeface="Calibri"/>
                <a:cs typeface="Calibri"/>
              </a:rPr>
              <a:t>and</a:t>
            </a:r>
            <a:r>
              <a:rPr sz="3161" b="1" spc="-10">
                <a:latin typeface="Calibri"/>
                <a:cs typeface="Calibri"/>
              </a:rPr>
              <a:t> </a:t>
            </a:r>
            <a:r>
              <a:rPr sz="3161" b="1" spc="-5">
                <a:latin typeface="Calibri"/>
                <a:cs typeface="Calibri"/>
              </a:rPr>
              <a:t>insert</a:t>
            </a:r>
            <a:r>
              <a:rPr sz="3161" b="1" spc="-10">
                <a:latin typeface="Calibri"/>
                <a:cs typeface="Calibri"/>
              </a:rPr>
              <a:t> </a:t>
            </a:r>
            <a:r>
              <a:rPr sz="3161" b="1" spc="-20">
                <a:latin typeface="Calibri"/>
                <a:cs typeface="Calibri"/>
              </a:rPr>
              <a:t>data</a:t>
            </a:r>
            <a:endParaRPr sz="316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880" y="1778565"/>
            <a:ext cx="4738197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>
                <a:latin typeface="Arial MT"/>
                <a:cs typeface="Arial MT"/>
              </a:rPr>
              <a:t>–</a:t>
            </a:r>
            <a:r>
              <a:rPr sz="2766" spc="-99">
                <a:latin typeface="Arial MT"/>
                <a:cs typeface="Arial MT"/>
              </a:rPr>
              <a:t> </a:t>
            </a:r>
            <a:r>
              <a:rPr sz="2766" b="1" spc="-20">
                <a:latin typeface="Calibri"/>
                <a:cs typeface="Calibri"/>
              </a:rPr>
              <a:t>create</a:t>
            </a:r>
            <a:r>
              <a:rPr sz="2766" b="1" spc="10">
                <a:latin typeface="Calibri"/>
                <a:cs typeface="Calibri"/>
              </a:rPr>
              <a:t> </a:t>
            </a:r>
            <a:r>
              <a:rPr sz="2766" b="1" spc="-44">
                <a:latin typeface="Calibri"/>
                <a:cs typeface="Calibri"/>
              </a:rPr>
              <a:t>‘apple’,</a:t>
            </a:r>
            <a:r>
              <a:rPr sz="2766" b="1" spc="-5">
                <a:latin typeface="Calibri"/>
                <a:cs typeface="Calibri"/>
              </a:rPr>
              <a:t> </a:t>
            </a:r>
            <a:r>
              <a:rPr sz="2766" b="1" spc="-35">
                <a:latin typeface="Calibri"/>
                <a:cs typeface="Calibri"/>
              </a:rPr>
              <a:t>‘price’,</a:t>
            </a:r>
            <a:r>
              <a:rPr sz="2766" b="1" spc="10">
                <a:latin typeface="Calibri"/>
                <a:cs typeface="Calibri"/>
              </a:rPr>
              <a:t> </a:t>
            </a:r>
            <a:r>
              <a:rPr sz="2766" b="1" spc="-5">
                <a:latin typeface="Calibri"/>
                <a:cs typeface="Calibri"/>
              </a:rPr>
              <a:t>‘volume’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879" y="2284308"/>
            <a:ext cx="8950835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>
                <a:latin typeface="Arial MT"/>
                <a:cs typeface="Arial MT"/>
              </a:rPr>
              <a:t>–</a:t>
            </a:r>
            <a:r>
              <a:rPr sz="2766" spc="-89">
                <a:latin typeface="Arial MT"/>
                <a:cs typeface="Arial MT"/>
              </a:rPr>
              <a:t> </a:t>
            </a:r>
            <a:r>
              <a:rPr sz="2766">
                <a:latin typeface="Calibri"/>
                <a:cs typeface="Calibri"/>
              </a:rPr>
              <a:t>In this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case</a:t>
            </a:r>
            <a:r>
              <a:rPr sz="2766">
                <a:latin typeface="Calibri"/>
                <a:cs typeface="Calibri"/>
              </a:rPr>
              <a:t> able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name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is </a:t>
            </a:r>
            <a:r>
              <a:rPr sz="2766">
                <a:latin typeface="Calibri"/>
                <a:cs typeface="Calibri"/>
              </a:rPr>
              <a:t>apple and </a:t>
            </a:r>
            <a:r>
              <a:rPr sz="2766" spc="-10">
                <a:latin typeface="Calibri"/>
                <a:cs typeface="Calibri"/>
              </a:rPr>
              <a:t>two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columns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are </a:t>
            </a:r>
            <a:r>
              <a:rPr sz="2766" spc="-10">
                <a:latin typeface="Calibri"/>
                <a:cs typeface="Calibri"/>
              </a:rPr>
              <a:t>defined.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0879" y="2706059"/>
            <a:ext cx="10499294" cy="3241154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294779" indent="-282235">
              <a:spcBef>
                <a:spcPts val="761"/>
              </a:spcBef>
              <a:buFont typeface="Arial MT"/>
              <a:buChar char="–"/>
              <a:tabLst>
                <a:tab pos="294779" algn="l"/>
              </a:tabLst>
            </a:pPr>
            <a:r>
              <a:rPr sz="2766" spc="-5">
                <a:latin typeface="Calibri"/>
                <a:cs typeface="Calibri"/>
              </a:rPr>
              <a:t>The </a:t>
            </a:r>
            <a:r>
              <a:rPr sz="2766" spc="-10">
                <a:latin typeface="Calibri"/>
                <a:cs typeface="Calibri"/>
              </a:rPr>
              <a:t>price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column</a:t>
            </a:r>
            <a:r>
              <a:rPr sz="2766">
                <a:latin typeface="Calibri"/>
                <a:cs typeface="Calibri"/>
              </a:rPr>
              <a:t> is the </a:t>
            </a:r>
            <a:r>
              <a:rPr sz="2766" spc="-10">
                <a:latin typeface="Calibri"/>
                <a:cs typeface="Calibri"/>
              </a:rPr>
              <a:t>family</a:t>
            </a:r>
            <a:r>
              <a:rPr sz="2766" spc="-2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 </a:t>
            </a:r>
            <a:r>
              <a:rPr sz="2766" spc="-20">
                <a:latin typeface="Calibri"/>
                <a:cs typeface="Calibri"/>
              </a:rPr>
              <a:t>four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values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(open,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close, </a:t>
            </a:r>
            <a:r>
              <a:rPr sz="2766" spc="-5">
                <a:latin typeface="Calibri"/>
                <a:cs typeface="Calibri"/>
              </a:rPr>
              <a:t>low</a:t>
            </a:r>
            <a:r>
              <a:rPr sz="2766">
                <a:latin typeface="Calibri"/>
                <a:cs typeface="Calibri"/>
              </a:rPr>
              <a:t> and </a:t>
            </a:r>
            <a:r>
              <a:rPr sz="2766" spc="-5">
                <a:latin typeface="Calibri"/>
                <a:cs typeface="Calibri"/>
              </a:rPr>
              <a:t>high)</a:t>
            </a:r>
            <a:endParaRPr sz="2766">
              <a:latin typeface="Calibri"/>
              <a:cs typeface="Calibri"/>
            </a:endParaRPr>
          </a:p>
          <a:p>
            <a:pPr marL="294779" indent="-282235">
              <a:spcBef>
                <a:spcPts val="662"/>
              </a:spcBef>
              <a:buFont typeface="Arial MT"/>
              <a:buChar char="–"/>
              <a:tabLst>
                <a:tab pos="294779" algn="l"/>
              </a:tabLst>
            </a:pPr>
            <a:r>
              <a:rPr sz="2766" spc="-5">
                <a:latin typeface="Calibri"/>
                <a:cs typeface="Calibri"/>
              </a:rPr>
              <a:t>put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command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used </a:t>
            </a:r>
            <a:r>
              <a:rPr sz="2766" spc="-15">
                <a:latin typeface="Calibri"/>
                <a:cs typeface="Calibri"/>
              </a:rPr>
              <a:t>to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add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to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the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database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within </a:t>
            </a:r>
            <a:r>
              <a:rPr sz="2766">
                <a:latin typeface="Calibri"/>
                <a:cs typeface="Calibri"/>
              </a:rPr>
              <a:t>the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shell.</a:t>
            </a:r>
            <a:endParaRPr sz="2766">
              <a:latin typeface="Calibri"/>
              <a:cs typeface="Calibri"/>
            </a:endParaRPr>
          </a:p>
          <a:p>
            <a:pPr marL="689908" lvl="1" indent="-225788">
              <a:spcBef>
                <a:spcPts val="593"/>
              </a:spcBef>
              <a:buFont typeface="Arial MT"/>
              <a:buChar char="•"/>
              <a:tabLst>
                <a:tab pos="689908" algn="l"/>
              </a:tabLst>
            </a:pPr>
            <a:r>
              <a:rPr sz="2370" b="1">
                <a:latin typeface="Calibri"/>
                <a:cs typeface="Calibri"/>
              </a:rPr>
              <a:t>put</a:t>
            </a:r>
            <a:r>
              <a:rPr sz="2370" b="1" spc="-5">
                <a:latin typeface="Calibri"/>
                <a:cs typeface="Calibri"/>
              </a:rPr>
              <a:t> 'apple',</a:t>
            </a:r>
            <a:r>
              <a:rPr sz="2370" b="1" spc="15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'17-April-19',</a:t>
            </a:r>
            <a:r>
              <a:rPr sz="2370" b="1" spc="-10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'price:open',</a:t>
            </a:r>
            <a:r>
              <a:rPr sz="2370" b="1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'125'</a:t>
            </a:r>
            <a:endParaRPr sz="2370">
              <a:latin typeface="Calibri"/>
              <a:cs typeface="Calibri"/>
            </a:endParaRPr>
          </a:p>
          <a:p>
            <a:pPr marL="689908" lvl="1" indent="-225788">
              <a:spcBef>
                <a:spcPts val="573"/>
              </a:spcBef>
              <a:buFont typeface="Arial MT"/>
              <a:buChar char="•"/>
              <a:tabLst>
                <a:tab pos="689908" algn="l"/>
              </a:tabLst>
            </a:pPr>
            <a:r>
              <a:rPr sz="2370" b="1">
                <a:latin typeface="Calibri"/>
                <a:cs typeface="Calibri"/>
              </a:rPr>
              <a:t>put </a:t>
            </a:r>
            <a:r>
              <a:rPr sz="2370" b="1" spc="-5">
                <a:latin typeface="Calibri"/>
                <a:cs typeface="Calibri"/>
              </a:rPr>
              <a:t>'apple',</a:t>
            </a:r>
            <a:r>
              <a:rPr sz="2370" b="1" spc="15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'17-April-19',</a:t>
            </a:r>
            <a:r>
              <a:rPr sz="2370" b="1" spc="-10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'price:high', '126'</a:t>
            </a:r>
            <a:endParaRPr sz="2370">
              <a:latin typeface="Calibri"/>
              <a:cs typeface="Calibri"/>
            </a:endParaRPr>
          </a:p>
          <a:p>
            <a:pPr marL="689908" lvl="1" indent="-225788">
              <a:spcBef>
                <a:spcPts val="568"/>
              </a:spcBef>
              <a:buFont typeface="Arial MT"/>
              <a:buChar char="•"/>
              <a:tabLst>
                <a:tab pos="689908" algn="l"/>
              </a:tabLst>
            </a:pPr>
            <a:r>
              <a:rPr sz="2370" b="1">
                <a:latin typeface="Calibri"/>
                <a:cs typeface="Calibri"/>
              </a:rPr>
              <a:t>put</a:t>
            </a:r>
            <a:r>
              <a:rPr sz="2370" b="1" spc="-5">
                <a:latin typeface="Calibri"/>
                <a:cs typeface="Calibri"/>
              </a:rPr>
              <a:t> 'apple',</a:t>
            </a:r>
            <a:r>
              <a:rPr sz="2370" b="1" spc="10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'17-April-19',</a:t>
            </a:r>
            <a:r>
              <a:rPr sz="2370" b="1" spc="-15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'price:low',</a:t>
            </a:r>
            <a:r>
              <a:rPr sz="2370" b="1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'124'</a:t>
            </a:r>
            <a:endParaRPr sz="2370">
              <a:latin typeface="Calibri"/>
              <a:cs typeface="Calibri"/>
            </a:endParaRPr>
          </a:p>
          <a:p>
            <a:pPr marL="689908" lvl="1" indent="-225788">
              <a:spcBef>
                <a:spcPts val="568"/>
              </a:spcBef>
              <a:buFont typeface="Arial MT"/>
              <a:buChar char="•"/>
              <a:tabLst>
                <a:tab pos="689908" algn="l"/>
              </a:tabLst>
            </a:pPr>
            <a:r>
              <a:rPr sz="2370" b="1">
                <a:latin typeface="Calibri"/>
                <a:cs typeface="Calibri"/>
              </a:rPr>
              <a:t>put</a:t>
            </a:r>
            <a:r>
              <a:rPr sz="2370" b="1" spc="-5">
                <a:latin typeface="Calibri"/>
                <a:cs typeface="Calibri"/>
              </a:rPr>
              <a:t> 'apple',</a:t>
            </a:r>
            <a:r>
              <a:rPr sz="2370" b="1" spc="15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'17-April-19',</a:t>
            </a:r>
            <a:r>
              <a:rPr sz="2370" b="1" spc="-10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'price:close',</a:t>
            </a:r>
            <a:r>
              <a:rPr sz="2370" b="1" spc="5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'125.5'</a:t>
            </a:r>
            <a:endParaRPr sz="2370">
              <a:latin typeface="Calibri"/>
              <a:cs typeface="Calibri"/>
            </a:endParaRPr>
          </a:p>
          <a:p>
            <a:pPr marL="689908" lvl="1" indent="-225788">
              <a:spcBef>
                <a:spcPts val="568"/>
              </a:spcBef>
              <a:buFont typeface="Arial MT"/>
              <a:buChar char="•"/>
              <a:tabLst>
                <a:tab pos="689908" algn="l"/>
              </a:tabLst>
            </a:pPr>
            <a:r>
              <a:rPr sz="2370" b="1">
                <a:latin typeface="Calibri"/>
                <a:cs typeface="Calibri"/>
              </a:rPr>
              <a:t>put</a:t>
            </a:r>
            <a:r>
              <a:rPr sz="2370" b="1" spc="-10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'apple',</a:t>
            </a:r>
            <a:r>
              <a:rPr sz="2370" b="1" spc="10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'17-April-19',</a:t>
            </a:r>
            <a:r>
              <a:rPr sz="2370" b="1" spc="-15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'volume',</a:t>
            </a:r>
            <a:r>
              <a:rPr sz="2370" b="1">
                <a:latin typeface="Calibri"/>
                <a:cs typeface="Calibri"/>
              </a:rPr>
              <a:t> </a:t>
            </a:r>
            <a:r>
              <a:rPr sz="2370" b="1" spc="-5">
                <a:latin typeface="Calibri"/>
                <a:cs typeface="Calibri"/>
              </a:rPr>
              <a:t>'1000'</a:t>
            </a:r>
            <a:endParaRPr sz="237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869" y="307581"/>
            <a:ext cx="7390266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Example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Walk-Through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7" y="1212616"/>
            <a:ext cx="2526830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 b="1">
                <a:latin typeface="Calibri"/>
                <a:cs typeface="Calibri"/>
              </a:rPr>
              <a:t>Inspect</a:t>
            </a:r>
            <a:r>
              <a:rPr sz="2766" b="1" spc="-59">
                <a:latin typeface="Calibri"/>
                <a:cs typeface="Calibri"/>
              </a:rPr>
              <a:t> </a:t>
            </a:r>
            <a:r>
              <a:rPr sz="2766" b="1" spc="-10">
                <a:latin typeface="Calibri"/>
                <a:cs typeface="Calibri"/>
              </a:rPr>
              <a:t>Database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3962" y="2648561"/>
            <a:ext cx="1858902" cy="377438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370" spc="-10">
                <a:latin typeface="Calibri"/>
                <a:cs typeface="Calibri"/>
              </a:rPr>
              <a:t>COLUMN+CELL</a:t>
            </a:r>
            <a:endParaRPr sz="237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24" y="1639709"/>
            <a:ext cx="7557284" cy="3606559"/>
          </a:xfrm>
          <a:prstGeom prst="rect">
            <a:avLst/>
          </a:prstGeom>
        </p:spPr>
        <p:txBody>
          <a:bodyPr vert="horz" wrap="square" lIns="0" tIns="82158" rIns="0" bIns="0" rtlCol="0">
            <a:spAutoFit/>
          </a:bodyPr>
          <a:lstStyle/>
          <a:p>
            <a:pPr marL="351226" indent="-338682">
              <a:spcBef>
                <a:spcPts val="64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370" spc="-5">
                <a:latin typeface="Calibri"/>
                <a:cs typeface="Calibri"/>
              </a:rPr>
              <a:t>The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15">
                <a:latin typeface="Calibri"/>
                <a:cs typeface="Calibri"/>
              </a:rPr>
              <a:t>entire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10">
                <a:latin typeface="Calibri"/>
                <a:cs typeface="Calibri"/>
              </a:rPr>
              <a:t>database</a:t>
            </a:r>
            <a:r>
              <a:rPr sz="2370" spc="-5">
                <a:latin typeface="Calibri"/>
                <a:cs typeface="Calibri"/>
              </a:rPr>
              <a:t> can</a:t>
            </a:r>
            <a:r>
              <a:rPr sz="2370" spc="-10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be </a:t>
            </a:r>
            <a:r>
              <a:rPr sz="2370" spc="-10">
                <a:latin typeface="Calibri"/>
                <a:cs typeface="Calibri"/>
              </a:rPr>
              <a:t>listed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using</a:t>
            </a:r>
            <a:r>
              <a:rPr sz="2370" spc="-15">
                <a:latin typeface="Calibri"/>
                <a:cs typeface="Calibri"/>
              </a:rPr>
              <a:t> </a:t>
            </a:r>
            <a:r>
              <a:rPr sz="2370">
                <a:latin typeface="Calibri"/>
                <a:cs typeface="Calibri"/>
              </a:rPr>
              <a:t>the </a:t>
            </a:r>
            <a:r>
              <a:rPr sz="2370" spc="-10">
                <a:latin typeface="Calibri"/>
                <a:cs typeface="Calibri"/>
              </a:rPr>
              <a:t>scan</a:t>
            </a:r>
            <a:r>
              <a:rPr sz="2370" spc="-5">
                <a:latin typeface="Calibri"/>
                <a:cs typeface="Calibri"/>
              </a:rPr>
              <a:t> </a:t>
            </a:r>
            <a:r>
              <a:rPr sz="2370" spc="-10">
                <a:latin typeface="Calibri"/>
                <a:cs typeface="Calibri"/>
              </a:rPr>
              <a:t>command.</a:t>
            </a:r>
            <a:endParaRPr sz="2370">
              <a:latin typeface="Calibri"/>
              <a:cs typeface="Calibri"/>
            </a:endParaRPr>
          </a:p>
          <a:p>
            <a:pPr marL="351226" indent="-338682">
              <a:spcBef>
                <a:spcPts val="64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b="1" spc="-10">
                <a:latin typeface="Calibri"/>
                <a:cs typeface="Calibri"/>
              </a:rPr>
              <a:t>scan</a:t>
            </a:r>
            <a:r>
              <a:rPr sz="2766" b="1" spc="-35">
                <a:latin typeface="Calibri"/>
                <a:cs typeface="Calibri"/>
              </a:rPr>
              <a:t> </a:t>
            </a:r>
            <a:r>
              <a:rPr sz="2766" b="1">
                <a:latin typeface="Calibri"/>
                <a:cs typeface="Calibri"/>
              </a:rPr>
              <a:t>'apple'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588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370" spc="-20">
                <a:latin typeface="Calibri"/>
                <a:cs typeface="Calibri"/>
              </a:rPr>
              <a:t>ROW</a:t>
            </a:r>
            <a:endParaRPr sz="2370">
              <a:latin typeface="Calibri"/>
              <a:cs typeface="Calibri"/>
            </a:endParaRPr>
          </a:p>
          <a:p>
            <a:pPr marL="418963" indent="-406419">
              <a:spcBef>
                <a:spcPts val="573"/>
              </a:spcBef>
              <a:buFont typeface="Arial MT"/>
              <a:buChar char="•"/>
              <a:tabLst>
                <a:tab pos="418335" algn="l"/>
                <a:tab pos="418963" algn="l"/>
              </a:tabLst>
            </a:pPr>
            <a:r>
              <a:rPr sz="2370" spc="-5">
                <a:latin typeface="Calibri"/>
                <a:cs typeface="Calibri"/>
              </a:rPr>
              <a:t>17-April-19</a:t>
            </a:r>
            <a:endParaRPr sz="2370">
              <a:latin typeface="Calibri"/>
              <a:cs typeface="Calibri"/>
            </a:endParaRPr>
          </a:p>
          <a:p>
            <a:pPr marL="418963" indent="-406419">
              <a:spcBef>
                <a:spcPts val="568"/>
              </a:spcBef>
              <a:buFont typeface="Arial MT"/>
              <a:buChar char="•"/>
              <a:tabLst>
                <a:tab pos="418335" algn="l"/>
                <a:tab pos="418963" algn="l"/>
              </a:tabLst>
            </a:pPr>
            <a:r>
              <a:rPr sz="2370" spc="-5">
                <a:latin typeface="Calibri"/>
                <a:cs typeface="Calibri"/>
              </a:rPr>
              <a:t>17-April-19</a:t>
            </a:r>
            <a:endParaRPr sz="2370">
              <a:latin typeface="Calibri"/>
              <a:cs typeface="Calibri"/>
            </a:endParaRPr>
          </a:p>
          <a:p>
            <a:pPr marL="418963" indent="-406419">
              <a:spcBef>
                <a:spcPts val="568"/>
              </a:spcBef>
              <a:buFont typeface="Arial MT"/>
              <a:buChar char="•"/>
              <a:tabLst>
                <a:tab pos="418335" algn="l"/>
                <a:tab pos="418963" algn="l"/>
              </a:tabLst>
            </a:pPr>
            <a:r>
              <a:rPr sz="2370" spc="-5">
                <a:latin typeface="Calibri"/>
                <a:cs typeface="Calibri"/>
              </a:rPr>
              <a:t>17-April-19</a:t>
            </a:r>
            <a:endParaRPr sz="2370">
              <a:latin typeface="Calibri"/>
              <a:cs typeface="Calibri"/>
            </a:endParaRPr>
          </a:p>
          <a:p>
            <a:pPr marL="418963" indent="-406419">
              <a:spcBef>
                <a:spcPts val="573"/>
              </a:spcBef>
              <a:buFont typeface="Arial MT"/>
              <a:buChar char="•"/>
              <a:tabLst>
                <a:tab pos="418335" algn="l"/>
                <a:tab pos="418963" algn="l"/>
              </a:tabLst>
            </a:pPr>
            <a:r>
              <a:rPr sz="2370" spc="-5">
                <a:latin typeface="Calibri"/>
                <a:cs typeface="Calibri"/>
              </a:rPr>
              <a:t>17-April-19</a:t>
            </a:r>
            <a:endParaRPr sz="2370">
              <a:latin typeface="Calibri"/>
              <a:cs typeface="Calibri"/>
            </a:endParaRPr>
          </a:p>
          <a:p>
            <a:pPr marL="418963" indent="-406419">
              <a:spcBef>
                <a:spcPts val="568"/>
              </a:spcBef>
              <a:buFont typeface="Arial MT"/>
              <a:buChar char="•"/>
              <a:tabLst>
                <a:tab pos="418335" algn="l"/>
                <a:tab pos="418963" algn="l"/>
              </a:tabLst>
            </a:pPr>
            <a:r>
              <a:rPr sz="2370" spc="-5">
                <a:latin typeface="Calibri"/>
                <a:cs typeface="Calibri"/>
              </a:rPr>
              <a:t>17-April-19</a:t>
            </a:r>
            <a:endParaRPr sz="237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8962" y="3009556"/>
            <a:ext cx="7611219" cy="2201299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 marR="5018">
              <a:lnSpc>
                <a:spcPct val="120000"/>
              </a:lnSpc>
              <a:spcBef>
                <a:spcPts val="99"/>
              </a:spcBef>
            </a:pPr>
            <a:r>
              <a:rPr sz="2370" spc="-5">
                <a:latin typeface="Calibri"/>
                <a:cs typeface="Calibri"/>
              </a:rPr>
              <a:t>column=price:close,</a:t>
            </a:r>
            <a:r>
              <a:rPr sz="2370" spc="-35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timestamp=1555508855040,</a:t>
            </a:r>
            <a:r>
              <a:rPr sz="2370" spc="-49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value=122.5 </a:t>
            </a:r>
            <a:r>
              <a:rPr sz="2370" spc="-523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column=price:high, timestamp=1555508840180, value=126 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20">
                <a:latin typeface="Calibri"/>
                <a:cs typeface="Calibri"/>
              </a:rPr>
              <a:t>column=price:low, </a:t>
            </a:r>
            <a:r>
              <a:rPr sz="2370" spc="-5">
                <a:latin typeface="Calibri"/>
                <a:cs typeface="Calibri"/>
              </a:rPr>
              <a:t>timestamp=1555508846589, value=124 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column=price:open, timestamp=1555508823773, value=125 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10">
                <a:latin typeface="Calibri"/>
                <a:cs typeface="Calibri"/>
              </a:rPr>
              <a:t>column=volume:,</a:t>
            </a:r>
            <a:r>
              <a:rPr sz="2370" spc="-25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timestamp=1555508892705,</a:t>
            </a:r>
            <a:r>
              <a:rPr sz="2370" spc="-40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value=1000</a:t>
            </a:r>
            <a:endParaRPr sz="237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869" y="307581"/>
            <a:ext cx="7103187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Example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Walk-Through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193" y="1212616"/>
            <a:ext cx="1451877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 b="1" spc="-10">
                <a:latin typeface="Calibri"/>
                <a:cs typeface="Calibri"/>
              </a:rPr>
              <a:t>Get</a:t>
            </a:r>
            <a:r>
              <a:rPr sz="2766" b="1" spc="-30">
                <a:latin typeface="Calibri"/>
                <a:cs typeface="Calibri"/>
              </a:rPr>
              <a:t> </a:t>
            </a:r>
            <a:r>
              <a:rPr sz="2766" b="1">
                <a:latin typeface="Calibri"/>
                <a:cs typeface="Calibri"/>
              </a:rPr>
              <a:t>a</a:t>
            </a:r>
            <a:r>
              <a:rPr sz="2766" b="1" spc="-35">
                <a:latin typeface="Calibri"/>
                <a:cs typeface="Calibri"/>
              </a:rPr>
              <a:t> </a:t>
            </a:r>
            <a:r>
              <a:rPr sz="2766" b="1" spc="-15">
                <a:latin typeface="Calibri"/>
                <a:cs typeface="Calibri"/>
              </a:rPr>
              <a:t>row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325" y="1634370"/>
            <a:ext cx="7477008" cy="4122686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351226" indent="-338682">
              <a:spcBef>
                <a:spcPts val="761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74">
                <a:latin typeface="Calibri"/>
                <a:cs typeface="Calibri"/>
              </a:rPr>
              <a:t>You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can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use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row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40">
                <a:latin typeface="Calibri"/>
                <a:cs typeface="Calibri"/>
              </a:rPr>
              <a:t>key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to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access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the </a:t>
            </a:r>
            <a:r>
              <a:rPr sz="2766" spc="-5">
                <a:latin typeface="Calibri"/>
                <a:cs typeface="Calibri"/>
              </a:rPr>
              <a:t>individual </a:t>
            </a:r>
            <a:r>
              <a:rPr sz="2766" spc="-20">
                <a:latin typeface="Calibri"/>
                <a:cs typeface="Calibri"/>
              </a:rPr>
              <a:t>rows.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b="1" spc="-20">
                <a:latin typeface="Calibri"/>
                <a:cs typeface="Calibri"/>
              </a:rPr>
              <a:t>get</a:t>
            </a:r>
            <a:r>
              <a:rPr sz="2766" b="1" spc="-15">
                <a:latin typeface="Calibri"/>
                <a:cs typeface="Calibri"/>
              </a:rPr>
              <a:t> </a:t>
            </a:r>
            <a:r>
              <a:rPr sz="2766" b="1" spc="-5">
                <a:latin typeface="Calibri"/>
                <a:cs typeface="Calibri"/>
              </a:rPr>
              <a:t>'apple',</a:t>
            </a:r>
            <a:r>
              <a:rPr sz="2766" b="1" spc="-20">
                <a:latin typeface="Calibri"/>
                <a:cs typeface="Calibri"/>
              </a:rPr>
              <a:t> </a:t>
            </a:r>
            <a:r>
              <a:rPr sz="2766" b="1">
                <a:latin typeface="Calibri"/>
                <a:cs typeface="Calibri"/>
              </a:rPr>
              <a:t>'17-April-19'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COLUMN</a:t>
            </a:r>
            <a:endParaRPr sz="2766">
              <a:latin typeface="Calibri"/>
              <a:cs typeface="Calibri"/>
            </a:endParaRPr>
          </a:p>
          <a:p>
            <a:pPr marL="430879" indent="-418963">
              <a:spcBef>
                <a:spcPts val="662"/>
              </a:spcBef>
              <a:buFont typeface="Arial MT"/>
              <a:buChar char="•"/>
              <a:tabLst>
                <a:tab pos="430879" algn="l"/>
                <a:tab pos="431506" algn="l"/>
              </a:tabLst>
            </a:pPr>
            <a:r>
              <a:rPr sz="2766" spc="-5">
                <a:latin typeface="Calibri"/>
                <a:cs typeface="Calibri"/>
              </a:rPr>
              <a:t>price:close</a:t>
            </a:r>
            <a:endParaRPr sz="2766">
              <a:latin typeface="Calibri"/>
              <a:cs typeface="Calibri"/>
            </a:endParaRPr>
          </a:p>
          <a:p>
            <a:pPr marL="430879" indent="-418963">
              <a:spcBef>
                <a:spcPts val="667"/>
              </a:spcBef>
              <a:buFont typeface="Arial MT"/>
              <a:buChar char="•"/>
              <a:tabLst>
                <a:tab pos="430879" algn="l"/>
                <a:tab pos="431506" algn="l"/>
              </a:tabLst>
            </a:pPr>
            <a:r>
              <a:rPr sz="2766" spc="-5">
                <a:latin typeface="Calibri"/>
                <a:cs typeface="Calibri"/>
              </a:rPr>
              <a:t>price:high</a:t>
            </a:r>
            <a:endParaRPr sz="2766">
              <a:latin typeface="Calibri"/>
              <a:cs typeface="Calibri"/>
            </a:endParaRPr>
          </a:p>
          <a:p>
            <a:pPr marL="430879" indent="-418963">
              <a:spcBef>
                <a:spcPts val="662"/>
              </a:spcBef>
              <a:buFont typeface="Arial MT"/>
              <a:buChar char="•"/>
              <a:tabLst>
                <a:tab pos="430879" algn="l"/>
                <a:tab pos="431506" algn="l"/>
              </a:tabLst>
            </a:pPr>
            <a:r>
              <a:rPr sz="2766" spc="-10">
                <a:latin typeface="Calibri"/>
                <a:cs typeface="Calibri"/>
              </a:rPr>
              <a:t>price:low</a:t>
            </a:r>
            <a:endParaRPr sz="2766">
              <a:latin typeface="Calibri"/>
              <a:cs typeface="Calibri"/>
            </a:endParaRPr>
          </a:p>
          <a:p>
            <a:pPr marL="430879" indent="-418963">
              <a:spcBef>
                <a:spcPts val="667"/>
              </a:spcBef>
              <a:buFont typeface="Arial MT"/>
              <a:buChar char="•"/>
              <a:tabLst>
                <a:tab pos="430879" algn="l"/>
                <a:tab pos="431506" algn="l"/>
              </a:tabLst>
            </a:pPr>
            <a:r>
              <a:rPr sz="2766" spc="-5">
                <a:latin typeface="Calibri"/>
                <a:cs typeface="Calibri"/>
              </a:rPr>
              <a:t>price:open</a:t>
            </a:r>
            <a:endParaRPr sz="2766">
              <a:latin typeface="Calibri"/>
              <a:cs typeface="Calibri"/>
            </a:endParaRPr>
          </a:p>
          <a:p>
            <a:pPr marL="430879" indent="-418963">
              <a:spcBef>
                <a:spcPts val="662"/>
              </a:spcBef>
              <a:buFont typeface="Arial MT"/>
              <a:buChar char="•"/>
              <a:tabLst>
                <a:tab pos="430879" algn="l"/>
                <a:tab pos="431506" algn="l"/>
              </a:tabLst>
            </a:pPr>
            <a:r>
              <a:rPr sz="2766" spc="-10">
                <a:latin typeface="Calibri"/>
                <a:cs typeface="Calibri"/>
              </a:rPr>
              <a:t>volume: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50" y="2645853"/>
            <a:ext cx="6021369" cy="3076499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248367">
              <a:spcBef>
                <a:spcPts val="761"/>
              </a:spcBef>
            </a:pPr>
            <a:r>
              <a:rPr sz="2766" spc="-5">
                <a:latin typeface="Calibri"/>
                <a:cs typeface="Calibri"/>
              </a:rPr>
              <a:t>CELL</a:t>
            </a:r>
            <a:endParaRPr sz="2766">
              <a:latin typeface="Calibri"/>
              <a:cs typeface="Calibri"/>
            </a:endParaRPr>
          </a:p>
          <a:p>
            <a:pPr marL="12544" marR="5018" indent="58956">
              <a:lnSpc>
                <a:spcPct val="120000"/>
              </a:lnSpc>
            </a:pPr>
            <a:r>
              <a:rPr sz="2766" spc="-5">
                <a:latin typeface="Calibri"/>
                <a:cs typeface="Calibri"/>
              </a:rPr>
              <a:t>timestamp=1555508855040,</a:t>
            </a:r>
            <a:r>
              <a:rPr sz="2766" spc="2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value=122.5 </a:t>
            </a:r>
            <a:r>
              <a:rPr sz="2766" spc="-607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timestamp=1555508840180,</a:t>
            </a:r>
            <a:r>
              <a:rPr sz="2766" spc="30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value=126 </a:t>
            </a:r>
            <a:r>
              <a:rPr sz="2766" spc="-5">
                <a:latin typeface="Calibri"/>
                <a:cs typeface="Calibri"/>
              </a:rPr>
              <a:t> timestamp=1555508846589,</a:t>
            </a:r>
            <a:r>
              <a:rPr sz="2766" spc="2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value=124 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timestamp=1555508823773,</a:t>
            </a:r>
            <a:r>
              <a:rPr sz="2766" spc="2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value=125 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timestamp=1555508892705,</a:t>
            </a:r>
            <a:r>
              <a:rPr sz="2766" spc="59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value=1000</a:t>
            </a:r>
            <a:endParaRPr sz="276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803354" y="6106728"/>
            <a:ext cx="6808201" cy="359772"/>
          </a:xfrm>
          <a:prstGeom prst="rect">
            <a:avLst/>
          </a:prstGeom>
        </p:spPr>
        <p:txBody>
          <a:bodyPr vert="horz" wrap="square" lIns="0" tIns="10662" rIns="0" bIns="0" rtlCol="0">
            <a:spAutoFit/>
          </a:bodyPr>
          <a:lstStyle/>
          <a:p>
            <a:pPr marL="12544" marR="5018" indent="664821">
              <a:lnSpc>
                <a:spcPct val="79700"/>
              </a:lnSpc>
              <a:spcBef>
                <a:spcPts val="84"/>
              </a:spcBef>
            </a:pPr>
            <a:r>
              <a:rPr sz="4148" baseline="-4960">
                <a:latin typeface="Calibri"/>
                <a:cs typeface="Calibri"/>
              </a:rPr>
              <a:t>timestamp=1555508846589, value=124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9324" y="6021055"/>
            <a:ext cx="148638" cy="418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4">
              <a:lnSpc>
                <a:spcPts val="3161"/>
              </a:lnSpc>
            </a:pPr>
            <a:r>
              <a:rPr sz="2766">
                <a:latin typeface="Arial MT"/>
                <a:cs typeface="Arial MT"/>
              </a:rPr>
              <a:t>•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3112" y="6063075"/>
            <a:ext cx="1344633" cy="35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4">
              <a:lnSpc>
                <a:spcPts val="2731"/>
              </a:lnSpc>
            </a:pPr>
            <a:r>
              <a:rPr sz="2766" spc="-5">
                <a:latin typeface="Calibri"/>
                <a:cs typeface="Calibri"/>
              </a:rPr>
              <a:t>pri</a:t>
            </a:r>
            <a:r>
              <a:rPr sz="2766" spc="-10">
                <a:latin typeface="Calibri"/>
                <a:cs typeface="Calibri"/>
              </a:rPr>
              <a:t>c</a:t>
            </a:r>
            <a:r>
              <a:rPr sz="2766">
                <a:latin typeface="Calibri"/>
                <a:cs typeface="Calibri"/>
              </a:rPr>
              <a:t>e:</a:t>
            </a:r>
            <a:r>
              <a:rPr sz="2766" spc="-10">
                <a:latin typeface="Calibri"/>
                <a:cs typeface="Calibri"/>
              </a:rPr>
              <a:t>l</a:t>
            </a:r>
            <a:r>
              <a:rPr sz="2766" spc="-15">
                <a:latin typeface="Calibri"/>
                <a:cs typeface="Calibri"/>
              </a:rPr>
              <a:t>o</a:t>
            </a:r>
            <a:r>
              <a:rPr sz="2766">
                <a:latin typeface="Calibri"/>
                <a:cs typeface="Calibri"/>
              </a:rPr>
              <a:t>w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869" y="307581"/>
            <a:ext cx="7135084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Example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Walk-Through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194" y="1212616"/>
            <a:ext cx="1985590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 b="1" spc="-10">
                <a:latin typeface="Calibri"/>
                <a:cs typeface="Calibri"/>
              </a:rPr>
              <a:t>Get</a:t>
            </a:r>
            <a:r>
              <a:rPr sz="2766" b="1" spc="-25">
                <a:latin typeface="Calibri"/>
                <a:cs typeface="Calibri"/>
              </a:rPr>
              <a:t> </a:t>
            </a:r>
            <a:r>
              <a:rPr sz="2766" b="1" spc="-10">
                <a:latin typeface="Calibri"/>
                <a:cs typeface="Calibri"/>
              </a:rPr>
              <a:t>table</a:t>
            </a:r>
            <a:r>
              <a:rPr sz="2766" b="1" spc="-25">
                <a:latin typeface="Calibri"/>
                <a:cs typeface="Calibri"/>
              </a:rPr>
              <a:t> </a:t>
            </a:r>
            <a:r>
              <a:rPr sz="2766" b="1" spc="-5">
                <a:latin typeface="Calibri"/>
                <a:cs typeface="Calibri"/>
              </a:rPr>
              <a:t>Cell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6340" y="2645856"/>
            <a:ext cx="5695244" cy="1037321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321121">
              <a:spcBef>
                <a:spcPts val="761"/>
              </a:spcBef>
            </a:pPr>
            <a:r>
              <a:rPr sz="2766" spc="-5">
                <a:latin typeface="Calibri"/>
                <a:cs typeface="Calibri"/>
              </a:rPr>
              <a:t>CELL</a:t>
            </a:r>
            <a:endParaRPr sz="2766">
              <a:latin typeface="Calibri"/>
              <a:cs typeface="Calibri"/>
            </a:endParaRPr>
          </a:p>
          <a:p>
            <a:pPr marL="12544">
              <a:spcBef>
                <a:spcPts val="662"/>
              </a:spcBef>
            </a:pPr>
            <a:r>
              <a:rPr sz="2766" spc="-5">
                <a:latin typeface="Calibri"/>
                <a:cs typeface="Calibri"/>
              </a:rPr>
              <a:t>timestamp=1555508846589,</a:t>
            </a:r>
            <a:r>
              <a:rPr sz="2766" spc="1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value=124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24" y="1672449"/>
            <a:ext cx="8222700" cy="2021446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indent="-338682">
              <a:lnSpc>
                <a:spcPts val="8430"/>
              </a:lnSpc>
              <a:spcBef>
                <a:spcPts val="9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25">
                <a:latin typeface="Calibri"/>
                <a:cs typeface="Calibri"/>
              </a:rPr>
              <a:t>ge</a:t>
            </a:r>
            <a:r>
              <a:rPr sz="2766">
                <a:latin typeface="Calibri"/>
                <a:cs typeface="Calibri"/>
              </a:rPr>
              <a:t>t 'app</a:t>
            </a:r>
            <a:r>
              <a:rPr sz="2766" spc="-15">
                <a:latin typeface="Calibri"/>
                <a:cs typeface="Calibri"/>
              </a:rPr>
              <a:t>l</a:t>
            </a:r>
            <a:r>
              <a:rPr sz="2766">
                <a:latin typeface="Calibri"/>
                <a:cs typeface="Calibri"/>
              </a:rPr>
              <a:t>e',</a:t>
            </a:r>
            <a:r>
              <a:rPr sz="2766" spc="-2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'17-April-19', {COLUMN =&gt;'price:low'} </a:t>
            </a:r>
            <a:endParaRPr sz="10667" baseline="5401">
              <a:latin typeface="Calibri"/>
              <a:cs typeface="Calibri"/>
            </a:endParaRPr>
          </a:p>
          <a:p>
            <a:pPr marL="351226" indent="-338682">
              <a:lnSpc>
                <a:spcPts val="3214"/>
              </a:lnSpc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COLUMN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0">
                <a:latin typeface="Calibri"/>
                <a:cs typeface="Calibri"/>
              </a:rPr>
              <a:t>price:low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325" y="4407371"/>
            <a:ext cx="9515906" cy="1551549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351226" indent="-338682">
              <a:spcBef>
                <a:spcPts val="761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20">
                <a:latin typeface="Calibri"/>
                <a:cs typeface="Calibri"/>
              </a:rPr>
              <a:t>get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'apple',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'17-April-19',</a:t>
            </a:r>
            <a:r>
              <a:rPr sz="2766" spc="30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{COLUMN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=&gt;</a:t>
            </a:r>
            <a:r>
              <a:rPr sz="2766" spc="2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['price:low', 'price:close']}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COLUMN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5">
                <a:latin typeface="Calibri"/>
                <a:cs typeface="Calibri"/>
              </a:rPr>
              <a:t>price:close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7675" y="4858926"/>
            <a:ext cx="5962415" cy="1037321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267810">
              <a:spcBef>
                <a:spcPts val="761"/>
              </a:spcBef>
            </a:pPr>
            <a:r>
              <a:rPr sz="2766" spc="-5">
                <a:latin typeface="Calibri"/>
                <a:cs typeface="Calibri"/>
              </a:rPr>
              <a:t>CELL</a:t>
            </a:r>
            <a:endParaRPr sz="2766">
              <a:latin typeface="Calibri"/>
              <a:cs typeface="Calibri"/>
            </a:endParaRPr>
          </a:p>
          <a:p>
            <a:pPr marL="12544">
              <a:spcBef>
                <a:spcPts val="662"/>
              </a:spcBef>
            </a:pPr>
            <a:r>
              <a:rPr sz="2766" spc="-5">
                <a:latin typeface="Calibri"/>
                <a:cs typeface="Calibri"/>
              </a:rPr>
              <a:t>timestamp=1555508855040,</a:t>
            </a:r>
            <a:r>
              <a:rPr sz="2766" spc="2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value=122.5</a:t>
            </a:r>
            <a:endParaRPr sz="276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869" y="307581"/>
            <a:ext cx="7092554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Example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Walk-Through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194" y="1212616"/>
            <a:ext cx="1985590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 b="1" spc="-10">
                <a:latin typeface="Calibri"/>
                <a:cs typeface="Calibri"/>
              </a:rPr>
              <a:t>Get</a:t>
            </a:r>
            <a:r>
              <a:rPr sz="2766" b="1" spc="-25">
                <a:latin typeface="Calibri"/>
                <a:cs typeface="Calibri"/>
              </a:rPr>
              <a:t> </a:t>
            </a:r>
            <a:r>
              <a:rPr sz="2766" b="1" spc="-10">
                <a:latin typeface="Calibri"/>
                <a:cs typeface="Calibri"/>
              </a:rPr>
              <a:t>table</a:t>
            </a:r>
            <a:r>
              <a:rPr sz="2766" b="1" spc="-25">
                <a:latin typeface="Calibri"/>
                <a:cs typeface="Calibri"/>
              </a:rPr>
              <a:t> </a:t>
            </a:r>
            <a:r>
              <a:rPr sz="2766" b="1" spc="-5">
                <a:latin typeface="Calibri"/>
                <a:cs typeface="Calibri"/>
              </a:rPr>
              <a:t>Cell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7318" y="2645852"/>
            <a:ext cx="5873358" cy="1549015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328020">
              <a:spcBef>
                <a:spcPts val="761"/>
              </a:spcBef>
            </a:pPr>
            <a:r>
              <a:rPr sz="2766" spc="-5">
                <a:latin typeface="Calibri"/>
                <a:cs typeface="Calibri"/>
              </a:rPr>
              <a:t>CELL</a:t>
            </a:r>
            <a:endParaRPr sz="2766">
              <a:latin typeface="Calibri"/>
              <a:cs typeface="Calibri"/>
            </a:endParaRPr>
          </a:p>
          <a:p>
            <a:pPr marL="12544" marR="5018" indent="8153">
              <a:lnSpc>
                <a:spcPts val="3979"/>
              </a:lnSpc>
              <a:spcBef>
                <a:spcPts val="104"/>
              </a:spcBef>
            </a:pPr>
            <a:r>
              <a:rPr sz="2766" spc="-5">
                <a:latin typeface="Calibri"/>
                <a:cs typeface="Calibri"/>
              </a:rPr>
              <a:t>timestamp=1555508846589,</a:t>
            </a:r>
            <a:r>
              <a:rPr sz="2766" spc="2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value=124 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timestamp=1555508892705,</a:t>
            </a:r>
            <a:r>
              <a:rPr sz="2766" spc="44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value=1000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26" y="1672451"/>
            <a:ext cx="9125185" cy="253567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indent="-338682">
              <a:lnSpc>
                <a:spcPts val="8430"/>
              </a:lnSpc>
              <a:spcBef>
                <a:spcPts val="9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>
                <a:latin typeface="Calibri"/>
                <a:cs typeface="Calibri"/>
              </a:rPr>
              <a:t>get 'apple', '17-April-19', { COLUMN=&gt; ['volume', 'price:low']}</a:t>
            </a:r>
          </a:p>
          <a:p>
            <a:pPr marL="351226" indent="-338682">
              <a:lnSpc>
                <a:spcPts val="3214"/>
              </a:lnSpc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COLUMN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0">
                <a:latin typeface="Calibri"/>
                <a:cs typeface="Calibri"/>
              </a:rPr>
              <a:t>price:low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0">
                <a:latin typeface="Calibri"/>
                <a:cs typeface="Calibri"/>
              </a:rPr>
              <a:t>volume:</a:t>
            </a:r>
            <a:endParaRPr sz="276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869" y="307581"/>
            <a:ext cx="7230778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Example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Walk-Through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4" y="1212616"/>
            <a:ext cx="8222700" cy="3830109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19166">
              <a:spcBef>
                <a:spcPts val="99"/>
              </a:spcBef>
            </a:pPr>
            <a:r>
              <a:rPr sz="2766" b="1" spc="-15">
                <a:latin typeface="Calibri"/>
                <a:cs typeface="Calibri"/>
              </a:rPr>
              <a:t>Delete</a:t>
            </a:r>
            <a:r>
              <a:rPr sz="2766" b="1" spc="-5">
                <a:latin typeface="Calibri"/>
                <a:cs typeface="Calibri"/>
              </a:rPr>
              <a:t> Cell,</a:t>
            </a:r>
            <a:r>
              <a:rPr sz="2766" b="1" spc="-15">
                <a:latin typeface="Calibri"/>
                <a:cs typeface="Calibri"/>
              </a:rPr>
              <a:t> Row</a:t>
            </a:r>
            <a:r>
              <a:rPr sz="2766" b="1" spc="-20">
                <a:latin typeface="Calibri"/>
                <a:cs typeface="Calibri"/>
              </a:rPr>
              <a:t> </a:t>
            </a:r>
            <a:r>
              <a:rPr sz="2766" b="1">
                <a:latin typeface="Calibri"/>
                <a:cs typeface="Calibri"/>
              </a:rPr>
              <a:t>and</a:t>
            </a:r>
            <a:r>
              <a:rPr sz="2766" b="1" spc="-10">
                <a:latin typeface="Calibri"/>
                <a:cs typeface="Calibri"/>
              </a:rPr>
              <a:t> </a:t>
            </a:r>
            <a:r>
              <a:rPr sz="2766" b="1" spc="-44">
                <a:latin typeface="Calibri"/>
                <a:cs typeface="Calibri"/>
              </a:rPr>
              <a:t>Table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301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>
                <a:latin typeface="Calibri"/>
                <a:cs typeface="Calibri"/>
              </a:rPr>
              <a:t>delete 'apple', '17-April-19', 'price:low'</a:t>
            </a:r>
            <a:endParaRPr sz="10667" baseline="5401">
              <a:latin typeface="Calibri"/>
              <a:cs typeface="Calibri"/>
            </a:endParaRPr>
          </a:p>
          <a:p>
            <a:pPr marL="351226" indent="-338682">
              <a:spcBef>
                <a:spcPts val="3778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0">
                <a:latin typeface="Calibri"/>
                <a:cs typeface="Calibri"/>
              </a:rPr>
              <a:t>deleteall</a:t>
            </a:r>
            <a:r>
              <a:rPr sz="2766" spc="-2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'apple',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'17-April-19'</a:t>
            </a:r>
            <a:endParaRPr sz="2766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3803">
              <a:latin typeface="Calibri"/>
              <a:cs typeface="Calibri"/>
            </a:endParaRPr>
          </a:p>
          <a:p>
            <a:pPr marL="351226" indent="-338682"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5">
                <a:latin typeface="Calibri"/>
                <a:cs typeface="Calibri"/>
              </a:rPr>
              <a:t>disable</a:t>
            </a:r>
            <a:r>
              <a:rPr sz="2766" spc="-49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'apple'</a:t>
            </a:r>
          </a:p>
          <a:p>
            <a:pPr>
              <a:spcBef>
                <a:spcPts val="5"/>
              </a:spcBef>
              <a:buFont typeface="Arial MT"/>
              <a:buChar char="•"/>
            </a:pPr>
            <a:endParaRPr sz="3803">
              <a:latin typeface="Calibri"/>
              <a:cs typeface="Calibri"/>
            </a:endParaRPr>
          </a:p>
          <a:p>
            <a:pPr marL="351226" indent="-338682"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drop</a:t>
            </a:r>
            <a:r>
              <a:rPr sz="2766" spc="-3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'apple'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9325" y="6133238"/>
            <a:ext cx="13107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4">
              <a:lnSpc>
                <a:spcPts val="2721"/>
              </a:lnSpc>
            </a:pPr>
            <a:r>
              <a:rPr sz="2370">
                <a:latin typeface="Arial MT"/>
                <a:cs typeface="Arial MT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989" y="6179980"/>
            <a:ext cx="3475723" cy="311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44">
              <a:lnSpc>
                <a:spcPts val="2351"/>
              </a:lnSpc>
            </a:pPr>
            <a:r>
              <a:rPr sz="2370" spc="-5">
                <a:latin typeface="Calibri"/>
                <a:cs typeface="Calibri"/>
              </a:rPr>
              <a:t>sudo</a:t>
            </a:r>
            <a:r>
              <a:rPr sz="2370" spc="-25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sh</a:t>
            </a:r>
            <a:r>
              <a:rPr sz="2370" spc="-20">
                <a:latin typeface="Calibri"/>
                <a:cs typeface="Calibri"/>
              </a:rPr>
              <a:t> </a:t>
            </a:r>
            <a:r>
              <a:rPr sz="2370" spc="-10">
                <a:latin typeface="Calibri"/>
                <a:cs typeface="Calibri"/>
              </a:rPr>
              <a:t>test.sh</a:t>
            </a:r>
            <a:r>
              <a:rPr sz="2370" spc="-15">
                <a:latin typeface="Calibri"/>
                <a:cs typeface="Calibri"/>
              </a:rPr>
              <a:t> </a:t>
            </a:r>
            <a:r>
              <a:rPr sz="2370">
                <a:latin typeface="Calibri"/>
                <a:cs typeface="Calibri"/>
              </a:rPr>
              <a:t>|</a:t>
            </a:r>
            <a:r>
              <a:rPr sz="2370" spc="-35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hbase</a:t>
            </a:r>
            <a:r>
              <a:rPr sz="2370" spc="-15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shell</a:t>
            </a:r>
            <a:endParaRPr sz="237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6869" y="307581"/>
            <a:ext cx="7124452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Example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Walk-Through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4" y="1209607"/>
            <a:ext cx="8222700" cy="4878196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119166">
              <a:lnSpc>
                <a:spcPts val="3436"/>
              </a:lnSpc>
              <a:spcBef>
                <a:spcPts val="94"/>
              </a:spcBef>
            </a:pPr>
            <a:r>
              <a:rPr sz="3161" b="1" spc="-5">
                <a:latin typeface="Calibri"/>
                <a:cs typeface="Calibri"/>
              </a:rPr>
              <a:t>Scripting</a:t>
            </a:r>
            <a:endParaRPr sz="3161">
              <a:latin typeface="Calibri"/>
              <a:cs typeface="Calibri"/>
            </a:endParaRPr>
          </a:p>
          <a:p>
            <a:pPr marL="351226" indent="-338682">
              <a:lnSpc>
                <a:spcPts val="8178"/>
              </a:lnSpc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370">
                <a:latin typeface="Calibri"/>
                <a:cs typeface="Calibri"/>
              </a:rPr>
              <a:t>echo "create 'apple', 'price', 'volume'"</a:t>
            </a:r>
            <a:endParaRPr sz="7111">
              <a:latin typeface="Calibri"/>
              <a:cs typeface="Calibri"/>
            </a:endParaRPr>
          </a:p>
          <a:p>
            <a:pPr marL="351226" indent="-338682">
              <a:spcBef>
                <a:spcPts val="303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370">
                <a:latin typeface="Calibri"/>
                <a:cs typeface="Calibri"/>
              </a:rPr>
              <a:t>echo</a:t>
            </a:r>
            <a:r>
              <a:rPr sz="2370" spc="-5">
                <a:latin typeface="Calibri"/>
                <a:cs typeface="Calibri"/>
              </a:rPr>
              <a:t> </a:t>
            </a:r>
            <a:r>
              <a:rPr sz="2370" spc="-15">
                <a:latin typeface="Calibri"/>
                <a:cs typeface="Calibri"/>
              </a:rPr>
              <a:t>"create</a:t>
            </a:r>
            <a:r>
              <a:rPr sz="2370" spc="-5">
                <a:latin typeface="Calibri"/>
                <a:cs typeface="Calibri"/>
              </a:rPr>
              <a:t> </a:t>
            </a:r>
            <a:r>
              <a:rPr sz="2370">
                <a:latin typeface="Calibri"/>
                <a:cs typeface="Calibri"/>
              </a:rPr>
              <a:t>'apple',</a:t>
            </a:r>
            <a:r>
              <a:rPr sz="2370" spc="-5">
                <a:latin typeface="Calibri"/>
                <a:cs typeface="Calibri"/>
              </a:rPr>
              <a:t> 'price',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10">
                <a:latin typeface="Calibri"/>
                <a:cs typeface="Calibri"/>
              </a:rPr>
              <a:t>'volume'"</a:t>
            </a:r>
            <a:r>
              <a:rPr sz="2370" spc="-20">
                <a:latin typeface="Calibri"/>
                <a:cs typeface="Calibri"/>
              </a:rPr>
              <a:t> </a:t>
            </a:r>
            <a:r>
              <a:rPr sz="2370">
                <a:latin typeface="Calibri"/>
                <a:cs typeface="Calibri"/>
              </a:rPr>
              <a:t>|</a:t>
            </a:r>
            <a:r>
              <a:rPr sz="2370" spc="-30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hbase</a:t>
            </a:r>
            <a:r>
              <a:rPr sz="2370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shell</a:t>
            </a:r>
            <a:endParaRPr sz="237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3259">
              <a:latin typeface="Calibri"/>
              <a:cs typeface="Calibri"/>
            </a:endParaRPr>
          </a:p>
          <a:p>
            <a:pPr marL="351226" indent="-338682"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370" spc="-20">
                <a:latin typeface="Calibri"/>
                <a:cs typeface="Calibri"/>
              </a:rPr>
              <a:t>Create</a:t>
            </a:r>
            <a:r>
              <a:rPr sz="2370" spc="-10">
                <a:latin typeface="Calibri"/>
                <a:cs typeface="Calibri"/>
              </a:rPr>
              <a:t> test.sh </a:t>
            </a:r>
            <a:r>
              <a:rPr sz="2370" spc="-5">
                <a:latin typeface="Calibri"/>
                <a:cs typeface="Calibri"/>
              </a:rPr>
              <a:t>file</a:t>
            </a:r>
            <a:r>
              <a:rPr sz="2370" spc="-15">
                <a:latin typeface="Calibri"/>
                <a:cs typeface="Calibri"/>
              </a:rPr>
              <a:t> </a:t>
            </a:r>
            <a:r>
              <a:rPr sz="2370">
                <a:latin typeface="Calibri"/>
                <a:cs typeface="Calibri"/>
              </a:rPr>
              <a:t>with</a:t>
            </a:r>
            <a:r>
              <a:rPr sz="2370" spc="-25">
                <a:latin typeface="Calibri"/>
                <a:cs typeface="Calibri"/>
              </a:rPr>
              <a:t> </a:t>
            </a:r>
            <a:r>
              <a:rPr sz="2370" spc="-15">
                <a:latin typeface="Calibri"/>
                <a:cs typeface="Calibri"/>
              </a:rPr>
              <a:t>contents</a:t>
            </a:r>
            <a:endParaRPr sz="2370">
              <a:latin typeface="Calibri"/>
              <a:cs typeface="Calibri"/>
            </a:endParaRPr>
          </a:p>
          <a:p>
            <a:pPr marL="351226" indent="-338682">
              <a:spcBef>
                <a:spcPts val="568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370">
                <a:latin typeface="Calibri"/>
                <a:cs typeface="Calibri"/>
              </a:rPr>
              <a:t>echo</a:t>
            </a:r>
            <a:r>
              <a:rPr sz="2370" spc="-10">
                <a:latin typeface="Calibri"/>
                <a:cs typeface="Calibri"/>
              </a:rPr>
              <a:t> </a:t>
            </a:r>
            <a:r>
              <a:rPr sz="2370" spc="-15">
                <a:latin typeface="Calibri"/>
                <a:cs typeface="Calibri"/>
              </a:rPr>
              <a:t>"create</a:t>
            </a:r>
            <a:r>
              <a:rPr sz="2370" spc="-5">
                <a:latin typeface="Calibri"/>
                <a:cs typeface="Calibri"/>
              </a:rPr>
              <a:t> 'mango',</a:t>
            </a:r>
            <a:r>
              <a:rPr sz="2370" spc="-30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'price', </a:t>
            </a:r>
            <a:r>
              <a:rPr sz="2370" spc="-10">
                <a:latin typeface="Calibri"/>
                <a:cs typeface="Calibri"/>
              </a:rPr>
              <a:t>'volume'"</a:t>
            </a:r>
            <a:endParaRPr sz="2370">
              <a:latin typeface="Calibri"/>
              <a:cs typeface="Calibri"/>
            </a:endParaRPr>
          </a:p>
          <a:p>
            <a:pPr marL="351226" indent="-338682">
              <a:spcBef>
                <a:spcPts val="568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370">
                <a:latin typeface="Calibri"/>
                <a:cs typeface="Calibri"/>
              </a:rPr>
              <a:t>echo</a:t>
            </a:r>
            <a:r>
              <a:rPr sz="2370" spc="-5">
                <a:latin typeface="Calibri"/>
                <a:cs typeface="Calibri"/>
              </a:rPr>
              <a:t> </a:t>
            </a:r>
            <a:r>
              <a:rPr sz="2370">
                <a:latin typeface="Calibri"/>
                <a:cs typeface="Calibri"/>
              </a:rPr>
              <a:t>"put</a:t>
            </a:r>
            <a:r>
              <a:rPr sz="2370" spc="-15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'mango',</a:t>
            </a:r>
            <a:r>
              <a:rPr sz="2370" spc="-30">
                <a:latin typeface="Calibri"/>
                <a:cs typeface="Calibri"/>
              </a:rPr>
              <a:t> </a:t>
            </a:r>
            <a:r>
              <a:rPr sz="2370" spc="-40">
                <a:latin typeface="Calibri"/>
                <a:cs typeface="Calibri"/>
              </a:rPr>
              <a:t>‘123’,</a:t>
            </a:r>
            <a:r>
              <a:rPr sz="2370" spc="-25">
                <a:latin typeface="Calibri"/>
                <a:cs typeface="Calibri"/>
              </a:rPr>
              <a:t> </a:t>
            </a:r>
            <a:r>
              <a:rPr sz="2370" spc="-5">
                <a:latin typeface="Calibri"/>
                <a:cs typeface="Calibri"/>
              </a:rPr>
              <a:t>'price', '100'"</a:t>
            </a:r>
            <a:endParaRPr sz="2370">
              <a:latin typeface="Calibri"/>
              <a:cs typeface="Calibri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3259">
              <a:latin typeface="Calibri"/>
              <a:cs typeface="Calibri"/>
            </a:endParaRPr>
          </a:p>
          <a:p>
            <a:pPr marL="351226" indent="-338682"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370" spc="-5">
                <a:latin typeface="Calibri"/>
                <a:cs typeface="Calibri"/>
              </a:rPr>
              <a:t>Then</a:t>
            </a:r>
            <a:r>
              <a:rPr sz="2370" spc="-10">
                <a:latin typeface="Calibri"/>
                <a:cs typeface="Calibri"/>
              </a:rPr>
              <a:t> </a:t>
            </a:r>
            <a:r>
              <a:rPr sz="2370">
                <a:latin typeface="Calibri"/>
                <a:cs typeface="Calibri"/>
              </a:rPr>
              <a:t>run</a:t>
            </a:r>
            <a:r>
              <a:rPr sz="2370" spc="-10">
                <a:latin typeface="Calibri"/>
                <a:cs typeface="Calibri"/>
              </a:rPr>
              <a:t> </a:t>
            </a:r>
            <a:r>
              <a:rPr sz="2370">
                <a:latin typeface="Calibri"/>
                <a:cs typeface="Calibri"/>
              </a:rPr>
              <a:t>the</a:t>
            </a:r>
            <a:r>
              <a:rPr sz="2370" spc="-10">
                <a:latin typeface="Calibri"/>
                <a:cs typeface="Calibri"/>
              </a:rPr>
              <a:t> following</a:t>
            </a:r>
            <a:r>
              <a:rPr sz="2370" spc="-35">
                <a:latin typeface="Calibri"/>
                <a:cs typeface="Calibri"/>
              </a:rPr>
              <a:t> </a:t>
            </a:r>
            <a:r>
              <a:rPr sz="2370" spc="-10">
                <a:latin typeface="Calibri"/>
                <a:cs typeface="Calibri"/>
              </a:rPr>
              <a:t>commands</a:t>
            </a:r>
            <a:endParaRPr sz="237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311" y="307581"/>
            <a:ext cx="6798670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20" dirty="0">
                <a:latin typeface="Calibri"/>
                <a:cs typeface="Calibri"/>
              </a:rPr>
              <a:t>What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is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Apache </a:t>
            </a:r>
            <a:r>
              <a:rPr b="1" spc="-5" dirty="0" err="1">
                <a:latin typeface="Calibri"/>
                <a:cs typeface="Calibri"/>
              </a:rPr>
              <a:t>Hbase</a:t>
            </a:r>
            <a:r>
              <a:rPr lang="en-US" b="1" spc="-5" dirty="0">
                <a:latin typeface="Calibri"/>
                <a:cs typeface="Calibri"/>
              </a:rPr>
              <a:t>?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28" y="1212616"/>
            <a:ext cx="9951782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indent="-338682">
              <a:spcBef>
                <a:spcPts val="9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5">
                <a:latin typeface="Calibri"/>
                <a:cs typeface="Calibri"/>
              </a:rPr>
              <a:t>HBase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is a </a:t>
            </a:r>
            <a:r>
              <a:rPr sz="2766" spc="-10">
                <a:latin typeface="Calibri"/>
                <a:cs typeface="Calibri"/>
              </a:rPr>
              <a:t>distributed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column-oriented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database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built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on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top</a:t>
            </a:r>
            <a:r>
              <a:rPr sz="2766" spc="-5">
                <a:latin typeface="Calibri"/>
                <a:cs typeface="Calibri"/>
              </a:rPr>
              <a:t> of</a:t>
            </a:r>
            <a:r>
              <a:rPr sz="2766">
                <a:latin typeface="Calibri"/>
                <a:cs typeface="Calibri"/>
              </a:rPr>
              <a:t> the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7990" y="1634068"/>
            <a:ext cx="9469496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 spc="-5">
                <a:latin typeface="Calibri"/>
                <a:cs typeface="Calibri"/>
              </a:rPr>
              <a:t>Hadoop file</a:t>
            </a:r>
            <a:r>
              <a:rPr sz="2766" spc="-25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system.</a:t>
            </a:r>
            <a:r>
              <a:rPr sz="2766">
                <a:latin typeface="Calibri"/>
                <a:cs typeface="Calibri"/>
              </a:rPr>
              <a:t> It is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an </a:t>
            </a:r>
            <a:r>
              <a:rPr sz="2766" spc="-10">
                <a:latin typeface="Calibri"/>
                <a:cs typeface="Calibri"/>
              </a:rPr>
              <a:t>open-source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project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and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is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horizontally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990" y="2055519"/>
            <a:ext cx="1254321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 spc="-5">
                <a:latin typeface="Calibri"/>
                <a:cs typeface="Calibri"/>
              </a:rPr>
              <a:t>s</a:t>
            </a:r>
            <a:r>
              <a:rPr sz="2766" spc="-30">
                <a:latin typeface="Calibri"/>
                <a:cs typeface="Calibri"/>
              </a:rPr>
              <a:t>c</a:t>
            </a:r>
            <a:r>
              <a:rPr sz="2766">
                <a:latin typeface="Calibri"/>
                <a:cs typeface="Calibri"/>
              </a:rPr>
              <a:t>alable.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9325" y="2561262"/>
            <a:ext cx="10823536" cy="3594526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marR="78399" indent="-338682">
              <a:spcBef>
                <a:spcPts val="9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5">
                <a:latin typeface="Calibri"/>
                <a:cs typeface="Calibri"/>
              </a:rPr>
              <a:t>HBase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is a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model</a:t>
            </a:r>
            <a:r>
              <a:rPr sz="2766" spc="-10">
                <a:latin typeface="Calibri"/>
                <a:cs typeface="Calibri"/>
              </a:rPr>
              <a:t> that</a:t>
            </a:r>
            <a:r>
              <a:rPr sz="2766">
                <a:latin typeface="Calibri"/>
                <a:cs typeface="Calibri"/>
              </a:rPr>
              <a:t> is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similar</a:t>
            </a:r>
            <a:r>
              <a:rPr sz="2766" spc="-20">
                <a:latin typeface="Calibri"/>
                <a:cs typeface="Calibri"/>
              </a:rPr>
              <a:t> to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25">
                <a:latin typeface="Calibri"/>
                <a:cs typeface="Calibri"/>
              </a:rPr>
              <a:t>Google’s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big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table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designed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to 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provide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quick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random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access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to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huge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amounts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 </a:t>
            </a:r>
            <a:r>
              <a:rPr sz="2766" spc="-10">
                <a:latin typeface="Calibri"/>
                <a:cs typeface="Calibri"/>
              </a:rPr>
              <a:t>structured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data.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It 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leverages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the </a:t>
            </a:r>
            <a:r>
              <a:rPr sz="2766" spc="-10">
                <a:latin typeface="Calibri"/>
                <a:cs typeface="Calibri"/>
              </a:rPr>
              <a:t>fault</a:t>
            </a:r>
            <a:r>
              <a:rPr sz="2766" spc="-15">
                <a:latin typeface="Calibri"/>
                <a:cs typeface="Calibri"/>
              </a:rPr>
              <a:t> tolerance</a:t>
            </a:r>
            <a:r>
              <a:rPr sz="2766" spc="-10">
                <a:latin typeface="Calibri"/>
                <a:cs typeface="Calibri"/>
              </a:rPr>
              <a:t> provided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by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the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Hadoop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File</a:t>
            </a:r>
            <a:r>
              <a:rPr sz="2766" spc="-20">
                <a:latin typeface="Calibri"/>
                <a:cs typeface="Calibri"/>
              </a:rPr>
              <a:t> System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(HDFS).</a:t>
            </a:r>
            <a:endParaRPr sz="2766">
              <a:latin typeface="Calibri"/>
              <a:cs typeface="Calibri"/>
            </a:endParaRPr>
          </a:p>
          <a:p>
            <a:pPr marL="351226" marR="782732" indent="-338682">
              <a:spcBef>
                <a:spcPts val="66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>
                <a:latin typeface="Calibri"/>
                <a:cs typeface="Calibri"/>
              </a:rPr>
              <a:t>It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is 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part of </a:t>
            </a:r>
            <a:r>
              <a:rPr sz="2766">
                <a:latin typeface="Calibri"/>
                <a:cs typeface="Calibri"/>
              </a:rPr>
              <a:t>the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Hadoop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ecosystem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that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provides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random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real-time </a:t>
            </a:r>
            <a:r>
              <a:rPr sz="2766" spc="-607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read/write</a:t>
            </a:r>
            <a:r>
              <a:rPr sz="2766" spc="-2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access </a:t>
            </a:r>
            <a:r>
              <a:rPr sz="2766" spc="-15">
                <a:latin typeface="Calibri"/>
                <a:cs typeface="Calibri"/>
              </a:rPr>
              <a:t>to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>
                <a:latin typeface="Calibri"/>
                <a:cs typeface="Calibri"/>
              </a:rPr>
              <a:t> in the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Hadoop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File</a:t>
            </a:r>
            <a:r>
              <a:rPr sz="2766" spc="-20">
                <a:latin typeface="Calibri"/>
                <a:cs typeface="Calibri"/>
              </a:rPr>
              <a:t> System.</a:t>
            </a:r>
            <a:endParaRPr sz="2766">
              <a:latin typeface="Calibri"/>
              <a:cs typeface="Calibri"/>
            </a:endParaRPr>
          </a:p>
          <a:p>
            <a:pPr marL="351226" marR="5018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5">
                <a:latin typeface="Calibri"/>
                <a:cs typeface="Calibri"/>
              </a:rPr>
              <a:t>One </a:t>
            </a:r>
            <a:r>
              <a:rPr sz="2766" spc="-10">
                <a:latin typeface="Calibri"/>
                <a:cs typeface="Calibri"/>
              </a:rPr>
              <a:t>can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25">
                <a:latin typeface="Calibri"/>
                <a:cs typeface="Calibri"/>
              </a:rPr>
              <a:t>store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the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>
                <a:latin typeface="Calibri"/>
                <a:cs typeface="Calibri"/>
              </a:rPr>
              <a:t> in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HDFS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either </a:t>
            </a:r>
            <a:r>
              <a:rPr sz="2766" spc="-10">
                <a:latin typeface="Calibri"/>
                <a:cs typeface="Calibri"/>
              </a:rPr>
              <a:t>directly</a:t>
            </a:r>
            <a:r>
              <a:rPr sz="2766" spc="-5">
                <a:latin typeface="Calibri"/>
                <a:cs typeface="Calibri"/>
              </a:rPr>
              <a:t> or </a:t>
            </a:r>
            <a:r>
              <a:rPr sz="2766" spc="-10">
                <a:latin typeface="Calibri"/>
                <a:cs typeface="Calibri"/>
              </a:rPr>
              <a:t>through</a:t>
            </a:r>
            <a:r>
              <a:rPr sz="2766" spc="3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HBase. </a:t>
            </a:r>
            <a:r>
              <a:rPr sz="2766" spc="-20">
                <a:latin typeface="Calibri"/>
                <a:cs typeface="Calibri"/>
              </a:rPr>
              <a:t>Data 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consumer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reads/accesses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the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in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HDFS</a:t>
            </a:r>
            <a:r>
              <a:rPr sz="2766" spc="1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randomly </a:t>
            </a:r>
            <a:r>
              <a:rPr sz="2766" spc="-5">
                <a:latin typeface="Calibri"/>
                <a:cs typeface="Calibri"/>
              </a:rPr>
              <a:t>using</a:t>
            </a:r>
            <a:r>
              <a:rPr sz="2766" spc="3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HBase.</a:t>
            </a:r>
            <a:r>
              <a:rPr sz="2766" spc="1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HBase 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sits on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top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 </a:t>
            </a:r>
            <a:r>
              <a:rPr sz="2766">
                <a:latin typeface="Calibri"/>
                <a:cs typeface="Calibri"/>
              </a:rPr>
              <a:t>the</a:t>
            </a:r>
            <a:r>
              <a:rPr sz="2766" spc="1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Hadoop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File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25">
                <a:latin typeface="Calibri"/>
                <a:cs typeface="Calibri"/>
              </a:rPr>
              <a:t>System</a:t>
            </a:r>
            <a:r>
              <a:rPr sz="2766">
                <a:latin typeface="Calibri"/>
                <a:cs typeface="Calibri"/>
              </a:rPr>
              <a:t> and </a:t>
            </a:r>
            <a:r>
              <a:rPr sz="2766" spc="-10">
                <a:latin typeface="Calibri"/>
                <a:cs typeface="Calibri"/>
              </a:rPr>
              <a:t>provides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read </a:t>
            </a:r>
            <a:r>
              <a:rPr sz="2766">
                <a:latin typeface="Calibri"/>
                <a:cs typeface="Calibri"/>
              </a:rPr>
              <a:t>and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write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698" y="307581"/>
            <a:ext cx="7198511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25" dirty="0">
                <a:latin typeface="Calibri"/>
                <a:cs typeface="Calibri"/>
              </a:rPr>
              <a:t>Features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Apache </a:t>
            </a:r>
            <a:r>
              <a:rPr b="1" spc="-5" dirty="0" err="1">
                <a:latin typeface="Calibri"/>
                <a:cs typeface="Calibri"/>
              </a:rPr>
              <a:t>Hbase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25" y="1212616"/>
            <a:ext cx="10193867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 spc="-5">
                <a:latin typeface="Calibri"/>
                <a:cs typeface="Calibri"/>
              </a:rPr>
              <a:t>Some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the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more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important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features</a:t>
            </a:r>
            <a:r>
              <a:rPr sz="2766" spc="-5">
                <a:latin typeface="Calibri"/>
                <a:cs typeface="Calibri"/>
              </a:rPr>
              <a:t> include</a:t>
            </a:r>
            <a:r>
              <a:rPr sz="2766">
                <a:latin typeface="Calibri"/>
                <a:cs typeface="Calibri"/>
              </a:rPr>
              <a:t> the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following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capabilities: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324" y="1634369"/>
            <a:ext cx="10972172" cy="3519799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351226" indent="-338682">
              <a:spcBef>
                <a:spcPts val="761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5">
                <a:latin typeface="Calibri"/>
                <a:cs typeface="Calibri"/>
              </a:rPr>
              <a:t>Linear</a:t>
            </a:r>
            <a:r>
              <a:rPr sz="2766" spc="-3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and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modular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capabilities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5">
                <a:latin typeface="Calibri"/>
                <a:cs typeface="Calibri"/>
              </a:rPr>
              <a:t>Strictly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consistent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reads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and</a:t>
            </a:r>
            <a:r>
              <a:rPr sz="2766" spc="-10">
                <a:latin typeface="Calibri"/>
                <a:cs typeface="Calibri"/>
              </a:rPr>
              <a:t> writes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0">
                <a:latin typeface="Calibri"/>
                <a:cs typeface="Calibri"/>
              </a:rPr>
              <a:t>Automatic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and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configurable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sharding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tables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0">
                <a:latin typeface="Calibri"/>
                <a:cs typeface="Calibri"/>
              </a:rPr>
              <a:t>Automatic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failover</a:t>
            </a:r>
            <a:r>
              <a:rPr sz="2766" spc="-3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support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between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RegionServers</a:t>
            </a:r>
            <a:endParaRPr sz="2766">
              <a:latin typeface="Calibri"/>
              <a:cs typeface="Calibri"/>
            </a:endParaRPr>
          </a:p>
          <a:p>
            <a:pPr marL="351226" marR="5018" indent="-338682">
              <a:spcBef>
                <a:spcPts val="66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Convenient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base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classes </a:t>
            </a:r>
            <a:r>
              <a:rPr sz="2766" spc="-25">
                <a:latin typeface="Calibri"/>
                <a:cs typeface="Calibri"/>
              </a:rPr>
              <a:t>for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backing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Hadoop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MapReduce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jobs</a:t>
            </a:r>
            <a:r>
              <a:rPr sz="2766" spc="1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with Apache </a:t>
            </a:r>
            <a:r>
              <a:rPr sz="2766" spc="-612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Hbase </a:t>
            </a:r>
            <a:r>
              <a:rPr sz="2766" spc="-10">
                <a:latin typeface="Calibri"/>
                <a:cs typeface="Calibri"/>
              </a:rPr>
              <a:t>tables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Easy-to-use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25">
                <a:latin typeface="Calibri"/>
                <a:cs typeface="Calibri"/>
              </a:rPr>
              <a:t>Java</a:t>
            </a:r>
            <a:r>
              <a:rPr sz="2766" spc="-2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API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for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client </a:t>
            </a:r>
            <a:r>
              <a:rPr sz="2766">
                <a:latin typeface="Calibri"/>
                <a:cs typeface="Calibri"/>
              </a:rPr>
              <a:t>access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6121" y="307581"/>
            <a:ext cx="6172103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10" dirty="0">
                <a:latin typeface="Calibri"/>
                <a:cs typeface="Calibri"/>
              </a:rPr>
              <a:t>Limitations</a:t>
            </a:r>
            <a:r>
              <a:rPr b="1" spc="-49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4" y="1212616"/>
            <a:ext cx="10946459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indent="-338682">
              <a:spcBef>
                <a:spcPts val="9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5">
                <a:latin typeface="Calibri"/>
                <a:cs typeface="Calibri"/>
              </a:rPr>
              <a:t>Hadoop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can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perform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only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batch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processing,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and</a:t>
            </a:r>
            <a:r>
              <a:rPr sz="2766" spc="15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will</a:t>
            </a:r>
            <a:r>
              <a:rPr sz="2766" spc="-2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be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accessed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only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990" y="1634068"/>
            <a:ext cx="10296721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>
                <a:latin typeface="Calibri"/>
                <a:cs typeface="Calibri"/>
              </a:rPr>
              <a:t>in 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sequential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44">
                <a:latin typeface="Calibri"/>
                <a:cs typeface="Calibri"/>
              </a:rPr>
              <a:t>manner.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That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means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one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has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to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search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the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entire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dataset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27" y="1503870"/>
            <a:ext cx="11049941" cy="3733849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>
              <a:lnSpc>
                <a:spcPts val="8430"/>
              </a:lnSpc>
              <a:spcBef>
                <a:spcPts val="99"/>
              </a:spcBef>
            </a:pPr>
            <a:r>
              <a:rPr sz="2766" spc="-15">
                <a:latin typeface="Calibri"/>
                <a:cs typeface="Calibri"/>
              </a:rPr>
              <a:t>e</a:t>
            </a:r>
            <a:r>
              <a:rPr sz="2766" spc="-30">
                <a:latin typeface="Calibri"/>
                <a:cs typeface="Calibri"/>
              </a:rPr>
              <a:t>v</a:t>
            </a:r>
            <a:r>
              <a:rPr sz="2766">
                <a:latin typeface="Calibri"/>
                <a:cs typeface="Calibri"/>
              </a:rPr>
              <a:t>en </a:t>
            </a:r>
            <a:r>
              <a:rPr sz="2766" spc="-64">
                <a:latin typeface="Calibri"/>
                <a:cs typeface="Calibri"/>
              </a:rPr>
              <a:t>f</a:t>
            </a:r>
            <a:r>
              <a:rPr sz="2766" spc="-5">
                <a:latin typeface="Calibri"/>
                <a:cs typeface="Calibri"/>
              </a:rPr>
              <a:t>o</a:t>
            </a:r>
            <a:r>
              <a:rPr sz="2766">
                <a:latin typeface="Calibri"/>
                <a:cs typeface="Calibri"/>
              </a:rPr>
              <a:t>r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the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simplest of jobs.</a:t>
            </a:r>
            <a:endParaRPr sz="10667" baseline="-5015">
              <a:latin typeface="Calibri"/>
              <a:cs typeface="Calibri"/>
            </a:endParaRPr>
          </a:p>
          <a:p>
            <a:pPr marL="351226" marR="5018" indent="-338682">
              <a:lnSpc>
                <a:spcPts val="3319"/>
              </a:lnSpc>
              <a:spcBef>
                <a:spcPts val="5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>
                <a:latin typeface="Calibri"/>
                <a:cs typeface="Calibri"/>
              </a:rPr>
              <a:t>A </a:t>
            </a:r>
            <a:r>
              <a:rPr sz="2766" spc="-10">
                <a:latin typeface="Calibri"/>
                <a:cs typeface="Calibri"/>
              </a:rPr>
              <a:t>huge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dataset</a:t>
            </a:r>
            <a:r>
              <a:rPr sz="2766">
                <a:latin typeface="Calibri"/>
                <a:cs typeface="Calibri"/>
              </a:rPr>
              <a:t> when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processed</a:t>
            </a:r>
            <a:r>
              <a:rPr sz="2766" spc="-5">
                <a:latin typeface="Calibri"/>
                <a:cs typeface="Calibri"/>
              </a:rPr>
              <a:t> results</a:t>
            </a:r>
            <a:r>
              <a:rPr sz="2766">
                <a:latin typeface="Calibri"/>
                <a:cs typeface="Calibri"/>
              </a:rPr>
              <a:t> in </a:t>
            </a:r>
            <a:r>
              <a:rPr sz="2766" spc="-5">
                <a:latin typeface="Calibri"/>
                <a:cs typeface="Calibri"/>
              </a:rPr>
              <a:t>another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huge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set,</a:t>
            </a:r>
            <a:r>
              <a:rPr sz="2766">
                <a:latin typeface="Calibri"/>
                <a:cs typeface="Calibri"/>
              </a:rPr>
              <a:t> which 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should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also </a:t>
            </a:r>
            <a:r>
              <a:rPr sz="2766" spc="-5">
                <a:latin typeface="Calibri"/>
                <a:cs typeface="Calibri"/>
              </a:rPr>
              <a:t>be </a:t>
            </a:r>
            <a:r>
              <a:rPr sz="2766" spc="-10">
                <a:latin typeface="Calibri"/>
                <a:cs typeface="Calibri"/>
              </a:rPr>
              <a:t>processed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sequentially.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40">
                <a:latin typeface="Calibri"/>
                <a:cs typeface="Calibri"/>
              </a:rPr>
              <a:t>At</a:t>
            </a:r>
            <a:r>
              <a:rPr sz="2766">
                <a:latin typeface="Calibri"/>
                <a:cs typeface="Calibri"/>
              </a:rPr>
              <a:t> this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point,</a:t>
            </a:r>
            <a:r>
              <a:rPr sz="2766">
                <a:latin typeface="Calibri"/>
                <a:cs typeface="Calibri"/>
              </a:rPr>
              <a:t> 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new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solution </a:t>
            </a:r>
            <a:r>
              <a:rPr sz="2766">
                <a:latin typeface="Calibri"/>
                <a:cs typeface="Calibri"/>
              </a:rPr>
              <a:t>is 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needed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to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access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any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point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in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single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unit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 time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(random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access).</a:t>
            </a:r>
            <a:endParaRPr sz="2766">
              <a:latin typeface="Calibri"/>
              <a:cs typeface="Calibri"/>
            </a:endParaRPr>
          </a:p>
          <a:p>
            <a:pPr marL="351226" marR="90315" indent="-338682">
              <a:spcBef>
                <a:spcPts val="558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5">
                <a:latin typeface="Calibri"/>
                <a:cs typeface="Calibri"/>
              </a:rPr>
              <a:t>Applications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such</a:t>
            </a:r>
            <a:r>
              <a:rPr sz="2766" spc="2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as </a:t>
            </a:r>
            <a:r>
              <a:rPr sz="2766" spc="-5">
                <a:latin typeface="Calibri"/>
                <a:cs typeface="Calibri"/>
              </a:rPr>
              <a:t>HBase,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Cassandra,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couchDB,</a:t>
            </a:r>
            <a:r>
              <a:rPr sz="2766" spc="2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Dynamo,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and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MongoDB 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are </a:t>
            </a:r>
            <a:r>
              <a:rPr sz="2766" spc="-5">
                <a:latin typeface="Calibri"/>
                <a:cs typeface="Calibri"/>
              </a:rPr>
              <a:t>some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the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databases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that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5">
                <a:latin typeface="Calibri"/>
                <a:cs typeface="Calibri"/>
              </a:rPr>
              <a:t>store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huge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amounts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and </a:t>
            </a:r>
            <a:r>
              <a:rPr sz="2766" spc="-5">
                <a:latin typeface="Calibri"/>
                <a:cs typeface="Calibri"/>
              </a:rPr>
              <a:t>access</a:t>
            </a:r>
            <a:r>
              <a:rPr sz="2766" spc="1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the </a:t>
            </a:r>
            <a:r>
              <a:rPr sz="2766" spc="-607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data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in a </a:t>
            </a:r>
            <a:r>
              <a:rPr sz="2766" spc="-10">
                <a:latin typeface="Calibri"/>
                <a:cs typeface="Calibri"/>
              </a:rPr>
              <a:t>random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44">
                <a:latin typeface="Calibri"/>
                <a:cs typeface="Calibri"/>
              </a:rPr>
              <a:t>manner.</a:t>
            </a:r>
            <a:endParaRPr sz="276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652" y="307581"/>
            <a:ext cx="6863476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Data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Model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4" y="1212616"/>
            <a:ext cx="10610301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351226" indent="-338682">
              <a:spcBef>
                <a:spcPts val="9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>
                <a:latin typeface="Calibri"/>
                <a:cs typeface="Calibri"/>
              </a:rPr>
              <a:t>A </a:t>
            </a:r>
            <a:r>
              <a:rPr sz="2766" spc="-10">
                <a:latin typeface="Calibri"/>
                <a:cs typeface="Calibri"/>
              </a:rPr>
              <a:t>table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in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Hbase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is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similar</a:t>
            </a:r>
            <a:r>
              <a:rPr sz="2766" spc="-25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to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other </a:t>
            </a:r>
            <a:r>
              <a:rPr sz="2766" spc="-10">
                <a:latin typeface="Calibri"/>
                <a:cs typeface="Calibri"/>
              </a:rPr>
              <a:t>databases,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having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25">
                <a:latin typeface="Calibri"/>
                <a:cs typeface="Calibri"/>
              </a:rPr>
              <a:t>rows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and</a:t>
            </a:r>
            <a:r>
              <a:rPr sz="2766" spc="1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columns.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7992" y="1634068"/>
            <a:ext cx="9818197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 spc="-5">
                <a:latin typeface="Calibri"/>
                <a:cs typeface="Calibri"/>
              </a:rPr>
              <a:t>Column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in </a:t>
            </a:r>
            <a:r>
              <a:rPr sz="2766" spc="-5">
                <a:latin typeface="Calibri"/>
                <a:cs typeface="Calibri"/>
              </a:rPr>
              <a:t>Hbase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are </a:t>
            </a:r>
            <a:r>
              <a:rPr sz="2766" spc="-10">
                <a:latin typeface="Calibri"/>
                <a:cs typeface="Calibri"/>
              </a:rPr>
              <a:t>grouped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into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column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families,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all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with the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same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993" y="2055519"/>
            <a:ext cx="927570" cy="438233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2766" spc="-15">
                <a:latin typeface="Calibri"/>
                <a:cs typeface="Calibri"/>
              </a:rPr>
              <a:t>prefix.</a:t>
            </a:r>
            <a:endParaRPr sz="276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325" y="2477271"/>
            <a:ext cx="11039906" cy="3431139"/>
          </a:xfrm>
          <a:prstGeom prst="rect">
            <a:avLst/>
          </a:prstGeom>
        </p:spPr>
        <p:txBody>
          <a:bodyPr vert="horz" wrap="square" lIns="0" tIns="96583" rIns="0" bIns="0" rtlCol="0">
            <a:spAutoFit/>
          </a:bodyPr>
          <a:lstStyle/>
          <a:p>
            <a:pPr marL="351226" indent="-338682">
              <a:spcBef>
                <a:spcPts val="761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For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example, </a:t>
            </a:r>
            <a:r>
              <a:rPr sz="2766" spc="-10">
                <a:latin typeface="Calibri"/>
                <a:cs typeface="Calibri"/>
              </a:rPr>
              <a:t>consider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 </a:t>
            </a:r>
            <a:r>
              <a:rPr sz="2766" spc="-10">
                <a:latin typeface="Calibri"/>
                <a:cs typeface="Calibri"/>
              </a:rPr>
              <a:t>table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of daily</a:t>
            </a:r>
            <a:r>
              <a:rPr sz="2766" spc="-20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stock</a:t>
            </a:r>
            <a:r>
              <a:rPr sz="2766" spc="-5">
                <a:latin typeface="Calibri"/>
                <a:cs typeface="Calibri"/>
              </a:rPr>
              <a:t> prices.</a:t>
            </a:r>
            <a:endParaRPr sz="2766">
              <a:latin typeface="Calibri"/>
              <a:cs typeface="Calibri"/>
            </a:endParaRPr>
          </a:p>
          <a:p>
            <a:pPr marL="802803" marR="815346" lvl="1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There </a:t>
            </a:r>
            <a:r>
              <a:rPr sz="2766" spc="-20">
                <a:latin typeface="Calibri"/>
                <a:cs typeface="Calibri"/>
              </a:rPr>
              <a:t>may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be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column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family </a:t>
            </a:r>
            <a:r>
              <a:rPr sz="2766" spc="-5">
                <a:latin typeface="Calibri"/>
                <a:cs typeface="Calibri"/>
              </a:rPr>
              <a:t>called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“price” that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has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four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members</a:t>
            </a:r>
            <a:r>
              <a:rPr sz="2766" spc="49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– </a:t>
            </a:r>
            <a:r>
              <a:rPr sz="2766" spc="-612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price:open,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price:c</a:t>
            </a:r>
            <a:r>
              <a:rPr lang="en-US" sz="2766" spc="-5">
                <a:latin typeface="Calibri"/>
                <a:cs typeface="Calibri"/>
              </a:rPr>
              <a:t>l</a:t>
            </a:r>
            <a:r>
              <a:rPr sz="2766" spc="-5">
                <a:latin typeface="Calibri"/>
                <a:cs typeface="Calibri"/>
              </a:rPr>
              <a:t>ose,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price:low </a:t>
            </a:r>
            <a:r>
              <a:rPr sz="2766">
                <a:latin typeface="Calibri"/>
                <a:cs typeface="Calibri"/>
              </a:rPr>
              <a:t>and </a:t>
            </a:r>
            <a:r>
              <a:rPr sz="2766" spc="-5">
                <a:latin typeface="Calibri"/>
                <a:cs typeface="Calibri"/>
              </a:rPr>
              <a:t>price:high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>
                <a:latin typeface="Calibri"/>
                <a:cs typeface="Calibri"/>
              </a:rPr>
              <a:t>A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column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does not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need</a:t>
            </a:r>
            <a:r>
              <a:rPr sz="2766" spc="-10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to</a:t>
            </a:r>
            <a:r>
              <a:rPr sz="2766" spc="-5">
                <a:latin typeface="Calibri"/>
                <a:cs typeface="Calibri"/>
              </a:rPr>
              <a:t> be </a:t>
            </a:r>
            <a:r>
              <a:rPr sz="2766">
                <a:latin typeface="Calibri"/>
                <a:cs typeface="Calibri"/>
              </a:rPr>
              <a:t>a </a:t>
            </a:r>
            <a:r>
              <a:rPr sz="2766" spc="-40">
                <a:latin typeface="Calibri"/>
                <a:cs typeface="Calibri"/>
              </a:rPr>
              <a:t>family.</a:t>
            </a:r>
            <a:endParaRPr sz="2766">
              <a:latin typeface="Calibri"/>
              <a:cs typeface="Calibri"/>
            </a:endParaRPr>
          </a:p>
          <a:p>
            <a:pPr marL="802803" marR="5018" lvl="1" indent="-338682">
              <a:spcBef>
                <a:spcPts val="66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766" spc="-15">
                <a:latin typeface="Calibri"/>
                <a:cs typeface="Calibri"/>
              </a:rPr>
              <a:t>For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instance,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the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stock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table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25">
                <a:latin typeface="Calibri"/>
                <a:cs typeface="Calibri"/>
              </a:rPr>
              <a:t>may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25">
                <a:latin typeface="Calibri"/>
                <a:cs typeface="Calibri"/>
              </a:rPr>
              <a:t>have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a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column</a:t>
            </a:r>
            <a:r>
              <a:rPr sz="2766" spc="10">
                <a:latin typeface="Calibri"/>
                <a:cs typeface="Calibri"/>
              </a:rPr>
              <a:t> </a:t>
            </a:r>
            <a:r>
              <a:rPr sz="2766" spc="-5">
                <a:latin typeface="Calibri"/>
                <a:cs typeface="Calibri"/>
              </a:rPr>
              <a:t>named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‘volume’</a:t>
            </a:r>
            <a:r>
              <a:rPr sz="2766" spc="-20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indicating </a:t>
            </a:r>
            <a:r>
              <a:rPr sz="2766" spc="-607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how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many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shares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were</a:t>
            </a:r>
            <a:r>
              <a:rPr sz="2766" spc="-1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traded.</a:t>
            </a:r>
            <a:endParaRPr sz="2766">
              <a:latin typeface="Calibri"/>
              <a:cs typeface="Calibri"/>
            </a:endParaRPr>
          </a:p>
          <a:p>
            <a:pPr marL="351226" indent="-338682">
              <a:spcBef>
                <a:spcPts val="662"/>
              </a:spcBef>
              <a:buFont typeface="Arial MT"/>
              <a:buChar char="•"/>
              <a:tabLst>
                <a:tab pos="350599" algn="l"/>
                <a:tab pos="351226" algn="l"/>
                <a:tab pos="2015160" algn="l"/>
              </a:tabLst>
            </a:pPr>
            <a:r>
              <a:rPr sz="2766">
                <a:latin typeface="Calibri"/>
                <a:cs typeface="Calibri"/>
              </a:rPr>
              <a:t>All </a:t>
            </a:r>
            <a:r>
              <a:rPr sz="2766" spc="-10">
                <a:latin typeface="Calibri"/>
                <a:cs typeface="Calibri"/>
              </a:rPr>
              <a:t>column	family</a:t>
            </a:r>
            <a:r>
              <a:rPr sz="2766" spc="-20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members</a:t>
            </a:r>
            <a:r>
              <a:rPr sz="2766" spc="-5">
                <a:latin typeface="Calibri"/>
                <a:cs typeface="Calibri"/>
              </a:rPr>
              <a:t> </a:t>
            </a:r>
            <a:r>
              <a:rPr sz="2766" spc="-10">
                <a:latin typeface="Calibri"/>
                <a:cs typeface="Calibri"/>
              </a:rPr>
              <a:t>are</a:t>
            </a:r>
            <a:r>
              <a:rPr sz="2766" spc="-20">
                <a:latin typeface="Calibri"/>
                <a:cs typeface="Calibri"/>
              </a:rPr>
              <a:t> stores</a:t>
            </a:r>
            <a:r>
              <a:rPr sz="2766">
                <a:latin typeface="Calibri"/>
                <a:cs typeface="Calibri"/>
              </a:rPr>
              <a:t> </a:t>
            </a:r>
            <a:r>
              <a:rPr sz="2766" spc="-15">
                <a:latin typeface="Calibri"/>
                <a:cs typeface="Calibri"/>
              </a:rPr>
              <a:t>together </a:t>
            </a:r>
            <a:r>
              <a:rPr sz="2766">
                <a:latin typeface="Calibri"/>
                <a:cs typeface="Calibri"/>
              </a:rPr>
              <a:t>in</a:t>
            </a:r>
            <a:r>
              <a:rPr sz="2766" spc="5">
                <a:latin typeface="Calibri"/>
                <a:cs typeface="Calibri"/>
              </a:rPr>
              <a:t> </a:t>
            </a:r>
            <a:r>
              <a:rPr sz="2766">
                <a:latin typeface="Calibri"/>
                <a:cs typeface="Calibri"/>
              </a:rPr>
              <a:t>the </a:t>
            </a:r>
            <a:r>
              <a:rPr sz="2766" spc="-20">
                <a:latin typeface="Calibri"/>
                <a:cs typeface="Calibri"/>
              </a:rPr>
              <a:t>physical</a:t>
            </a:r>
            <a:r>
              <a:rPr sz="2766">
                <a:latin typeface="Calibri"/>
                <a:cs typeface="Calibri"/>
              </a:rPr>
              <a:t> file</a:t>
            </a:r>
            <a:r>
              <a:rPr sz="2766" spc="-30">
                <a:latin typeface="Calibri"/>
                <a:cs typeface="Calibri"/>
              </a:rPr>
              <a:t> </a:t>
            </a:r>
            <a:r>
              <a:rPr sz="2766" spc="-20">
                <a:latin typeface="Calibri"/>
                <a:cs typeface="Calibri"/>
              </a:rPr>
              <a:t>system.</a:t>
            </a:r>
            <a:endParaRPr sz="276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130" y="307581"/>
            <a:ext cx="7103782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Data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Model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990" y="1606221"/>
            <a:ext cx="3997521" cy="407202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12544">
              <a:spcBef>
                <a:spcPts val="94"/>
              </a:spcBef>
            </a:pPr>
            <a:r>
              <a:rPr sz="2568" spc="-10">
                <a:latin typeface="Calibri"/>
                <a:cs typeface="Calibri"/>
              </a:rPr>
              <a:t>column),</a:t>
            </a:r>
            <a:r>
              <a:rPr sz="2568" spc="-35">
                <a:latin typeface="Calibri"/>
                <a:cs typeface="Calibri"/>
              </a:rPr>
              <a:t> </a:t>
            </a:r>
            <a:r>
              <a:rPr sz="2568" spc="-15">
                <a:latin typeface="Calibri"/>
                <a:cs typeface="Calibri"/>
              </a:rPr>
              <a:t>version</a:t>
            </a:r>
            <a:r>
              <a:rPr sz="2568" spc="-30">
                <a:latin typeface="Calibri"/>
                <a:cs typeface="Calibri"/>
              </a:rPr>
              <a:t> </a:t>
            </a:r>
            <a:r>
              <a:rPr sz="2568" spc="-10">
                <a:latin typeface="Calibri"/>
                <a:cs typeface="Calibri"/>
              </a:rPr>
              <a:t>(timestamp).</a:t>
            </a:r>
            <a:endParaRPr sz="256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327" y="1214873"/>
            <a:ext cx="11041160" cy="4434896"/>
          </a:xfrm>
          <a:prstGeom prst="rect">
            <a:avLst/>
          </a:prstGeom>
        </p:spPr>
        <p:txBody>
          <a:bodyPr vert="horz" wrap="square" lIns="0" tIns="11916" rIns="0" bIns="0" rtlCol="0">
            <a:spAutoFit/>
          </a:bodyPr>
          <a:lstStyle/>
          <a:p>
            <a:pPr marL="351226" indent="-338682">
              <a:lnSpc>
                <a:spcPts val="2657"/>
              </a:lnSpc>
              <a:spcBef>
                <a:spcPts val="94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568">
                <a:latin typeface="Calibri"/>
                <a:cs typeface="Calibri"/>
              </a:rPr>
              <a:t>Specific Hbase cell values are identified by row key, column (column family and</a:t>
            </a:r>
          </a:p>
          <a:p>
            <a:pPr marL="351226" indent="-338682">
              <a:lnSpc>
                <a:spcPts val="7966"/>
              </a:lnSpc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568">
                <a:latin typeface="Calibri"/>
                <a:cs typeface="Calibri"/>
              </a:rPr>
              <a:t>It is possible to have</a:t>
            </a:r>
            <a:r>
              <a:rPr lang="en-US" sz="10667" baseline="-5401">
                <a:solidFill>
                  <a:srgbClr val="8DB3E1"/>
                </a:solidFill>
                <a:latin typeface="Calibri"/>
                <a:cs typeface="Calibri"/>
              </a:rPr>
              <a:t> </a:t>
            </a:r>
            <a:r>
              <a:rPr sz="2568">
                <a:latin typeface="Calibri"/>
                <a:cs typeface="Calibri"/>
              </a:rPr>
              <a:t>many versions</a:t>
            </a:r>
            <a:r>
              <a:rPr lang="en-US" sz="2568">
                <a:latin typeface="Calibri"/>
                <a:cs typeface="Calibri"/>
              </a:rPr>
              <a:t> </a:t>
            </a:r>
            <a:r>
              <a:rPr sz="2568">
                <a:latin typeface="Calibri"/>
                <a:cs typeface="Calibri"/>
              </a:rPr>
              <a:t>of data</a:t>
            </a:r>
            <a:r>
              <a:rPr lang="en-US" sz="2568">
                <a:latin typeface="Calibri"/>
                <a:cs typeface="Calibri"/>
              </a:rPr>
              <a:t> </a:t>
            </a:r>
            <a:r>
              <a:rPr sz="2568">
                <a:latin typeface="Calibri"/>
                <a:cs typeface="Calibri"/>
              </a:rPr>
              <a:t>within an Hbase cell.</a:t>
            </a:r>
          </a:p>
          <a:p>
            <a:pPr marL="351226" indent="-338682">
              <a:lnSpc>
                <a:spcPts val="2933"/>
              </a:lnSpc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568">
                <a:latin typeface="Calibri"/>
                <a:cs typeface="Calibri"/>
              </a:rPr>
              <a:t>A version is specified as a timestamp and is created each time data are written</a:t>
            </a:r>
          </a:p>
          <a:p>
            <a:pPr marL="351226"/>
            <a:r>
              <a:rPr sz="2568">
                <a:latin typeface="Calibri"/>
                <a:cs typeface="Calibri"/>
              </a:rPr>
              <a:t>to a cell.</a:t>
            </a:r>
          </a:p>
          <a:p>
            <a:pPr marL="351226" marR="25088" indent="-338682">
              <a:spcBef>
                <a:spcPts val="61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568">
                <a:latin typeface="Calibri"/>
                <a:cs typeface="Calibri"/>
              </a:rPr>
              <a:t>Almost anything can serve as a row key, from strings to binary representations of  longs to serialized data structures.</a:t>
            </a:r>
          </a:p>
          <a:p>
            <a:pPr marL="351226" indent="-338682">
              <a:spcBef>
                <a:spcPts val="61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568">
                <a:latin typeface="Calibri"/>
                <a:cs typeface="Calibri"/>
              </a:rPr>
              <a:t>Rows are lexicographically sorted with the lowest order appearing first in a table.</a:t>
            </a:r>
          </a:p>
          <a:p>
            <a:pPr marL="351226" indent="-338682">
              <a:spcBef>
                <a:spcPts val="61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568">
                <a:latin typeface="Calibri"/>
                <a:cs typeface="Calibri"/>
              </a:rPr>
              <a:t>The empty byte array denotes both the start and the end of a tables namespace.</a:t>
            </a:r>
          </a:p>
          <a:p>
            <a:pPr marL="351226" indent="-338682">
              <a:spcBef>
                <a:spcPts val="61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568">
                <a:latin typeface="Calibri"/>
                <a:cs typeface="Calibri"/>
              </a:rPr>
              <a:t>Al</a:t>
            </a:r>
            <a:r>
              <a:rPr lang="en-US" sz="2568">
                <a:latin typeface="Calibri"/>
                <a:cs typeface="Calibri"/>
              </a:rPr>
              <a:t>l</a:t>
            </a:r>
            <a:r>
              <a:rPr sz="2568">
                <a:latin typeface="Calibri"/>
                <a:cs typeface="Calibri"/>
              </a:rPr>
              <a:t> tables accesses are via the table row key, which is considered its primary key.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5973" y="498908"/>
            <a:ext cx="3499556" cy="681414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4346" spc="-15">
                <a:latin typeface="Calibri"/>
                <a:cs typeface="Calibri"/>
              </a:rPr>
              <a:t>What</a:t>
            </a:r>
            <a:r>
              <a:rPr sz="4346" spc="-35">
                <a:latin typeface="Calibri"/>
                <a:cs typeface="Calibri"/>
              </a:rPr>
              <a:t> </a:t>
            </a:r>
            <a:r>
              <a:rPr sz="4346">
                <a:latin typeface="Calibri"/>
                <a:cs typeface="Calibri"/>
              </a:rPr>
              <a:t>is</a:t>
            </a:r>
            <a:r>
              <a:rPr sz="4346" spc="-40">
                <a:latin typeface="Calibri"/>
                <a:cs typeface="Calibri"/>
              </a:rPr>
              <a:t> </a:t>
            </a:r>
            <a:r>
              <a:rPr sz="4346" spc="-5">
                <a:latin typeface="Calibri"/>
                <a:cs typeface="Calibri"/>
              </a:rPr>
              <a:t>HBase?</a:t>
            </a:r>
            <a:endParaRPr sz="4346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915" y="1336717"/>
            <a:ext cx="10481859" cy="4436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2039" y="230984"/>
            <a:ext cx="5929176" cy="620619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>
              <a:spcBef>
                <a:spcPts val="99"/>
              </a:spcBef>
            </a:pPr>
            <a:r>
              <a:rPr sz="3951" spc="-25">
                <a:latin typeface="Calibri"/>
                <a:cs typeface="Calibri"/>
              </a:rPr>
              <a:t>Storage</a:t>
            </a:r>
            <a:r>
              <a:rPr sz="3951" spc="-30">
                <a:latin typeface="Calibri"/>
                <a:cs typeface="Calibri"/>
              </a:rPr>
              <a:t> </a:t>
            </a:r>
            <a:r>
              <a:rPr sz="3951">
                <a:latin typeface="Calibri"/>
                <a:cs typeface="Calibri"/>
              </a:rPr>
              <a:t>Mechanism</a:t>
            </a:r>
            <a:r>
              <a:rPr sz="3951" spc="-59">
                <a:latin typeface="Calibri"/>
                <a:cs typeface="Calibri"/>
              </a:rPr>
              <a:t> </a:t>
            </a:r>
            <a:r>
              <a:rPr sz="3951">
                <a:latin typeface="Calibri"/>
                <a:cs typeface="Calibri"/>
              </a:rPr>
              <a:t>in</a:t>
            </a:r>
            <a:r>
              <a:rPr sz="3951" spc="-35">
                <a:latin typeface="Calibri"/>
                <a:cs typeface="Calibri"/>
              </a:rPr>
              <a:t> </a:t>
            </a:r>
            <a:r>
              <a:rPr sz="3951" spc="-5">
                <a:latin typeface="Calibri"/>
                <a:cs typeface="Calibri"/>
              </a:rPr>
              <a:t>HBase</a:t>
            </a:r>
            <a:endParaRPr sz="3951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65" y="1793763"/>
            <a:ext cx="11839284" cy="34460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53873" y="6106724"/>
            <a:ext cx="4286015" cy="56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88"/>
              </a:lnSpc>
            </a:pPr>
            <a:endParaRPr sz="1778">
              <a:latin typeface="Calibri"/>
              <a:cs typeface="Calibri"/>
            </a:endParaRPr>
          </a:p>
          <a:p>
            <a:pPr algn="ctr">
              <a:spcBef>
                <a:spcPts val="356"/>
              </a:spcBef>
            </a:pPr>
            <a:endParaRPr sz="177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565" y="307581"/>
            <a:ext cx="4920784" cy="689141"/>
          </a:xfrm>
          <a:prstGeom prst="rect">
            <a:avLst/>
          </a:prstGeom>
        </p:spPr>
        <p:txBody>
          <a:bodyPr vert="horz" wrap="square" lIns="0" tIns="11916" rIns="0" bIns="0" rtlCol="0" anchor="ctr">
            <a:spAutoFit/>
          </a:bodyPr>
          <a:lstStyle/>
          <a:p>
            <a:pPr marL="12544">
              <a:lnSpc>
                <a:spcPct val="100000"/>
              </a:lnSpc>
              <a:spcBef>
                <a:spcPts val="94"/>
              </a:spcBef>
            </a:pPr>
            <a:r>
              <a:rPr b="1" spc="-5" dirty="0" err="1">
                <a:latin typeface="Calibri"/>
                <a:cs typeface="Calibri"/>
              </a:rPr>
              <a:t>Hbase</a:t>
            </a:r>
            <a:r>
              <a:rPr b="1" spc="-54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25" y="1151205"/>
            <a:ext cx="7070608" cy="5583675"/>
          </a:xfrm>
          <a:prstGeom prst="rect">
            <a:avLst/>
          </a:prstGeom>
        </p:spPr>
        <p:txBody>
          <a:bodyPr vert="horz" wrap="square" lIns="0" tIns="78395" rIns="0" bIns="0" rtlCol="0">
            <a:spAutoFit/>
          </a:bodyPr>
          <a:lstStyle/>
          <a:p>
            <a:pPr marL="351226" indent="-338682">
              <a:spcBef>
                <a:spcPts val="617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spc="-5">
                <a:latin typeface="Calibri"/>
                <a:cs typeface="Calibri"/>
              </a:rPr>
              <a:t>Download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23"/>
              </a:spcBef>
              <a:buClr>
                <a:srgbClr val="000000"/>
              </a:buClr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u="heavy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http://archive.apache.org/dist/hbase/0.98.24/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1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spc="-10">
                <a:latin typeface="Calibri"/>
                <a:cs typeface="Calibri"/>
              </a:rPr>
              <a:t>Extract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2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spc="-5">
                <a:latin typeface="Calibri"/>
                <a:cs typeface="Calibri"/>
              </a:rPr>
              <a:t>sudo</a:t>
            </a:r>
            <a:r>
              <a:rPr sz="2173" spc="-20">
                <a:latin typeface="Calibri"/>
                <a:cs typeface="Calibri"/>
              </a:rPr>
              <a:t> </a:t>
            </a:r>
            <a:r>
              <a:rPr sz="2173" spc="-10">
                <a:latin typeface="Calibri"/>
                <a:cs typeface="Calibri"/>
              </a:rPr>
              <a:t>tar </a:t>
            </a:r>
            <a:r>
              <a:rPr sz="2173">
                <a:latin typeface="Calibri"/>
                <a:cs typeface="Calibri"/>
              </a:rPr>
              <a:t>-zxvf </a:t>
            </a:r>
            <a:r>
              <a:rPr sz="2173" spc="-15">
                <a:latin typeface="Calibri"/>
                <a:cs typeface="Calibri"/>
              </a:rPr>
              <a:t>hbase-0.98.24-hadoop2-bin.tar.gz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2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spc="-10">
                <a:latin typeface="Calibri"/>
                <a:cs typeface="Calibri"/>
              </a:rPr>
              <a:t>Move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1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spc="-5">
                <a:latin typeface="Calibri"/>
                <a:cs typeface="Calibri"/>
              </a:rPr>
              <a:t>sudo</a:t>
            </a:r>
            <a:r>
              <a:rPr sz="2173" spc="-30">
                <a:latin typeface="Calibri"/>
                <a:cs typeface="Calibri"/>
              </a:rPr>
              <a:t> </a:t>
            </a:r>
            <a:r>
              <a:rPr sz="2173" spc="-20">
                <a:latin typeface="Calibri"/>
                <a:cs typeface="Calibri"/>
              </a:rPr>
              <a:t>mv</a:t>
            </a:r>
            <a:r>
              <a:rPr sz="2173" spc="-10">
                <a:latin typeface="Calibri"/>
                <a:cs typeface="Calibri"/>
              </a:rPr>
              <a:t> </a:t>
            </a:r>
            <a:r>
              <a:rPr sz="2173" spc="-5">
                <a:latin typeface="Calibri"/>
                <a:cs typeface="Calibri"/>
              </a:rPr>
              <a:t>hbase-0.98.24-hadoop2</a:t>
            </a:r>
            <a:r>
              <a:rPr sz="2173" spc="-35">
                <a:latin typeface="Calibri"/>
                <a:cs typeface="Calibri"/>
              </a:rPr>
              <a:t> </a:t>
            </a:r>
            <a:r>
              <a:rPr sz="2173" spc="-5">
                <a:latin typeface="Calibri"/>
                <a:cs typeface="Calibri"/>
              </a:rPr>
              <a:t>/usr/local/Hbase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2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>
                <a:latin typeface="Calibri"/>
                <a:cs typeface="Calibri"/>
              </a:rPr>
              <a:t>cd</a:t>
            </a:r>
            <a:r>
              <a:rPr sz="2173" spc="-49">
                <a:latin typeface="Calibri"/>
                <a:cs typeface="Calibri"/>
              </a:rPr>
              <a:t> </a:t>
            </a:r>
            <a:r>
              <a:rPr sz="2173" spc="-5">
                <a:latin typeface="Calibri"/>
                <a:cs typeface="Calibri"/>
              </a:rPr>
              <a:t>/usr/local/Hbase/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2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spc="-5">
                <a:latin typeface="Calibri"/>
                <a:cs typeface="Calibri"/>
              </a:rPr>
              <a:t>sudo</a:t>
            </a:r>
            <a:r>
              <a:rPr sz="2173" spc="-25">
                <a:latin typeface="Calibri"/>
                <a:cs typeface="Calibri"/>
              </a:rPr>
              <a:t> </a:t>
            </a:r>
            <a:r>
              <a:rPr sz="2173" spc="-5">
                <a:latin typeface="Calibri"/>
                <a:cs typeface="Calibri"/>
              </a:rPr>
              <a:t>gedit</a:t>
            </a:r>
            <a:r>
              <a:rPr sz="2173" spc="-15">
                <a:latin typeface="Calibri"/>
                <a:cs typeface="Calibri"/>
              </a:rPr>
              <a:t> </a:t>
            </a:r>
            <a:r>
              <a:rPr sz="2173" spc="-25">
                <a:latin typeface="Calibri"/>
                <a:cs typeface="Calibri"/>
              </a:rPr>
              <a:t>hbase-env.sh</a:t>
            </a:r>
            <a:endParaRPr sz="2173">
              <a:latin typeface="Calibri"/>
              <a:cs typeface="Calibri"/>
            </a:endParaRPr>
          </a:p>
          <a:p>
            <a:pPr marL="464120">
              <a:spcBef>
                <a:spcPts val="519"/>
              </a:spcBef>
              <a:tabLst>
                <a:tab pos="745728" algn="l"/>
              </a:tabLst>
            </a:pPr>
            <a:r>
              <a:rPr sz="2173">
                <a:latin typeface="Arial MT"/>
                <a:cs typeface="Arial MT"/>
              </a:rPr>
              <a:t>–	</a:t>
            </a:r>
            <a:r>
              <a:rPr sz="2173" spc="-10">
                <a:latin typeface="Calibri"/>
                <a:cs typeface="Calibri"/>
              </a:rPr>
              <a:t>export</a:t>
            </a:r>
            <a:r>
              <a:rPr sz="2173" spc="-64">
                <a:latin typeface="Calibri"/>
                <a:cs typeface="Calibri"/>
              </a:rPr>
              <a:t> </a:t>
            </a:r>
            <a:r>
              <a:rPr sz="2173" spc="-10">
                <a:latin typeface="Calibri"/>
                <a:cs typeface="Calibri"/>
              </a:rPr>
              <a:t>JAVA_HOME=/usr/lib/jvm/java-8-openjdk-amd64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2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>
                <a:latin typeface="Calibri"/>
                <a:cs typeface="Calibri"/>
              </a:rPr>
              <a:t>cd</a:t>
            </a:r>
            <a:r>
              <a:rPr sz="2173" spc="-49">
                <a:latin typeface="Calibri"/>
                <a:cs typeface="Calibri"/>
              </a:rPr>
              <a:t> </a:t>
            </a:r>
            <a:r>
              <a:rPr sz="2173" spc="-10">
                <a:latin typeface="Calibri"/>
                <a:cs typeface="Calibri"/>
              </a:rPr>
              <a:t>conf/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2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spc="-5">
                <a:latin typeface="Calibri"/>
                <a:cs typeface="Calibri"/>
              </a:rPr>
              <a:t>sudo</a:t>
            </a:r>
            <a:r>
              <a:rPr sz="2173" spc="-35">
                <a:latin typeface="Calibri"/>
                <a:cs typeface="Calibri"/>
              </a:rPr>
              <a:t> </a:t>
            </a:r>
            <a:r>
              <a:rPr sz="2173" spc="-5">
                <a:latin typeface="Calibri"/>
                <a:cs typeface="Calibri"/>
              </a:rPr>
              <a:t>gedit</a:t>
            </a:r>
            <a:r>
              <a:rPr sz="2173" spc="-25">
                <a:latin typeface="Calibri"/>
                <a:cs typeface="Calibri"/>
              </a:rPr>
              <a:t> </a:t>
            </a:r>
            <a:r>
              <a:rPr sz="2173" spc="-5">
                <a:latin typeface="Calibri"/>
                <a:cs typeface="Calibri"/>
              </a:rPr>
              <a:t>hbase-site.xml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19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>
                <a:latin typeface="Calibri"/>
                <a:cs typeface="Calibri"/>
              </a:rPr>
              <a:t>cd</a:t>
            </a:r>
            <a:r>
              <a:rPr sz="2173" spc="-54">
                <a:latin typeface="Calibri"/>
                <a:cs typeface="Calibri"/>
              </a:rPr>
              <a:t> </a:t>
            </a:r>
            <a:r>
              <a:rPr sz="2173" spc="-5">
                <a:latin typeface="Calibri"/>
                <a:cs typeface="Calibri"/>
              </a:rPr>
              <a:t>/usr/local/Hbase/bin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2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spc="-15">
                <a:latin typeface="Calibri"/>
                <a:cs typeface="Calibri"/>
              </a:rPr>
              <a:t>Edit</a:t>
            </a:r>
            <a:r>
              <a:rPr sz="2173" spc="-35">
                <a:latin typeface="Calibri"/>
                <a:cs typeface="Calibri"/>
              </a:rPr>
              <a:t> </a:t>
            </a:r>
            <a:r>
              <a:rPr sz="2173" spc="-10">
                <a:latin typeface="Calibri"/>
                <a:cs typeface="Calibri"/>
              </a:rPr>
              <a:t>~/.bashrc</a:t>
            </a:r>
            <a:endParaRPr sz="2173">
              <a:latin typeface="Calibri"/>
              <a:cs typeface="Calibri"/>
            </a:endParaRPr>
          </a:p>
          <a:p>
            <a:pPr marL="351226" indent="-338682">
              <a:spcBef>
                <a:spcPts val="523"/>
              </a:spcBef>
              <a:buFont typeface="Arial MT"/>
              <a:buChar char="•"/>
              <a:tabLst>
                <a:tab pos="350599" algn="l"/>
                <a:tab pos="351226" algn="l"/>
              </a:tabLst>
            </a:pPr>
            <a:r>
              <a:rPr sz="2173" spc="-10">
                <a:latin typeface="Calibri"/>
                <a:cs typeface="Calibri"/>
              </a:rPr>
              <a:t>./start-hbase.sh</a:t>
            </a:r>
            <a:endParaRPr sz="217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3873" y="6005128"/>
            <a:ext cx="4286015" cy="312941"/>
          </a:xfrm>
          <a:prstGeom prst="rect">
            <a:avLst/>
          </a:prstGeom>
        </p:spPr>
        <p:txBody>
          <a:bodyPr vert="horz" wrap="square" lIns="0" tIns="12543" rIns="0" bIns="0" rtlCol="0">
            <a:spAutoFit/>
          </a:bodyPr>
          <a:lstStyle/>
          <a:p>
            <a:pPr marL="12544" marR="5018" indent="664821">
              <a:lnSpc>
                <a:spcPct val="116700"/>
              </a:lnSpc>
              <a:spcBef>
                <a:spcPts val="99"/>
              </a:spcBef>
            </a:pPr>
            <a:r>
              <a:rPr sz="1778" b="1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r>
              <a:rPr sz="1778" b="1" spc="5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endParaRPr sz="177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1284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Arial MT</vt:lpstr>
      <vt:lpstr>Calibri</vt:lpstr>
      <vt:lpstr>Office Theme</vt:lpstr>
      <vt:lpstr>HBase</vt:lpstr>
      <vt:lpstr>What is Apache Hbase?</vt:lpstr>
      <vt:lpstr>Features of Apache Hbase</vt:lpstr>
      <vt:lpstr>Limitations of Hadoop</vt:lpstr>
      <vt:lpstr>Hbase Data Model Overview</vt:lpstr>
      <vt:lpstr>Hbase Data Model Overview</vt:lpstr>
      <vt:lpstr>PowerPoint Presentation</vt:lpstr>
      <vt:lpstr>PowerPoint Presentation</vt:lpstr>
      <vt:lpstr>Hbase Installation</vt:lpstr>
      <vt:lpstr>Hbase Installation</vt:lpstr>
      <vt:lpstr>Hbase Example Walk-Through</vt:lpstr>
      <vt:lpstr>Hbase Example Walk-Through</vt:lpstr>
      <vt:lpstr>Hbase Example Walk-Through</vt:lpstr>
      <vt:lpstr>Hbase Example Walk-Through</vt:lpstr>
      <vt:lpstr>Hbase Example Walk-Through</vt:lpstr>
      <vt:lpstr>Hbase Example Walk-Through</vt:lpstr>
      <vt:lpstr>Hbase Example Walk-Through</vt:lpstr>
      <vt:lpstr>Hbase Example Walk-Through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Shatabdi Basu [MU - Jaipur]</dc:creator>
  <cp:lastModifiedBy>Shatabdi Basu [MU - Jaipur]</cp:lastModifiedBy>
  <cp:revision>3</cp:revision>
  <dcterms:created xsi:type="dcterms:W3CDTF">2025-03-13T05:27:36Z</dcterms:created>
  <dcterms:modified xsi:type="dcterms:W3CDTF">2025-03-13T05:30:38Z</dcterms:modified>
</cp:coreProperties>
</file>