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0" r:id="rId3"/>
    <p:sldId id="265" r:id="rId4"/>
    <p:sldId id="263" r:id="rId5"/>
    <p:sldId id="264" r:id="rId6"/>
    <p:sldId id="266" r:id="rId7"/>
    <p:sldId id="267" r:id="rId8"/>
    <p:sldId id="268" r:id="rId9"/>
    <p:sldId id="269" r:id="rId10"/>
    <p:sldId id="27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1933" autoAdjust="0"/>
  </p:normalViewPr>
  <p:slideViewPr>
    <p:cSldViewPr snapToGrid="0">
      <p:cViewPr varScale="1">
        <p:scale>
          <a:sx n="52" d="100"/>
          <a:sy n="52" d="100"/>
        </p:scale>
        <p:origin x="1228" y="60"/>
      </p:cViewPr>
      <p:guideLst/>
    </p:cSldViewPr>
  </p:slideViewPr>
  <p:notesTextViewPr>
    <p:cViewPr>
      <p:scale>
        <a:sx n="1" d="1"/>
        <a:sy n="1" d="1"/>
      </p:scale>
      <p:origin x="0" y="0"/>
    </p:cViewPr>
  </p:notesTextViewPr>
  <p:sorterViewPr>
    <p:cViewPr>
      <p:scale>
        <a:sx n="100" d="100"/>
        <a:sy n="100" d="100"/>
      </p:scale>
      <p:origin x="0" y="-5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C0F323-7A50-4DAA-937D-61B043F74D7C}" type="datetimeFigureOut">
              <a:rPr lang="en-US" smtClean="0"/>
              <a:t>3/24/2025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1EB2ED-807C-4ECD-91B5-6913E34D5DC6}" type="slidenum">
              <a:rPr lang="en-US" smtClean="0"/>
              <a:t>‹#›</a:t>
            </a:fld>
            <a:endParaRPr lang="en-US"/>
          </a:p>
        </p:txBody>
      </p:sp>
    </p:spTree>
    <p:extLst>
      <p:ext uri="{BB962C8B-B14F-4D97-AF65-F5344CB8AC3E}">
        <p14:creationId xmlns:p14="http://schemas.microsoft.com/office/powerpoint/2010/main" val="542828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err="1"/>
              <a:t>RHadoop</a:t>
            </a:r>
            <a:r>
              <a:rPr lang="en-US" dirty="0"/>
              <a:t> is a collection of R packages that enable </a:t>
            </a:r>
            <a:r>
              <a:rPr lang="en-US" b="1" dirty="0"/>
              <a:t>big data processing</a:t>
            </a:r>
            <a:r>
              <a:rPr lang="en-US" dirty="0"/>
              <a:t> using </a:t>
            </a:r>
            <a:r>
              <a:rPr lang="en-US" b="1" dirty="0"/>
              <a:t>R</a:t>
            </a:r>
            <a:r>
              <a:rPr lang="en-US" dirty="0"/>
              <a:t> on </a:t>
            </a:r>
            <a:r>
              <a:rPr lang="en-US" b="1" dirty="0"/>
              <a:t>Hadoop clusters</a:t>
            </a:r>
            <a:r>
              <a:rPr lang="en-US" dirty="0"/>
              <a:t>. It integrates </a:t>
            </a:r>
            <a:r>
              <a:rPr lang="en-US" b="1" dirty="0"/>
              <a:t>R’s statistical computing capabilities</a:t>
            </a:r>
            <a:r>
              <a:rPr lang="en-US" dirty="0"/>
              <a:t> with </a:t>
            </a:r>
            <a:r>
              <a:rPr lang="en-US" b="1" dirty="0"/>
              <a:t>Hadoop's distributed storage and processing power</a:t>
            </a:r>
            <a:r>
              <a:rPr lang="en-US" dirty="0"/>
              <a:t>.</a:t>
            </a:r>
          </a:p>
          <a:p>
            <a:endParaRPr lang="en-US" dirty="0"/>
          </a:p>
        </p:txBody>
      </p:sp>
      <p:sp>
        <p:nvSpPr>
          <p:cNvPr id="4" name="Slide Number Placeholder 3"/>
          <p:cNvSpPr>
            <a:spLocks noGrp="1"/>
          </p:cNvSpPr>
          <p:nvPr>
            <p:ph type="sldNum" sz="quarter" idx="5"/>
          </p:nvPr>
        </p:nvSpPr>
        <p:spPr/>
        <p:txBody>
          <a:bodyPr/>
          <a:lstStyle/>
          <a:p>
            <a:fld id="{DA1EB2ED-807C-4ECD-91B5-6913E34D5DC6}" type="slidenum">
              <a:rPr lang="en-US" smtClean="0"/>
              <a:t>2</a:t>
            </a:fld>
            <a:endParaRPr lang="en-US"/>
          </a:p>
        </p:txBody>
      </p:sp>
    </p:spTree>
    <p:extLst>
      <p:ext uri="{BB962C8B-B14F-4D97-AF65-F5344CB8AC3E}">
        <p14:creationId xmlns:p14="http://schemas.microsoft.com/office/powerpoint/2010/main" val="4065235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RHadoop</a:t>
            </a:r>
            <a:r>
              <a:rPr lang="en-US" dirty="0"/>
              <a:t> is a collection of R packages that enable </a:t>
            </a:r>
            <a:r>
              <a:rPr lang="en-US" b="1" dirty="0"/>
              <a:t>big data processing</a:t>
            </a:r>
            <a:r>
              <a:rPr lang="en-US" dirty="0"/>
              <a:t> using </a:t>
            </a:r>
            <a:r>
              <a:rPr lang="en-US" b="1" dirty="0"/>
              <a:t>R</a:t>
            </a:r>
            <a:r>
              <a:rPr lang="en-US" dirty="0"/>
              <a:t> on </a:t>
            </a:r>
            <a:r>
              <a:rPr lang="en-US" b="1" dirty="0"/>
              <a:t>Hadoop clusters</a:t>
            </a:r>
            <a:r>
              <a:rPr lang="en-US" dirty="0"/>
              <a:t>. It integrates </a:t>
            </a:r>
            <a:r>
              <a:rPr lang="en-US" b="1" dirty="0"/>
              <a:t>R’s statistical computing capabilities</a:t>
            </a:r>
            <a:r>
              <a:rPr lang="en-US" dirty="0"/>
              <a:t> with </a:t>
            </a:r>
            <a:r>
              <a:rPr lang="en-US" b="1" dirty="0"/>
              <a:t>Hadoop's distributed storage and processing power</a:t>
            </a:r>
            <a:r>
              <a:rPr lang="en-US" dirty="0"/>
              <a:t>.</a:t>
            </a:r>
          </a:p>
        </p:txBody>
      </p:sp>
      <p:sp>
        <p:nvSpPr>
          <p:cNvPr id="4" name="Slide Number Placeholder 3"/>
          <p:cNvSpPr>
            <a:spLocks noGrp="1"/>
          </p:cNvSpPr>
          <p:nvPr>
            <p:ph type="sldNum" sz="quarter" idx="5"/>
          </p:nvPr>
        </p:nvSpPr>
        <p:spPr/>
        <p:txBody>
          <a:bodyPr/>
          <a:lstStyle/>
          <a:p>
            <a:fld id="{DA1EB2ED-807C-4ECD-91B5-6913E34D5DC6}" type="slidenum">
              <a:rPr lang="en-US" smtClean="0"/>
              <a:t>3</a:t>
            </a:fld>
            <a:endParaRPr lang="en-US"/>
          </a:p>
        </p:txBody>
      </p:sp>
    </p:spTree>
    <p:extLst>
      <p:ext uri="{BB962C8B-B14F-4D97-AF65-F5344CB8AC3E}">
        <p14:creationId xmlns:p14="http://schemas.microsoft.com/office/powerpoint/2010/main" val="14041469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188A5-80C2-B4F2-F6B3-FF0C181622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3FF1EE7-5950-7855-CF0C-A6294E496C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79A975-16A0-DD0E-A99D-E1243BD8632B}"/>
              </a:ext>
            </a:extLst>
          </p:cNvPr>
          <p:cNvSpPr>
            <a:spLocks noGrp="1"/>
          </p:cNvSpPr>
          <p:nvPr>
            <p:ph type="dt" sz="half" idx="10"/>
          </p:nvPr>
        </p:nvSpPr>
        <p:spPr/>
        <p:txBody>
          <a:bodyPr/>
          <a:lstStyle/>
          <a:p>
            <a:fld id="{0E3AADF8-D468-4389-A9D6-9FE262749844}" type="datetimeFigureOut">
              <a:rPr lang="en-US" smtClean="0"/>
              <a:t>3/24/2025</a:t>
            </a:fld>
            <a:endParaRPr lang="en-US"/>
          </a:p>
        </p:txBody>
      </p:sp>
      <p:sp>
        <p:nvSpPr>
          <p:cNvPr id="5" name="Footer Placeholder 4">
            <a:extLst>
              <a:ext uri="{FF2B5EF4-FFF2-40B4-BE49-F238E27FC236}">
                <a16:creationId xmlns:a16="http://schemas.microsoft.com/office/drawing/2014/main" id="{A7C4C9BB-945E-C360-F1C9-72D436F984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356E80-D1EF-14A2-3ED4-D61CB38D107F}"/>
              </a:ext>
            </a:extLst>
          </p:cNvPr>
          <p:cNvSpPr>
            <a:spLocks noGrp="1"/>
          </p:cNvSpPr>
          <p:nvPr>
            <p:ph type="sldNum" sz="quarter" idx="12"/>
          </p:nvPr>
        </p:nvSpPr>
        <p:spPr/>
        <p:txBody>
          <a:bodyPr/>
          <a:lstStyle/>
          <a:p>
            <a:fld id="{0155FCD5-9179-4BC1-A0E6-8BAFD59B7CC4}" type="slidenum">
              <a:rPr lang="en-US" smtClean="0"/>
              <a:t>‹#›</a:t>
            </a:fld>
            <a:endParaRPr lang="en-US"/>
          </a:p>
        </p:txBody>
      </p:sp>
    </p:spTree>
    <p:extLst>
      <p:ext uri="{BB962C8B-B14F-4D97-AF65-F5344CB8AC3E}">
        <p14:creationId xmlns:p14="http://schemas.microsoft.com/office/powerpoint/2010/main" val="2331133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8B8EF-D294-CB5C-D2B4-7C810BAF22B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0DB8E2A-05E6-A93E-E0C3-EE9053232E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DC0D2B-66DB-EA7D-D6FA-9A282BEE5812}"/>
              </a:ext>
            </a:extLst>
          </p:cNvPr>
          <p:cNvSpPr>
            <a:spLocks noGrp="1"/>
          </p:cNvSpPr>
          <p:nvPr>
            <p:ph type="dt" sz="half" idx="10"/>
          </p:nvPr>
        </p:nvSpPr>
        <p:spPr/>
        <p:txBody>
          <a:bodyPr/>
          <a:lstStyle/>
          <a:p>
            <a:fld id="{0E3AADF8-D468-4389-A9D6-9FE262749844}" type="datetimeFigureOut">
              <a:rPr lang="en-US" smtClean="0"/>
              <a:t>3/24/2025</a:t>
            </a:fld>
            <a:endParaRPr lang="en-US"/>
          </a:p>
        </p:txBody>
      </p:sp>
      <p:sp>
        <p:nvSpPr>
          <p:cNvPr id="5" name="Footer Placeholder 4">
            <a:extLst>
              <a:ext uri="{FF2B5EF4-FFF2-40B4-BE49-F238E27FC236}">
                <a16:creationId xmlns:a16="http://schemas.microsoft.com/office/drawing/2014/main" id="{A7DD3D61-1246-F67F-5895-122CFCA4F7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735E9F-5165-5C8E-089E-9FF711B8C881}"/>
              </a:ext>
            </a:extLst>
          </p:cNvPr>
          <p:cNvSpPr>
            <a:spLocks noGrp="1"/>
          </p:cNvSpPr>
          <p:nvPr>
            <p:ph type="sldNum" sz="quarter" idx="12"/>
          </p:nvPr>
        </p:nvSpPr>
        <p:spPr/>
        <p:txBody>
          <a:bodyPr/>
          <a:lstStyle/>
          <a:p>
            <a:fld id="{0155FCD5-9179-4BC1-A0E6-8BAFD59B7CC4}" type="slidenum">
              <a:rPr lang="en-US" smtClean="0"/>
              <a:t>‹#›</a:t>
            </a:fld>
            <a:endParaRPr lang="en-US"/>
          </a:p>
        </p:txBody>
      </p:sp>
    </p:spTree>
    <p:extLst>
      <p:ext uri="{BB962C8B-B14F-4D97-AF65-F5344CB8AC3E}">
        <p14:creationId xmlns:p14="http://schemas.microsoft.com/office/powerpoint/2010/main" val="1813258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087F09-3383-80D8-7BCD-63FDABF2E48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8AAB43-D2A4-571E-654D-B1F28CB005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C31497-EE46-F79A-E5FE-3EA812184197}"/>
              </a:ext>
            </a:extLst>
          </p:cNvPr>
          <p:cNvSpPr>
            <a:spLocks noGrp="1"/>
          </p:cNvSpPr>
          <p:nvPr>
            <p:ph type="dt" sz="half" idx="10"/>
          </p:nvPr>
        </p:nvSpPr>
        <p:spPr/>
        <p:txBody>
          <a:bodyPr/>
          <a:lstStyle/>
          <a:p>
            <a:fld id="{0E3AADF8-D468-4389-A9D6-9FE262749844}" type="datetimeFigureOut">
              <a:rPr lang="en-US" smtClean="0"/>
              <a:t>3/24/2025</a:t>
            </a:fld>
            <a:endParaRPr lang="en-US"/>
          </a:p>
        </p:txBody>
      </p:sp>
      <p:sp>
        <p:nvSpPr>
          <p:cNvPr id="5" name="Footer Placeholder 4">
            <a:extLst>
              <a:ext uri="{FF2B5EF4-FFF2-40B4-BE49-F238E27FC236}">
                <a16:creationId xmlns:a16="http://schemas.microsoft.com/office/drawing/2014/main" id="{3B4EAD92-DE36-0D03-EB18-58A925D89A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5BB02D-85BC-D3E2-91B9-2BCBBE8F3A8D}"/>
              </a:ext>
            </a:extLst>
          </p:cNvPr>
          <p:cNvSpPr>
            <a:spLocks noGrp="1"/>
          </p:cNvSpPr>
          <p:nvPr>
            <p:ph type="sldNum" sz="quarter" idx="12"/>
          </p:nvPr>
        </p:nvSpPr>
        <p:spPr/>
        <p:txBody>
          <a:bodyPr/>
          <a:lstStyle/>
          <a:p>
            <a:fld id="{0155FCD5-9179-4BC1-A0E6-8BAFD59B7CC4}" type="slidenum">
              <a:rPr lang="en-US" smtClean="0"/>
              <a:t>‹#›</a:t>
            </a:fld>
            <a:endParaRPr lang="en-US"/>
          </a:p>
        </p:txBody>
      </p:sp>
    </p:spTree>
    <p:extLst>
      <p:ext uri="{BB962C8B-B14F-4D97-AF65-F5344CB8AC3E}">
        <p14:creationId xmlns:p14="http://schemas.microsoft.com/office/powerpoint/2010/main" val="2605386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F987D-31E1-5E37-B8D2-BE0E3325ED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D73C6E-3D90-7AB7-7FF9-36F36873FD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663E10-7F28-CA47-2B9B-8B840F807568}"/>
              </a:ext>
            </a:extLst>
          </p:cNvPr>
          <p:cNvSpPr>
            <a:spLocks noGrp="1"/>
          </p:cNvSpPr>
          <p:nvPr>
            <p:ph type="dt" sz="half" idx="10"/>
          </p:nvPr>
        </p:nvSpPr>
        <p:spPr/>
        <p:txBody>
          <a:bodyPr/>
          <a:lstStyle/>
          <a:p>
            <a:fld id="{0E3AADF8-D468-4389-A9D6-9FE262749844}" type="datetimeFigureOut">
              <a:rPr lang="en-US" smtClean="0"/>
              <a:t>3/24/2025</a:t>
            </a:fld>
            <a:endParaRPr lang="en-US"/>
          </a:p>
        </p:txBody>
      </p:sp>
      <p:sp>
        <p:nvSpPr>
          <p:cNvPr id="5" name="Footer Placeholder 4">
            <a:extLst>
              <a:ext uri="{FF2B5EF4-FFF2-40B4-BE49-F238E27FC236}">
                <a16:creationId xmlns:a16="http://schemas.microsoft.com/office/drawing/2014/main" id="{50976353-0E73-A2FA-59A4-0555E88ABC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8A81D2-789B-3FFF-B165-98F2A0E943DB}"/>
              </a:ext>
            </a:extLst>
          </p:cNvPr>
          <p:cNvSpPr>
            <a:spLocks noGrp="1"/>
          </p:cNvSpPr>
          <p:nvPr>
            <p:ph type="sldNum" sz="quarter" idx="12"/>
          </p:nvPr>
        </p:nvSpPr>
        <p:spPr/>
        <p:txBody>
          <a:bodyPr/>
          <a:lstStyle/>
          <a:p>
            <a:fld id="{0155FCD5-9179-4BC1-A0E6-8BAFD59B7CC4}" type="slidenum">
              <a:rPr lang="en-US" smtClean="0"/>
              <a:t>‹#›</a:t>
            </a:fld>
            <a:endParaRPr lang="en-US"/>
          </a:p>
        </p:txBody>
      </p:sp>
    </p:spTree>
    <p:extLst>
      <p:ext uri="{BB962C8B-B14F-4D97-AF65-F5344CB8AC3E}">
        <p14:creationId xmlns:p14="http://schemas.microsoft.com/office/powerpoint/2010/main" val="4043942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BED8A-6086-8F10-E1C5-4A47B48B60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C42253-12D9-C971-816E-FBAEB35FFF5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075FFA-B29E-71F5-163C-1491CC5CF4D0}"/>
              </a:ext>
            </a:extLst>
          </p:cNvPr>
          <p:cNvSpPr>
            <a:spLocks noGrp="1"/>
          </p:cNvSpPr>
          <p:nvPr>
            <p:ph type="dt" sz="half" idx="10"/>
          </p:nvPr>
        </p:nvSpPr>
        <p:spPr/>
        <p:txBody>
          <a:bodyPr/>
          <a:lstStyle/>
          <a:p>
            <a:fld id="{0E3AADF8-D468-4389-A9D6-9FE262749844}" type="datetimeFigureOut">
              <a:rPr lang="en-US" smtClean="0"/>
              <a:t>3/24/2025</a:t>
            </a:fld>
            <a:endParaRPr lang="en-US"/>
          </a:p>
        </p:txBody>
      </p:sp>
      <p:sp>
        <p:nvSpPr>
          <p:cNvPr id="5" name="Footer Placeholder 4">
            <a:extLst>
              <a:ext uri="{FF2B5EF4-FFF2-40B4-BE49-F238E27FC236}">
                <a16:creationId xmlns:a16="http://schemas.microsoft.com/office/drawing/2014/main" id="{91FCDFE7-BC33-8E13-4F0A-D23143F962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F2627D-60E3-CEA8-3F4D-A006BF86C00F}"/>
              </a:ext>
            </a:extLst>
          </p:cNvPr>
          <p:cNvSpPr>
            <a:spLocks noGrp="1"/>
          </p:cNvSpPr>
          <p:nvPr>
            <p:ph type="sldNum" sz="quarter" idx="12"/>
          </p:nvPr>
        </p:nvSpPr>
        <p:spPr/>
        <p:txBody>
          <a:bodyPr/>
          <a:lstStyle/>
          <a:p>
            <a:fld id="{0155FCD5-9179-4BC1-A0E6-8BAFD59B7CC4}" type="slidenum">
              <a:rPr lang="en-US" smtClean="0"/>
              <a:t>‹#›</a:t>
            </a:fld>
            <a:endParaRPr lang="en-US"/>
          </a:p>
        </p:txBody>
      </p:sp>
    </p:spTree>
    <p:extLst>
      <p:ext uri="{BB962C8B-B14F-4D97-AF65-F5344CB8AC3E}">
        <p14:creationId xmlns:p14="http://schemas.microsoft.com/office/powerpoint/2010/main" val="3762862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D9B51-5100-46BC-335A-81AB4739584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774A4C-861E-D3F4-110D-DFF81284AF9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6E0ACE-D791-DA9B-7A91-ADBE0AFB2A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C975CE1-68E1-079F-391B-1CBD31CE4A42}"/>
              </a:ext>
            </a:extLst>
          </p:cNvPr>
          <p:cNvSpPr>
            <a:spLocks noGrp="1"/>
          </p:cNvSpPr>
          <p:nvPr>
            <p:ph type="dt" sz="half" idx="10"/>
          </p:nvPr>
        </p:nvSpPr>
        <p:spPr/>
        <p:txBody>
          <a:bodyPr/>
          <a:lstStyle/>
          <a:p>
            <a:fld id="{0E3AADF8-D468-4389-A9D6-9FE262749844}" type="datetimeFigureOut">
              <a:rPr lang="en-US" smtClean="0"/>
              <a:t>3/24/2025</a:t>
            </a:fld>
            <a:endParaRPr lang="en-US"/>
          </a:p>
        </p:txBody>
      </p:sp>
      <p:sp>
        <p:nvSpPr>
          <p:cNvPr id="6" name="Footer Placeholder 5">
            <a:extLst>
              <a:ext uri="{FF2B5EF4-FFF2-40B4-BE49-F238E27FC236}">
                <a16:creationId xmlns:a16="http://schemas.microsoft.com/office/drawing/2014/main" id="{312137AB-474D-8AA9-6F05-ABC7A3F6B0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BD2FAA-0238-275D-EC35-0798213D16B2}"/>
              </a:ext>
            </a:extLst>
          </p:cNvPr>
          <p:cNvSpPr>
            <a:spLocks noGrp="1"/>
          </p:cNvSpPr>
          <p:nvPr>
            <p:ph type="sldNum" sz="quarter" idx="12"/>
          </p:nvPr>
        </p:nvSpPr>
        <p:spPr/>
        <p:txBody>
          <a:bodyPr/>
          <a:lstStyle/>
          <a:p>
            <a:fld id="{0155FCD5-9179-4BC1-A0E6-8BAFD59B7CC4}" type="slidenum">
              <a:rPr lang="en-US" smtClean="0"/>
              <a:t>‹#›</a:t>
            </a:fld>
            <a:endParaRPr lang="en-US"/>
          </a:p>
        </p:txBody>
      </p:sp>
    </p:spTree>
    <p:extLst>
      <p:ext uri="{BB962C8B-B14F-4D97-AF65-F5344CB8AC3E}">
        <p14:creationId xmlns:p14="http://schemas.microsoft.com/office/powerpoint/2010/main" val="509032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74408-6057-8EA7-69CA-50625F03FF5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ADAC3B6-9DDE-A65C-3C3D-214DD1731B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32EC44-7A30-9DC6-D965-D14CBE6E0C4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E121F78-D708-FBE8-FBE6-5C36C4AD9C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A74512-BE2A-55EE-BA9E-0694E57C56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AD5C68-20BB-68A6-EB61-130A8F14CCAA}"/>
              </a:ext>
            </a:extLst>
          </p:cNvPr>
          <p:cNvSpPr>
            <a:spLocks noGrp="1"/>
          </p:cNvSpPr>
          <p:nvPr>
            <p:ph type="dt" sz="half" idx="10"/>
          </p:nvPr>
        </p:nvSpPr>
        <p:spPr/>
        <p:txBody>
          <a:bodyPr/>
          <a:lstStyle/>
          <a:p>
            <a:fld id="{0E3AADF8-D468-4389-A9D6-9FE262749844}" type="datetimeFigureOut">
              <a:rPr lang="en-US" smtClean="0"/>
              <a:t>3/24/2025</a:t>
            </a:fld>
            <a:endParaRPr lang="en-US"/>
          </a:p>
        </p:txBody>
      </p:sp>
      <p:sp>
        <p:nvSpPr>
          <p:cNvPr id="8" name="Footer Placeholder 7">
            <a:extLst>
              <a:ext uri="{FF2B5EF4-FFF2-40B4-BE49-F238E27FC236}">
                <a16:creationId xmlns:a16="http://schemas.microsoft.com/office/drawing/2014/main" id="{1488E534-1446-5108-41F6-0796233DA94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4C740E-8643-A0AE-6AA9-85508478A1E1}"/>
              </a:ext>
            </a:extLst>
          </p:cNvPr>
          <p:cNvSpPr>
            <a:spLocks noGrp="1"/>
          </p:cNvSpPr>
          <p:nvPr>
            <p:ph type="sldNum" sz="quarter" idx="12"/>
          </p:nvPr>
        </p:nvSpPr>
        <p:spPr/>
        <p:txBody>
          <a:bodyPr/>
          <a:lstStyle/>
          <a:p>
            <a:fld id="{0155FCD5-9179-4BC1-A0E6-8BAFD59B7CC4}" type="slidenum">
              <a:rPr lang="en-US" smtClean="0"/>
              <a:t>‹#›</a:t>
            </a:fld>
            <a:endParaRPr lang="en-US"/>
          </a:p>
        </p:txBody>
      </p:sp>
    </p:spTree>
    <p:extLst>
      <p:ext uri="{BB962C8B-B14F-4D97-AF65-F5344CB8AC3E}">
        <p14:creationId xmlns:p14="http://schemas.microsoft.com/office/powerpoint/2010/main" val="2359306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7F6F0-FD9C-A63F-A6D2-00B7BEDE606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35F20C7-314B-7193-3466-1A091C6A2D9B}"/>
              </a:ext>
            </a:extLst>
          </p:cNvPr>
          <p:cNvSpPr>
            <a:spLocks noGrp="1"/>
          </p:cNvSpPr>
          <p:nvPr>
            <p:ph type="dt" sz="half" idx="10"/>
          </p:nvPr>
        </p:nvSpPr>
        <p:spPr/>
        <p:txBody>
          <a:bodyPr/>
          <a:lstStyle/>
          <a:p>
            <a:fld id="{0E3AADF8-D468-4389-A9D6-9FE262749844}" type="datetimeFigureOut">
              <a:rPr lang="en-US" smtClean="0"/>
              <a:t>3/24/2025</a:t>
            </a:fld>
            <a:endParaRPr lang="en-US"/>
          </a:p>
        </p:txBody>
      </p:sp>
      <p:sp>
        <p:nvSpPr>
          <p:cNvPr id="4" name="Footer Placeholder 3">
            <a:extLst>
              <a:ext uri="{FF2B5EF4-FFF2-40B4-BE49-F238E27FC236}">
                <a16:creationId xmlns:a16="http://schemas.microsoft.com/office/drawing/2014/main" id="{165C441E-DEFF-CA40-765F-4EDAF92ADB8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A2BAB2D-6DAE-C682-2514-FB9E000BC7F5}"/>
              </a:ext>
            </a:extLst>
          </p:cNvPr>
          <p:cNvSpPr>
            <a:spLocks noGrp="1"/>
          </p:cNvSpPr>
          <p:nvPr>
            <p:ph type="sldNum" sz="quarter" idx="12"/>
          </p:nvPr>
        </p:nvSpPr>
        <p:spPr/>
        <p:txBody>
          <a:bodyPr/>
          <a:lstStyle/>
          <a:p>
            <a:fld id="{0155FCD5-9179-4BC1-A0E6-8BAFD59B7CC4}" type="slidenum">
              <a:rPr lang="en-US" smtClean="0"/>
              <a:t>‹#›</a:t>
            </a:fld>
            <a:endParaRPr lang="en-US"/>
          </a:p>
        </p:txBody>
      </p:sp>
    </p:spTree>
    <p:extLst>
      <p:ext uri="{BB962C8B-B14F-4D97-AF65-F5344CB8AC3E}">
        <p14:creationId xmlns:p14="http://schemas.microsoft.com/office/powerpoint/2010/main" val="1346280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CCE5CC-001E-21DF-4CC4-7374C0F7D93B}"/>
              </a:ext>
            </a:extLst>
          </p:cNvPr>
          <p:cNvSpPr>
            <a:spLocks noGrp="1"/>
          </p:cNvSpPr>
          <p:nvPr>
            <p:ph type="dt" sz="half" idx="10"/>
          </p:nvPr>
        </p:nvSpPr>
        <p:spPr/>
        <p:txBody>
          <a:bodyPr/>
          <a:lstStyle/>
          <a:p>
            <a:fld id="{0E3AADF8-D468-4389-A9D6-9FE262749844}" type="datetimeFigureOut">
              <a:rPr lang="en-US" smtClean="0"/>
              <a:t>3/24/2025</a:t>
            </a:fld>
            <a:endParaRPr lang="en-US"/>
          </a:p>
        </p:txBody>
      </p:sp>
      <p:sp>
        <p:nvSpPr>
          <p:cNvPr id="3" name="Footer Placeholder 2">
            <a:extLst>
              <a:ext uri="{FF2B5EF4-FFF2-40B4-BE49-F238E27FC236}">
                <a16:creationId xmlns:a16="http://schemas.microsoft.com/office/drawing/2014/main" id="{CB3399BD-F29E-8F8E-4B97-3BFE2691D5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857B1E-AE19-D7E5-4734-8974933978F5}"/>
              </a:ext>
            </a:extLst>
          </p:cNvPr>
          <p:cNvSpPr>
            <a:spLocks noGrp="1"/>
          </p:cNvSpPr>
          <p:nvPr>
            <p:ph type="sldNum" sz="quarter" idx="12"/>
          </p:nvPr>
        </p:nvSpPr>
        <p:spPr/>
        <p:txBody>
          <a:bodyPr/>
          <a:lstStyle/>
          <a:p>
            <a:fld id="{0155FCD5-9179-4BC1-A0E6-8BAFD59B7CC4}" type="slidenum">
              <a:rPr lang="en-US" smtClean="0"/>
              <a:t>‹#›</a:t>
            </a:fld>
            <a:endParaRPr lang="en-US"/>
          </a:p>
        </p:txBody>
      </p:sp>
    </p:spTree>
    <p:extLst>
      <p:ext uri="{BB962C8B-B14F-4D97-AF65-F5344CB8AC3E}">
        <p14:creationId xmlns:p14="http://schemas.microsoft.com/office/powerpoint/2010/main" val="301426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D827F-B493-C837-14AD-3889428572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922801E-E6A0-36C7-6127-53DD6059C56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50FBC6F-778D-E13C-20D7-3E5CFE7FEA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9A577C-C6B5-7EBC-3263-DA044DCFBEA4}"/>
              </a:ext>
            </a:extLst>
          </p:cNvPr>
          <p:cNvSpPr>
            <a:spLocks noGrp="1"/>
          </p:cNvSpPr>
          <p:nvPr>
            <p:ph type="dt" sz="half" idx="10"/>
          </p:nvPr>
        </p:nvSpPr>
        <p:spPr/>
        <p:txBody>
          <a:bodyPr/>
          <a:lstStyle/>
          <a:p>
            <a:fld id="{0E3AADF8-D468-4389-A9D6-9FE262749844}" type="datetimeFigureOut">
              <a:rPr lang="en-US" smtClean="0"/>
              <a:t>3/24/2025</a:t>
            </a:fld>
            <a:endParaRPr lang="en-US"/>
          </a:p>
        </p:txBody>
      </p:sp>
      <p:sp>
        <p:nvSpPr>
          <p:cNvPr id="6" name="Footer Placeholder 5">
            <a:extLst>
              <a:ext uri="{FF2B5EF4-FFF2-40B4-BE49-F238E27FC236}">
                <a16:creationId xmlns:a16="http://schemas.microsoft.com/office/drawing/2014/main" id="{64265C3D-41AB-26E0-70C3-5FFCC3DC92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C3D386-895C-4019-BF04-3C4ED8C067E6}"/>
              </a:ext>
            </a:extLst>
          </p:cNvPr>
          <p:cNvSpPr>
            <a:spLocks noGrp="1"/>
          </p:cNvSpPr>
          <p:nvPr>
            <p:ph type="sldNum" sz="quarter" idx="12"/>
          </p:nvPr>
        </p:nvSpPr>
        <p:spPr/>
        <p:txBody>
          <a:bodyPr/>
          <a:lstStyle/>
          <a:p>
            <a:fld id="{0155FCD5-9179-4BC1-A0E6-8BAFD59B7CC4}" type="slidenum">
              <a:rPr lang="en-US" smtClean="0"/>
              <a:t>‹#›</a:t>
            </a:fld>
            <a:endParaRPr lang="en-US"/>
          </a:p>
        </p:txBody>
      </p:sp>
    </p:spTree>
    <p:extLst>
      <p:ext uri="{BB962C8B-B14F-4D97-AF65-F5344CB8AC3E}">
        <p14:creationId xmlns:p14="http://schemas.microsoft.com/office/powerpoint/2010/main" val="3548593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A3ED-BB31-FBA6-7BFE-0D179B4A14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7603608-FB11-2149-7815-D5F69DFBE9C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E7C0246-B958-8A3C-995F-A52F15F75D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E183DD-3029-D2C7-E416-A24338A2809F}"/>
              </a:ext>
            </a:extLst>
          </p:cNvPr>
          <p:cNvSpPr>
            <a:spLocks noGrp="1"/>
          </p:cNvSpPr>
          <p:nvPr>
            <p:ph type="dt" sz="half" idx="10"/>
          </p:nvPr>
        </p:nvSpPr>
        <p:spPr/>
        <p:txBody>
          <a:bodyPr/>
          <a:lstStyle/>
          <a:p>
            <a:fld id="{0E3AADF8-D468-4389-A9D6-9FE262749844}" type="datetimeFigureOut">
              <a:rPr lang="en-US" smtClean="0"/>
              <a:t>3/24/2025</a:t>
            </a:fld>
            <a:endParaRPr lang="en-US"/>
          </a:p>
        </p:txBody>
      </p:sp>
      <p:sp>
        <p:nvSpPr>
          <p:cNvPr id="6" name="Footer Placeholder 5">
            <a:extLst>
              <a:ext uri="{FF2B5EF4-FFF2-40B4-BE49-F238E27FC236}">
                <a16:creationId xmlns:a16="http://schemas.microsoft.com/office/drawing/2014/main" id="{0EEB1813-78C8-3F3D-7F9D-8F7568A195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F20E2A-7B43-9AEA-CD8D-D9B7A37C4142}"/>
              </a:ext>
            </a:extLst>
          </p:cNvPr>
          <p:cNvSpPr>
            <a:spLocks noGrp="1"/>
          </p:cNvSpPr>
          <p:nvPr>
            <p:ph type="sldNum" sz="quarter" idx="12"/>
          </p:nvPr>
        </p:nvSpPr>
        <p:spPr/>
        <p:txBody>
          <a:bodyPr/>
          <a:lstStyle/>
          <a:p>
            <a:fld id="{0155FCD5-9179-4BC1-A0E6-8BAFD59B7CC4}" type="slidenum">
              <a:rPr lang="en-US" smtClean="0"/>
              <a:t>‹#›</a:t>
            </a:fld>
            <a:endParaRPr lang="en-US"/>
          </a:p>
        </p:txBody>
      </p:sp>
    </p:spTree>
    <p:extLst>
      <p:ext uri="{BB962C8B-B14F-4D97-AF65-F5344CB8AC3E}">
        <p14:creationId xmlns:p14="http://schemas.microsoft.com/office/powerpoint/2010/main" val="2941687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877345-5A48-0E00-8DD7-6724DE8B61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5FD059-A3C6-A378-9012-225FD64170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BCEBB7-065B-860F-2787-C8471C3D73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E3AADF8-D468-4389-A9D6-9FE262749844}" type="datetimeFigureOut">
              <a:rPr lang="en-US" smtClean="0"/>
              <a:t>3/24/2025</a:t>
            </a:fld>
            <a:endParaRPr lang="en-US"/>
          </a:p>
        </p:txBody>
      </p:sp>
      <p:sp>
        <p:nvSpPr>
          <p:cNvPr id="5" name="Footer Placeholder 4">
            <a:extLst>
              <a:ext uri="{FF2B5EF4-FFF2-40B4-BE49-F238E27FC236}">
                <a16:creationId xmlns:a16="http://schemas.microsoft.com/office/drawing/2014/main" id="{0DD8C36B-825D-01F6-83D9-277760AB3C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875B111-18AF-1A17-B935-883D5D665C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155FCD5-9179-4BC1-A0E6-8BAFD59B7CC4}" type="slidenum">
              <a:rPr lang="en-US" smtClean="0"/>
              <a:t>‹#›</a:t>
            </a:fld>
            <a:endParaRPr lang="en-US"/>
          </a:p>
        </p:txBody>
      </p:sp>
    </p:spTree>
    <p:extLst>
      <p:ext uri="{BB962C8B-B14F-4D97-AF65-F5344CB8AC3E}">
        <p14:creationId xmlns:p14="http://schemas.microsoft.com/office/powerpoint/2010/main" val="42686598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D2C2E-DD79-DEB1-D378-2BA4767A6048}"/>
              </a:ext>
            </a:extLst>
          </p:cNvPr>
          <p:cNvSpPr>
            <a:spLocks noGrp="1"/>
          </p:cNvSpPr>
          <p:nvPr>
            <p:ph type="ctrTitle"/>
          </p:nvPr>
        </p:nvSpPr>
        <p:spPr/>
        <p:txBody>
          <a:bodyPr/>
          <a:lstStyle/>
          <a:p>
            <a:r>
              <a:rPr lang="en-US" dirty="0" err="1"/>
              <a:t>RHadoop</a:t>
            </a:r>
            <a:endParaRPr lang="en-US" dirty="0"/>
          </a:p>
        </p:txBody>
      </p:sp>
    </p:spTree>
    <p:extLst>
      <p:ext uri="{BB962C8B-B14F-4D97-AF65-F5344CB8AC3E}">
        <p14:creationId xmlns:p14="http://schemas.microsoft.com/office/powerpoint/2010/main" val="3262787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DBC085-E940-362C-9C81-99DA022EFAFF}"/>
              </a:ext>
            </a:extLst>
          </p:cNvPr>
          <p:cNvSpPr>
            <a:spLocks noGrp="1"/>
          </p:cNvSpPr>
          <p:nvPr>
            <p:ph idx="1"/>
          </p:nvPr>
        </p:nvSpPr>
        <p:spPr/>
        <p:txBody>
          <a:bodyPr/>
          <a:lstStyle/>
          <a:p>
            <a:pPr algn="just"/>
            <a:r>
              <a:rPr lang="en-IN" b="1" dirty="0"/>
              <a:t>Dashboard charts: </a:t>
            </a:r>
            <a:r>
              <a:rPr lang="en-IN" dirty="0"/>
              <a:t>This is an </a:t>
            </a:r>
            <a:r>
              <a:rPr lang="en-IN" dirty="0" err="1"/>
              <a:t>rCharts</a:t>
            </a:r>
            <a:r>
              <a:rPr lang="en-IN" dirty="0"/>
              <a:t> type. Using this we can build interactive animated dashboards with R.</a:t>
            </a:r>
          </a:p>
        </p:txBody>
      </p:sp>
      <p:pic>
        <p:nvPicPr>
          <p:cNvPr id="5" name="Picture 4">
            <a:extLst>
              <a:ext uri="{FF2B5EF4-FFF2-40B4-BE49-F238E27FC236}">
                <a16:creationId xmlns:a16="http://schemas.microsoft.com/office/drawing/2014/main" id="{6B2E1B8F-A4B6-3F83-876F-404E66A455B4}"/>
              </a:ext>
            </a:extLst>
          </p:cNvPr>
          <p:cNvPicPr>
            <a:picLocks noChangeAspect="1"/>
          </p:cNvPicPr>
          <p:nvPr/>
        </p:nvPicPr>
        <p:blipFill>
          <a:blip r:embed="rId2"/>
          <a:stretch>
            <a:fillRect/>
          </a:stretch>
        </p:blipFill>
        <p:spPr>
          <a:xfrm>
            <a:off x="3169363" y="2615897"/>
            <a:ext cx="5656138" cy="4242104"/>
          </a:xfrm>
          <a:prstGeom prst="rect">
            <a:avLst/>
          </a:prstGeom>
        </p:spPr>
      </p:pic>
    </p:spTree>
    <p:extLst>
      <p:ext uri="{BB962C8B-B14F-4D97-AF65-F5344CB8AC3E}">
        <p14:creationId xmlns:p14="http://schemas.microsoft.com/office/powerpoint/2010/main" val="3676242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E91D1-D1C1-8DDB-7140-2F059F405BE7}"/>
              </a:ext>
            </a:extLst>
          </p:cNvPr>
          <p:cNvSpPr>
            <a:spLocks noGrp="1"/>
          </p:cNvSpPr>
          <p:nvPr>
            <p:ph type="title"/>
          </p:nvPr>
        </p:nvSpPr>
        <p:spPr>
          <a:xfrm>
            <a:off x="838200" y="-203200"/>
            <a:ext cx="10515600" cy="1325563"/>
          </a:xfrm>
        </p:spPr>
        <p:txBody>
          <a:bodyPr/>
          <a:lstStyle/>
          <a:p>
            <a:r>
              <a:rPr lang="en-IN" err="1"/>
              <a:t>RHadoop</a:t>
            </a:r>
            <a:endParaRPr lang="en-IN"/>
          </a:p>
        </p:txBody>
      </p:sp>
      <p:sp>
        <p:nvSpPr>
          <p:cNvPr id="3" name="Content Placeholder 2">
            <a:extLst>
              <a:ext uri="{FF2B5EF4-FFF2-40B4-BE49-F238E27FC236}">
                <a16:creationId xmlns:a16="http://schemas.microsoft.com/office/drawing/2014/main" id="{0A3AA81D-410B-7139-5C2F-09282D22CD2D}"/>
              </a:ext>
            </a:extLst>
          </p:cNvPr>
          <p:cNvSpPr>
            <a:spLocks noGrp="1"/>
          </p:cNvSpPr>
          <p:nvPr>
            <p:ph idx="1"/>
          </p:nvPr>
        </p:nvSpPr>
        <p:spPr>
          <a:xfrm>
            <a:off x="838200" y="924560"/>
            <a:ext cx="10515600" cy="5994400"/>
          </a:xfrm>
        </p:spPr>
        <p:txBody>
          <a:bodyPr>
            <a:normAutofit fontScale="77500" lnSpcReduction="20000"/>
          </a:bodyPr>
          <a:lstStyle/>
          <a:p>
            <a:pPr marL="0" indent="0" algn="just">
              <a:buNone/>
            </a:pPr>
            <a:r>
              <a:rPr lang="en-IN" b="0" i="0" err="1">
                <a:solidFill>
                  <a:srgbClr val="0D0D0D"/>
                </a:solidFill>
                <a:effectLst/>
                <a:latin typeface="Söhne"/>
              </a:rPr>
              <a:t>RHadoop</a:t>
            </a:r>
            <a:r>
              <a:rPr lang="en-IN" b="0" i="0">
                <a:solidFill>
                  <a:srgbClr val="0D0D0D"/>
                </a:solidFill>
                <a:effectLst/>
                <a:latin typeface="Söhne"/>
              </a:rPr>
              <a:t> is a </a:t>
            </a:r>
            <a:r>
              <a:rPr lang="en-IN" b="1" i="0">
                <a:solidFill>
                  <a:srgbClr val="0070C0"/>
                </a:solidFill>
                <a:effectLst/>
                <a:latin typeface="Söhne"/>
              </a:rPr>
              <a:t>collection of packages </a:t>
            </a:r>
            <a:r>
              <a:rPr lang="en-IN" b="1" i="0">
                <a:solidFill>
                  <a:srgbClr val="FF0000"/>
                </a:solidFill>
                <a:effectLst/>
                <a:latin typeface="Söhne"/>
              </a:rPr>
              <a:t>that allow users to interact with Hadoop</a:t>
            </a:r>
            <a:r>
              <a:rPr lang="en-IN" b="0" i="0">
                <a:solidFill>
                  <a:srgbClr val="0D0D0D"/>
                </a:solidFill>
                <a:effectLst/>
                <a:latin typeface="Söhne"/>
              </a:rPr>
              <a:t>, a popular open-source distributed computing framework, </a:t>
            </a:r>
            <a:r>
              <a:rPr lang="en-IN" b="1" i="0">
                <a:solidFill>
                  <a:srgbClr val="FF0000"/>
                </a:solidFill>
                <a:effectLst/>
                <a:latin typeface="Söhne"/>
              </a:rPr>
              <a:t>using the R programming language</a:t>
            </a:r>
            <a:r>
              <a:rPr lang="en-IN" b="0" i="0">
                <a:solidFill>
                  <a:srgbClr val="0D0D0D"/>
                </a:solidFill>
                <a:effectLst/>
                <a:latin typeface="Söhne"/>
              </a:rPr>
              <a:t>. </a:t>
            </a:r>
          </a:p>
          <a:p>
            <a:pPr marL="0" indent="0" algn="just">
              <a:buNone/>
            </a:pPr>
            <a:r>
              <a:rPr lang="en-IN" b="1" i="0">
                <a:solidFill>
                  <a:srgbClr val="0070C0"/>
                </a:solidFill>
                <a:effectLst/>
                <a:latin typeface="Söhne"/>
              </a:rPr>
              <a:t>R is commonly used for statistical analysis and data visualization</a:t>
            </a:r>
            <a:r>
              <a:rPr lang="en-IN" b="0" i="0">
                <a:solidFill>
                  <a:srgbClr val="0D0D0D"/>
                </a:solidFill>
                <a:effectLst/>
                <a:latin typeface="Söhne"/>
              </a:rPr>
              <a:t>, while </a:t>
            </a:r>
            <a:r>
              <a:rPr lang="en-IN" b="1" i="0">
                <a:solidFill>
                  <a:srgbClr val="0070C0"/>
                </a:solidFill>
                <a:effectLst/>
                <a:latin typeface="Söhne"/>
              </a:rPr>
              <a:t>Hadoop is designed for processing and storing large datasets across clusters of computers</a:t>
            </a:r>
            <a:r>
              <a:rPr lang="en-IN" b="0" i="0">
                <a:solidFill>
                  <a:srgbClr val="0D0D0D"/>
                </a:solidFill>
                <a:effectLst/>
                <a:latin typeface="Söhne"/>
              </a:rPr>
              <a:t>.</a:t>
            </a:r>
          </a:p>
          <a:p>
            <a:pPr marL="0" indent="0" algn="just">
              <a:buNone/>
            </a:pPr>
            <a:r>
              <a:rPr lang="en-IN" b="0" i="0">
                <a:solidFill>
                  <a:srgbClr val="0D0D0D"/>
                </a:solidFill>
                <a:effectLst/>
                <a:latin typeface="Söhne"/>
              </a:rPr>
              <a:t>The </a:t>
            </a:r>
            <a:r>
              <a:rPr lang="en-IN" b="0" i="0" err="1">
                <a:solidFill>
                  <a:srgbClr val="0D0D0D"/>
                </a:solidFill>
                <a:effectLst/>
                <a:latin typeface="Söhne"/>
              </a:rPr>
              <a:t>RHadoop</a:t>
            </a:r>
            <a:r>
              <a:rPr lang="en-IN" b="0" i="0">
                <a:solidFill>
                  <a:srgbClr val="0D0D0D"/>
                </a:solidFill>
                <a:effectLst/>
                <a:latin typeface="Söhne"/>
              </a:rPr>
              <a:t> project includes several components:</a:t>
            </a:r>
          </a:p>
          <a:p>
            <a:pPr algn="just">
              <a:buFont typeface="+mj-lt"/>
              <a:buAutoNum type="arabicPeriod"/>
            </a:pPr>
            <a:r>
              <a:rPr lang="en-IN" b="1" i="0">
                <a:solidFill>
                  <a:srgbClr val="0070C0"/>
                </a:solidFill>
                <a:effectLst/>
                <a:latin typeface="Söhne"/>
              </a:rPr>
              <a:t>RHDFS</a:t>
            </a:r>
            <a:r>
              <a:rPr lang="en-IN" b="0" i="0">
                <a:solidFill>
                  <a:srgbClr val="0070C0"/>
                </a:solidFill>
                <a:effectLst/>
                <a:latin typeface="Söhne"/>
              </a:rPr>
              <a:t>: </a:t>
            </a:r>
            <a:r>
              <a:rPr lang="en-IN" b="0" i="0">
                <a:solidFill>
                  <a:srgbClr val="0D0D0D"/>
                </a:solidFill>
                <a:effectLst/>
                <a:latin typeface="Söhne"/>
              </a:rPr>
              <a:t>This package </a:t>
            </a:r>
            <a:r>
              <a:rPr lang="en-IN" b="1" i="0">
                <a:solidFill>
                  <a:srgbClr val="FF0000"/>
                </a:solidFill>
                <a:effectLst/>
                <a:latin typeface="Söhne"/>
              </a:rPr>
              <a:t>provides R functions to interact with the Hadoop Distributed File System </a:t>
            </a:r>
            <a:r>
              <a:rPr lang="en-IN" b="0" i="0">
                <a:solidFill>
                  <a:srgbClr val="0D0D0D"/>
                </a:solidFill>
                <a:effectLst/>
                <a:latin typeface="Söhne"/>
              </a:rPr>
              <a:t>(HDFS), allowing users to read and write data to and from Hadoop.</a:t>
            </a:r>
          </a:p>
          <a:p>
            <a:pPr algn="just">
              <a:buFont typeface="+mj-lt"/>
              <a:buAutoNum type="arabicPeriod"/>
            </a:pPr>
            <a:r>
              <a:rPr lang="en-IN" b="1" i="0" err="1">
                <a:solidFill>
                  <a:srgbClr val="0070C0"/>
                </a:solidFill>
                <a:effectLst/>
                <a:latin typeface="Söhne"/>
              </a:rPr>
              <a:t>RHive</a:t>
            </a:r>
            <a:r>
              <a:rPr lang="en-IN" b="0" i="0">
                <a:solidFill>
                  <a:srgbClr val="0070C0"/>
                </a:solidFill>
                <a:effectLst/>
                <a:latin typeface="Söhne"/>
              </a:rPr>
              <a:t>: </a:t>
            </a:r>
            <a:r>
              <a:rPr lang="en-IN" b="0" i="0" err="1">
                <a:solidFill>
                  <a:srgbClr val="0D0D0D"/>
                </a:solidFill>
                <a:effectLst/>
                <a:latin typeface="Söhne"/>
              </a:rPr>
              <a:t>RHive</a:t>
            </a:r>
            <a:r>
              <a:rPr lang="en-IN" b="0" i="0">
                <a:solidFill>
                  <a:srgbClr val="0D0D0D"/>
                </a:solidFill>
                <a:effectLst/>
                <a:latin typeface="Söhne"/>
              </a:rPr>
              <a:t> provides an interface to Apache Hive, a data warehouse infrastructure built on top of Hadoop. It </a:t>
            </a:r>
            <a:r>
              <a:rPr lang="en-IN" b="1" i="0">
                <a:solidFill>
                  <a:srgbClr val="FF0000"/>
                </a:solidFill>
                <a:effectLst/>
                <a:latin typeface="Söhne"/>
              </a:rPr>
              <a:t>allows users to run Hive queries directly from R</a:t>
            </a:r>
            <a:r>
              <a:rPr lang="en-IN" b="0" i="0">
                <a:solidFill>
                  <a:srgbClr val="0D0D0D"/>
                </a:solidFill>
                <a:effectLst/>
                <a:latin typeface="Söhne"/>
              </a:rPr>
              <a:t>, enabling data analysis and manipulation.</a:t>
            </a:r>
          </a:p>
          <a:p>
            <a:pPr algn="just">
              <a:buFont typeface="+mj-lt"/>
              <a:buAutoNum type="arabicPeriod"/>
            </a:pPr>
            <a:r>
              <a:rPr lang="en-IN" b="1" i="0">
                <a:solidFill>
                  <a:srgbClr val="0070C0"/>
                </a:solidFill>
                <a:effectLst/>
                <a:latin typeface="Söhne"/>
              </a:rPr>
              <a:t>Rmr2 (formerly </a:t>
            </a:r>
            <a:r>
              <a:rPr lang="en-IN" b="1" i="0" err="1">
                <a:solidFill>
                  <a:srgbClr val="0070C0"/>
                </a:solidFill>
                <a:effectLst/>
                <a:latin typeface="Söhne"/>
              </a:rPr>
              <a:t>RHadoop</a:t>
            </a:r>
            <a:r>
              <a:rPr lang="en-IN" b="1" i="0">
                <a:solidFill>
                  <a:srgbClr val="0070C0"/>
                </a:solidFill>
                <a:effectLst/>
                <a:latin typeface="Söhne"/>
              </a:rPr>
              <a:t> Streaming)</a:t>
            </a:r>
            <a:r>
              <a:rPr lang="en-IN" b="0" i="0">
                <a:solidFill>
                  <a:srgbClr val="0070C0"/>
                </a:solidFill>
                <a:effectLst/>
                <a:latin typeface="Söhne"/>
              </a:rPr>
              <a:t>: </a:t>
            </a:r>
            <a:r>
              <a:rPr lang="en-IN" b="0" i="0">
                <a:solidFill>
                  <a:srgbClr val="0D0D0D"/>
                </a:solidFill>
                <a:effectLst/>
                <a:latin typeface="Söhne"/>
              </a:rPr>
              <a:t>Rmr2 is an R package that </a:t>
            </a:r>
            <a:r>
              <a:rPr lang="en-IN" b="1" i="0">
                <a:solidFill>
                  <a:srgbClr val="FF0000"/>
                </a:solidFill>
                <a:effectLst/>
                <a:latin typeface="Söhne"/>
              </a:rPr>
              <a:t>allows users to write MapReduce programs in R</a:t>
            </a:r>
            <a:r>
              <a:rPr lang="en-IN" b="0" i="0">
                <a:solidFill>
                  <a:srgbClr val="0D0D0D"/>
                </a:solidFill>
                <a:effectLst/>
                <a:latin typeface="Söhne"/>
              </a:rPr>
              <a:t>. MapReduce is a programming model used for processing and generating large datasets in parallel across distributed clusters.</a:t>
            </a:r>
          </a:p>
          <a:p>
            <a:pPr algn="just">
              <a:buFont typeface="+mj-lt"/>
              <a:buAutoNum type="arabicPeriod"/>
            </a:pPr>
            <a:r>
              <a:rPr lang="en-IN" b="1" i="0" err="1">
                <a:solidFill>
                  <a:srgbClr val="0070C0"/>
                </a:solidFill>
                <a:effectLst/>
                <a:latin typeface="Söhne"/>
              </a:rPr>
              <a:t>RHbase</a:t>
            </a:r>
            <a:r>
              <a:rPr lang="en-IN" b="0" i="0">
                <a:solidFill>
                  <a:srgbClr val="0070C0"/>
                </a:solidFill>
                <a:effectLst/>
                <a:latin typeface="Söhne"/>
              </a:rPr>
              <a:t>: </a:t>
            </a:r>
            <a:r>
              <a:rPr lang="en-IN" b="0" i="0" err="1">
                <a:solidFill>
                  <a:srgbClr val="0D0D0D"/>
                </a:solidFill>
                <a:effectLst/>
                <a:latin typeface="Söhne"/>
              </a:rPr>
              <a:t>RHbase</a:t>
            </a:r>
            <a:r>
              <a:rPr lang="en-IN" b="0" i="0">
                <a:solidFill>
                  <a:srgbClr val="0D0D0D"/>
                </a:solidFill>
                <a:effectLst/>
                <a:latin typeface="Söhne"/>
              </a:rPr>
              <a:t> is an </a:t>
            </a:r>
            <a:r>
              <a:rPr lang="en-IN" b="1" i="0">
                <a:solidFill>
                  <a:srgbClr val="FF0000"/>
                </a:solidFill>
                <a:effectLst/>
                <a:latin typeface="Söhne"/>
              </a:rPr>
              <a:t>interface to Apache HBase</a:t>
            </a:r>
            <a:r>
              <a:rPr lang="en-IN" b="0" i="0">
                <a:solidFill>
                  <a:srgbClr val="0D0D0D"/>
                </a:solidFill>
                <a:effectLst/>
                <a:latin typeface="Söhne"/>
              </a:rPr>
              <a:t>, a distributed, scalable, NoSQL database built on top of Hadoop. It allows users to interact with HBase tables from R.</a:t>
            </a:r>
          </a:p>
          <a:p>
            <a:pPr marL="0" indent="0" algn="just">
              <a:buNone/>
            </a:pPr>
            <a:r>
              <a:rPr lang="en-IN" b="0" i="1">
                <a:solidFill>
                  <a:srgbClr val="0D0D0D"/>
                </a:solidFill>
                <a:effectLst/>
                <a:highlight>
                  <a:srgbClr val="00FFFF"/>
                </a:highlight>
                <a:latin typeface="Söhne"/>
              </a:rPr>
              <a:t>By integrating R with Hadoop, </a:t>
            </a:r>
            <a:r>
              <a:rPr lang="en-IN" b="0" i="1" err="1">
                <a:solidFill>
                  <a:srgbClr val="0D0D0D"/>
                </a:solidFill>
                <a:effectLst/>
                <a:highlight>
                  <a:srgbClr val="00FFFF"/>
                </a:highlight>
                <a:latin typeface="Söhne"/>
              </a:rPr>
              <a:t>RHadoop</a:t>
            </a:r>
            <a:r>
              <a:rPr lang="en-IN" b="0" i="1">
                <a:solidFill>
                  <a:srgbClr val="0D0D0D"/>
                </a:solidFill>
                <a:effectLst/>
                <a:highlight>
                  <a:srgbClr val="00FFFF"/>
                </a:highlight>
                <a:latin typeface="Söhne"/>
              </a:rPr>
              <a:t> enables data scientists and analysts to leverage the power of Hadoop for processing large datasets, while still using the familiar R environment for data analysis and visualization</a:t>
            </a:r>
            <a:r>
              <a:rPr lang="en-IN" b="0" i="0">
                <a:solidFill>
                  <a:srgbClr val="0D0D0D"/>
                </a:solidFill>
                <a:effectLst/>
                <a:highlight>
                  <a:srgbClr val="00FFFF"/>
                </a:highlight>
                <a:latin typeface="Söhne"/>
              </a:rPr>
              <a:t>. </a:t>
            </a:r>
          </a:p>
          <a:p>
            <a:pPr marL="0" indent="0" algn="just">
              <a:buNone/>
            </a:pPr>
            <a:r>
              <a:rPr lang="en-IN" b="0" i="0">
                <a:solidFill>
                  <a:srgbClr val="0D0D0D"/>
                </a:solidFill>
                <a:effectLst/>
                <a:highlight>
                  <a:srgbClr val="00FFFF"/>
                </a:highlight>
                <a:latin typeface="Söhne"/>
              </a:rPr>
              <a:t>This combination can be particularly useful for handling big data analytics tasks where traditional R-based methods may not be scalable.</a:t>
            </a:r>
          </a:p>
          <a:p>
            <a:endParaRPr lang="en-IN"/>
          </a:p>
        </p:txBody>
      </p:sp>
    </p:spTree>
    <p:extLst>
      <p:ext uri="{BB962C8B-B14F-4D97-AF65-F5344CB8AC3E}">
        <p14:creationId xmlns:p14="http://schemas.microsoft.com/office/powerpoint/2010/main" val="1254053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C3B44-0910-8D67-0A68-63A31BDB6F67}"/>
              </a:ext>
            </a:extLst>
          </p:cNvPr>
          <p:cNvSpPr>
            <a:spLocks noGrp="1"/>
          </p:cNvSpPr>
          <p:nvPr>
            <p:ph type="title"/>
          </p:nvPr>
        </p:nvSpPr>
        <p:spPr/>
        <p:txBody>
          <a:bodyPr/>
          <a:lstStyle/>
          <a:p>
            <a:r>
              <a:rPr lang="en-IN"/>
              <a:t>Designing data requirement</a:t>
            </a:r>
            <a:br>
              <a:rPr lang="en-IN"/>
            </a:br>
            <a:endParaRPr lang="en-IN"/>
          </a:p>
        </p:txBody>
      </p:sp>
      <p:sp>
        <p:nvSpPr>
          <p:cNvPr id="3" name="Content Placeholder 2">
            <a:extLst>
              <a:ext uri="{FF2B5EF4-FFF2-40B4-BE49-F238E27FC236}">
                <a16:creationId xmlns:a16="http://schemas.microsoft.com/office/drawing/2014/main" id="{C89B43E4-DEAF-7A1C-B685-D4E2CA0E4BBB}"/>
              </a:ext>
            </a:extLst>
          </p:cNvPr>
          <p:cNvSpPr>
            <a:spLocks noGrp="1"/>
          </p:cNvSpPr>
          <p:nvPr>
            <p:ph idx="1"/>
          </p:nvPr>
        </p:nvSpPr>
        <p:spPr/>
        <p:txBody>
          <a:bodyPr>
            <a:normAutofit/>
          </a:bodyPr>
          <a:lstStyle/>
          <a:p>
            <a:pPr algn="just"/>
            <a:r>
              <a:rPr lang="en-IN"/>
              <a:t>To perform the data analytics for a specific problem, it needs datasets from related domains. </a:t>
            </a:r>
          </a:p>
          <a:p>
            <a:pPr algn="just"/>
            <a:r>
              <a:rPr lang="en-IN"/>
              <a:t>Based on the domain and problem specification, the data source can be decided and based on the problem definition, the data attributes of these datasets can be defined.</a:t>
            </a:r>
          </a:p>
          <a:p>
            <a:pPr algn="just"/>
            <a:r>
              <a:rPr lang="en-IN" i="1"/>
              <a:t>For example, if we are going to perform social media analytics (problem specification), we use the data source as Facebook or Twitter. For identifying the user characteristics, we need user profile information, likes, and posts as data attributes.</a:t>
            </a:r>
          </a:p>
        </p:txBody>
      </p:sp>
    </p:spTree>
    <p:extLst>
      <p:ext uri="{BB962C8B-B14F-4D97-AF65-F5344CB8AC3E}">
        <p14:creationId xmlns:p14="http://schemas.microsoft.com/office/powerpoint/2010/main" val="3658184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D7A46-44D8-9E6F-A1B1-C5766104BDEB}"/>
              </a:ext>
            </a:extLst>
          </p:cNvPr>
          <p:cNvSpPr>
            <a:spLocks noGrp="1"/>
          </p:cNvSpPr>
          <p:nvPr>
            <p:ph type="title"/>
          </p:nvPr>
        </p:nvSpPr>
        <p:spPr/>
        <p:txBody>
          <a:bodyPr/>
          <a:lstStyle/>
          <a:p>
            <a:r>
              <a:rPr lang="en-IN"/>
              <a:t>Data Analytics Project Life Cycle Stages</a:t>
            </a:r>
          </a:p>
        </p:txBody>
      </p:sp>
      <p:pic>
        <p:nvPicPr>
          <p:cNvPr id="5" name="Picture 4">
            <a:extLst>
              <a:ext uri="{FF2B5EF4-FFF2-40B4-BE49-F238E27FC236}">
                <a16:creationId xmlns:a16="http://schemas.microsoft.com/office/drawing/2014/main" id="{E627BC90-1E66-D354-B5F2-26A1513D3847}"/>
              </a:ext>
            </a:extLst>
          </p:cNvPr>
          <p:cNvPicPr>
            <a:picLocks noChangeAspect="1"/>
          </p:cNvPicPr>
          <p:nvPr/>
        </p:nvPicPr>
        <p:blipFill>
          <a:blip r:embed="rId2"/>
          <a:stretch>
            <a:fillRect/>
          </a:stretch>
        </p:blipFill>
        <p:spPr>
          <a:xfrm>
            <a:off x="3240993" y="2145646"/>
            <a:ext cx="5943172" cy="3689300"/>
          </a:xfrm>
          <a:prstGeom prst="rect">
            <a:avLst/>
          </a:prstGeom>
        </p:spPr>
      </p:pic>
    </p:spTree>
    <p:extLst>
      <p:ext uri="{BB962C8B-B14F-4D97-AF65-F5344CB8AC3E}">
        <p14:creationId xmlns:p14="http://schemas.microsoft.com/office/powerpoint/2010/main" val="2998234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CD9EC3-680D-7668-DA14-978CB0456609}"/>
              </a:ext>
            </a:extLst>
          </p:cNvPr>
          <p:cNvSpPr>
            <a:spLocks noGrp="1"/>
          </p:cNvSpPr>
          <p:nvPr>
            <p:ph type="title"/>
          </p:nvPr>
        </p:nvSpPr>
        <p:spPr/>
        <p:txBody>
          <a:bodyPr/>
          <a:lstStyle/>
          <a:p>
            <a:r>
              <a:rPr lang="en-IN"/>
              <a:t>Identifying the problem</a:t>
            </a:r>
          </a:p>
        </p:txBody>
      </p:sp>
      <p:sp>
        <p:nvSpPr>
          <p:cNvPr id="3" name="Content Placeholder 2">
            <a:extLst>
              <a:ext uri="{FF2B5EF4-FFF2-40B4-BE49-F238E27FC236}">
                <a16:creationId xmlns:a16="http://schemas.microsoft.com/office/drawing/2014/main" id="{41BEB09F-58FE-E32C-9E3F-C1D438273198}"/>
              </a:ext>
            </a:extLst>
          </p:cNvPr>
          <p:cNvSpPr>
            <a:spLocks noGrp="1"/>
          </p:cNvSpPr>
          <p:nvPr>
            <p:ph idx="1"/>
          </p:nvPr>
        </p:nvSpPr>
        <p:spPr/>
        <p:txBody>
          <a:bodyPr>
            <a:normAutofit fontScale="85000" lnSpcReduction="10000"/>
          </a:bodyPr>
          <a:lstStyle/>
          <a:p>
            <a:pPr algn="just"/>
            <a:r>
              <a:rPr lang="en-IN"/>
              <a:t>Today, business analytics </a:t>
            </a:r>
            <a:r>
              <a:rPr lang="en-IN" b="1">
                <a:solidFill>
                  <a:srgbClr val="0070C0"/>
                </a:solidFill>
              </a:rPr>
              <a:t>trends change </a:t>
            </a:r>
            <a:r>
              <a:rPr lang="en-IN"/>
              <a:t>by performing data analytics over web datasets for growing business. </a:t>
            </a:r>
          </a:p>
          <a:p>
            <a:pPr algn="just"/>
            <a:r>
              <a:rPr lang="en-IN"/>
              <a:t>Since their </a:t>
            </a:r>
            <a:r>
              <a:rPr lang="en-IN" b="1">
                <a:solidFill>
                  <a:srgbClr val="0070C0"/>
                </a:solidFill>
              </a:rPr>
              <a:t>data size is increasing gradually </a:t>
            </a:r>
            <a:r>
              <a:rPr lang="en-IN"/>
              <a:t>day by day, their </a:t>
            </a:r>
            <a:r>
              <a:rPr lang="en-IN" b="1">
                <a:solidFill>
                  <a:srgbClr val="0070C0"/>
                </a:solidFill>
              </a:rPr>
              <a:t>analytical application needs to be scalable for collecting insights</a:t>
            </a:r>
            <a:r>
              <a:rPr lang="en-IN"/>
              <a:t> from their datasets.</a:t>
            </a:r>
          </a:p>
          <a:p>
            <a:pPr algn="just"/>
            <a:r>
              <a:rPr lang="en-IN" u="sng"/>
              <a:t>With the help of web analytics, we can solve the business analytics problems</a:t>
            </a:r>
            <a:r>
              <a:rPr lang="en-IN"/>
              <a:t>. </a:t>
            </a:r>
          </a:p>
          <a:p>
            <a:pPr algn="just"/>
            <a:r>
              <a:rPr lang="en-IN" i="1">
                <a:highlight>
                  <a:srgbClr val="00FFFF"/>
                </a:highlight>
              </a:rPr>
              <a:t>Let’s assume that we have a large e-commerce website, and we want to know how to increase the business. We can identify the important pages of our website by categorizing them as per popularity into high, medium, and low. Based on these popular pages, their types, their traffic sources, and their content, we will be able to decide the roadmap to improve business by improving web </a:t>
            </a:r>
            <a:r>
              <a:rPr lang="en-IN" i="1" err="1">
                <a:highlight>
                  <a:srgbClr val="00FFFF"/>
                </a:highlight>
              </a:rPr>
              <a:t>trafic</a:t>
            </a:r>
            <a:r>
              <a:rPr lang="en-IN" i="1">
                <a:highlight>
                  <a:srgbClr val="00FFFF"/>
                </a:highlight>
              </a:rPr>
              <a:t>, as well as content.</a:t>
            </a:r>
          </a:p>
        </p:txBody>
      </p:sp>
    </p:spTree>
    <p:extLst>
      <p:ext uri="{BB962C8B-B14F-4D97-AF65-F5344CB8AC3E}">
        <p14:creationId xmlns:p14="http://schemas.microsoft.com/office/powerpoint/2010/main" val="619919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84794-A899-B806-FFC9-212377AED49A}"/>
              </a:ext>
            </a:extLst>
          </p:cNvPr>
          <p:cNvSpPr>
            <a:spLocks noGrp="1"/>
          </p:cNvSpPr>
          <p:nvPr>
            <p:ph type="title"/>
          </p:nvPr>
        </p:nvSpPr>
        <p:spPr/>
        <p:txBody>
          <a:bodyPr/>
          <a:lstStyle/>
          <a:p>
            <a:r>
              <a:rPr lang="en-IN"/>
              <a:t>Preprocessing data</a:t>
            </a:r>
          </a:p>
        </p:txBody>
      </p:sp>
      <p:sp>
        <p:nvSpPr>
          <p:cNvPr id="3" name="Content Placeholder 2">
            <a:extLst>
              <a:ext uri="{FF2B5EF4-FFF2-40B4-BE49-F238E27FC236}">
                <a16:creationId xmlns:a16="http://schemas.microsoft.com/office/drawing/2014/main" id="{70D433ED-05FB-F0BC-BAA4-032E41C706E3}"/>
              </a:ext>
            </a:extLst>
          </p:cNvPr>
          <p:cNvSpPr>
            <a:spLocks noGrp="1"/>
          </p:cNvSpPr>
          <p:nvPr>
            <p:ph idx="1"/>
          </p:nvPr>
        </p:nvSpPr>
        <p:spPr/>
        <p:txBody>
          <a:bodyPr>
            <a:normAutofit fontScale="85000" lnSpcReduction="20000"/>
          </a:bodyPr>
          <a:lstStyle/>
          <a:p>
            <a:pPr algn="just"/>
            <a:r>
              <a:rPr lang="en-IN" dirty="0"/>
              <a:t>In data analytics, we do not use the same data sources, data attributes, data tools, and algorithms all the time as all of them will not use data in the same format. </a:t>
            </a:r>
          </a:p>
          <a:p>
            <a:pPr algn="just"/>
            <a:r>
              <a:rPr lang="en-IN" dirty="0"/>
              <a:t>This leads to the performance of data operations, such as </a:t>
            </a:r>
            <a:r>
              <a:rPr lang="en-IN" b="1" dirty="0"/>
              <a:t>data cleansing, data aggregation, data augmentation, data sorting, and data formatting</a:t>
            </a:r>
            <a:r>
              <a:rPr lang="en-IN" dirty="0"/>
              <a:t>, to provide the data in a supported format to all the data tools as well as algorithms that will be used in the data analytics.</a:t>
            </a:r>
          </a:p>
          <a:p>
            <a:pPr algn="just"/>
            <a:r>
              <a:rPr lang="en-IN" dirty="0"/>
              <a:t>In simple terms, preprocessing is used to perform data operation to translate data into a fixed data format before providing data to algorithms or tools. </a:t>
            </a:r>
          </a:p>
          <a:p>
            <a:pPr algn="just"/>
            <a:r>
              <a:rPr lang="en-IN" dirty="0"/>
              <a:t>The data analytics process will then be initiated with this formatted data as the input.</a:t>
            </a:r>
          </a:p>
          <a:p>
            <a:pPr algn="just"/>
            <a:r>
              <a:rPr lang="en-IN" dirty="0"/>
              <a:t>In case of Big Data, the datasets need to be formatted and uploaded to Hadoop Distributed File System (HDFS) and used further by various nodes with Mappers and Reducers in Hadoop clusters.</a:t>
            </a:r>
          </a:p>
        </p:txBody>
      </p:sp>
    </p:spTree>
    <p:extLst>
      <p:ext uri="{BB962C8B-B14F-4D97-AF65-F5344CB8AC3E}">
        <p14:creationId xmlns:p14="http://schemas.microsoft.com/office/powerpoint/2010/main" val="2035674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BBFE6-4549-B2EC-B8DE-9F6B5300F5D4}"/>
              </a:ext>
            </a:extLst>
          </p:cNvPr>
          <p:cNvSpPr>
            <a:spLocks noGrp="1"/>
          </p:cNvSpPr>
          <p:nvPr>
            <p:ph type="title"/>
          </p:nvPr>
        </p:nvSpPr>
        <p:spPr/>
        <p:txBody>
          <a:bodyPr/>
          <a:lstStyle/>
          <a:p>
            <a:r>
              <a:rPr lang="en-IN"/>
              <a:t>Performing analytics over data</a:t>
            </a:r>
          </a:p>
        </p:txBody>
      </p:sp>
      <p:sp>
        <p:nvSpPr>
          <p:cNvPr id="3" name="Content Placeholder 2">
            <a:extLst>
              <a:ext uri="{FF2B5EF4-FFF2-40B4-BE49-F238E27FC236}">
                <a16:creationId xmlns:a16="http://schemas.microsoft.com/office/drawing/2014/main" id="{C19464C3-CBAA-0483-09AC-8417D36F3D1D}"/>
              </a:ext>
            </a:extLst>
          </p:cNvPr>
          <p:cNvSpPr>
            <a:spLocks noGrp="1"/>
          </p:cNvSpPr>
          <p:nvPr>
            <p:ph idx="1"/>
          </p:nvPr>
        </p:nvSpPr>
        <p:spPr/>
        <p:txBody>
          <a:bodyPr>
            <a:normAutofit fontScale="70000" lnSpcReduction="20000"/>
          </a:bodyPr>
          <a:lstStyle/>
          <a:p>
            <a:pPr algn="just"/>
            <a:r>
              <a:rPr lang="en-IN" dirty="0"/>
              <a:t>After data is available in the required format for data analytics algorithms, data analytics operations will be performed. </a:t>
            </a:r>
          </a:p>
          <a:p>
            <a:pPr algn="just"/>
            <a:r>
              <a:rPr lang="en-IN" dirty="0"/>
              <a:t>The data analytics operations are performed for discovering </a:t>
            </a:r>
            <a:r>
              <a:rPr lang="en-IN" b="1" dirty="0"/>
              <a:t>meaningful information </a:t>
            </a:r>
            <a:r>
              <a:rPr lang="en-IN" dirty="0"/>
              <a:t>from data to take better decisions towards business with data mining concepts. </a:t>
            </a:r>
          </a:p>
          <a:p>
            <a:pPr algn="just"/>
            <a:r>
              <a:rPr lang="en-IN" dirty="0"/>
              <a:t>It may either use </a:t>
            </a:r>
            <a:r>
              <a:rPr lang="en-IN" b="1" dirty="0"/>
              <a:t>descriptive</a:t>
            </a:r>
            <a:r>
              <a:rPr lang="en-IN" dirty="0"/>
              <a:t> or </a:t>
            </a:r>
            <a:r>
              <a:rPr lang="en-IN" b="1" dirty="0"/>
              <a:t>predictive analytics </a:t>
            </a:r>
            <a:r>
              <a:rPr lang="en-IN" dirty="0"/>
              <a:t>for business intelligence.</a:t>
            </a:r>
          </a:p>
          <a:p>
            <a:pPr algn="just"/>
            <a:r>
              <a:rPr lang="en-IN" dirty="0"/>
              <a:t>Analytics can be performed with various machine learning as well as custom algorithmic concepts, such as regression, classification, clustering, and model-based recommendation. </a:t>
            </a:r>
          </a:p>
          <a:p>
            <a:pPr algn="just"/>
            <a:r>
              <a:rPr lang="en-IN" dirty="0"/>
              <a:t>For Big Data, the same algorithms can be translated to MapReduce algorithms for running them on Hadoop clusters by translating their data analytics logic to the MapReduce job which is to be run over Hadoop clusters. </a:t>
            </a:r>
          </a:p>
          <a:p>
            <a:pPr algn="just"/>
            <a:r>
              <a:rPr lang="en-IN" dirty="0"/>
              <a:t>These models need to be further evaluated as well as improved by various evaluation stages of machine learning concepts. </a:t>
            </a:r>
          </a:p>
          <a:p>
            <a:pPr algn="just"/>
            <a:r>
              <a:rPr lang="en-IN" dirty="0"/>
              <a:t>Improved or optimized algorithms can provide better insights.</a:t>
            </a:r>
          </a:p>
        </p:txBody>
      </p:sp>
    </p:spTree>
    <p:extLst>
      <p:ext uri="{BB962C8B-B14F-4D97-AF65-F5344CB8AC3E}">
        <p14:creationId xmlns:p14="http://schemas.microsoft.com/office/powerpoint/2010/main" val="3557503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49E53-A894-3A58-16A5-B5E0E6601561}"/>
              </a:ext>
            </a:extLst>
          </p:cNvPr>
          <p:cNvSpPr>
            <a:spLocks noGrp="1"/>
          </p:cNvSpPr>
          <p:nvPr>
            <p:ph type="title"/>
          </p:nvPr>
        </p:nvSpPr>
        <p:spPr/>
        <p:txBody>
          <a:bodyPr/>
          <a:lstStyle/>
          <a:p>
            <a:r>
              <a:rPr lang="en-IN"/>
              <a:t>Visualizing data</a:t>
            </a:r>
          </a:p>
        </p:txBody>
      </p:sp>
      <p:sp>
        <p:nvSpPr>
          <p:cNvPr id="3" name="Content Placeholder 2">
            <a:extLst>
              <a:ext uri="{FF2B5EF4-FFF2-40B4-BE49-F238E27FC236}">
                <a16:creationId xmlns:a16="http://schemas.microsoft.com/office/drawing/2014/main" id="{B112810E-78A0-1ED4-54C2-87D8884219EC}"/>
              </a:ext>
            </a:extLst>
          </p:cNvPr>
          <p:cNvSpPr>
            <a:spLocks noGrp="1"/>
          </p:cNvSpPr>
          <p:nvPr>
            <p:ph idx="1"/>
          </p:nvPr>
        </p:nvSpPr>
        <p:spPr/>
        <p:txBody>
          <a:bodyPr>
            <a:normAutofit fontScale="92500" lnSpcReduction="20000"/>
          </a:bodyPr>
          <a:lstStyle/>
          <a:p>
            <a:pPr algn="just"/>
            <a:r>
              <a:rPr lang="en-IN" dirty="0"/>
              <a:t>Data visualization is used for displaying the output of data analytics. </a:t>
            </a:r>
          </a:p>
          <a:p>
            <a:pPr algn="just"/>
            <a:r>
              <a:rPr lang="en-IN" dirty="0"/>
              <a:t>Visualization is an interactive way to represent the data insights. </a:t>
            </a:r>
          </a:p>
          <a:p>
            <a:pPr algn="just"/>
            <a:r>
              <a:rPr lang="en-IN" dirty="0"/>
              <a:t>This can be done with various data visualization </a:t>
            </a:r>
            <a:r>
              <a:rPr lang="en-IN" dirty="0" err="1"/>
              <a:t>softwares</a:t>
            </a:r>
            <a:r>
              <a:rPr lang="en-IN" dirty="0"/>
              <a:t> as well as R packages. </a:t>
            </a:r>
          </a:p>
          <a:p>
            <a:pPr algn="just"/>
            <a:r>
              <a:rPr lang="en-IN" dirty="0"/>
              <a:t>R has a variety of packages for the visualization of datasets. </a:t>
            </a:r>
          </a:p>
          <a:p>
            <a:pPr algn="just"/>
            <a:r>
              <a:rPr lang="en-IN" dirty="0"/>
              <a:t>They are as follows:</a:t>
            </a:r>
          </a:p>
          <a:p>
            <a:pPr lvl="1" algn="just"/>
            <a:r>
              <a:rPr lang="en-IN" b="1" dirty="0"/>
              <a:t>ggplot2</a:t>
            </a:r>
            <a:r>
              <a:rPr lang="en-IN" dirty="0"/>
              <a:t>: This is an implementation of the Grammar of Graphics by Dr. Hadley Wickham (http://had.co.nz/). For more information refer http://cran.r-project.org/web/packages/ggplot2/.</a:t>
            </a:r>
          </a:p>
          <a:p>
            <a:pPr lvl="1" algn="just"/>
            <a:r>
              <a:rPr lang="en-IN" b="1" dirty="0" err="1"/>
              <a:t>rCharts</a:t>
            </a:r>
            <a:r>
              <a:rPr lang="en-IN" dirty="0"/>
              <a:t>: This is an R package to create, customize, and publish interactive JavaScript visualizations from R by using a familiar lattice-style plotting interface by Markus </a:t>
            </a:r>
            <a:r>
              <a:rPr lang="en-IN" dirty="0" err="1"/>
              <a:t>Gesmann</a:t>
            </a:r>
            <a:r>
              <a:rPr lang="en-IN" dirty="0"/>
              <a:t> and Diego de Castillo. For more information refer http://ramnathv.github.io/rCharts/.</a:t>
            </a:r>
          </a:p>
        </p:txBody>
      </p:sp>
    </p:spTree>
    <p:extLst>
      <p:ext uri="{BB962C8B-B14F-4D97-AF65-F5344CB8AC3E}">
        <p14:creationId xmlns:p14="http://schemas.microsoft.com/office/powerpoint/2010/main" val="33554889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B7840-20E6-3240-0441-0FF6D996CDBA}"/>
              </a:ext>
            </a:extLst>
          </p:cNvPr>
          <p:cNvSpPr>
            <a:spLocks noGrp="1"/>
          </p:cNvSpPr>
          <p:nvPr>
            <p:ph type="title"/>
          </p:nvPr>
        </p:nvSpPr>
        <p:spPr/>
        <p:txBody>
          <a:bodyPr/>
          <a:lstStyle/>
          <a:p>
            <a:r>
              <a:rPr lang="en-IN"/>
              <a:t>Popular examples of visualization with R</a:t>
            </a:r>
          </a:p>
        </p:txBody>
      </p:sp>
      <p:sp>
        <p:nvSpPr>
          <p:cNvPr id="3" name="Content Placeholder 2">
            <a:extLst>
              <a:ext uri="{FF2B5EF4-FFF2-40B4-BE49-F238E27FC236}">
                <a16:creationId xmlns:a16="http://schemas.microsoft.com/office/drawing/2014/main" id="{1B4A8933-8018-B13B-7107-2E0CB833783B}"/>
              </a:ext>
            </a:extLst>
          </p:cNvPr>
          <p:cNvSpPr>
            <a:spLocks noGrp="1"/>
          </p:cNvSpPr>
          <p:nvPr>
            <p:ph idx="1"/>
          </p:nvPr>
        </p:nvSpPr>
        <p:spPr/>
        <p:txBody>
          <a:bodyPr/>
          <a:lstStyle/>
          <a:p>
            <a:pPr algn="just"/>
            <a:r>
              <a:rPr lang="en-IN" b="1"/>
              <a:t>Plots for facet scales (</a:t>
            </a:r>
            <a:r>
              <a:rPr lang="en-IN" b="1" err="1"/>
              <a:t>ggplot</a:t>
            </a:r>
            <a:r>
              <a:rPr lang="en-IN" b="1"/>
              <a:t>): </a:t>
            </a:r>
            <a:r>
              <a:rPr lang="en-IN"/>
              <a:t>The following figure shows the comparison of males and females with different measures; namely, education, income, life expectancy, and literacy, using </a:t>
            </a:r>
            <a:r>
              <a:rPr lang="en-IN" err="1"/>
              <a:t>ggplot</a:t>
            </a:r>
            <a:r>
              <a:rPr lang="en-IN"/>
              <a:t>:</a:t>
            </a:r>
          </a:p>
        </p:txBody>
      </p:sp>
      <p:pic>
        <p:nvPicPr>
          <p:cNvPr id="5" name="Picture 4">
            <a:extLst>
              <a:ext uri="{FF2B5EF4-FFF2-40B4-BE49-F238E27FC236}">
                <a16:creationId xmlns:a16="http://schemas.microsoft.com/office/drawing/2014/main" id="{230B5C36-FD37-11BA-2A53-0D89CEB9D556}"/>
              </a:ext>
            </a:extLst>
          </p:cNvPr>
          <p:cNvPicPr>
            <a:picLocks noChangeAspect="1"/>
          </p:cNvPicPr>
          <p:nvPr/>
        </p:nvPicPr>
        <p:blipFill>
          <a:blip r:embed="rId2"/>
          <a:stretch>
            <a:fillRect/>
          </a:stretch>
        </p:blipFill>
        <p:spPr>
          <a:xfrm>
            <a:off x="3686784" y="3146653"/>
            <a:ext cx="4409252" cy="3582921"/>
          </a:xfrm>
          <a:prstGeom prst="rect">
            <a:avLst/>
          </a:prstGeom>
        </p:spPr>
      </p:pic>
    </p:spTree>
    <p:extLst>
      <p:ext uri="{BB962C8B-B14F-4D97-AF65-F5344CB8AC3E}">
        <p14:creationId xmlns:p14="http://schemas.microsoft.com/office/powerpoint/2010/main" val="36045826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86</TotalTime>
  <Words>1105</Words>
  <Application>Microsoft Office PowerPoint</Application>
  <PresentationFormat>Widescreen</PresentationFormat>
  <Paragraphs>50</Paragraphs>
  <Slides>10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Aptos Display</vt:lpstr>
      <vt:lpstr>Arial</vt:lpstr>
      <vt:lpstr>Söhne</vt:lpstr>
      <vt:lpstr>Office Theme</vt:lpstr>
      <vt:lpstr>RHadoop</vt:lpstr>
      <vt:lpstr>RHadoop</vt:lpstr>
      <vt:lpstr>Designing data requirement </vt:lpstr>
      <vt:lpstr>Data Analytics Project Life Cycle Stages</vt:lpstr>
      <vt:lpstr>Identifying the problem</vt:lpstr>
      <vt:lpstr>Preprocessing data</vt:lpstr>
      <vt:lpstr>Performing analytics over data</vt:lpstr>
      <vt:lpstr>Visualizing data</vt:lpstr>
      <vt:lpstr>Popular examples of visualization with 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Shatabdi Basu [MU - Jaipur]</dc:creator>
  <cp:lastModifiedBy>Shatabdi Basu [MU - Jaipur]</cp:lastModifiedBy>
  <cp:revision>8</cp:revision>
  <dcterms:created xsi:type="dcterms:W3CDTF">2025-03-13T05:42:02Z</dcterms:created>
  <dcterms:modified xsi:type="dcterms:W3CDTF">2025-03-24T05:14:22Z</dcterms:modified>
</cp:coreProperties>
</file>