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759" r:id="rId3"/>
    <p:sldId id="271" r:id="rId4"/>
    <p:sldId id="308" r:id="rId5"/>
    <p:sldId id="272" r:id="rId6"/>
    <p:sldId id="760" r:id="rId7"/>
    <p:sldId id="770" r:id="rId8"/>
    <p:sldId id="767" r:id="rId9"/>
    <p:sldId id="761" r:id="rId10"/>
    <p:sldId id="762" r:id="rId11"/>
    <p:sldId id="763" r:id="rId12"/>
    <p:sldId id="764" r:id="rId13"/>
    <p:sldId id="765" r:id="rId14"/>
    <p:sldId id="766" r:id="rId15"/>
    <p:sldId id="276" r:id="rId16"/>
    <p:sldId id="277" r:id="rId17"/>
    <p:sldId id="768" r:id="rId18"/>
    <p:sldId id="278" r:id="rId19"/>
    <p:sldId id="7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1B28D-5384-4D0C-AD42-20F929923396}" type="datetimeFigureOut">
              <a:rPr lang="en-US" smtClean="0"/>
              <a:t>3/25/2025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E716E5-2E96-4C66-AA9A-3C8B47240A47}" type="slidenum">
              <a:rPr lang="en-US" smtClean="0"/>
              <a:t>‹#›</a:t>
            </a:fld>
            <a:endParaRPr lang="en-US"/>
          </a:p>
        </p:txBody>
      </p:sp>
    </p:spTree>
    <p:extLst>
      <p:ext uri="{BB962C8B-B14F-4D97-AF65-F5344CB8AC3E}">
        <p14:creationId xmlns:p14="http://schemas.microsoft.com/office/powerpoint/2010/main" val="96924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Slide Image Placeholder 1">
            <a:extLst>
              <a:ext uri="{FF2B5EF4-FFF2-40B4-BE49-F238E27FC236}">
                <a16:creationId xmlns:a16="http://schemas.microsoft.com/office/drawing/2014/main" id="{3220970A-3624-79ED-A5AD-1EA439ADCBA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2179" name="Notes Placeholder 2">
            <a:extLst>
              <a:ext uri="{FF2B5EF4-FFF2-40B4-BE49-F238E27FC236}">
                <a16:creationId xmlns:a16="http://schemas.microsoft.com/office/drawing/2014/main" id="{5E37092B-28C0-B501-D2CE-38A1BC34961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One of the most exciting things you’ll find</a:t>
            </a:r>
          </a:p>
          <a:p>
            <a:pPr eaLnBrk="1" hangingPunct="1">
              <a:spcBef>
                <a:spcPct val="0"/>
              </a:spcBef>
            </a:pPr>
            <a:r>
              <a:rPr lang="en-US" altLang="en-US"/>
              <a:t>Growing all the time</a:t>
            </a:r>
          </a:p>
          <a:p>
            <a:pPr eaLnBrk="1" hangingPunct="1">
              <a:spcBef>
                <a:spcPct val="0"/>
              </a:spcBef>
            </a:pPr>
            <a:r>
              <a:rPr lang="en-US" altLang="en-US"/>
              <a:t>NASCAR slide</a:t>
            </a:r>
          </a:p>
          <a:p>
            <a:pPr eaLnBrk="1" hangingPunct="1">
              <a:spcBef>
                <a:spcPct val="0"/>
              </a:spcBef>
            </a:pPr>
            <a:r>
              <a:rPr lang="en-US" altLang="en-US"/>
              <a:t>Including several sponsors of this event are just starting to get involved…</a:t>
            </a:r>
          </a:p>
          <a:p>
            <a:pPr eaLnBrk="1" hangingPunct="1">
              <a:spcBef>
                <a:spcPct val="0"/>
              </a:spcBef>
            </a:pPr>
            <a:r>
              <a:rPr lang="en-US" altLang="en-US"/>
              <a:t>If your logo is not up here, forgive us – it’s hard to keep up!</a:t>
            </a:r>
          </a:p>
        </p:txBody>
      </p:sp>
      <p:sp>
        <p:nvSpPr>
          <p:cNvPr id="562180" name="Slide Number Placeholder 3">
            <a:extLst>
              <a:ext uri="{FF2B5EF4-FFF2-40B4-BE49-F238E27FC236}">
                <a16:creationId xmlns:a16="http://schemas.microsoft.com/office/drawing/2014/main" id="{21D06E05-7D6E-F028-A312-CDB6E6ED335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CB9210A-932F-4413-ADDD-D31054354A11}" type="slidenum">
              <a:rPr lang="en-US" altLang="en-US" smtClean="0"/>
              <a:pPr/>
              <a:t>6</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1F3F-940D-C9B6-AE93-E754718266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FC3C6C-482E-75AB-B03A-6D552CDD4D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C6BFAC-B7C8-3016-2479-875495ABACC9}"/>
              </a:ext>
            </a:extLst>
          </p:cNvPr>
          <p:cNvSpPr>
            <a:spLocks noGrp="1"/>
          </p:cNvSpPr>
          <p:nvPr>
            <p:ph type="dt" sz="half" idx="10"/>
          </p:nvPr>
        </p:nvSpPr>
        <p:spPr/>
        <p:txBody>
          <a:bodyPr/>
          <a:lstStyle/>
          <a:p>
            <a:fld id="{FD1D4A66-5F76-4B2D-87CA-D7A6C2066FCF}" type="datetimeFigureOut">
              <a:rPr lang="en-US" smtClean="0"/>
              <a:t>3/25/2025</a:t>
            </a:fld>
            <a:endParaRPr lang="en-US"/>
          </a:p>
        </p:txBody>
      </p:sp>
      <p:sp>
        <p:nvSpPr>
          <p:cNvPr id="5" name="Footer Placeholder 4">
            <a:extLst>
              <a:ext uri="{FF2B5EF4-FFF2-40B4-BE49-F238E27FC236}">
                <a16:creationId xmlns:a16="http://schemas.microsoft.com/office/drawing/2014/main" id="{BA4BDE53-109A-7CD4-D00D-D6ACFF9F7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7C49F-A6A3-DEE9-BA45-FAD5FD0B6093}"/>
              </a:ext>
            </a:extLst>
          </p:cNvPr>
          <p:cNvSpPr>
            <a:spLocks noGrp="1"/>
          </p:cNvSpPr>
          <p:nvPr>
            <p:ph type="sldNum" sz="quarter" idx="12"/>
          </p:nvPr>
        </p:nvSpPr>
        <p:spPr/>
        <p:txBody>
          <a:bodyPr/>
          <a:lstStyle/>
          <a:p>
            <a:fld id="{7DA10931-DF30-4816-B2D2-3880D6428251}" type="slidenum">
              <a:rPr lang="en-US" smtClean="0"/>
              <a:t>‹#›</a:t>
            </a:fld>
            <a:endParaRPr lang="en-US"/>
          </a:p>
        </p:txBody>
      </p:sp>
    </p:spTree>
    <p:extLst>
      <p:ext uri="{BB962C8B-B14F-4D97-AF65-F5344CB8AC3E}">
        <p14:creationId xmlns:p14="http://schemas.microsoft.com/office/powerpoint/2010/main" val="401740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C39B4-4A9B-ED6A-DB8C-E9B056416F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41AB62-4074-4112-DAFF-204FA3A260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7B45A1-0CF1-87B0-D750-27636E1E7B22}"/>
              </a:ext>
            </a:extLst>
          </p:cNvPr>
          <p:cNvSpPr>
            <a:spLocks noGrp="1"/>
          </p:cNvSpPr>
          <p:nvPr>
            <p:ph type="dt" sz="half" idx="10"/>
          </p:nvPr>
        </p:nvSpPr>
        <p:spPr/>
        <p:txBody>
          <a:bodyPr/>
          <a:lstStyle/>
          <a:p>
            <a:fld id="{FD1D4A66-5F76-4B2D-87CA-D7A6C2066FCF}" type="datetimeFigureOut">
              <a:rPr lang="en-US" smtClean="0"/>
              <a:t>3/25/2025</a:t>
            </a:fld>
            <a:endParaRPr lang="en-US"/>
          </a:p>
        </p:txBody>
      </p:sp>
      <p:sp>
        <p:nvSpPr>
          <p:cNvPr id="5" name="Footer Placeholder 4">
            <a:extLst>
              <a:ext uri="{FF2B5EF4-FFF2-40B4-BE49-F238E27FC236}">
                <a16:creationId xmlns:a16="http://schemas.microsoft.com/office/drawing/2014/main" id="{4E7075D0-0740-7DFF-0681-9BA5185C66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C4C0C-9ADE-A89F-604E-312A1E919052}"/>
              </a:ext>
            </a:extLst>
          </p:cNvPr>
          <p:cNvSpPr>
            <a:spLocks noGrp="1"/>
          </p:cNvSpPr>
          <p:nvPr>
            <p:ph type="sldNum" sz="quarter" idx="12"/>
          </p:nvPr>
        </p:nvSpPr>
        <p:spPr/>
        <p:txBody>
          <a:bodyPr/>
          <a:lstStyle/>
          <a:p>
            <a:fld id="{7DA10931-DF30-4816-B2D2-3880D6428251}" type="slidenum">
              <a:rPr lang="en-US" smtClean="0"/>
              <a:t>‹#›</a:t>
            </a:fld>
            <a:endParaRPr lang="en-US"/>
          </a:p>
        </p:txBody>
      </p:sp>
    </p:spTree>
    <p:extLst>
      <p:ext uri="{BB962C8B-B14F-4D97-AF65-F5344CB8AC3E}">
        <p14:creationId xmlns:p14="http://schemas.microsoft.com/office/powerpoint/2010/main" val="306821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267775-93EF-7C63-484D-DB53DEC531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0AE660-F141-1984-B723-51F23D2453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B12FB5-1387-359E-B156-8712B792322E}"/>
              </a:ext>
            </a:extLst>
          </p:cNvPr>
          <p:cNvSpPr>
            <a:spLocks noGrp="1"/>
          </p:cNvSpPr>
          <p:nvPr>
            <p:ph type="dt" sz="half" idx="10"/>
          </p:nvPr>
        </p:nvSpPr>
        <p:spPr/>
        <p:txBody>
          <a:bodyPr/>
          <a:lstStyle/>
          <a:p>
            <a:fld id="{FD1D4A66-5F76-4B2D-87CA-D7A6C2066FCF}" type="datetimeFigureOut">
              <a:rPr lang="en-US" smtClean="0"/>
              <a:t>3/25/2025</a:t>
            </a:fld>
            <a:endParaRPr lang="en-US"/>
          </a:p>
        </p:txBody>
      </p:sp>
      <p:sp>
        <p:nvSpPr>
          <p:cNvPr id="5" name="Footer Placeholder 4">
            <a:extLst>
              <a:ext uri="{FF2B5EF4-FFF2-40B4-BE49-F238E27FC236}">
                <a16:creationId xmlns:a16="http://schemas.microsoft.com/office/drawing/2014/main" id="{3DE05C92-C689-B11A-6EDB-B0FC6A72F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A1D4B-36B3-39DA-79EA-19CBDCD4A675}"/>
              </a:ext>
            </a:extLst>
          </p:cNvPr>
          <p:cNvSpPr>
            <a:spLocks noGrp="1"/>
          </p:cNvSpPr>
          <p:nvPr>
            <p:ph type="sldNum" sz="quarter" idx="12"/>
          </p:nvPr>
        </p:nvSpPr>
        <p:spPr/>
        <p:txBody>
          <a:bodyPr/>
          <a:lstStyle/>
          <a:p>
            <a:fld id="{7DA10931-DF30-4816-B2D2-3880D6428251}" type="slidenum">
              <a:rPr lang="en-US" smtClean="0"/>
              <a:t>‹#›</a:t>
            </a:fld>
            <a:endParaRPr lang="en-US"/>
          </a:p>
        </p:txBody>
      </p:sp>
    </p:spTree>
    <p:extLst>
      <p:ext uri="{BB962C8B-B14F-4D97-AF65-F5344CB8AC3E}">
        <p14:creationId xmlns:p14="http://schemas.microsoft.com/office/powerpoint/2010/main" val="373586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0584-1E83-1009-10FA-F640BE35C0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BAFA68-5AD8-DEE0-5F19-1342AE6EE2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AA9401-10C4-2782-E4ED-70DD18312E7F}"/>
              </a:ext>
            </a:extLst>
          </p:cNvPr>
          <p:cNvSpPr>
            <a:spLocks noGrp="1"/>
          </p:cNvSpPr>
          <p:nvPr>
            <p:ph type="dt" sz="half" idx="10"/>
          </p:nvPr>
        </p:nvSpPr>
        <p:spPr/>
        <p:txBody>
          <a:bodyPr/>
          <a:lstStyle/>
          <a:p>
            <a:fld id="{FD1D4A66-5F76-4B2D-87CA-D7A6C2066FCF}" type="datetimeFigureOut">
              <a:rPr lang="en-US" smtClean="0"/>
              <a:t>3/25/2025</a:t>
            </a:fld>
            <a:endParaRPr lang="en-US"/>
          </a:p>
        </p:txBody>
      </p:sp>
      <p:sp>
        <p:nvSpPr>
          <p:cNvPr id="5" name="Footer Placeholder 4">
            <a:extLst>
              <a:ext uri="{FF2B5EF4-FFF2-40B4-BE49-F238E27FC236}">
                <a16:creationId xmlns:a16="http://schemas.microsoft.com/office/drawing/2014/main" id="{27B9371F-5737-8ED2-50E5-5AA93C48FD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4A22F-8DBC-1CCB-E476-86BD7BD88DC2}"/>
              </a:ext>
            </a:extLst>
          </p:cNvPr>
          <p:cNvSpPr>
            <a:spLocks noGrp="1"/>
          </p:cNvSpPr>
          <p:nvPr>
            <p:ph type="sldNum" sz="quarter" idx="12"/>
          </p:nvPr>
        </p:nvSpPr>
        <p:spPr/>
        <p:txBody>
          <a:bodyPr/>
          <a:lstStyle/>
          <a:p>
            <a:fld id="{7DA10931-DF30-4816-B2D2-3880D6428251}" type="slidenum">
              <a:rPr lang="en-US" smtClean="0"/>
              <a:t>‹#›</a:t>
            </a:fld>
            <a:endParaRPr lang="en-US"/>
          </a:p>
        </p:txBody>
      </p:sp>
    </p:spTree>
    <p:extLst>
      <p:ext uri="{BB962C8B-B14F-4D97-AF65-F5344CB8AC3E}">
        <p14:creationId xmlns:p14="http://schemas.microsoft.com/office/powerpoint/2010/main" val="4238437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D091-6007-20A6-7A93-07E5365F34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8DA09E-6A84-6A79-376C-C6F45DC1A7A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6B331-D65E-3F9C-55AC-FE5285BEE064}"/>
              </a:ext>
            </a:extLst>
          </p:cNvPr>
          <p:cNvSpPr>
            <a:spLocks noGrp="1"/>
          </p:cNvSpPr>
          <p:nvPr>
            <p:ph type="dt" sz="half" idx="10"/>
          </p:nvPr>
        </p:nvSpPr>
        <p:spPr/>
        <p:txBody>
          <a:bodyPr/>
          <a:lstStyle/>
          <a:p>
            <a:fld id="{FD1D4A66-5F76-4B2D-87CA-D7A6C2066FCF}" type="datetimeFigureOut">
              <a:rPr lang="en-US" smtClean="0"/>
              <a:t>3/25/2025</a:t>
            </a:fld>
            <a:endParaRPr lang="en-US"/>
          </a:p>
        </p:txBody>
      </p:sp>
      <p:sp>
        <p:nvSpPr>
          <p:cNvPr id="5" name="Footer Placeholder 4">
            <a:extLst>
              <a:ext uri="{FF2B5EF4-FFF2-40B4-BE49-F238E27FC236}">
                <a16:creationId xmlns:a16="http://schemas.microsoft.com/office/drawing/2014/main" id="{88B5AE52-A74B-CB66-6CFF-39B0A9BD3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F035C-ECDA-2722-0280-B8AC459925A1}"/>
              </a:ext>
            </a:extLst>
          </p:cNvPr>
          <p:cNvSpPr>
            <a:spLocks noGrp="1"/>
          </p:cNvSpPr>
          <p:nvPr>
            <p:ph type="sldNum" sz="quarter" idx="12"/>
          </p:nvPr>
        </p:nvSpPr>
        <p:spPr/>
        <p:txBody>
          <a:bodyPr/>
          <a:lstStyle/>
          <a:p>
            <a:fld id="{7DA10931-DF30-4816-B2D2-3880D6428251}" type="slidenum">
              <a:rPr lang="en-US" smtClean="0"/>
              <a:t>‹#›</a:t>
            </a:fld>
            <a:endParaRPr lang="en-US"/>
          </a:p>
        </p:txBody>
      </p:sp>
    </p:spTree>
    <p:extLst>
      <p:ext uri="{BB962C8B-B14F-4D97-AF65-F5344CB8AC3E}">
        <p14:creationId xmlns:p14="http://schemas.microsoft.com/office/powerpoint/2010/main" val="4226588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D2401-926E-D8C8-7303-AD31DBA8EA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963B61-CF95-A478-AADA-B942828129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F4C0C6-F972-03B6-93B2-4E293E21B2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951EE6-66F7-83DD-BFCB-8FBE00D9FD3A}"/>
              </a:ext>
            </a:extLst>
          </p:cNvPr>
          <p:cNvSpPr>
            <a:spLocks noGrp="1"/>
          </p:cNvSpPr>
          <p:nvPr>
            <p:ph type="dt" sz="half" idx="10"/>
          </p:nvPr>
        </p:nvSpPr>
        <p:spPr/>
        <p:txBody>
          <a:bodyPr/>
          <a:lstStyle/>
          <a:p>
            <a:fld id="{FD1D4A66-5F76-4B2D-87CA-D7A6C2066FCF}" type="datetimeFigureOut">
              <a:rPr lang="en-US" smtClean="0"/>
              <a:t>3/25/2025</a:t>
            </a:fld>
            <a:endParaRPr lang="en-US"/>
          </a:p>
        </p:txBody>
      </p:sp>
      <p:sp>
        <p:nvSpPr>
          <p:cNvPr id="6" name="Footer Placeholder 5">
            <a:extLst>
              <a:ext uri="{FF2B5EF4-FFF2-40B4-BE49-F238E27FC236}">
                <a16:creationId xmlns:a16="http://schemas.microsoft.com/office/drawing/2014/main" id="{29F47F53-8F64-ED0B-4458-3F5407CAB4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4E1AA2-9DDA-3D90-AB27-AB9EF02271A4}"/>
              </a:ext>
            </a:extLst>
          </p:cNvPr>
          <p:cNvSpPr>
            <a:spLocks noGrp="1"/>
          </p:cNvSpPr>
          <p:nvPr>
            <p:ph type="sldNum" sz="quarter" idx="12"/>
          </p:nvPr>
        </p:nvSpPr>
        <p:spPr/>
        <p:txBody>
          <a:bodyPr/>
          <a:lstStyle/>
          <a:p>
            <a:fld id="{7DA10931-DF30-4816-B2D2-3880D6428251}" type="slidenum">
              <a:rPr lang="en-US" smtClean="0"/>
              <a:t>‹#›</a:t>
            </a:fld>
            <a:endParaRPr lang="en-US"/>
          </a:p>
        </p:txBody>
      </p:sp>
    </p:spTree>
    <p:extLst>
      <p:ext uri="{BB962C8B-B14F-4D97-AF65-F5344CB8AC3E}">
        <p14:creationId xmlns:p14="http://schemas.microsoft.com/office/powerpoint/2010/main" val="147048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01E51-8A9C-51B8-55E4-971D35B766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143E95-4B8E-B4D8-EFC7-3D07EABDC8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1FA74C-EBB7-D39D-0CB7-801B235972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32E983-E14B-0E19-655F-50F84A9F9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6AB770-6CF7-6295-9D4D-5AD387832E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1A85F0-0D0B-5FCB-4284-2451DA005793}"/>
              </a:ext>
            </a:extLst>
          </p:cNvPr>
          <p:cNvSpPr>
            <a:spLocks noGrp="1"/>
          </p:cNvSpPr>
          <p:nvPr>
            <p:ph type="dt" sz="half" idx="10"/>
          </p:nvPr>
        </p:nvSpPr>
        <p:spPr/>
        <p:txBody>
          <a:bodyPr/>
          <a:lstStyle/>
          <a:p>
            <a:fld id="{FD1D4A66-5F76-4B2D-87CA-D7A6C2066FCF}" type="datetimeFigureOut">
              <a:rPr lang="en-US" smtClean="0"/>
              <a:t>3/25/2025</a:t>
            </a:fld>
            <a:endParaRPr lang="en-US"/>
          </a:p>
        </p:txBody>
      </p:sp>
      <p:sp>
        <p:nvSpPr>
          <p:cNvPr id="8" name="Footer Placeholder 7">
            <a:extLst>
              <a:ext uri="{FF2B5EF4-FFF2-40B4-BE49-F238E27FC236}">
                <a16:creationId xmlns:a16="http://schemas.microsoft.com/office/drawing/2014/main" id="{59BBB54A-4651-B357-C51D-6C5A0F0C14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9EF071-4FA3-3948-96AF-DDF3FC5D5021}"/>
              </a:ext>
            </a:extLst>
          </p:cNvPr>
          <p:cNvSpPr>
            <a:spLocks noGrp="1"/>
          </p:cNvSpPr>
          <p:nvPr>
            <p:ph type="sldNum" sz="quarter" idx="12"/>
          </p:nvPr>
        </p:nvSpPr>
        <p:spPr/>
        <p:txBody>
          <a:bodyPr/>
          <a:lstStyle/>
          <a:p>
            <a:fld id="{7DA10931-DF30-4816-B2D2-3880D6428251}" type="slidenum">
              <a:rPr lang="en-US" smtClean="0"/>
              <a:t>‹#›</a:t>
            </a:fld>
            <a:endParaRPr lang="en-US"/>
          </a:p>
        </p:txBody>
      </p:sp>
    </p:spTree>
    <p:extLst>
      <p:ext uri="{BB962C8B-B14F-4D97-AF65-F5344CB8AC3E}">
        <p14:creationId xmlns:p14="http://schemas.microsoft.com/office/powerpoint/2010/main" val="413080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0EA8-6A85-10DE-A967-9FF5C9CC71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390ED-C692-274A-1ED9-CCBA4B121C69}"/>
              </a:ext>
            </a:extLst>
          </p:cNvPr>
          <p:cNvSpPr>
            <a:spLocks noGrp="1"/>
          </p:cNvSpPr>
          <p:nvPr>
            <p:ph type="dt" sz="half" idx="10"/>
          </p:nvPr>
        </p:nvSpPr>
        <p:spPr/>
        <p:txBody>
          <a:bodyPr/>
          <a:lstStyle/>
          <a:p>
            <a:fld id="{FD1D4A66-5F76-4B2D-87CA-D7A6C2066FCF}" type="datetimeFigureOut">
              <a:rPr lang="en-US" smtClean="0"/>
              <a:t>3/25/2025</a:t>
            </a:fld>
            <a:endParaRPr lang="en-US"/>
          </a:p>
        </p:txBody>
      </p:sp>
      <p:sp>
        <p:nvSpPr>
          <p:cNvPr id="4" name="Footer Placeholder 3">
            <a:extLst>
              <a:ext uri="{FF2B5EF4-FFF2-40B4-BE49-F238E27FC236}">
                <a16:creationId xmlns:a16="http://schemas.microsoft.com/office/drawing/2014/main" id="{7080CCB2-7DD0-D41B-01D9-B8DEA9E290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D60101-FAB9-720A-34A6-812D49774307}"/>
              </a:ext>
            </a:extLst>
          </p:cNvPr>
          <p:cNvSpPr>
            <a:spLocks noGrp="1"/>
          </p:cNvSpPr>
          <p:nvPr>
            <p:ph type="sldNum" sz="quarter" idx="12"/>
          </p:nvPr>
        </p:nvSpPr>
        <p:spPr/>
        <p:txBody>
          <a:bodyPr/>
          <a:lstStyle/>
          <a:p>
            <a:fld id="{7DA10931-DF30-4816-B2D2-3880D6428251}" type="slidenum">
              <a:rPr lang="en-US" smtClean="0"/>
              <a:t>‹#›</a:t>
            </a:fld>
            <a:endParaRPr lang="en-US"/>
          </a:p>
        </p:txBody>
      </p:sp>
    </p:spTree>
    <p:extLst>
      <p:ext uri="{BB962C8B-B14F-4D97-AF65-F5344CB8AC3E}">
        <p14:creationId xmlns:p14="http://schemas.microsoft.com/office/powerpoint/2010/main" val="3331330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414E1-7CCA-F0EA-2CF1-BEC8D41AD8F0}"/>
              </a:ext>
            </a:extLst>
          </p:cNvPr>
          <p:cNvSpPr>
            <a:spLocks noGrp="1"/>
          </p:cNvSpPr>
          <p:nvPr>
            <p:ph type="dt" sz="half" idx="10"/>
          </p:nvPr>
        </p:nvSpPr>
        <p:spPr/>
        <p:txBody>
          <a:bodyPr/>
          <a:lstStyle/>
          <a:p>
            <a:fld id="{FD1D4A66-5F76-4B2D-87CA-D7A6C2066FCF}" type="datetimeFigureOut">
              <a:rPr lang="en-US" smtClean="0"/>
              <a:t>3/25/2025</a:t>
            </a:fld>
            <a:endParaRPr lang="en-US"/>
          </a:p>
        </p:txBody>
      </p:sp>
      <p:sp>
        <p:nvSpPr>
          <p:cNvPr id="3" name="Footer Placeholder 2">
            <a:extLst>
              <a:ext uri="{FF2B5EF4-FFF2-40B4-BE49-F238E27FC236}">
                <a16:creationId xmlns:a16="http://schemas.microsoft.com/office/drawing/2014/main" id="{E2503B41-55E2-2D48-AD38-BC7A64A2ED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A54077-3E1C-5164-72F3-2469E2934313}"/>
              </a:ext>
            </a:extLst>
          </p:cNvPr>
          <p:cNvSpPr>
            <a:spLocks noGrp="1"/>
          </p:cNvSpPr>
          <p:nvPr>
            <p:ph type="sldNum" sz="quarter" idx="12"/>
          </p:nvPr>
        </p:nvSpPr>
        <p:spPr/>
        <p:txBody>
          <a:bodyPr/>
          <a:lstStyle/>
          <a:p>
            <a:fld id="{7DA10931-DF30-4816-B2D2-3880D6428251}" type="slidenum">
              <a:rPr lang="en-US" smtClean="0"/>
              <a:t>‹#›</a:t>
            </a:fld>
            <a:endParaRPr lang="en-US"/>
          </a:p>
        </p:txBody>
      </p:sp>
    </p:spTree>
    <p:extLst>
      <p:ext uri="{BB962C8B-B14F-4D97-AF65-F5344CB8AC3E}">
        <p14:creationId xmlns:p14="http://schemas.microsoft.com/office/powerpoint/2010/main" val="87110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32F4D-54F9-2C10-02C8-AA3D59297B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E7A951-B695-DE38-3422-74273B3073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A75884-F056-2F4B-DE76-0D7BFC4D9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41B2D0-C4E4-CCC2-3FAD-3BE0FFCAF644}"/>
              </a:ext>
            </a:extLst>
          </p:cNvPr>
          <p:cNvSpPr>
            <a:spLocks noGrp="1"/>
          </p:cNvSpPr>
          <p:nvPr>
            <p:ph type="dt" sz="half" idx="10"/>
          </p:nvPr>
        </p:nvSpPr>
        <p:spPr/>
        <p:txBody>
          <a:bodyPr/>
          <a:lstStyle/>
          <a:p>
            <a:fld id="{FD1D4A66-5F76-4B2D-87CA-D7A6C2066FCF}" type="datetimeFigureOut">
              <a:rPr lang="en-US" smtClean="0"/>
              <a:t>3/25/2025</a:t>
            </a:fld>
            <a:endParaRPr lang="en-US"/>
          </a:p>
        </p:txBody>
      </p:sp>
      <p:sp>
        <p:nvSpPr>
          <p:cNvPr id="6" name="Footer Placeholder 5">
            <a:extLst>
              <a:ext uri="{FF2B5EF4-FFF2-40B4-BE49-F238E27FC236}">
                <a16:creationId xmlns:a16="http://schemas.microsoft.com/office/drawing/2014/main" id="{89D01D9F-71B3-AE64-60EE-4AC3AABDD3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8D51B0-B5B9-09DA-2E31-2145A87CBE9C}"/>
              </a:ext>
            </a:extLst>
          </p:cNvPr>
          <p:cNvSpPr>
            <a:spLocks noGrp="1"/>
          </p:cNvSpPr>
          <p:nvPr>
            <p:ph type="sldNum" sz="quarter" idx="12"/>
          </p:nvPr>
        </p:nvSpPr>
        <p:spPr/>
        <p:txBody>
          <a:bodyPr/>
          <a:lstStyle/>
          <a:p>
            <a:fld id="{7DA10931-DF30-4816-B2D2-3880D6428251}" type="slidenum">
              <a:rPr lang="en-US" smtClean="0"/>
              <a:t>‹#›</a:t>
            </a:fld>
            <a:endParaRPr lang="en-US"/>
          </a:p>
        </p:txBody>
      </p:sp>
    </p:spTree>
    <p:extLst>
      <p:ext uri="{BB962C8B-B14F-4D97-AF65-F5344CB8AC3E}">
        <p14:creationId xmlns:p14="http://schemas.microsoft.com/office/powerpoint/2010/main" val="201388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DC04-7AB9-457B-35E7-B63DE50795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8466DD-5E08-17E4-345E-10AB033F47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1B6EE9-CCC4-4C1D-8DD7-67AB1A12A7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7BA622-D53B-E7F3-9D6C-0FE2DB1F02D9}"/>
              </a:ext>
            </a:extLst>
          </p:cNvPr>
          <p:cNvSpPr>
            <a:spLocks noGrp="1"/>
          </p:cNvSpPr>
          <p:nvPr>
            <p:ph type="dt" sz="half" idx="10"/>
          </p:nvPr>
        </p:nvSpPr>
        <p:spPr/>
        <p:txBody>
          <a:bodyPr/>
          <a:lstStyle/>
          <a:p>
            <a:fld id="{FD1D4A66-5F76-4B2D-87CA-D7A6C2066FCF}" type="datetimeFigureOut">
              <a:rPr lang="en-US" smtClean="0"/>
              <a:t>3/25/2025</a:t>
            </a:fld>
            <a:endParaRPr lang="en-US"/>
          </a:p>
        </p:txBody>
      </p:sp>
      <p:sp>
        <p:nvSpPr>
          <p:cNvPr id="6" name="Footer Placeholder 5">
            <a:extLst>
              <a:ext uri="{FF2B5EF4-FFF2-40B4-BE49-F238E27FC236}">
                <a16:creationId xmlns:a16="http://schemas.microsoft.com/office/drawing/2014/main" id="{331216B5-FB0D-EA53-AC03-32652433DF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156BBF-A12C-15AB-2978-43818CD66091}"/>
              </a:ext>
            </a:extLst>
          </p:cNvPr>
          <p:cNvSpPr>
            <a:spLocks noGrp="1"/>
          </p:cNvSpPr>
          <p:nvPr>
            <p:ph type="sldNum" sz="quarter" idx="12"/>
          </p:nvPr>
        </p:nvSpPr>
        <p:spPr/>
        <p:txBody>
          <a:bodyPr/>
          <a:lstStyle/>
          <a:p>
            <a:fld id="{7DA10931-DF30-4816-B2D2-3880D6428251}" type="slidenum">
              <a:rPr lang="en-US" smtClean="0"/>
              <a:t>‹#›</a:t>
            </a:fld>
            <a:endParaRPr lang="en-US"/>
          </a:p>
        </p:txBody>
      </p:sp>
    </p:spTree>
    <p:extLst>
      <p:ext uri="{BB962C8B-B14F-4D97-AF65-F5344CB8AC3E}">
        <p14:creationId xmlns:p14="http://schemas.microsoft.com/office/powerpoint/2010/main" val="247544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FC1492-12C7-1750-A26F-2A2ADAD025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3D0E3A-25B8-EAF5-158E-F259683A7D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80BA1-A727-9FFA-8166-5F071B10E5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1D4A66-5F76-4B2D-87CA-D7A6C2066FCF}" type="datetimeFigureOut">
              <a:rPr lang="en-US" smtClean="0"/>
              <a:t>3/25/2025</a:t>
            </a:fld>
            <a:endParaRPr lang="en-US"/>
          </a:p>
        </p:txBody>
      </p:sp>
      <p:sp>
        <p:nvSpPr>
          <p:cNvPr id="5" name="Footer Placeholder 4">
            <a:extLst>
              <a:ext uri="{FF2B5EF4-FFF2-40B4-BE49-F238E27FC236}">
                <a16:creationId xmlns:a16="http://schemas.microsoft.com/office/drawing/2014/main" id="{A5A7986E-D692-D0C8-7340-0826D6FE0A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30C780E-1AF0-EA3C-560B-772DEB57E3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DA10931-DF30-4816-B2D2-3880D6428251}" type="slidenum">
              <a:rPr lang="en-US" smtClean="0"/>
              <a:t>‹#›</a:t>
            </a:fld>
            <a:endParaRPr lang="en-US"/>
          </a:p>
        </p:txBody>
      </p:sp>
    </p:spTree>
    <p:extLst>
      <p:ext uri="{BB962C8B-B14F-4D97-AF65-F5344CB8AC3E}">
        <p14:creationId xmlns:p14="http://schemas.microsoft.com/office/powerpoint/2010/main" val="3312294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jpe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jpe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A0AD9-41F7-D117-A8E8-BBD9BB3AEFE2}"/>
              </a:ext>
            </a:extLst>
          </p:cNvPr>
          <p:cNvSpPr>
            <a:spLocks noGrp="1"/>
          </p:cNvSpPr>
          <p:nvPr>
            <p:ph type="ctrTitle"/>
          </p:nvPr>
        </p:nvSpPr>
        <p:spPr/>
        <p:txBody>
          <a:bodyPr/>
          <a:lstStyle/>
          <a:p>
            <a:r>
              <a:rPr lang="en-US" dirty="0"/>
              <a:t>Apache Spark</a:t>
            </a:r>
          </a:p>
        </p:txBody>
      </p:sp>
    </p:spTree>
    <p:extLst>
      <p:ext uri="{BB962C8B-B14F-4D97-AF65-F5344CB8AC3E}">
        <p14:creationId xmlns:p14="http://schemas.microsoft.com/office/powerpoint/2010/main" val="1097629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Title 1">
            <a:extLst>
              <a:ext uri="{FF2B5EF4-FFF2-40B4-BE49-F238E27FC236}">
                <a16:creationId xmlns:a16="http://schemas.microsoft.com/office/drawing/2014/main" id="{35B19B53-3029-3F6A-A090-E32CCCA16E27}"/>
              </a:ext>
            </a:extLst>
          </p:cNvPr>
          <p:cNvSpPr>
            <a:spLocks noGrp="1"/>
          </p:cNvSpPr>
          <p:nvPr>
            <p:ph type="title"/>
          </p:nvPr>
        </p:nvSpPr>
        <p:spPr/>
        <p:txBody>
          <a:bodyPr/>
          <a:lstStyle/>
          <a:p>
            <a:r>
              <a:rPr lang="en-IN" altLang="en-US"/>
              <a:t>Spark Core</a:t>
            </a:r>
          </a:p>
        </p:txBody>
      </p:sp>
      <p:sp>
        <p:nvSpPr>
          <p:cNvPr id="564227" name="Content Placeholder 2">
            <a:extLst>
              <a:ext uri="{FF2B5EF4-FFF2-40B4-BE49-F238E27FC236}">
                <a16:creationId xmlns:a16="http://schemas.microsoft.com/office/drawing/2014/main" id="{298B69D1-CF8F-3AD8-58F3-6641D7090016}"/>
              </a:ext>
            </a:extLst>
          </p:cNvPr>
          <p:cNvSpPr>
            <a:spLocks noGrp="1"/>
          </p:cNvSpPr>
          <p:nvPr>
            <p:ph idx="1"/>
          </p:nvPr>
        </p:nvSpPr>
        <p:spPr/>
        <p:txBody>
          <a:bodyPr/>
          <a:lstStyle/>
          <a:p>
            <a:r>
              <a:rPr lang="en-IN" altLang="en-US"/>
              <a:t>The Spark Core is the heart of Spark and performs the core functionality.</a:t>
            </a:r>
          </a:p>
          <a:p>
            <a:r>
              <a:rPr lang="en-IN" altLang="en-US"/>
              <a:t>It holds the components for task scheduling, fault recovery, interacting with storage systems and memory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Title 1">
            <a:extLst>
              <a:ext uri="{FF2B5EF4-FFF2-40B4-BE49-F238E27FC236}">
                <a16:creationId xmlns:a16="http://schemas.microsoft.com/office/drawing/2014/main" id="{EAAFBBF9-148D-54FF-2175-16380FC18C21}"/>
              </a:ext>
            </a:extLst>
          </p:cNvPr>
          <p:cNvSpPr>
            <a:spLocks noGrp="1"/>
          </p:cNvSpPr>
          <p:nvPr>
            <p:ph type="title"/>
          </p:nvPr>
        </p:nvSpPr>
        <p:spPr/>
        <p:txBody>
          <a:bodyPr/>
          <a:lstStyle/>
          <a:p>
            <a:r>
              <a:rPr lang="en-IN" altLang="en-US"/>
              <a:t>Spark SQL</a:t>
            </a:r>
          </a:p>
        </p:txBody>
      </p:sp>
      <p:sp>
        <p:nvSpPr>
          <p:cNvPr id="565251" name="Content Placeholder 2">
            <a:extLst>
              <a:ext uri="{FF2B5EF4-FFF2-40B4-BE49-F238E27FC236}">
                <a16:creationId xmlns:a16="http://schemas.microsoft.com/office/drawing/2014/main" id="{B6FB156F-B097-220B-02A1-FCDAB68BF85C}"/>
              </a:ext>
            </a:extLst>
          </p:cNvPr>
          <p:cNvSpPr>
            <a:spLocks noGrp="1"/>
          </p:cNvSpPr>
          <p:nvPr>
            <p:ph idx="1"/>
          </p:nvPr>
        </p:nvSpPr>
        <p:spPr/>
        <p:txBody>
          <a:bodyPr/>
          <a:lstStyle/>
          <a:p>
            <a:r>
              <a:rPr lang="en-IN" altLang="en-US" dirty="0"/>
              <a:t>The Spark SQL is built on the top of Spark Core. It provides support for structured data.</a:t>
            </a:r>
          </a:p>
          <a:p>
            <a:r>
              <a:rPr lang="en-IN" altLang="en-US" dirty="0"/>
              <a:t>It allows to query the data via SQL (Structured Query Language) as well as the Apache Hive variant of SQL.</a:t>
            </a:r>
          </a:p>
          <a:p>
            <a:r>
              <a:rPr lang="en-IN" altLang="en-US" dirty="0"/>
              <a:t>It supports JDBC and ODBC connections that establish a relation between Java objects and existing databases, data warehouses and business intelligence tools.</a:t>
            </a:r>
          </a:p>
          <a:p>
            <a:r>
              <a:rPr lang="en-IN" altLang="en-US" dirty="0"/>
              <a:t>It also supports various sources of data like Hive tables, Parquet, and JSON.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Title 1">
            <a:extLst>
              <a:ext uri="{FF2B5EF4-FFF2-40B4-BE49-F238E27FC236}">
                <a16:creationId xmlns:a16="http://schemas.microsoft.com/office/drawing/2014/main" id="{8779136F-4987-2F62-1BAC-F1BD7DCAC2ED}"/>
              </a:ext>
            </a:extLst>
          </p:cNvPr>
          <p:cNvSpPr>
            <a:spLocks noGrp="1"/>
          </p:cNvSpPr>
          <p:nvPr>
            <p:ph type="title"/>
          </p:nvPr>
        </p:nvSpPr>
        <p:spPr/>
        <p:txBody>
          <a:bodyPr/>
          <a:lstStyle/>
          <a:p>
            <a:r>
              <a:rPr lang="en-IN" altLang="en-US"/>
              <a:t>Spark Streaming </a:t>
            </a:r>
          </a:p>
        </p:txBody>
      </p:sp>
      <p:sp>
        <p:nvSpPr>
          <p:cNvPr id="566275" name="Content Placeholder 2">
            <a:extLst>
              <a:ext uri="{FF2B5EF4-FFF2-40B4-BE49-F238E27FC236}">
                <a16:creationId xmlns:a16="http://schemas.microsoft.com/office/drawing/2014/main" id="{0164DEE4-90D1-DB14-DE13-78478CE7C80E}"/>
              </a:ext>
            </a:extLst>
          </p:cNvPr>
          <p:cNvSpPr>
            <a:spLocks noGrp="1"/>
          </p:cNvSpPr>
          <p:nvPr>
            <p:ph idx="1"/>
          </p:nvPr>
        </p:nvSpPr>
        <p:spPr/>
        <p:txBody>
          <a:bodyPr/>
          <a:lstStyle/>
          <a:p>
            <a:pPr algn="just"/>
            <a:r>
              <a:rPr lang="en-IN" altLang="en-US" b="1">
                <a:solidFill>
                  <a:srgbClr val="000000"/>
                </a:solidFill>
                <a:latin typeface="inter-regular"/>
              </a:rPr>
              <a:t>Spark Streaming </a:t>
            </a:r>
            <a:r>
              <a:rPr lang="en-IN" altLang="en-US">
                <a:solidFill>
                  <a:srgbClr val="000000"/>
                </a:solidFill>
                <a:latin typeface="inter-regular"/>
              </a:rPr>
              <a:t>is a Spark component that supports scalable and fault-tolerant processing of streaming data.</a:t>
            </a:r>
          </a:p>
          <a:p>
            <a:pPr algn="just"/>
            <a:r>
              <a:rPr lang="en-IN" altLang="en-US">
                <a:solidFill>
                  <a:srgbClr val="000000"/>
                </a:solidFill>
                <a:latin typeface="inter-regular"/>
              </a:rPr>
              <a:t>It uses Spark Core's fast scheduling capability to perform streaming analytics.</a:t>
            </a:r>
          </a:p>
          <a:p>
            <a:pPr algn="just"/>
            <a:r>
              <a:rPr lang="en-IN" altLang="en-US">
                <a:solidFill>
                  <a:srgbClr val="000000"/>
                </a:solidFill>
                <a:latin typeface="inter-regular"/>
              </a:rPr>
              <a:t>It accepts data in mini-batches and performs RDD transformations on that data.</a:t>
            </a:r>
          </a:p>
          <a:p>
            <a:pPr algn="just"/>
            <a:r>
              <a:rPr lang="en-IN" altLang="en-US">
                <a:solidFill>
                  <a:srgbClr val="000000"/>
                </a:solidFill>
                <a:latin typeface="inter-regular"/>
              </a:rPr>
              <a:t>The log files generated by web servers can be considered as a real-time example of a data stream.</a:t>
            </a:r>
          </a:p>
          <a:p>
            <a:endParaRPr lang="en-I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Title 1">
            <a:extLst>
              <a:ext uri="{FF2B5EF4-FFF2-40B4-BE49-F238E27FC236}">
                <a16:creationId xmlns:a16="http://schemas.microsoft.com/office/drawing/2014/main" id="{6768516A-F1F0-8F69-CED4-4B395E848BC6}"/>
              </a:ext>
            </a:extLst>
          </p:cNvPr>
          <p:cNvSpPr>
            <a:spLocks noGrp="1"/>
          </p:cNvSpPr>
          <p:nvPr>
            <p:ph type="title"/>
          </p:nvPr>
        </p:nvSpPr>
        <p:spPr/>
        <p:txBody>
          <a:bodyPr/>
          <a:lstStyle/>
          <a:p>
            <a:r>
              <a:rPr lang="en-IN" altLang="en-US"/>
              <a:t>MLlib</a:t>
            </a:r>
          </a:p>
        </p:txBody>
      </p:sp>
      <p:sp>
        <p:nvSpPr>
          <p:cNvPr id="567299" name="Content Placeholder 2">
            <a:extLst>
              <a:ext uri="{FF2B5EF4-FFF2-40B4-BE49-F238E27FC236}">
                <a16:creationId xmlns:a16="http://schemas.microsoft.com/office/drawing/2014/main" id="{3581265B-9CF2-A070-6728-517A60E27E2B}"/>
              </a:ext>
            </a:extLst>
          </p:cNvPr>
          <p:cNvSpPr>
            <a:spLocks noGrp="1"/>
          </p:cNvSpPr>
          <p:nvPr>
            <p:ph idx="1"/>
          </p:nvPr>
        </p:nvSpPr>
        <p:spPr/>
        <p:txBody>
          <a:bodyPr/>
          <a:lstStyle/>
          <a:p>
            <a:pPr algn="just"/>
            <a:r>
              <a:rPr lang="en-IN" altLang="en-US" dirty="0">
                <a:solidFill>
                  <a:srgbClr val="000000"/>
                </a:solidFill>
                <a:latin typeface="inter-regular"/>
              </a:rPr>
              <a:t>The </a:t>
            </a:r>
            <a:r>
              <a:rPr lang="en-IN" altLang="en-US" dirty="0" err="1">
                <a:solidFill>
                  <a:srgbClr val="000000"/>
                </a:solidFill>
                <a:latin typeface="inter-regular"/>
              </a:rPr>
              <a:t>MLlib</a:t>
            </a:r>
            <a:r>
              <a:rPr lang="en-IN" altLang="en-US" dirty="0">
                <a:solidFill>
                  <a:srgbClr val="000000"/>
                </a:solidFill>
                <a:latin typeface="inter-regular"/>
              </a:rPr>
              <a:t> is a Machine Learning library that contains various machine learning algorithms.</a:t>
            </a:r>
          </a:p>
          <a:p>
            <a:pPr algn="just"/>
            <a:r>
              <a:rPr lang="en-IN" altLang="en-US" dirty="0">
                <a:solidFill>
                  <a:srgbClr val="000000"/>
                </a:solidFill>
                <a:latin typeface="inter-regular"/>
              </a:rPr>
              <a:t>These include correlations and hypothesis testing, </a:t>
            </a:r>
            <a:r>
              <a:rPr lang="en-IN" altLang="en-US" b="1" dirty="0">
                <a:solidFill>
                  <a:srgbClr val="000000"/>
                </a:solidFill>
                <a:latin typeface="inter-regular"/>
              </a:rPr>
              <a:t>classification</a:t>
            </a:r>
            <a:r>
              <a:rPr lang="en-IN" altLang="en-US" dirty="0">
                <a:solidFill>
                  <a:srgbClr val="000000"/>
                </a:solidFill>
                <a:latin typeface="inter-regular"/>
              </a:rPr>
              <a:t> and </a:t>
            </a:r>
            <a:r>
              <a:rPr lang="en-IN" altLang="en-US" b="1" dirty="0">
                <a:solidFill>
                  <a:srgbClr val="000000"/>
                </a:solidFill>
                <a:latin typeface="inter-regular"/>
              </a:rPr>
              <a:t>regression</a:t>
            </a:r>
            <a:r>
              <a:rPr lang="en-IN" altLang="en-US" dirty="0">
                <a:solidFill>
                  <a:srgbClr val="000000"/>
                </a:solidFill>
                <a:latin typeface="inter-regular"/>
              </a:rPr>
              <a:t>, </a:t>
            </a:r>
            <a:r>
              <a:rPr lang="en-IN" altLang="en-US" b="1" dirty="0">
                <a:solidFill>
                  <a:srgbClr val="000000"/>
                </a:solidFill>
                <a:latin typeface="inter-regular"/>
              </a:rPr>
              <a:t>clustering</a:t>
            </a:r>
            <a:r>
              <a:rPr lang="en-IN" altLang="en-US" dirty="0">
                <a:solidFill>
                  <a:srgbClr val="000000"/>
                </a:solidFill>
                <a:latin typeface="inter-regular"/>
              </a:rPr>
              <a:t>, and </a:t>
            </a:r>
            <a:r>
              <a:rPr lang="en-IN" altLang="en-US" b="1" dirty="0">
                <a:solidFill>
                  <a:srgbClr val="000000"/>
                </a:solidFill>
                <a:latin typeface="inter-regular"/>
              </a:rPr>
              <a:t>principal component analysis</a:t>
            </a:r>
            <a:r>
              <a:rPr lang="en-IN" altLang="en-US" dirty="0">
                <a:solidFill>
                  <a:srgbClr val="000000"/>
                </a:solidFill>
                <a:latin typeface="inter-regular"/>
              </a:rPr>
              <a:t>.</a:t>
            </a:r>
          </a:p>
          <a:p>
            <a:pPr algn="just"/>
            <a:r>
              <a:rPr lang="en-IN" altLang="en-US" dirty="0">
                <a:solidFill>
                  <a:srgbClr val="000000"/>
                </a:solidFill>
                <a:latin typeface="inter-regular"/>
              </a:rPr>
              <a:t>It is nine times faster than the disk-based implementation used by Apache Mahout.</a:t>
            </a:r>
          </a:p>
          <a:p>
            <a:endParaRPr lang="en-I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Title 1">
            <a:extLst>
              <a:ext uri="{FF2B5EF4-FFF2-40B4-BE49-F238E27FC236}">
                <a16:creationId xmlns:a16="http://schemas.microsoft.com/office/drawing/2014/main" id="{DEA13C09-ABAE-029C-6463-5FE3092987C1}"/>
              </a:ext>
            </a:extLst>
          </p:cNvPr>
          <p:cNvSpPr>
            <a:spLocks noGrp="1"/>
          </p:cNvSpPr>
          <p:nvPr>
            <p:ph type="title"/>
          </p:nvPr>
        </p:nvSpPr>
        <p:spPr/>
        <p:txBody>
          <a:bodyPr/>
          <a:lstStyle/>
          <a:p>
            <a:r>
              <a:rPr lang="en-IN" altLang="en-US"/>
              <a:t>GraphX</a:t>
            </a:r>
          </a:p>
        </p:txBody>
      </p:sp>
      <p:sp>
        <p:nvSpPr>
          <p:cNvPr id="568323" name="Content Placeholder 2">
            <a:extLst>
              <a:ext uri="{FF2B5EF4-FFF2-40B4-BE49-F238E27FC236}">
                <a16:creationId xmlns:a16="http://schemas.microsoft.com/office/drawing/2014/main" id="{99488C70-28CD-C461-AD13-39F45144E6C9}"/>
              </a:ext>
            </a:extLst>
          </p:cNvPr>
          <p:cNvSpPr>
            <a:spLocks noGrp="1"/>
          </p:cNvSpPr>
          <p:nvPr>
            <p:ph idx="1"/>
          </p:nvPr>
        </p:nvSpPr>
        <p:spPr/>
        <p:txBody>
          <a:bodyPr/>
          <a:lstStyle/>
          <a:p>
            <a:pPr algn="just"/>
            <a:r>
              <a:rPr lang="en-IN" altLang="en-US">
                <a:solidFill>
                  <a:srgbClr val="000000"/>
                </a:solidFill>
                <a:latin typeface="inter-regular"/>
              </a:rPr>
              <a:t>The GraphX is a library that is used to manipulate graphs and perform graph-parallel computations.</a:t>
            </a:r>
          </a:p>
          <a:p>
            <a:pPr algn="just"/>
            <a:r>
              <a:rPr lang="en-IN" altLang="en-US">
                <a:solidFill>
                  <a:srgbClr val="000000"/>
                </a:solidFill>
                <a:latin typeface="inter-regular"/>
              </a:rPr>
              <a:t>It facilitates to create a directed graph with arbitrary properties attached to each vertex and edge.</a:t>
            </a:r>
          </a:p>
          <a:p>
            <a:pPr algn="just"/>
            <a:r>
              <a:rPr lang="en-IN" altLang="en-US">
                <a:solidFill>
                  <a:srgbClr val="000000"/>
                </a:solidFill>
                <a:latin typeface="inter-regular"/>
              </a:rPr>
              <a:t>To manipulate graph, it supports various fundamental operators like subgraph, join Vertices, and aggregate Messages.</a:t>
            </a:r>
          </a:p>
          <a:p>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3C97-D11F-BEC9-E797-7193F8777219}"/>
              </a:ext>
            </a:extLst>
          </p:cNvPr>
          <p:cNvSpPr>
            <a:spLocks noGrp="1"/>
          </p:cNvSpPr>
          <p:nvPr>
            <p:ph type="title"/>
          </p:nvPr>
        </p:nvSpPr>
        <p:spPr/>
        <p:txBody>
          <a:bodyPr/>
          <a:lstStyle/>
          <a:p>
            <a:r>
              <a:rPr lang="en-IN"/>
              <a:t>Spark’s Python and Scala shells</a:t>
            </a:r>
          </a:p>
        </p:txBody>
      </p:sp>
      <p:sp>
        <p:nvSpPr>
          <p:cNvPr id="3" name="Content Placeholder 2">
            <a:extLst>
              <a:ext uri="{FF2B5EF4-FFF2-40B4-BE49-F238E27FC236}">
                <a16:creationId xmlns:a16="http://schemas.microsoft.com/office/drawing/2014/main" id="{0311BA0C-93C5-F70E-5A25-AC27B7DEA825}"/>
              </a:ext>
            </a:extLst>
          </p:cNvPr>
          <p:cNvSpPr>
            <a:spLocks noGrp="1"/>
          </p:cNvSpPr>
          <p:nvPr>
            <p:ph idx="1"/>
          </p:nvPr>
        </p:nvSpPr>
        <p:spPr/>
        <p:txBody>
          <a:bodyPr>
            <a:normAutofit fontScale="92500"/>
          </a:bodyPr>
          <a:lstStyle/>
          <a:p>
            <a:pPr algn="just"/>
            <a:r>
              <a:rPr lang="en-IN" b="0" i="0">
                <a:solidFill>
                  <a:srgbClr val="0D0D0D"/>
                </a:solidFill>
                <a:effectLst/>
                <a:latin typeface="Söhne"/>
              </a:rPr>
              <a:t>Apache Spark provides interactive shells for both Python (</a:t>
            </a:r>
            <a:r>
              <a:rPr lang="en-IN" b="0" i="0" err="1">
                <a:solidFill>
                  <a:srgbClr val="0D0D0D"/>
                </a:solidFill>
                <a:effectLst/>
                <a:latin typeface="Söhne"/>
              </a:rPr>
              <a:t>PySpark</a:t>
            </a:r>
            <a:r>
              <a:rPr lang="en-IN" b="0" i="0">
                <a:solidFill>
                  <a:srgbClr val="0D0D0D"/>
                </a:solidFill>
                <a:effectLst/>
                <a:latin typeface="Söhne"/>
              </a:rPr>
              <a:t>) and Scala (Spark shell), allowing users to interactively explore and manipulate data using Spark APIs. These shells provide a convenient environment for prototyping, testing code snippets, and performing ad-hoc data analysis.</a:t>
            </a:r>
          </a:p>
          <a:p>
            <a:pPr algn="just"/>
            <a:endParaRPr lang="en-IN">
              <a:solidFill>
                <a:srgbClr val="0D0D0D"/>
              </a:solidFill>
              <a:latin typeface="Söhne"/>
            </a:endParaRPr>
          </a:p>
          <a:p>
            <a:pPr algn="just"/>
            <a:r>
              <a:rPr lang="en-IN" b="0" i="0">
                <a:solidFill>
                  <a:srgbClr val="0D0D0D"/>
                </a:solidFill>
                <a:effectLst/>
                <a:latin typeface="Söhne"/>
              </a:rPr>
              <a:t>Both </a:t>
            </a:r>
            <a:r>
              <a:rPr lang="en-IN" b="0" i="0" err="1">
                <a:solidFill>
                  <a:srgbClr val="0D0D0D"/>
                </a:solidFill>
                <a:effectLst/>
                <a:latin typeface="Söhne"/>
              </a:rPr>
              <a:t>PySpark</a:t>
            </a:r>
            <a:r>
              <a:rPr lang="en-IN" b="0" i="0">
                <a:solidFill>
                  <a:srgbClr val="0D0D0D"/>
                </a:solidFill>
                <a:effectLst/>
                <a:latin typeface="Söhne"/>
              </a:rPr>
              <a:t> and Spark shell offer similar capabilities for interacting with Spark, but they use different programming languages (Python and Scala, respectively). Users can choose the shell based on their language preference and familiarity with Python or Scala. Additionally, both shells provide access to the </a:t>
            </a:r>
            <a:r>
              <a:rPr lang="en-IN" b="0" i="0" err="1">
                <a:solidFill>
                  <a:srgbClr val="0D0D0D"/>
                </a:solidFill>
                <a:effectLst/>
                <a:latin typeface="Söhne"/>
              </a:rPr>
              <a:t>SparkContext</a:t>
            </a:r>
            <a:r>
              <a:rPr lang="en-IN" b="0" i="0">
                <a:solidFill>
                  <a:srgbClr val="0D0D0D"/>
                </a:solidFill>
                <a:effectLst/>
                <a:latin typeface="Söhne"/>
              </a:rPr>
              <a:t>, allowing users to connect to a Spark cluster and execute operations on distributed datasets.</a:t>
            </a:r>
            <a:endParaRPr lang="en-IN"/>
          </a:p>
        </p:txBody>
      </p:sp>
    </p:spTree>
    <p:extLst>
      <p:ext uri="{BB962C8B-B14F-4D97-AF65-F5344CB8AC3E}">
        <p14:creationId xmlns:p14="http://schemas.microsoft.com/office/powerpoint/2010/main" val="680332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E8FD8-E650-62C0-3DC3-99E3DD9A17CE}"/>
              </a:ext>
            </a:extLst>
          </p:cNvPr>
          <p:cNvSpPr>
            <a:spLocks noGrp="1"/>
          </p:cNvSpPr>
          <p:nvPr>
            <p:ph type="title"/>
          </p:nvPr>
        </p:nvSpPr>
        <p:spPr/>
        <p:txBody>
          <a:bodyPr/>
          <a:lstStyle/>
          <a:p>
            <a:r>
              <a:rPr lang="en-IN" b="1" err="1"/>
              <a:t>PySpark</a:t>
            </a:r>
            <a:r>
              <a:rPr lang="en-IN" b="1"/>
              <a:t> (Python shell)</a:t>
            </a:r>
          </a:p>
        </p:txBody>
      </p:sp>
      <p:sp>
        <p:nvSpPr>
          <p:cNvPr id="3" name="Content Placeholder 2">
            <a:extLst>
              <a:ext uri="{FF2B5EF4-FFF2-40B4-BE49-F238E27FC236}">
                <a16:creationId xmlns:a16="http://schemas.microsoft.com/office/drawing/2014/main" id="{FE79C63A-F36C-6F49-0FCE-86F6F9BFB65F}"/>
              </a:ext>
            </a:extLst>
          </p:cNvPr>
          <p:cNvSpPr>
            <a:spLocks noGrp="1"/>
          </p:cNvSpPr>
          <p:nvPr>
            <p:ph idx="1"/>
          </p:nvPr>
        </p:nvSpPr>
        <p:spPr/>
        <p:txBody>
          <a:bodyPr>
            <a:normAutofit fontScale="92500" lnSpcReduction="10000"/>
          </a:bodyPr>
          <a:lstStyle/>
          <a:p>
            <a:pPr algn="just"/>
            <a:r>
              <a:rPr lang="en-IN" err="1"/>
              <a:t>PySpark</a:t>
            </a:r>
            <a:r>
              <a:rPr lang="en-IN"/>
              <a:t> is the Python API for Apache Spark, allowing users to interact with Spark using Python.</a:t>
            </a:r>
          </a:p>
          <a:p>
            <a:pPr algn="just"/>
            <a:r>
              <a:rPr lang="en-IN"/>
              <a:t>To start </a:t>
            </a:r>
            <a:r>
              <a:rPr lang="en-IN" err="1"/>
              <a:t>PySpark</a:t>
            </a:r>
            <a:r>
              <a:rPr lang="en-IN"/>
              <a:t>, you can simply run the </a:t>
            </a:r>
            <a:r>
              <a:rPr lang="en-IN" err="1"/>
              <a:t>pyspark</a:t>
            </a:r>
            <a:r>
              <a:rPr lang="en-IN"/>
              <a:t> command in the terminal. This launches the </a:t>
            </a:r>
            <a:r>
              <a:rPr lang="en-IN" err="1"/>
              <a:t>PySpark</a:t>
            </a:r>
            <a:r>
              <a:rPr lang="en-IN"/>
              <a:t> interactive shell, where you can type Python code and interact with Spark.</a:t>
            </a:r>
          </a:p>
          <a:p>
            <a:pPr algn="just"/>
            <a:r>
              <a:rPr lang="en-IN" err="1"/>
              <a:t>PySpark</a:t>
            </a:r>
            <a:r>
              <a:rPr lang="en-IN"/>
              <a:t> provides full access to Spark's functionality, including RDDs, </a:t>
            </a:r>
            <a:r>
              <a:rPr lang="en-IN" err="1"/>
              <a:t>DataFrames</a:t>
            </a:r>
            <a:r>
              <a:rPr lang="en-IN"/>
              <a:t>, Spark SQL, </a:t>
            </a:r>
            <a:r>
              <a:rPr lang="en-IN" err="1"/>
              <a:t>MLlib</a:t>
            </a:r>
            <a:r>
              <a:rPr lang="en-IN"/>
              <a:t> (machine learning library), and Spark Streaming.</a:t>
            </a:r>
          </a:p>
          <a:p>
            <a:pPr algn="just"/>
            <a:r>
              <a:rPr lang="en-IN" err="1"/>
              <a:t>PySpark</a:t>
            </a:r>
            <a:r>
              <a:rPr lang="en-IN"/>
              <a:t> is particularly popular among data scientists and Python developers due to Python's widespread adoption and its ease of use for data analysis and machine learning tasks.</a:t>
            </a:r>
          </a:p>
        </p:txBody>
      </p:sp>
    </p:spTree>
    <p:extLst>
      <p:ext uri="{BB962C8B-B14F-4D97-AF65-F5344CB8AC3E}">
        <p14:creationId xmlns:p14="http://schemas.microsoft.com/office/powerpoint/2010/main" val="1188462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AB729-415B-F7C5-AE4B-1534D7AA62AA}"/>
              </a:ext>
            </a:extLst>
          </p:cNvPr>
          <p:cNvSpPr>
            <a:spLocks noGrp="1"/>
          </p:cNvSpPr>
          <p:nvPr>
            <p:ph type="title"/>
          </p:nvPr>
        </p:nvSpPr>
        <p:spPr/>
        <p:txBody>
          <a:bodyPr/>
          <a:lstStyle/>
          <a:p>
            <a:r>
              <a:rPr lang="en-US" dirty="0" err="1"/>
              <a:t>PySpark</a:t>
            </a:r>
            <a:r>
              <a:rPr lang="en-US" dirty="0"/>
              <a:t> Shell</a:t>
            </a:r>
          </a:p>
        </p:txBody>
      </p:sp>
      <p:pic>
        <p:nvPicPr>
          <p:cNvPr id="5" name="Content Placeholder 4">
            <a:extLst>
              <a:ext uri="{FF2B5EF4-FFF2-40B4-BE49-F238E27FC236}">
                <a16:creationId xmlns:a16="http://schemas.microsoft.com/office/drawing/2014/main" id="{7FD80156-DEB8-E09F-47FA-713423237AD0}"/>
              </a:ext>
            </a:extLst>
          </p:cNvPr>
          <p:cNvPicPr>
            <a:picLocks noGrp="1" noChangeAspect="1"/>
          </p:cNvPicPr>
          <p:nvPr>
            <p:ph idx="1"/>
          </p:nvPr>
        </p:nvPicPr>
        <p:blipFill>
          <a:blip r:embed="rId2"/>
          <a:stretch>
            <a:fillRect/>
          </a:stretch>
        </p:blipFill>
        <p:spPr>
          <a:xfrm>
            <a:off x="1838325" y="2148681"/>
            <a:ext cx="8515350" cy="3705225"/>
          </a:xfrm>
        </p:spPr>
      </p:pic>
    </p:spTree>
    <p:extLst>
      <p:ext uri="{BB962C8B-B14F-4D97-AF65-F5344CB8AC3E}">
        <p14:creationId xmlns:p14="http://schemas.microsoft.com/office/powerpoint/2010/main" val="164564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DD80C-0DCD-6E90-96B9-BE0BC3A0C62E}"/>
              </a:ext>
            </a:extLst>
          </p:cNvPr>
          <p:cNvSpPr>
            <a:spLocks noGrp="1"/>
          </p:cNvSpPr>
          <p:nvPr>
            <p:ph type="title"/>
          </p:nvPr>
        </p:nvSpPr>
        <p:spPr>
          <a:xfrm>
            <a:off x="329610" y="141730"/>
            <a:ext cx="11034823" cy="1325563"/>
          </a:xfrm>
        </p:spPr>
        <p:txBody>
          <a:bodyPr/>
          <a:lstStyle/>
          <a:p>
            <a:r>
              <a:rPr lang="en-IN" b="1" dirty="0"/>
              <a:t>Spark shell (Scala shell)</a:t>
            </a:r>
          </a:p>
        </p:txBody>
      </p:sp>
      <p:sp>
        <p:nvSpPr>
          <p:cNvPr id="3" name="Content Placeholder 2">
            <a:extLst>
              <a:ext uri="{FF2B5EF4-FFF2-40B4-BE49-F238E27FC236}">
                <a16:creationId xmlns:a16="http://schemas.microsoft.com/office/drawing/2014/main" id="{5EDA180B-6635-4E6D-82A3-FDC4C9D3C36F}"/>
              </a:ext>
            </a:extLst>
          </p:cNvPr>
          <p:cNvSpPr>
            <a:spLocks noGrp="1"/>
          </p:cNvSpPr>
          <p:nvPr>
            <p:ph idx="1"/>
          </p:nvPr>
        </p:nvSpPr>
        <p:spPr>
          <a:xfrm>
            <a:off x="233915" y="1467293"/>
            <a:ext cx="11440633" cy="5025582"/>
          </a:xfrm>
        </p:spPr>
        <p:txBody>
          <a:bodyPr>
            <a:normAutofit lnSpcReduction="10000"/>
          </a:bodyPr>
          <a:lstStyle/>
          <a:p>
            <a:pPr algn="just"/>
            <a:r>
              <a:rPr lang="en-IN" dirty="0"/>
              <a:t>The Spark shell is the interactive shell for Spark's Scala API, allowing users to write and execute Spark applications using Scala.</a:t>
            </a:r>
          </a:p>
          <a:p>
            <a:pPr algn="just"/>
            <a:r>
              <a:rPr lang="en-IN" dirty="0"/>
              <a:t>To start the Spark shell, you can run the spark-shell command in the terminal. This launches the </a:t>
            </a:r>
            <a:r>
              <a:rPr lang="en-IN" b="1" dirty="0"/>
              <a:t>Scala REPL </a:t>
            </a:r>
            <a:r>
              <a:rPr lang="en-IN" dirty="0"/>
              <a:t>(Read-Eval-Print Loop) with Spark pre-configured, allowing you to write Scala code and interact with Spark.</a:t>
            </a:r>
          </a:p>
          <a:p>
            <a:pPr algn="just"/>
            <a:r>
              <a:rPr lang="en-IN" dirty="0"/>
              <a:t>The Spark shell provides access to all of Spark's features, including RDDs, </a:t>
            </a:r>
            <a:r>
              <a:rPr lang="en-IN" dirty="0" err="1"/>
              <a:t>DataFrames</a:t>
            </a:r>
            <a:r>
              <a:rPr lang="en-IN" dirty="0"/>
              <a:t>, Spark SQL, </a:t>
            </a:r>
            <a:r>
              <a:rPr lang="en-IN" dirty="0" err="1"/>
              <a:t>MLlib</a:t>
            </a:r>
            <a:r>
              <a:rPr lang="en-IN" dirty="0"/>
              <a:t>, and Spark Streaming, using Scala syntax.</a:t>
            </a:r>
          </a:p>
          <a:p>
            <a:pPr algn="just"/>
            <a:r>
              <a:rPr lang="en-IN" dirty="0"/>
              <a:t>Scala is the native language of Spark, and the Spark shell provides a powerful environment for writing complex Spark applications and leveraging Scala's features and libraries.</a:t>
            </a:r>
          </a:p>
        </p:txBody>
      </p:sp>
    </p:spTree>
    <p:extLst>
      <p:ext uri="{BB962C8B-B14F-4D97-AF65-F5344CB8AC3E}">
        <p14:creationId xmlns:p14="http://schemas.microsoft.com/office/powerpoint/2010/main" val="2104157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4993-666D-A8E4-B627-1FF65AEE0DF9}"/>
              </a:ext>
            </a:extLst>
          </p:cNvPr>
          <p:cNvSpPr>
            <a:spLocks noGrp="1"/>
          </p:cNvSpPr>
          <p:nvPr>
            <p:ph type="title"/>
          </p:nvPr>
        </p:nvSpPr>
        <p:spPr/>
        <p:txBody>
          <a:bodyPr/>
          <a:lstStyle/>
          <a:p>
            <a:r>
              <a:rPr lang="en-US" dirty="0"/>
              <a:t>Scala Shell</a:t>
            </a:r>
          </a:p>
        </p:txBody>
      </p:sp>
      <p:pic>
        <p:nvPicPr>
          <p:cNvPr id="5" name="Content Placeholder 4">
            <a:extLst>
              <a:ext uri="{FF2B5EF4-FFF2-40B4-BE49-F238E27FC236}">
                <a16:creationId xmlns:a16="http://schemas.microsoft.com/office/drawing/2014/main" id="{8F0C1D70-D624-D719-1A05-F12F2D53C1AE}"/>
              </a:ext>
            </a:extLst>
          </p:cNvPr>
          <p:cNvPicPr>
            <a:picLocks noGrp="1" noChangeAspect="1"/>
          </p:cNvPicPr>
          <p:nvPr>
            <p:ph idx="1"/>
          </p:nvPr>
        </p:nvPicPr>
        <p:blipFill>
          <a:blip r:embed="rId2"/>
          <a:stretch>
            <a:fillRect/>
          </a:stretch>
        </p:blipFill>
        <p:spPr>
          <a:xfrm>
            <a:off x="1423987" y="2082006"/>
            <a:ext cx="9344025" cy="3838575"/>
          </a:xfrm>
        </p:spPr>
      </p:pic>
    </p:spTree>
    <p:extLst>
      <p:ext uri="{BB962C8B-B14F-4D97-AF65-F5344CB8AC3E}">
        <p14:creationId xmlns:p14="http://schemas.microsoft.com/office/powerpoint/2010/main" val="1456412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Title 1">
            <a:extLst>
              <a:ext uri="{FF2B5EF4-FFF2-40B4-BE49-F238E27FC236}">
                <a16:creationId xmlns:a16="http://schemas.microsoft.com/office/drawing/2014/main" id="{70EE8D89-0D49-E250-F5E6-7F68BF2252FE}"/>
              </a:ext>
            </a:extLst>
          </p:cNvPr>
          <p:cNvSpPr>
            <a:spLocks noGrp="1"/>
          </p:cNvSpPr>
          <p:nvPr>
            <p:ph type="title"/>
          </p:nvPr>
        </p:nvSpPr>
        <p:spPr/>
        <p:txBody>
          <a:bodyPr/>
          <a:lstStyle/>
          <a:p>
            <a:r>
              <a:rPr lang="en-US" altLang="en-US"/>
              <a:t>What is Spark?</a:t>
            </a:r>
            <a:endParaRPr lang="en-IN" altLang="en-US"/>
          </a:p>
        </p:txBody>
      </p:sp>
      <p:sp>
        <p:nvSpPr>
          <p:cNvPr id="560131" name="Content Placeholder 2">
            <a:extLst>
              <a:ext uri="{FF2B5EF4-FFF2-40B4-BE49-F238E27FC236}">
                <a16:creationId xmlns:a16="http://schemas.microsoft.com/office/drawing/2014/main" id="{29AF7AFE-D17B-BAD9-3BA6-8C9E17D29743}"/>
              </a:ext>
            </a:extLst>
          </p:cNvPr>
          <p:cNvSpPr>
            <a:spLocks noGrp="1"/>
          </p:cNvSpPr>
          <p:nvPr>
            <p:ph idx="1"/>
          </p:nvPr>
        </p:nvSpPr>
        <p:spPr>
          <a:xfrm>
            <a:off x="414669" y="1825625"/>
            <a:ext cx="11600121" cy="4351338"/>
          </a:xfrm>
        </p:spPr>
        <p:txBody>
          <a:bodyPr>
            <a:normAutofit lnSpcReduction="10000"/>
          </a:bodyPr>
          <a:lstStyle/>
          <a:p>
            <a:r>
              <a:rPr lang="en-IN" altLang="en-US" dirty="0"/>
              <a:t>Apache Spark™ is a multi-language engine for executing data engineering, data science, and machine learning on single-node machines or clusters.</a:t>
            </a:r>
          </a:p>
          <a:p>
            <a:r>
              <a:rPr lang="en-US" dirty="0"/>
              <a:t>It provides </a:t>
            </a:r>
            <a:r>
              <a:rPr lang="en-US" b="1" dirty="0"/>
              <a:t>in-memory computation</a:t>
            </a:r>
            <a:r>
              <a:rPr lang="en-US" dirty="0"/>
              <a:t>, making it </a:t>
            </a:r>
            <a:r>
              <a:rPr lang="en-US" b="1" dirty="0"/>
              <a:t>much faster than Hadoop MapReduce</a:t>
            </a:r>
            <a:r>
              <a:rPr lang="en-US" dirty="0"/>
              <a:t> for iterative workloads.</a:t>
            </a:r>
          </a:p>
          <a:p>
            <a:r>
              <a:rPr lang="en-US" dirty="0"/>
              <a:t>Supports </a:t>
            </a:r>
            <a:r>
              <a:rPr lang="en-US" b="1" dirty="0"/>
              <a:t>batch processing, streaming, machine learning, and graph processing</a:t>
            </a:r>
            <a:r>
              <a:rPr lang="en-US" dirty="0"/>
              <a:t> in a single framework.</a:t>
            </a:r>
          </a:p>
          <a:p>
            <a:r>
              <a:rPr lang="en-US" dirty="0"/>
              <a:t>Provides APIs for </a:t>
            </a:r>
            <a:r>
              <a:rPr lang="en-US" b="1" dirty="0"/>
              <a:t>Scala, Java, Python (</a:t>
            </a:r>
            <a:r>
              <a:rPr lang="en-US" b="1" dirty="0" err="1"/>
              <a:t>PySpark</a:t>
            </a:r>
            <a:r>
              <a:rPr lang="en-US" b="1" dirty="0"/>
              <a:t>), and R (</a:t>
            </a:r>
            <a:r>
              <a:rPr lang="en-US" b="1" dirty="0" err="1"/>
              <a:t>SparkR</a:t>
            </a:r>
            <a:r>
              <a:rPr lang="en-US" b="1" dirty="0"/>
              <a:t>)</a:t>
            </a:r>
            <a:r>
              <a:rPr lang="en-US" dirty="0"/>
              <a:t>, making it flexible for developers.</a:t>
            </a:r>
          </a:p>
          <a:p>
            <a:r>
              <a:rPr lang="en-US" dirty="0"/>
              <a:t>Uses </a:t>
            </a:r>
            <a:r>
              <a:rPr lang="en-US" b="1" dirty="0"/>
              <a:t>RDDs (Resilient Distributed Datasets)</a:t>
            </a:r>
            <a:r>
              <a:rPr lang="en-US" dirty="0"/>
              <a:t> for fault-tolerant, parallel data processing.</a:t>
            </a:r>
            <a:endParaRPr lang="en-I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0E35-2262-C7DB-2D3E-80951B6E5A80}"/>
              </a:ext>
            </a:extLst>
          </p:cNvPr>
          <p:cNvSpPr>
            <a:spLocks noGrp="1"/>
          </p:cNvSpPr>
          <p:nvPr>
            <p:ph type="title"/>
          </p:nvPr>
        </p:nvSpPr>
        <p:spPr>
          <a:xfrm>
            <a:off x="838200" y="50801"/>
            <a:ext cx="10515600" cy="1325563"/>
          </a:xfrm>
        </p:spPr>
        <p:txBody>
          <a:bodyPr/>
          <a:lstStyle/>
          <a:p>
            <a:r>
              <a:rPr lang="en-IN"/>
              <a:t>Apache Spark</a:t>
            </a:r>
          </a:p>
        </p:txBody>
      </p:sp>
      <p:sp>
        <p:nvSpPr>
          <p:cNvPr id="3" name="Content Placeholder 2">
            <a:extLst>
              <a:ext uri="{FF2B5EF4-FFF2-40B4-BE49-F238E27FC236}">
                <a16:creationId xmlns:a16="http://schemas.microsoft.com/office/drawing/2014/main" id="{FF26CA7D-8FE1-0F6B-28EF-84B55D2D7A2E}"/>
              </a:ext>
            </a:extLst>
          </p:cNvPr>
          <p:cNvSpPr>
            <a:spLocks noGrp="1"/>
          </p:cNvSpPr>
          <p:nvPr>
            <p:ph idx="1"/>
          </p:nvPr>
        </p:nvSpPr>
        <p:spPr>
          <a:xfrm>
            <a:off x="838200" y="1249680"/>
            <a:ext cx="10515600" cy="5445759"/>
          </a:xfrm>
        </p:spPr>
        <p:txBody>
          <a:bodyPr>
            <a:normAutofit fontScale="92500" lnSpcReduction="10000"/>
          </a:bodyPr>
          <a:lstStyle/>
          <a:p>
            <a:pPr algn="just"/>
            <a:r>
              <a:rPr lang="en-IN"/>
              <a:t>Apache Spark is an </a:t>
            </a:r>
            <a:r>
              <a:rPr lang="en-IN">
                <a:solidFill>
                  <a:srgbClr val="FF0000"/>
                </a:solidFill>
              </a:rPr>
              <a:t>open-source distributed computing system </a:t>
            </a:r>
            <a:r>
              <a:rPr lang="en-IN" b="0" i="0">
                <a:solidFill>
                  <a:srgbClr val="474747"/>
                </a:solidFill>
                <a:effectLst/>
                <a:latin typeface="Google Sans"/>
              </a:rPr>
              <a:t>used for </a:t>
            </a:r>
            <a:r>
              <a:rPr lang="en-IN" b="0" i="0">
                <a:solidFill>
                  <a:srgbClr val="040C28"/>
                </a:solidFill>
                <a:effectLst/>
                <a:latin typeface="Google Sans"/>
              </a:rPr>
              <a:t>big data workloads </a:t>
            </a:r>
            <a:r>
              <a:rPr lang="en-IN"/>
              <a:t>that </a:t>
            </a:r>
            <a:r>
              <a:rPr lang="en-IN">
                <a:solidFill>
                  <a:srgbClr val="0070C0"/>
                </a:solidFill>
              </a:rPr>
              <a:t>provides an interface for programming entire clusters with implicit data parallelism and fault tolerance</a:t>
            </a:r>
            <a:r>
              <a:rPr lang="en-IN"/>
              <a:t>. </a:t>
            </a:r>
          </a:p>
          <a:p>
            <a:pPr algn="just"/>
            <a:r>
              <a:rPr lang="en-IN" b="0" i="0">
                <a:solidFill>
                  <a:srgbClr val="474747"/>
                </a:solidFill>
                <a:effectLst/>
                <a:latin typeface="Google Sans"/>
              </a:rPr>
              <a:t>It </a:t>
            </a:r>
            <a:r>
              <a:rPr lang="en-IN" b="0" i="0">
                <a:solidFill>
                  <a:srgbClr val="0070C0"/>
                </a:solidFill>
                <a:effectLst/>
                <a:latin typeface="Google Sans"/>
              </a:rPr>
              <a:t>utilizes in-memory caching and optimized query execution </a:t>
            </a:r>
            <a:r>
              <a:rPr lang="en-IN" b="0" i="0">
                <a:solidFill>
                  <a:srgbClr val="474747"/>
                </a:solidFill>
                <a:effectLst/>
                <a:latin typeface="Google Sans"/>
              </a:rPr>
              <a:t>for </a:t>
            </a:r>
            <a:r>
              <a:rPr lang="en-IN" b="0" i="0">
                <a:solidFill>
                  <a:srgbClr val="FF0000"/>
                </a:solidFill>
                <a:effectLst/>
                <a:latin typeface="Google Sans"/>
              </a:rPr>
              <a:t>fast analytic queries against data of any size.</a:t>
            </a:r>
          </a:p>
          <a:p>
            <a:pPr algn="just"/>
            <a:r>
              <a:rPr lang="en-IN" b="0" i="0">
                <a:solidFill>
                  <a:srgbClr val="333333"/>
                </a:solidFill>
                <a:effectLst/>
                <a:latin typeface="inter-regular"/>
              </a:rPr>
              <a:t>Its </a:t>
            </a:r>
            <a:r>
              <a:rPr lang="en-IN" b="0" i="0">
                <a:solidFill>
                  <a:srgbClr val="FF0000"/>
                </a:solidFill>
                <a:effectLst/>
                <a:latin typeface="inter-regular"/>
              </a:rPr>
              <a:t>primary purpose </a:t>
            </a:r>
            <a:r>
              <a:rPr lang="en-IN" b="0" i="0">
                <a:solidFill>
                  <a:srgbClr val="333333"/>
                </a:solidFill>
                <a:effectLst/>
                <a:latin typeface="inter-regular"/>
              </a:rPr>
              <a:t>is to </a:t>
            </a:r>
            <a:r>
              <a:rPr lang="en-IN" b="0" i="0">
                <a:solidFill>
                  <a:srgbClr val="0070C0"/>
                </a:solidFill>
                <a:effectLst/>
                <a:latin typeface="inter-regular"/>
              </a:rPr>
              <a:t>handle the real-time generated data</a:t>
            </a:r>
            <a:r>
              <a:rPr lang="en-IN" b="0" i="0">
                <a:solidFill>
                  <a:srgbClr val="333333"/>
                </a:solidFill>
                <a:effectLst/>
                <a:latin typeface="inter-regular"/>
              </a:rPr>
              <a:t>.</a:t>
            </a:r>
            <a:endParaRPr lang="en-IN" b="0" i="0">
              <a:solidFill>
                <a:srgbClr val="FF0000"/>
              </a:solidFill>
              <a:effectLst/>
              <a:latin typeface="Google Sans"/>
            </a:endParaRPr>
          </a:p>
          <a:p>
            <a:pPr algn="just"/>
            <a:r>
              <a:rPr lang="en-IN"/>
              <a:t>While it's often associated with Hadoop due to its compatibility and ability to run on Hadoop clusters, Spark is a separate project under the Apache Software Foundation.</a:t>
            </a:r>
          </a:p>
          <a:p>
            <a:pPr algn="just"/>
            <a:r>
              <a:rPr lang="en-IN"/>
              <a:t>Apache Spark is designed for speed and ease of use, offering APIs in languages such as Scala, Java, Python, and R. </a:t>
            </a:r>
          </a:p>
          <a:p>
            <a:pPr algn="just"/>
            <a:r>
              <a:rPr lang="en-IN"/>
              <a:t>It provides high-level APIs for programming in batch processing, streaming, machine learning, and interactive SQL-like queries, making it a versatile tool for various data processing tasks.</a:t>
            </a:r>
          </a:p>
        </p:txBody>
      </p:sp>
    </p:spTree>
    <p:extLst>
      <p:ext uri="{BB962C8B-B14F-4D97-AF65-F5344CB8AC3E}">
        <p14:creationId xmlns:p14="http://schemas.microsoft.com/office/powerpoint/2010/main" val="537928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5879AF-E0FF-109B-839C-A8488311923D}"/>
              </a:ext>
            </a:extLst>
          </p:cNvPr>
          <p:cNvSpPr>
            <a:spLocks noGrp="1"/>
          </p:cNvSpPr>
          <p:nvPr>
            <p:ph idx="1"/>
          </p:nvPr>
        </p:nvSpPr>
        <p:spPr/>
        <p:txBody>
          <a:bodyPr/>
          <a:lstStyle/>
          <a:p>
            <a:pPr algn="just"/>
            <a:r>
              <a:rPr lang="en-IN" b="0" i="0" dirty="0">
                <a:solidFill>
                  <a:srgbClr val="333333"/>
                </a:solidFill>
                <a:effectLst/>
                <a:latin typeface="inter-regular"/>
              </a:rPr>
              <a:t>Spark was built on the top of the Hadoop MapReduce. </a:t>
            </a:r>
          </a:p>
          <a:p>
            <a:pPr algn="just"/>
            <a:r>
              <a:rPr lang="en-IN" b="0" i="0" dirty="0">
                <a:solidFill>
                  <a:srgbClr val="333333"/>
                </a:solidFill>
                <a:effectLst/>
                <a:latin typeface="inter-regular"/>
              </a:rPr>
              <a:t>It was optimized to run in memory whereas alternative approaches like Hadoop's MapReduce writes data to and from computer hard drives. </a:t>
            </a:r>
          </a:p>
          <a:p>
            <a:pPr algn="just"/>
            <a:r>
              <a:rPr lang="en-IN" b="0" i="0" dirty="0">
                <a:solidFill>
                  <a:srgbClr val="333333"/>
                </a:solidFill>
                <a:effectLst/>
                <a:latin typeface="inter-regular"/>
              </a:rPr>
              <a:t>So, Spark process the data much </a:t>
            </a:r>
            <a:r>
              <a:rPr lang="en-IN" b="1" i="0" dirty="0">
                <a:solidFill>
                  <a:srgbClr val="333333"/>
                </a:solidFill>
                <a:effectLst/>
                <a:latin typeface="inter-regular"/>
              </a:rPr>
              <a:t>quicker</a:t>
            </a:r>
            <a:r>
              <a:rPr lang="en-IN" b="0" i="0" dirty="0">
                <a:solidFill>
                  <a:srgbClr val="333333"/>
                </a:solidFill>
                <a:effectLst/>
                <a:latin typeface="inter-regular"/>
              </a:rPr>
              <a:t> than other alternatives.</a:t>
            </a:r>
            <a:endParaRPr lang="en-IN" dirty="0"/>
          </a:p>
        </p:txBody>
      </p:sp>
    </p:spTree>
    <p:extLst>
      <p:ext uri="{BB962C8B-B14F-4D97-AF65-F5344CB8AC3E}">
        <p14:creationId xmlns:p14="http://schemas.microsoft.com/office/powerpoint/2010/main" val="226844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EA23F-9C9E-EE6E-C228-61D50FCDB41F}"/>
              </a:ext>
            </a:extLst>
          </p:cNvPr>
          <p:cNvSpPr>
            <a:spLocks noGrp="1"/>
          </p:cNvSpPr>
          <p:nvPr>
            <p:ph type="title"/>
          </p:nvPr>
        </p:nvSpPr>
        <p:spPr/>
        <p:txBody>
          <a:bodyPr/>
          <a:lstStyle/>
          <a:p>
            <a:r>
              <a:rPr lang="en-IN"/>
              <a:t>Key features of Apache Spark</a:t>
            </a:r>
          </a:p>
        </p:txBody>
      </p:sp>
      <p:sp>
        <p:nvSpPr>
          <p:cNvPr id="3" name="Content Placeholder 2">
            <a:extLst>
              <a:ext uri="{FF2B5EF4-FFF2-40B4-BE49-F238E27FC236}">
                <a16:creationId xmlns:a16="http://schemas.microsoft.com/office/drawing/2014/main" id="{3F8C92DF-E9A3-5B74-4F58-2849BD631A70}"/>
              </a:ext>
            </a:extLst>
          </p:cNvPr>
          <p:cNvSpPr>
            <a:spLocks noGrp="1"/>
          </p:cNvSpPr>
          <p:nvPr>
            <p:ph idx="1"/>
          </p:nvPr>
        </p:nvSpPr>
        <p:spPr>
          <a:xfrm>
            <a:off x="838200" y="1825624"/>
            <a:ext cx="10515600" cy="4890135"/>
          </a:xfrm>
        </p:spPr>
        <p:txBody>
          <a:bodyPr>
            <a:normAutofit fontScale="77500" lnSpcReduction="20000"/>
          </a:bodyPr>
          <a:lstStyle/>
          <a:p>
            <a:pPr marL="514350" indent="-514350" algn="just">
              <a:buFont typeface="+mj-lt"/>
              <a:buAutoNum type="arabicPeriod"/>
            </a:pPr>
            <a:r>
              <a:rPr lang="en-IN" b="1"/>
              <a:t>Speed: </a:t>
            </a:r>
            <a:r>
              <a:rPr lang="en-IN"/>
              <a:t>Spark achieves high performance through in-memory computing and efficient data processing. It can perform batch processing tasks up to 100 times faster than Hadoop MapReduce due to its ability to cache data in memory.</a:t>
            </a:r>
          </a:p>
          <a:p>
            <a:pPr marL="514350" indent="-514350" algn="just">
              <a:buFont typeface="+mj-lt"/>
              <a:buAutoNum type="arabicPeriod"/>
            </a:pPr>
            <a:r>
              <a:rPr lang="en-IN" b="1"/>
              <a:t>Ease of Use: </a:t>
            </a:r>
            <a:r>
              <a:rPr lang="en-IN"/>
              <a:t>Spark offers high-level APIs in multiple languages, making it accessible to a wide range of users, including data engineers, data scientists, and developers. It also provides a unified engine for batch processing, interactive queries, streaming, and machine learning.</a:t>
            </a:r>
          </a:p>
          <a:p>
            <a:pPr marL="514350" indent="-514350" algn="just">
              <a:buFont typeface="+mj-lt"/>
              <a:buAutoNum type="arabicPeriod"/>
            </a:pPr>
            <a:r>
              <a:rPr lang="en-IN" b="1"/>
              <a:t>Versatility: </a:t>
            </a:r>
            <a:r>
              <a:rPr lang="en-IN"/>
              <a:t>Spark supports a variety of data processing workloads, including batch processing (using the Spark Core API), interactive SQL-like queries (using Spark SQL), real-time streaming data processing (using Spark Streaming), and machine learning (using </a:t>
            </a:r>
            <a:r>
              <a:rPr lang="en-IN" err="1"/>
              <a:t>MLlib</a:t>
            </a:r>
            <a:r>
              <a:rPr lang="en-IN"/>
              <a:t>).</a:t>
            </a:r>
          </a:p>
          <a:p>
            <a:pPr marL="514350" indent="-514350" algn="just">
              <a:buFont typeface="+mj-lt"/>
              <a:buAutoNum type="arabicPeriod"/>
            </a:pPr>
            <a:r>
              <a:rPr lang="en-IN" b="1"/>
              <a:t>Fault Tolerance: </a:t>
            </a:r>
            <a:r>
              <a:rPr lang="en-IN"/>
              <a:t>Spark provides fault tolerance through resilient distributed datasets (RDDs), which are immutable distributed collections of objects. RDDs automatically recover from node failures, ensuring reliable data processing.</a:t>
            </a:r>
          </a:p>
          <a:p>
            <a:pPr marL="514350" indent="-514350" algn="just">
              <a:buFont typeface="+mj-lt"/>
              <a:buAutoNum type="arabicPeriod"/>
            </a:pPr>
            <a:r>
              <a:rPr lang="en-IN" b="1"/>
              <a:t>Integration with Hadoop: </a:t>
            </a:r>
            <a:r>
              <a:rPr lang="en-IN"/>
              <a:t>Spark can run on Hadoop clusters, accessing data stored in Hadoop Distributed File System (HDFS), HBase, Cassandra, and other data sources. It can also leverage Hadoop's YARN resource manager for cluster resource management.</a:t>
            </a:r>
          </a:p>
        </p:txBody>
      </p:sp>
    </p:spTree>
    <p:extLst>
      <p:ext uri="{BB962C8B-B14F-4D97-AF65-F5344CB8AC3E}">
        <p14:creationId xmlns:p14="http://schemas.microsoft.com/office/powerpoint/2010/main" val="476497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C5DF71F-F98F-CED5-1612-C5F3FBB280A2}"/>
              </a:ext>
            </a:extLst>
          </p:cNvPr>
          <p:cNvSpPr/>
          <p:nvPr/>
        </p:nvSpPr>
        <p:spPr>
          <a:xfrm>
            <a:off x="9363076" y="5556250"/>
            <a:ext cx="1304925" cy="73025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561155" name="Picture 10" descr="Intel-logo.jpg">
            <a:extLst>
              <a:ext uri="{FF2B5EF4-FFF2-40B4-BE49-F238E27FC236}">
                <a16:creationId xmlns:a16="http://schemas.microsoft.com/office/drawing/2014/main" id="{2CB444E9-F7F5-28EC-B160-9B00D73C9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2175" y="4554539"/>
            <a:ext cx="5778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1156" name="Title 1">
            <a:extLst>
              <a:ext uri="{FF2B5EF4-FFF2-40B4-BE49-F238E27FC236}">
                <a16:creationId xmlns:a16="http://schemas.microsoft.com/office/drawing/2014/main" id="{34BFF00B-AB65-A4EF-564D-730B0F598298}"/>
              </a:ext>
            </a:extLst>
          </p:cNvPr>
          <p:cNvSpPr>
            <a:spLocks noGrp="1"/>
          </p:cNvSpPr>
          <p:nvPr>
            <p:ph type="title"/>
          </p:nvPr>
        </p:nvSpPr>
        <p:spPr/>
        <p:txBody>
          <a:bodyPr/>
          <a:lstStyle/>
          <a:p>
            <a:r>
              <a:rPr lang="en-US" altLang="en-US"/>
              <a:t>The Spark Community</a:t>
            </a:r>
          </a:p>
        </p:txBody>
      </p:sp>
      <p:pic>
        <p:nvPicPr>
          <p:cNvPr id="561157" name="Picture 4" descr="conviva-logo.png">
            <a:extLst>
              <a:ext uri="{FF2B5EF4-FFF2-40B4-BE49-F238E27FC236}">
                <a16:creationId xmlns:a16="http://schemas.microsoft.com/office/drawing/2014/main" id="{F662B1C8-B3A4-81A2-D55C-F8997A2DFA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39" y="5392738"/>
            <a:ext cx="987425" cy="16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58" name="Picture 8" descr="yahoologo-1.jpg">
            <a:extLst>
              <a:ext uri="{FF2B5EF4-FFF2-40B4-BE49-F238E27FC236}">
                <a16:creationId xmlns:a16="http://schemas.microsoft.com/office/drawing/2014/main" id="{232516C6-6106-41DD-A6CA-F425B31A1E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2839" y="4392614"/>
            <a:ext cx="1169987"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59" name="Picture 11" descr="adobe-systems-incorporated.png">
            <a:extLst>
              <a:ext uri="{FF2B5EF4-FFF2-40B4-BE49-F238E27FC236}">
                <a16:creationId xmlns:a16="http://schemas.microsoft.com/office/drawing/2014/main" id="{56381E3C-5FA7-8A09-96E9-E19E77D230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2513" y="5137150"/>
            <a:ext cx="5524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60" name="Picture 12" descr="bizo_283_224.jpg">
            <a:extLst>
              <a:ext uri="{FF2B5EF4-FFF2-40B4-BE49-F238E27FC236}">
                <a16:creationId xmlns:a16="http://schemas.microsoft.com/office/drawing/2014/main" id="{C125CA72-7D20-9D43-8AD9-CF3B695624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59450" y="5383214"/>
            <a:ext cx="503238"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61" name="Picture 13" descr="logo_clearstory_data.png">
            <a:extLst>
              <a:ext uri="{FF2B5EF4-FFF2-40B4-BE49-F238E27FC236}">
                <a16:creationId xmlns:a16="http://schemas.microsoft.com/office/drawing/2014/main" id="{B17C0C0D-49EE-D512-FAB1-810E706575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54775" y="5114926"/>
            <a:ext cx="8255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62" name="Picture 18" descr="86522_AdMobius.jpg">
            <a:extLst>
              <a:ext uri="{FF2B5EF4-FFF2-40B4-BE49-F238E27FC236}">
                <a16:creationId xmlns:a16="http://schemas.microsoft.com/office/drawing/2014/main" id="{C145E091-E66B-6E2D-8146-0F61938F9AF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3863" y="5114926"/>
            <a:ext cx="79216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63" name="Picture 11" descr="Screen Shot 2013-05-29 at 12.18.46 AM.png">
            <a:extLst>
              <a:ext uri="{FF2B5EF4-FFF2-40B4-BE49-F238E27FC236}">
                <a16:creationId xmlns:a16="http://schemas.microsoft.com/office/drawing/2014/main" id="{DC59D46D-D914-9338-0FE7-BADE58CDBA0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0813" y="5545138"/>
            <a:ext cx="1035050"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64" name="Picture 12" descr="Screen Shot 2013-08-28 at 4.00.20 PM.png">
            <a:extLst>
              <a:ext uri="{FF2B5EF4-FFF2-40B4-BE49-F238E27FC236}">
                <a16:creationId xmlns:a16="http://schemas.microsoft.com/office/drawing/2014/main" id="{76872378-7843-8C7B-4843-D0850EEA15B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b="1987"/>
          <a:stretch>
            <a:fillRect/>
          </a:stretch>
        </p:blipFill>
        <p:spPr bwMode="auto">
          <a:xfrm>
            <a:off x="5503863" y="5867400"/>
            <a:ext cx="108426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65" name="Picture 13" descr="tagged_logo.png">
            <a:extLst>
              <a:ext uri="{FF2B5EF4-FFF2-40B4-BE49-F238E27FC236}">
                <a16:creationId xmlns:a16="http://schemas.microsoft.com/office/drawing/2014/main" id="{9B6CDEEE-8E80-29C3-2876-F63F6D45417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6764" y="5232401"/>
            <a:ext cx="841375"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66" name="Picture 5" descr="quantifind_logo.jpg">
            <a:extLst>
              <a:ext uri="{FF2B5EF4-FFF2-40B4-BE49-F238E27FC236}">
                <a16:creationId xmlns:a16="http://schemas.microsoft.com/office/drawing/2014/main" id="{A69956F9-5B83-8C8C-5ACE-3ADE81A37DA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37376" y="5773739"/>
            <a:ext cx="944563"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67" name="Picture 15" descr="20130227104736!Wandisco_logo.gif">
            <a:extLst>
              <a:ext uri="{FF2B5EF4-FFF2-40B4-BE49-F238E27FC236}">
                <a16:creationId xmlns:a16="http://schemas.microsoft.com/office/drawing/2014/main" id="{1B9BDBDB-4B77-2F8C-355A-82430F78C20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52750" y="4802189"/>
            <a:ext cx="1511300"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68" name="Picture 16">
            <a:extLst>
              <a:ext uri="{FF2B5EF4-FFF2-40B4-BE49-F238E27FC236}">
                <a16:creationId xmlns:a16="http://schemas.microsoft.com/office/drawing/2014/main" id="{4F4E4C54-9C53-9DFA-1330-ADCD575F8CB7}"/>
              </a:ext>
            </a:extLst>
          </p:cNvPr>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08813" y="4337051"/>
            <a:ext cx="927100"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69" name="Picture 17">
            <a:extLst>
              <a:ext uri="{FF2B5EF4-FFF2-40B4-BE49-F238E27FC236}">
                <a16:creationId xmlns:a16="http://schemas.microsoft.com/office/drawing/2014/main" id="{95FAA8FE-DF10-3BC1-945E-5205D2D9D04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95714" y="4110039"/>
            <a:ext cx="1785937"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70" name="Picture 18">
            <a:extLst>
              <a:ext uri="{FF2B5EF4-FFF2-40B4-BE49-F238E27FC236}">
                <a16:creationId xmlns:a16="http://schemas.microsoft.com/office/drawing/2014/main" id="{4DB77532-AAE8-AE9C-6027-1E597561E1F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81726" y="4110039"/>
            <a:ext cx="188436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71" name="Picture 19">
            <a:extLst>
              <a:ext uri="{FF2B5EF4-FFF2-40B4-BE49-F238E27FC236}">
                <a16:creationId xmlns:a16="http://schemas.microsoft.com/office/drawing/2014/main" id="{33008FD8-3F55-1489-8529-C99F9BD608A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t="16388"/>
          <a:stretch>
            <a:fillRect/>
          </a:stretch>
        </p:blipFill>
        <p:spPr bwMode="auto">
          <a:xfrm>
            <a:off x="2058989" y="1803400"/>
            <a:ext cx="8027987" cy="223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72" name="Picture 21">
            <a:extLst>
              <a:ext uri="{FF2B5EF4-FFF2-40B4-BE49-F238E27FC236}">
                <a16:creationId xmlns:a16="http://schemas.microsoft.com/office/drawing/2014/main" id="{39AC87B5-7A8F-3095-3DC4-530D68BC998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085138" y="550703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73" name="Picture 22">
            <a:extLst>
              <a:ext uri="{FF2B5EF4-FFF2-40B4-BE49-F238E27FC236}">
                <a16:creationId xmlns:a16="http://schemas.microsoft.com/office/drawing/2014/main" id="{CE67B712-C410-89E3-A8FC-97BD7D3EC8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867776" y="5715000"/>
            <a:ext cx="80486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74" name="Picture 23">
            <a:extLst>
              <a:ext uri="{FF2B5EF4-FFF2-40B4-BE49-F238E27FC236}">
                <a16:creationId xmlns:a16="http://schemas.microsoft.com/office/drawing/2014/main" id="{FB255288-C9B3-B7C5-DD51-E214DD18F71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81363" y="5610225"/>
            <a:ext cx="5461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75" name="Picture 24">
            <a:extLst>
              <a:ext uri="{FF2B5EF4-FFF2-40B4-BE49-F238E27FC236}">
                <a16:creationId xmlns:a16="http://schemas.microsoft.com/office/drawing/2014/main" id="{5BC27E4C-9A22-CE20-39D9-1ACDC60710B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962901" y="4632326"/>
            <a:ext cx="9826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76" name="Picture 25">
            <a:extLst>
              <a:ext uri="{FF2B5EF4-FFF2-40B4-BE49-F238E27FC236}">
                <a16:creationId xmlns:a16="http://schemas.microsoft.com/office/drawing/2014/main" id="{F9768792-E285-3ED6-3487-6431E7D8F7B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28851" y="5818189"/>
            <a:ext cx="9255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77" name="Picture 27">
            <a:extLst>
              <a:ext uri="{FF2B5EF4-FFF2-40B4-BE49-F238E27FC236}">
                <a16:creationId xmlns:a16="http://schemas.microsoft.com/office/drawing/2014/main" id="{302DB8E0-CBC8-411B-551B-4700A9B4A3A2}"/>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52751" y="5135564"/>
            <a:ext cx="8429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78" name="Picture 28">
            <a:extLst>
              <a:ext uri="{FF2B5EF4-FFF2-40B4-BE49-F238E27FC236}">
                <a16:creationId xmlns:a16="http://schemas.microsoft.com/office/drawing/2014/main" id="{4BFEB702-805C-C3E8-97AC-8D5D56FD8F85}"/>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275764" y="4870451"/>
            <a:ext cx="4476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79" name="Picture 29">
            <a:extLst>
              <a:ext uri="{FF2B5EF4-FFF2-40B4-BE49-F238E27FC236}">
                <a16:creationId xmlns:a16="http://schemas.microsoft.com/office/drawing/2014/main" id="{86B2C390-8255-BF56-352D-D4029B87B67B}"/>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505700" y="5129213"/>
            <a:ext cx="635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80" name="Picture 30">
            <a:extLst>
              <a:ext uri="{FF2B5EF4-FFF2-40B4-BE49-F238E27FC236}">
                <a16:creationId xmlns:a16="http://schemas.microsoft.com/office/drawing/2014/main" id="{86EB7853-48DD-5164-9402-EE3D8BE59226}"/>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503863" y="4700589"/>
            <a:ext cx="1116012"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81" name="Picture 31">
            <a:extLst>
              <a:ext uri="{FF2B5EF4-FFF2-40B4-BE49-F238E27FC236}">
                <a16:creationId xmlns:a16="http://schemas.microsoft.com/office/drawing/2014/main" id="{D0450041-5BC6-4E90-BE09-198B2A8E0BEA}"/>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129089" y="5807075"/>
            <a:ext cx="9747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82" name="Picture 32">
            <a:extLst>
              <a:ext uri="{FF2B5EF4-FFF2-40B4-BE49-F238E27FC236}">
                <a16:creationId xmlns:a16="http://schemas.microsoft.com/office/drawing/2014/main" id="{AF03B9ED-12D6-1AF8-F019-E1664739BA9A}"/>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9050339" y="4337050"/>
            <a:ext cx="10445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83" name="Picture 33">
            <a:extLst>
              <a:ext uri="{FF2B5EF4-FFF2-40B4-BE49-F238E27FC236}">
                <a16:creationId xmlns:a16="http://schemas.microsoft.com/office/drawing/2014/main" id="{6B6C1516-6ED2-9AC2-41B9-5F15316400FB}"/>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803401" y="5013326"/>
            <a:ext cx="85566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84" name="Picture 34">
            <a:extLst>
              <a:ext uri="{FF2B5EF4-FFF2-40B4-BE49-F238E27FC236}">
                <a16:creationId xmlns:a16="http://schemas.microsoft.com/office/drawing/2014/main" id="{7539106D-A01A-337C-B07E-DE5B78B150EC}"/>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t="33131" b="34512"/>
          <a:stretch>
            <a:fillRect/>
          </a:stretch>
        </p:blipFill>
        <p:spPr bwMode="auto">
          <a:xfrm>
            <a:off x="2133601" y="5405438"/>
            <a:ext cx="97472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EA34-84CC-9B44-21F1-F6B6573D53C1}"/>
              </a:ext>
            </a:extLst>
          </p:cNvPr>
          <p:cNvSpPr>
            <a:spLocks noGrp="1"/>
          </p:cNvSpPr>
          <p:nvPr>
            <p:ph type="title"/>
          </p:nvPr>
        </p:nvSpPr>
        <p:spPr>
          <a:xfrm>
            <a:off x="285307" y="199064"/>
            <a:ext cx="11621386" cy="963945"/>
          </a:xfrm>
        </p:spPr>
        <p:txBody>
          <a:bodyPr/>
          <a:lstStyle/>
          <a:p>
            <a:r>
              <a:rPr lang="en-US" dirty="0"/>
              <a:t>Use cases of Spark</a:t>
            </a:r>
          </a:p>
        </p:txBody>
      </p:sp>
      <p:sp>
        <p:nvSpPr>
          <p:cNvPr id="3" name="Content Placeholder 2">
            <a:extLst>
              <a:ext uri="{FF2B5EF4-FFF2-40B4-BE49-F238E27FC236}">
                <a16:creationId xmlns:a16="http://schemas.microsoft.com/office/drawing/2014/main" id="{22C18B95-F76A-AF6A-9D38-69ADA5B38378}"/>
              </a:ext>
            </a:extLst>
          </p:cNvPr>
          <p:cNvSpPr>
            <a:spLocks noGrp="1"/>
          </p:cNvSpPr>
          <p:nvPr>
            <p:ph idx="1"/>
          </p:nvPr>
        </p:nvSpPr>
        <p:spPr>
          <a:xfrm>
            <a:off x="285307" y="1339702"/>
            <a:ext cx="11621386" cy="4837261"/>
          </a:xfrm>
        </p:spPr>
        <p:txBody>
          <a:bodyPr/>
          <a:lstStyle/>
          <a:p>
            <a:r>
              <a:rPr lang="en-US" b="1" dirty="0"/>
              <a:t>Real-time fraud detection</a:t>
            </a:r>
            <a:r>
              <a:rPr lang="en-US" dirty="0"/>
              <a:t> (using Spark Streaming)</a:t>
            </a:r>
          </a:p>
          <a:p>
            <a:r>
              <a:rPr lang="en-US" b="1" dirty="0"/>
              <a:t>Big data analytics on logs</a:t>
            </a:r>
            <a:r>
              <a:rPr lang="en-US" dirty="0"/>
              <a:t> (using Spark SQL)</a:t>
            </a:r>
          </a:p>
          <a:p>
            <a:r>
              <a:rPr lang="en-US" b="1" dirty="0"/>
              <a:t>Machine learning on large datasets</a:t>
            </a:r>
            <a:r>
              <a:rPr lang="en-US" dirty="0"/>
              <a:t> (using </a:t>
            </a:r>
            <a:r>
              <a:rPr lang="en-US" dirty="0" err="1"/>
              <a:t>MLlib</a:t>
            </a:r>
            <a:r>
              <a:rPr lang="en-US" dirty="0"/>
              <a:t>)</a:t>
            </a:r>
          </a:p>
          <a:p>
            <a:r>
              <a:rPr lang="en-US" b="1" dirty="0"/>
              <a:t>Graph-based social network analysis</a:t>
            </a:r>
            <a:r>
              <a:rPr lang="en-US" dirty="0"/>
              <a:t> (using </a:t>
            </a:r>
            <a:r>
              <a:rPr lang="en-US" dirty="0" err="1"/>
              <a:t>GraphX</a:t>
            </a:r>
            <a:r>
              <a:rPr lang="en-US"/>
              <a:t>)</a:t>
            </a:r>
            <a:endParaRPr lang="en-US" dirty="0"/>
          </a:p>
        </p:txBody>
      </p:sp>
    </p:spTree>
    <p:extLst>
      <p:ext uri="{BB962C8B-B14F-4D97-AF65-F5344CB8AC3E}">
        <p14:creationId xmlns:p14="http://schemas.microsoft.com/office/powerpoint/2010/main" val="4139302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10A05-96D6-5455-36F8-5193C24781B8}"/>
              </a:ext>
            </a:extLst>
          </p:cNvPr>
          <p:cNvSpPr>
            <a:spLocks noGrp="1"/>
          </p:cNvSpPr>
          <p:nvPr>
            <p:ph type="title"/>
          </p:nvPr>
        </p:nvSpPr>
        <p:spPr>
          <a:xfrm>
            <a:off x="269358" y="183116"/>
            <a:ext cx="11653283" cy="995842"/>
          </a:xfrm>
        </p:spPr>
        <p:txBody>
          <a:bodyPr/>
          <a:lstStyle/>
          <a:p>
            <a:r>
              <a:rPr lang="en-US" dirty="0"/>
              <a:t>Difference with MapReduce</a:t>
            </a:r>
          </a:p>
        </p:txBody>
      </p:sp>
      <p:pic>
        <p:nvPicPr>
          <p:cNvPr id="5" name="Content Placeholder 4">
            <a:extLst>
              <a:ext uri="{FF2B5EF4-FFF2-40B4-BE49-F238E27FC236}">
                <a16:creationId xmlns:a16="http://schemas.microsoft.com/office/drawing/2014/main" id="{3332945F-57C1-4C0D-9FC5-179ADD926E11}"/>
              </a:ext>
            </a:extLst>
          </p:cNvPr>
          <p:cNvPicPr>
            <a:picLocks noGrp="1" noChangeAspect="1"/>
          </p:cNvPicPr>
          <p:nvPr>
            <p:ph idx="1"/>
          </p:nvPr>
        </p:nvPicPr>
        <p:blipFill>
          <a:blip r:embed="rId2"/>
          <a:stretch>
            <a:fillRect/>
          </a:stretch>
        </p:blipFill>
        <p:spPr>
          <a:xfrm>
            <a:off x="1314450" y="2715419"/>
            <a:ext cx="9563100" cy="2571750"/>
          </a:xfrm>
        </p:spPr>
      </p:pic>
    </p:spTree>
    <p:extLst>
      <p:ext uri="{BB962C8B-B14F-4D97-AF65-F5344CB8AC3E}">
        <p14:creationId xmlns:p14="http://schemas.microsoft.com/office/powerpoint/2010/main" val="3717001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Title 1">
            <a:extLst>
              <a:ext uri="{FF2B5EF4-FFF2-40B4-BE49-F238E27FC236}">
                <a16:creationId xmlns:a16="http://schemas.microsoft.com/office/drawing/2014/main" id="{A5FF049A-B02B-6D76-B592-F6A9963BDC5C}"/>
              </a:ext>
            </a:extLst>
          </p:cNvPr>
          <p:cNvSpPr>
            <a:spLocks noGrp="1"/>
          </p:cNvSpPr>
          <p:nvPr>
            <p:ph type="title"/>
          </p:nvPr>
        </p:nvSpPr>
        <p:spPr/>
        <p:txBody>
          <a:bodyPr/>
          <a:lstStyle/>
          <a:p>
            <a:r>
              <a:rPr lang="en-IN" altLang="en-US">
                <a:solidFill>
                  <a:srgbClr val="610B38"/>
                </a:solidFill>
                <a:latin typeface="erdana"/>
              </a:rPr>
              <a:t>Spark Components</a:t>
            </a:r>
            <a:endParaRPr lang="en-IN" altLang="en-US"/>
          </a:p>
        </p:txBody>
      </p:sp>
      <p:sp>
        <p:nvSpPr>
          <p:cNvPr id="563203" name="Content Placeholder 2">
            <a:extLst>
              <a:ext uri="{FF2B5EF4-FFF2-40B4-BE49-F238E27FC236}">
                <a16:creationId xmlns:a16="http://schemas.microsoft.com/office/drawing/2014/main" id="{60005939-3054-F61B-005B-7FD5B0BE2E85}"/>
              </a:ext>
            </a:extLst>
          </p:cNvPr>
          <p:cNvSpPr>
            <a:spLocks noGrp="1"/>
          </p:cNvSpPr>
          <p:nvPr>
            <p:ph idx="1"/>
          </p:nvPr>
        </p:nvSpPr>
        <p:spPr/>
        <p:txBody>
          <a:bodyPr/>
          <a:lstStyle/>
          <a:p>
            <a:r>
              <a:rPr lang="en-IN" altLang="en-US">
                <a:solidFill>
                  <a:srgbClr val="333333"/>
                </a:solidFill>
                <a:latin typeface="inter-regular"/>
              </a:rPr>
              <a:t>The Spark project consists of different types of tightly integrated components. </a:t>
            </a:r>
          </a:p>
          <a:p>
            <a:r>
              <a:rPr lang="en-IN" altLang="en-US">
                <a:solidFill>
                  <a:srgbClr val="333333"/>
                </a:solidFill>
                <a:latin typeface="inter-regular"/>
              </a:rPr>
              <a:t>At its core, Spark is a computational engine that can schedule, distribute and monitor multiple applications.</a:t>
            </a:r>
            <a:endParaRPr lang="en-IN" altLang="en-US"/>
          </a:p>
        </p:txBody>
      </p:sp>
      <p:pic>
        <p:nvPicPr>
          <p:cNvPr id="563204" name="Picture 2" descr="Spark Components">
            <a:extLst>
              <a:ext uri="{FF2B5EF4-FFF2-40B4-BE49-F238E27FC236}">
                <a16:creationId xmlns:a16="http://schemas.microsoft.com/office/drawing/2014/main" id="{5AB68093-1E52-2189-07AF-5C10B54D8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13" y="4432301"/>
            <a:ext cx="50292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TotalTime>
  <Words>1272</Words>
  <Application>Microsoft Office PowerPoint</Application>
  <PresentationFormat>Widescreen</PresentationFormat>
  <Paragraphs>76</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Aptos Display</vt:lpstr>
      <vt:lpstr>Arial</vt:lpstr>
      <vt:lpstr>erdana</vt:lpstr>
      <vt:lpstr>Google Sans</vt:lpstr>
      <vt:lpstr>inter-regular</vt:lpstr>
      <vt:lpstr>Söhne</vt:lpstr>
      <vt:lpstr>Office Theme</vt:lpstr>
      <vt:lpstr>Apache Spark</vt:lpstr>
      <vt:lpstr>What is Spark?</vt:lpstr>
      <vt:lpstr>Apache Spark</vt:lpstr>
      <vt:lpstr>PowerPoint Presentation</vt:lpstr>
      <vt:lpstr>Key features of Apache Spark</vt:lpstr>
      <vt:lpstr>The Spark Community</vt:lpstr>
      <vt:lpstr>Use cases of Spark</vt:lpstr>
      <vt:lpstr>Difference with MapReduce</vt:lpstr>
      <vt:lpstr>Spark Components</vt:lpstr>
      <vt:lpstr>Spark Core</vt:lpstr>
      <vt:lpstr>Spark SQL</vt:lpstr>
      <vt:lpstr>Spark Streaming </vt:lpstr>
      <vt:lpstr>MLlib</vt:lpstr>
      <vt:lpstr>GraphX</vt:lpstr>
      <vt:lpstr>Spark’s Python and Scala shells</vt:lpstr>
      <vt:lpstr>PySpark (Python shell)</vt:lpstr>
      <vt:lpstr>PySpark Shell</vt:lpstr>
      <vt:lpstr>Spark shell (Scala shell)</vt:lpstr>
      <vt:lpstr>Scala Shell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Shatabdi Basu [MU - Jaipur]</dc:creator>
  <cp:lastModifiedBy>Shatabdi Basu [MU - Jaipur]</cp:lastModifiedBy>
  <cp:revision>14</cp:revision>
  <dcterms:created xsi:type="dcterms:W3CDTF">2025-03-13T08:30:36Z</dcterms:created>
  <dcterms:modified xsi:type="dcterms:W3CDTF">2025-03-25T04:48:04Z</dcterms:modified>
</cp:coreProperties>
</file>