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825" r:id="rId3"/>
    <p:sldId id="826" r:id="rId4"/>
    <p:sldId id="827" r:id="rId5"/>
    <p:sldId id="828" r:id="rId6"/>
    <p:sldId id="829" r:id="rId7"/>
    <p:sldId id="830" r:id="rId8"/>
    <p:sldId id="831" r:id="rId9"/>
    <p:sldId id="771" r:id="rId10"/>
    <p:sldId id="772" r:id="rId11"/>
    <p:sldId id="773" r:id="rId12"/>
    <p:sldId id="774" r:id="rId13"/>
    <p:sldId id="832" r:id="rId14"/>
    <p:sldId id="775" r:id="rId15"/>
    <p:sldId id="776" r:id="rId16"/>
    <p:sldId id="777" r:id="rId17"/>
    <p:sldId id="778" r:id="rId18"/>
    <p:sldId id="779" r:id="rId19"/>
    <p:sldId id="780" r:id="rId20"/>
    <p:sldId id="781" r:id="rId21"/>
    <p:sldId id="782" r:id="rId22"/>
    <p:sldId id="833" r:id="rId23"/>
    <p:sldId id="834" r:id="rId24"/>
    <p:sldId id="783" r:id="rId25"/>
    <p:sldId id="835" r:id="rId26"/>
    <p:sldId id="784" r:id="rId27"/>
    <p:sldId id="785" r:id="rId28"/>
    <p:sldId id="786" r:id="rId29"/>
    <p:sldId id="787" r:id="rId30"/>
    <p:sldId id="836" r:id="rId31"/>
    <p:sldId id="837" r:id="rId32"/>
    <p:sldId id="788" r:id="rId33"/>
    <p:sldId id="789" r:id="rId34"/>
    <p:sldId id="790" r:id="rId35"/>
    <p:sldId id="791" r:id="rId36"/>
    <p:sldId id="838" r:id="rId37"/>
    <p:sldId id="792" r:id="rId38"/>
    <p:sldId id="839" r:id="rId39"/>
    <p:sldId id="793" r:id="rId40"/>
    <p:sldId id="794" r:id="rId41"/>
    <p:sldId id="795" r:id="rId42"/>
    <p:sldId id="796" r:id="rId43"/>
    <p:sldId id="797" r:id="rId44"/>
    <p:sldId id="798" r:id="rId45"/>
    <p:sldId id="799" r:id="rId46"/>
    <p:sldId id="800" r:id="rId47"/>
    <p:sldId id="801" r:id="rId48"/>
    <p:sldId id="802" r:id="rId49"/>
    <p:sldId id="803" r:id="rId50"/>
    <p:sldId id="804" r:id="rId51"/>
    <p:sldId id="805" r:id="rId52"/>
    <p:sldId id="806" r:id="rId53"/>
    <p:sldId id="807" r:id="rId54"/>
    <p:sldId id="808" r:id="rId55"/>
    <p:sldId id="809" r:id="rId56"/>
    <p:sldId id="810" r:id="rId57"/>
    <p:sldId id="811" r:id="rId58"/>
    <p:sldId id="812" r:id="rId59"/>
    <p:sldId id="813" r:id="rId60"/>
    <p:sldId id="814" r:id="rId61"/>
    <p:sldId id="815" r:id="rId62"/>
    <p:sldId id="816" r:id="rId63"/>
    <p:sldId id="817" r:id="rId64"/>
    <p:sldId id="818" r:id="rId65"/>
    <p:sldId id="819" r:id="rId66"/>
    <p:sldId id="820" r:id="rId67"/>
    <p:sldId id="821" r:id="rId68"/>
    <p:sldId id="822" r:id="rId69"/>
    <p:sldId id="823" r:id="rId70"/>
    <p:sldId id="82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15" autoAdjust="0"/>
  </p:normalViewPr>
  <p:slideViewPr>
    <p:cSldViewPr snapToGrid="0">
      <p:cViewPr varScale="1">
        <p:scale>
          <a:sx n="55" d="100"/>
          <a:sy n="55" d="100"/>
        </p:scale>
        <p:origin x="10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321-4053-B353-0F7797D983DB}"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21-4053-B353-0F7797D983DB}"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21-4053-B353-0F7797D983DB}"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21-4053-B353-0F7797D983DB}"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321-4053-B353-0F7797D983DB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21-4053-B353-0F7797D98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002080"/>
        <c:axId val="95002640"/>
      </c:barChart>
      <c:catAx>
        <c:axId val="9500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95002640"/>
        <c:crosses val="autoZero"/>
        <c:auto val="1"/>
        <c:lblAlgn val="ctr"/>
        <c:lblOffset val="100"/>
        <c:noMultiLvlLbl val="0"/>
      </c:catAx>
      <c:valAx>
        <c:axId val="9500264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20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C6-444A-826C-BC4EDE170419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7C6-444A-826C-BC4EDE17041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6-444A-826C-BC4EDE170419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C6-444A-826C-BC4EDE170419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C6-444A-826C-BC4EDE17041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C6-444A-826C-BC4EDE170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B9886-EE61-45A2-8781-E835B99B90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C85D6-4F24-421F-A15F-601FF4914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Slide Image Placeholder 1">
            <a:extLst>
              <a:ext uri="{FF2B5EF4-FFF2-40B4-BE49-F238E27FC236}">
                <a16:creationId xmlns:a16="http://schemas.microsoft.com/office/drawing/2014/main" id="{4626FDB7-91EB-A617-7C3E-C60556E86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4467" name="Notes Placeholder 2">
            <a:extLst>
              <a:ext uri="{FF2B5EF4-FFF2-40B4-BE49-F238E27FC236}">
                <a16:creationId xmlns:a16="http://schemas.microsoft.com/office/drawing/2014/main" id="{BCB19449-DAE1-CBEB-3AD9-8447727F3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RDD </a:t>
            </a:r>
            <a:r>
              <a:rPr lang="en-US" altLang="en-US">
                <a:sym typeface="Wingdings" panose="05000000000000000000" pitchFamily="2" charset="2"/>
              </a:rPr>
              <a:t> </a:t>
            </a:r>
            <a:r>
              <a:rPr lang="en-US" altLang="en-US"/>
              <a:t>Colloquially referred to as RDDs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 (e.g. caching in RAM)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altLang="en-US"/>
              <a:t>Lazy operations to build RDDs from other RDDs</a:t>
            </a:r>
          </a:p>
          <a:p>
            <a:pPr marL="0" lvl="1" eaLnBrk="1" hangingPunct="1">
              <a:spcBef>
                <a:spcPct val="0"/>
              </a:spcBef>
            </a:pPr>
            <a:r>
              <a:rPr lang="en-US" altLang="en-US"/>
              <a:t>Return a result or write it to storage</a:t>
            </a:r>
          </a:p>
          <a:p>
            <a:pPr marL="0" lvl="1"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4468" name="Slide Number Placeholder 3">
            <a:extLst>
              <a:ext uri="{FF2B5EF4-FFF2-40B4-BE49-F238E27FC236}">
                <a16:creationId xmlns:a16="http://schemas.microsoft.com/office/drawing/2014/main" id="{DFAF92B6-3B48-06DE-3AF4-5D9420043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B14F5F0-16C8-4552-BB3F-9CBA9407F9D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Slide Image Placeholder 1">
            <a:extLst>
              <a:ext uri="{FF2B5EF4-FFF2-40B4-BE49-F238E27FC236}">
                <a16:creationId xmlns:a16="http://schemas.microsoft.com/office/drawing/2014/main" id="{E8EBE357-27CC-DD7B-C7A6-986E7F8B46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7475" name="Notes Placeholder 2">
            <a:extLst>
              <a:ext uri="{FF2B5EF4-FFF2-40B4-BE49-F238E27FC236}">
                <a16:creationId xmlns:a16="http://schemas.microsoft.com/office/drawing/2014/main" id="{678A272E-92CC-A87A-3CC5-2DECA44F9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Mention assembly JAR in Maven etc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Use the shell with your own JAR`</a:t>
            </a:r>
          </a:p>
        </p:txBody>
      </p:sp>
      <p:sp>
        <p:nvSpPr>
          <p:cNvPr id="617476" name="Slide Number Placeholder 3">
            <a:extLst>
              <a:ext uri="{FF2B5EF4-FFF2-40B4-BE49-F238E27FC236}">
                <a16:creationId xmlns:a16="http://schemas.microsoft.com/office/drawing/2014/main" id="{41E73404-01ED-8A2F-2F26-9C23820074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8E8F0D1-D390-498E-8698-DB0484C77322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Slide Image Placeholder 1">
            <a:extLst>
              <a:ext uri="{FF2B5EF4-FFF2-40B4-BE49-F238E27FC236}">
                <a16:creationId xmlns:a16="http://schemas.microsoft.com/office/drawing/2014/main" id="{554FFE55-BE91-2752-74E8-1910F557D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43" name="Notes Placeholder 2">
            <a:extLst>
              <a:ext uri="{FF2B5EF4-FFF2-40B4-BE49-F238E27FC236}">
                <a16:creationId xmlns:a16="http://schemas.microsoft.com/office/drawing/2014/main" id="{EBE49D90-46C6-EBEE-42F9-0F6317A1C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To Skip to the next section, go to slide 51</a:t>
            </a:r>
          </a:p>
        </p:txBody>
      </p:sp>
      <p:sp>
        <p:nvSpPr>
          <p:cNvPr id="624644" name="Slide Number Placeholder 3">
            <a:extLst>
              <a:ext uri="{FF2B5EF4-FFF2-40B4-BE49-F238E27FC236}">
                <a16:creationId xmlns:a16="http://schemas.microsoft.com/office/drawing/2014/main" id="{04319847-F0B7-74FB-BB55-F4522244D8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C2A0FA8-813A-4440-828A-9B2674737DEE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Slide Image Placeholder 1">
            <a:extLst>
              <a:ext uri="{FF2B5EF4-FFF2-40B4-BE49-F238E27FC236}">
                <a16:creationId xmlns:a16="http://schemas.microsoft.com/office/drawing/2014/main" id="{F398F4EB-03B3-483A-A730-AD8597231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8739" name="Notes Placeholder 2">
            <a:extLst>
              <a:ext uri="{FF2B5EF4-FFF2-40B4-BE49-F238E27FC236}">
                <a16:creationId xmlns:a16="http://schemas.microsoft.com/office/drawing/2014/main" id="{23739D42-378C-8B96-87C5-802CFCAB2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28740" name="Slide Number Placeholder 3">
            <a:extLst>
              <a:ext uri="{FF2B5EF4-FFF2-40B4-BE49-F238E27FC236}">
                <a16:creationId xmlns:a16="http://schemas.microsoft.com/office/drawing/2014/main" id="{7105DB05-0B1D-6A45-7665-4D5F3730D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8CB4B3B-3C74-4D13-A70E-78C30297D6EF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Slide Image Placeholder 1">
            <a:extLst>
              <a:ext uri="{FF2B5EF4-FFF2-40B4-BE49-F238E27FC236}">
                <a16:creationId xmlns:a16="http://schemas.microsoft.com/office/drawing/2014/main" id="{76106D9D-9AD1-4F2F-4EBB-EFDA7ECC6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6931" name="Notes Placeholder 2">
            <a:extLst>
              <a:ext uri="{FF2B5EF4-FFF2-40B4-BE49-F238E27FC236}">
                <a16:creationId xmlns:a16="http://schemas.microsoft.com/office/drawing/2014/main" id="{02A9C974-798E-48B9-0E1E-94B9FC482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54 GB Wikipedia dataset</a:t>
            </a:r>
          </a:p>
        </p:txBody>
      </p:sp>
      <p:sp>
        <p:nvSpPr>
          <p:cNvPr id="636932" name="Slide Number Placeholder 3">
            <a:extLst>
              <a:ext uri="{FF2B5EF4-FFF2-40B4-BE49-F238E27FC236}">
                <a16:creationId xmlns:a16="http://schemas.microsoft.com/office/drawing/2014/main" id="{C20D1CEC-6411-A8C0-FF20-C3D15C0AC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CC3D9F5-AF1C-45AA-840A-C2954EFB5466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Slide Image Placeholder 1">
            <a:extLst>
              <a:ext uri="{FF2B5EF4-FFF2-40B4-BE49-F238E27FC236}">
                <a16:creationId xmlns:a16="http://schemas.microsoft.com/office/drawing/2014/main" id="{6F4E9A0D-552A-F3E5-4975-29B8F6E21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8979" name="Notes Placeholder 2">
            <a:extLst>
              <a:ext uri="{FF2B5EF4-FFF2-40B4-BE49-F238E27FC236}">
                <a16:creationId xmlns:a16="http://schemas.microsoft.com/office/drawing/2014/main" id="{546BD2C0-03DE-AEEF-DCC2-99A0FCE8B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100 GB datasets</a:t>
            </a:r>
          </a:p>
        </p:txBody>
      </p:sp>
      <p:sp>
        <p:nvSpPr>
          <p:cNvPr id="638980" name="Slide Number Placeholder 3">
            <a:extLst>
              <a:ext uri="{FF2B5EF4-FFF2-40B4-BE49-F238E27FC236}">
                <a16:creationId xmlns:a16="http://schemas.microsoft.com/office/drawing/2014/main" id="{53BC25E5-F7D4-2278-6BF6-D0A40FF3D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1403C8-3CE6-4DBB-832D-D26CAC8E79E3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Slide Image Placeholder 1">
            <a:extLst>
              <a:ext uri="{FF2B5EF4-FFF2-40B4-BE49-F238E27FC236}">
                <a16:creationId xmlns:a16="http://schemas.microsoft.com/office/drawing/2014/main" id="{B63DF9F0-9039-7FE8-D343-0903F0CD9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6515" name="Notes Placeholder 2">
            <a:extLst>
              <a:ext uri="{FF2B5EF4-FFF2-40B4-BE49-F238E27FC236}">
                <a16:creationId xmlns:a16="http://schemas.microsoft.com/office/drawing/2014/main" id="{3A867A45-96B8-6713-9955-98A8FE853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457200" eaLnBrk="1" hangingPunct="1"/>
            <a:r>
              <a:rPr lang="en-US" altLang="en-US"/>
              <a:t>Add “variables” to the “functions” in functional programming</a:t>
            </a:r>
          </a:p>
          <a:p>
            <a:pPr defTabSz="4572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6516" name="Slide Number Placeholder 3">
            <a:extLst>
              <a:ext uri="{FF2B5EF4-FFF2-40B4-BE49-F238E27FC236}">
                <a16:creationId xmlns:a16="http://schemas.microsoft.com/office/drawing/2014/main" id="{857328CC-5F16-8D86-A204-9B33EA103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65C52B-78AB-47DD-8F73-4CD6C3737818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Slide Image Placeholder 1">
            <a:extLst>
              <a:ext uri="{FF2B5EF4-FFF2-40B4-BE49-F238E27FC236}">
                <a16:creationId xmlns:a16="http://schemas.microsoft.com/office/drawing/2014/main" id="{1CB60284-A5DC-DC42-6A84-7709DC50A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8563" name="Notes Placeholder 2">
            <a:extLst>
              <a:ext uri="{FF2B5EF4-FFF2-40B4-BE49-F238E27FC236}">
                <a16:creationId xmlns:a16="http://schemas.microsoft.com/office/drawing/2014/main" id="{F1D1FD59-495B-FBF6-1E71-35E421C07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Gracefully</a:t>
            </a:r>
          </a:p>
        </p:txBody>
      </p:sp>
      <p:sp>
        <p:nvSpPr>
          <p:cNvPr id="578564" name="Slide Number Placeholder 3">
            <a:extLst>
              <a:ext uri="{FF2B5EF4-FFF2-40B4-BE49-F238E27FC236}">
                <a16:creationId xmlns:a16="http://schemas.microsoft.com/office/drawing/2014/main" id="{2643D9DA-2919-A008-641F-47E8A4091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EBB2F7-CFC0-4E16-A3B8-CB3E5D2CB8E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Slide Image Placeholder 1">
            <a:extLst>
              <a:ext uri="{FF2B5EF4-FFF2-40B4-BE49-F238E27FC236}">
                <a16:creationId xmlns:a16="http://schemas.microsoft.com/office/drawing/2014/main" id="{33C3EBAC-377D-1F6C-0F2D-CA660ABE56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0611" name="Notes Placeholder 2">
            <a:extLst>
              <a:ext uri="{FF2B5EF4-FFF2-40B4-BE49-F238E27FC236}">
                <a16:creationId xmlns:a16="http://schemas.microsoft.com/office/drawing/2014/main" id="{1EE1EFE3-B9B0-4EA6-8DC8-A893B5FB9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80612" name="Slide Number Placeholder 3">
            <a:extLst>
              <a:ext uri="{FF2B5EF4-FFF2-40B4-BE49-F238E27FC236}">
                <a16:creationId xmlns:a16="http://schemas.microsoft.com/office/drawing/2014/main" id="{358A3F31-C63E-351E-BE92-23E8A82CEA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AB3BFB-4D7D-4C0F-9943-515E37C1213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Slide Image Placeholder 1">
            <a:extLst>
              <a:ext uri="{FF2B5EF4-FFF2-40B4-BE49-F238E27FC236}">
                <a16:creationId xmlns:a16="http://schemas.microsoft.com/office/drawing/2014/main" id="{1FD19CBE-6A04-EC50-6F1E-6ECA7C03BF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9043" name="Notes Placeholder 2">
            <a:extLst>
              <a:ext uri="{FF2B5EF4-FFF2-40B4-BE49-F238E27FC236}">
                <a16:creationId xmlns:a16="http://schemas.microsoft.com/office/drawing/2014/main" id="{C74ACD23-9193-A3C2-B807-FBA45132B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All lazy</a:t>
            </a:r>
          </a:p>
        </p:txBody>
      </p:sp>
      <p:sp>
        <p:nvSpPr>
          <p:cNvPr id="599044" name="Slide Number Placeholder 3">
            <a:extLst>
              <a:ext uri="{FF2B5EF4-FFF2-40B4-BE49-F238E27FC236}">
                <a16:creationId xmlns:a16="http://schemas.microsoft.com/office/drawing/2014/main" id="{17E54D94-E721-0877-2A51-960E5C367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95EEF5-E952-483A-ADAF-F0C75A4F336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Slide Image Placeholder 1">
            <a:extLst>
              <a:ext uri="{FF2B5EF4-FFF2-40B4-BE49-F238E27FC236}">
                <a16:creationId xmlns:a16="http://schemas.microsoft.com/office/drawing/2014/main" id="{A8E63D96-3331-9670-5B16-FB5458F4B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1091" name="Notes Placeholder 2">
            <a:extLst>
              <a:ext uri="{FF2B5EF4-FFF2-40B4-BE49-F238E27FC236}">
                <a16:creationId xmlns:a16="http://schemas.microsoft.com/office/drawing/2014/main" id="{FD47B62A-C8C4-1CEE-7D89-6F7A7374B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Launch computations</a:t>
            </a:r>
          </a:p>
        </p:txBody>
      </p:sp>
      <p:sp>
        <p:nvSpPr>
          <p:cNvPr id="601092" name="Slide Number Placeholder 3">
            <a:extLst>
              <a:ext uri="{FF2B5EF4-FFF2-40B4-BE49-F238E27FC236}">
                <a16:creationId xmlns:a16="http://schemas.microsoft.com/office/drawing/2014/main" id="{17D3E72E-6AAE-40E7-61AD-6CF6083AE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AEA6B95-022B-42BF-A145-B16ECE119812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Output of </a:t>
            </a:r>
            <a:r>
              <a:rPr lang="en-US" sz="1200" dirty="0" err="1">
                <a:latin typeface="Lucida Console"/>
                <a:cs typeface="Lucida Console"/>
              </a:rPr>
              <a:t>lines.</a:t>
            </a:r>
            <a:r>
              <a:rPr lang="en-US" sz="12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200" dirty="0">
                <a:latin typeface="Lucida Console"/>
                <a:cs typeface="Lucida Console"/>
              </a:rPr>
              <a:t>(</a:t>
            </a:r>
            <a:r>
              <a:rPr lang="en-US" sz="12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2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2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200" dirty="0">
                <a:latin typeface="Lucida Console"/>
                <a:cs typeface="Lucida Console"/>
              </a:rPr>
              <a:t>) </a:t>
            </a:r>
            <a:r>
              <a:rPr lang="en-US" dirty="0"/>
              <a:t>:</a:t>
            </a:r>
            <a:r>
              <a:rPr lang="en-US" sz="1200" dirty="0">
                <a:latin typeface="Lucida Console"/>
                <a:cs typeface="Lucida Console"/>
              </a:rPr>
              <a:t> ["to", "be", "or", "not", "to", "be"]</a:t>
            </a:r>
          </a:p>
          <a:p>
            <a:r>
              <a:rPr lang="en-US" dirty="0"/>
              <a:t>Output of map(lambda word: (word, 1)) : [("to", 1), ("be", 1), ("or", 1), ("not", 1), ("to", 1), ("be", 1)]</a:t>
            </a:r>
          </a:p>
          <a:p>
            <a:r>
              <a:rPr lang="en-US" dirty="0"/>
              <a:t>Output of </a:t>
            </a:r>
            <a:r>
              <a:rPr lang="en-US" dirty="0" err="1"/>
              <a:t>reduceByKey</a:t>
            </a:r>
            <a:r>
              <a:rPr lang="en-US" dirty="0"/>
              <a:t>(lambda x, y: x + y) </a:t>
            </a:r>
            <a:r>
              <a:rPr lang="en-US"/>
              <a:t>: [("to", 2), ("be", 2), ("or", 1), ("not", 1)]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85D6-4F24-421F-A15F-601FF49141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1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Slide Image Placeholder 1">
            <a:extLst>
              <a:ext uri="{FF2B5EF4-FFF2-40B4-BE49-F238E27FC236}">
                <a16:creationId xmlns:a16="http://schemas.microsoft.com/office/drawing/2014/main" id="{26D00EDA-C204-7898-61C5-3171F85AD3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9283" name="Notes Placeholder 2">
            <a:extLst>
              <a:ext uri="{FF2B5EF4-FFF2-40B4-BE49-F238E27FC236}">
                <a16:creationId xmlns:a16="http://schemas.microsoft.com/office/drawing/2014/main" id="{3BB3F1AF-9DFB-25FF-FD49-5E9C66601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ea typeface="MS PGothic" panose="020B0600070205080204" pitchFamily="34" charset="-128"/>
              </a:rPr>
              <a:t>NOT a modified version of Hadoop</a:t>
            </a:r>
          </a:p>
        </p:txBody>
      </p:sp>
      <p:sp>
        <p:nvSpPr>
          <p:cNvPr id="609284" name="Slide Number Placeholder 3">
            <a:extLst>
              <a:ext uri="{FF2B5EF4-FFF2-40B4-BE49-F238E27FC236}">
                <a16:creationId xmlns:a16="http://schemas.microsoft.com/office/drawing/2014/main" id="{FA658255-C28D-FA45-0160-C1F7423E9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ED3CAE-625D-4BBB-9668-04625CAA3387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>
            <a:extLst>
              <a:ext uri="{FF2B5EF4-FFF2-40B4-BE49-F238E27FC236}">
                <a16:creationId xmlns:a16="http://schemas.microsoft.com/office/drawing/2014/main" id="{7AD4391A-789C-C4C2-9F5C-E805D1709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03" name="Notes Placeholder 2">
            <a:extLst>
              <a:ext uri="{FF2B5EF4-FFF2-40B4-BE49-F238E27FC236}">
                <a16:creationId xmlns:a16="http://schemas.microsoft.com/office/drawing/2014/main" id="{74A19449-7789-29BE-C4F7-4FCF46035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barrier to entry for working with the spark API is minimal</a:t>
            </a:r>
          </a:p>
        </p:txBody>
      </p:sp>
      <p:sp>
        <p:nvSpPr>
          <p:cNvPr id="614404" name="Slide Number Placeholder 3">
            <a:extLst>
              <a:ext uri="{FF2B5EF4-FFF2-40B4-BE49-F238E27FC236}">
                <a16:creationId xmlns:a16="http://schemas.microsoft.com/office/drawing/2014/main" id="{7F1EC402-36A5-1283-7483-72D2FB11F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59DC25-8020-41C2-9E3A-0BEE5638A619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A2B9-0CAA-C77E-FF77-CD7BD1FC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5E397-54F1-C579-2919-547E766E8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4B54-F57C-E824-E2E4-7884BDF0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BBF9-86CC-18B7-8299-D05B6972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78C-2214-EA6E-F0E1-F16C9B12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27A4-670D-C30E-C21D-F15AF29F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92A27-CDFD-FC8C-3590-6E187762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E09E2-3438-34AD-ADF5-281462A3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F6CB-584A-AFB8-95EB-559F260A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33D5-4A01-1BEB-45B4-51D1A8E7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6A4E0-64EB-1029-3FFF-AEDB5D5E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BD25-F086-4B45-190B-D8857B1C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B999-8625-A929-59EA-9047A87D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A81A-F435-BCC7-4D2F-3E28901A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97603-BA99-9C84-2886-027056FD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6EF-2EC0-69A4-2FC3-13390DD8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3F00-6759-1540-6E66-08FBAADB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C905F-5A35-4551-E5A7-EDC0F5E5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07B1-273D-9CE7-0352-EA29CC35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56BF-D58F-BDE5-F9F9-118C9D5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2426-E9F2-9BF8-695C-75F446D5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8DC69-32FF-6F9B-FC51-EC78EC18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52B08-DF13-DD55-B7BF-83770752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05E2-D486-B013-4E84-8D9CFFCF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7374B-00D0-053A-CAD3-37196E51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7E3B-0206-1F8A-A01E-6810723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37E6-36C8-761B-BF12-F9D8A91FA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948-3BC9-4818-2C74-57E9A39D0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A3414-CA0A-8F9F-7078-8057DBE1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D0582-4AA7-76C0-2B75-E2DB4274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5D857-4F49-F0E8-168B-6BC1D685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EF73-373A-3415-FBAA-6E01CF0E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E06D-4501-BB81-78A6-991A42D9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BB122-DCE9-00AF-A537-531A16841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904B8-CC50-3775-106F-4518B3DB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7E777-FE1E-77D5-D6D5-31BE31A4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E262C8-F125-D78D-9821-4FC7F7D3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6050E-8A90-04F8-D3B3-FF654600C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BE8BE-63FC-7A95-E2D1-268B466E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0127-A01C-D5BA-E44A-9B936911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B8EA2-7CB5-4E3A-0927-6472268D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1F564-E446-1923-AC87-210F9883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29F03-E817-AB84-FCA3-880F9C98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2D61-91F6-75AB-0798-B82A140C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BCF7A-2B8A-6865-F270-A0DCA36F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B84C-C059-9C36-21B2-254D2D1C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909E-3CE7-B8A1-F6BB-B77199FF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6983-E32C-4085-1157-59D30EF5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253A4-77A4-C84E-8640-55F5F3A9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E067D-6E28-F59C-0DB7-D3540E2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B3D3-14E8-166F-5494-69227D24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37E0D-6E32-9206-FC57-B38E775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58A8-9B62-6F30-6F9C-D4DC9EF1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EBE65-3A71-CEFF-1635-638685EED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62210-ED02-702B-0961-A8CE53E16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34CC-5B04-8CFF-6E12-CA62045B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CF2B-B4DC-A50E-B563-4A1CA775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15EB-5C0C-2D48-FB17-3CF241F7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1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CFE36-79B9-96B2-8A8F-C715C4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6C45-9E65-8F45-DFAC-72AD480F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C7CA-478E-B2FB-63AD-6247B3F6D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11EB1-6D6B-4FEF-9D5B-9BF15FE1A5E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35A6-9120-8B34-05A0-1927D9406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F927-F043-01E0-DF53-7140A0B4A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B2EA34-3188-4C5D-B958-DED96CAA0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2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yurl.com/spark-em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C595-F395-8312-0DDA-EC5506932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RDD</a:t>
            </a:r>
          </a:p>
        </p:txBody>
      </p:sp>
    </p:spTree>
    <p:extLst>
      <p:ext uri="{BB962C8B-B14F-4D97-AF65-F5344CB8AC3E}">
        <p14:creationId xmlns:p14="http://schemas.microsoft.com/office/powerpoint/2010/main" val="77057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6554-F209-CBDA-25CB-06A1F3F4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988" y="312738"/>
            <a:ext cx="8229600" cy="952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700" dirty="0"/>
              <a:t>Example: Log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F447-3584-A896-3EDC-2D56E22B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95438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57DA-9C30-9163-80D4-30C8F5B9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2851151"/>
            <a:ext cx="7713663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lines = spark.textFile(</a:t>
            </a:r>
            <a:r>
              <a:rPr lang="en-US" altLang="en-US" sz="1400">
                <a:solidFill>
                  <a:srgbClr val="00009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“hdfs://...”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errors = lines.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filter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4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s.startswith(“ERROR”)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messages = errors.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map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4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s.split(“\t”)[2]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messages.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cache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4DE6C9-1EDF-22BA-E56B-964A0F3CFBFA}"/>
              </a:ext>
            </a:extLst>
          </p:cNvPr>
          <p:cNvGrpSpPr>
            <a:grpSpLocks/>
          </p:cNvGrpSpPr>
          <p:nvPr/>
        </p:nvGrpSpPr>
        <p:grpSpPr bwMode="auto">
          <a:xfrm>
            <a:off x="7359651" y="2884489"/>
            <a:ext cx="3071813" cy="3209925"/>
            <a:chOff x="5615710" y="2743323"/>
            <a:chExt cx="3071090" cy="3851442"/>
          </a:xfrm>
        </p:grpSpPr>
        <p:pic>
          <p:nvPicPr>
            <p:cNvPr id="575521" name="Picture 5">
              <a:extLst>
                <a:ext uri="{FF2B5EF4-FFF2-40B4-BE49-F238E27FC236}">
                  <a16:creationId xmlns:a16="http://schemas.microsoft.com/office/drawing/2014/main" id="{704F3E27-124B-CEC0-6344-C57E256FBE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729" y="3493655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5522" name="Picture 6">
              <a:extLst>
                <a:ext uri="{FF2B5EF4-FFF2-40B4-BE49-F238E27FC236}">
                  <a16:creationId xmlns:a16="http://schemas.microsoft.com/office/drawing/2014/main" id="{8FE79159-6B4E-6B82-F76A-F6FEFA42A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564" y="2743323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5523" name="Picture 7">
              <a:extLst>
                <a:ext uri="{FF2B5EF4-FFF2-40B4-BE49-F238E27FC236}">
                  <a16:creationId xmlns:a16="http://schemas.microsoft.com/office/drawing/2014/main" id="{3440BBAC-3A74-E103-B9D6-C8DB40C0F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800600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5524" name="Picture 8">
              <a:extLst>
                <a:ext uri="{FF2B5EF4-FFF2-40B4-BE49-F238E27FC236}">
                  <a16:creationId xmlns:a16="http://schemas.microsoft.com/office/drawing/2014/main" id="{56F9EDAF-B0D1-89B8-0935-01032639F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710" y="5466529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A7830-126F-2BFE-5C15-D92EF5AD2825}"/>
              </a:ext>
            </a:extLst>
          </p:cNvPr>
          <p:cNvSpPr/>
          <p:nvPr/>
        </p:nvSpPr>
        <p:spPr>
          <a:xfrm>
            <a:off x="9388476" y="3386138"/>
            <a:ext cx="790575" cy="266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Block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5F399-8937-43DE-C35D-AFC565C26D1A}"/>
              </a:ext>
            </a:extLst>
          </p:cNvPr>
          <p:cNvSpPr/>
          <p:nvPr/>
        </p:nvSpPr>
        <p:spPr>
          <a:xfrm>
            <a:off x="9271000" y="5094288"/>
            <a:ext cx="819150" cy="2667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Block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94A63-41EE-12C9-BF3B-0E4316246BFB}"/>
              </a:ext>
            </a:extLst>
          </p:cNvPr>
          <p:cNvSpPr/>
          <p:nvPr/>
        </p:nvSpPr>
        <p:spPr>
          <a:xfrm>
            <a:off x="7424738" y="5645150"/>
            <a:ext cx="806450" cy="2682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Block 3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62D350-A752-A195-5CA9-5B9D616D20DB}"/>
              </a:ext>
            </a:extLst>
          </p:cNvPr>
          <p:cNvGrpSpPr>
            <a:grpSpLocks/>
          </p:cNvGrpSpPr>
          <p:nvPr/>
        </p:nvGrpSpPr>
        <p:grpSpPr bwMode="auto">
          <a:xfrm>
            <a:off x="7764464" y="3133726"/>
            <a:ext cx="1576387" cy="1979613"/>
            <a:chOff x="6019801" y="3042352"/>
            <a:chExt cx="1577109" cy="237574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D2A1E-AF56-45B1-0E10-3F741023CDE5}"/>
                </a:ext>
              </a:extLst>
            </p:cNvPr>
            <p:cNvCxnSpPr/>
            <p:nvPr/>
          </p:nvCxnSpPr>
          <p:spPr>
            <a:xfrm flipV="1">
              <a:off x="6518504" y="3042352"/>
              <a:ext cx="1078406" cy="600129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FB0828-65F9-F495-C525-34A2FEF5FE56}"/>
                </a:ext>
              </a:extLst>
            </p:cNvPr>
            <p:cNvCxnSpPr/>
            <p:nvPr/>
          </p:nvCxnSpPr>
          <p:spPr>
            <a:xfrm>
              <a:off x="6415269" y="3665343"/>
              <a:ext cx="1141936" cy="109737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A0969D6-D32D-5700-85FB-C8D5BB0E7464}"/>
                </a:ext>
              </a:extLst>
            </p:cNvPr>
            <p:cNvCxnSpPr/>
            <p:nvPr/>
          </p:nvCxnSpPr>
          <p:spPr>
            <a:xfrm rot="5400000">
              <a:off x="5341158" y="4343986"/>
              <a:ext cx="1752755" cy="395468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353B3F-A57B-1F29-B885-7E8E49636C76}"/>
              </a:ext>
            </a:extLst>
          </p:cNvPr>
          <p:cNvGrpSpPr>
            <a:grpSpLocks/>
          </p:cNvGrpSpPr>
          <p:nvPr/>
        </p:nvGrpSpPr>
        <p:grpSpPr bwMode="auto">
          <a:xfrm>
            <a:off x="7383464" y="2854326"/>
            <a:ext cx="2860675" cy="2563813"/>
            <a:chOff x="5638800" y="2707533"/>
            <a:chExt cx="2860965" cy="307534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57ADDB4-FA83-25D3-6EF1-34D924570BE4}"/>
                </a:ext>
              </a:extLst>
            </p:cNvPr>
            <p:cNvSpPr/>
            <p:nvPr/>
          </p:nvSpPr>
          <p:spPr>
            <a:xfrm>
              <a:off x="7585272" y="2707533"/>
              <a:ext cx="914493" cy="3579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dirty="0"/>
                <a:t>Worker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1487206-D769-A482-3CF7-AE6F72E48EC6}"/>
                </a:ext>
              </a:extLst>
            </p:cNvPr>
            <p:cNvSpPr/>
            <p:nvPr/>
          </p:nvSpPr>
          <p:spPr>
            <a:xfrm>
              <a:off x="5638800" y="5424879"/>
              <a:ext cx="914493" cy="3579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dirty="0"/>
                <a:t>Worker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7D5EDC8-0423-726D-5494-2A37CD7902D8}"/>
                </a:ext>
              </a:extLst>
            </p:cNvPr>
            <p:cNvSpPr/>
            <p:nvPr/>
          </p:nvSpPr>
          <p:spPr>
            <a:xfrm>
              <a:off x="7493188" y="4764108"/>
              <a:ext cx="914493" cy="35799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dirty="0"/>
                <a:t>Worker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6E6EDA2-07E4-28E0-4A46-E06C196647E5}"/>
                </a:ext>
              </a:extLst>
            </p:cNvPr>
            <p:cNvSpPr/>
            <p:nvPr/>
          </p:nvSpPr>
          <p:spPr>
            <a:xfrm>
              <a:off x="5946806" y="3452090"/>
              <a:ext cx="914493" cy="3579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Driver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B69D4B4-BD2C-7FD0-8E7F-893BDAF1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4367214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messages.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filter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4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“mysql” in s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).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count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4A78B-D208-E6E2-5692-C19CE55DFD2C}"/>
              </a:ext>
            </a:extLst>
          </p:cNvPr>
          <p:cNvCxnSpPr/>
          <p:nvPr/>
        </p:nvCxnSpPr>
        <p:spPr>
          <a:xfrm rot="5400000" flipH="1" flipV="1">
            <a:off x="7181850" y="4284663"/>
            <a:ext cx="1308100" cy="3365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E78F20-5F96-49DE-571B-28055BAA3502}"/>
              </a:ext>
            </a:extLst>
          </p:cNvPr>
          <p:cNvCxnSpPr/>
          <p:nvPr/>
        </p:nvCxnSpPr>
        <p:spPr>
          <a:xfrm rot="10800000">
            <a:off x="8486775" y="3798888"/>
            <a:ext cx="958850" cy="7540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6F361A-49F5-106C-9B12-01C1704AC172}"/>
              </a:ext>
            </a:extLst>
          </p:cNvPr>
          <p:cNvCxnSpPr/>
          <p:nvPr/>
        </p:nvCxnSpPr>
        <p:spPr>
          <a:xfrm rot="10800000" flipV="1">
            <a:off x="8408989" y="3049588"/>
            <a:ext cx="909637" cy="41275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672F842-5D15-70EE-EDDA-36CC906F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4637089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messages.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filter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4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“php” in s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).</a:t>
            </a:r>
            <a:r>
              <a:rPr lang="en-US" altLang="en-US" sz="14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count</a:t>
            </a: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()</a:t>
            </a:r>
            <a:endParaRPr lang="en-US" altLang="en-US" sz="1400">
              <a:solidFill>
                <a:srgbClr val="3366FF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732402-AFB2-AED5-EE93-B557CF659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1" y="4951414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altLang="en-US" sz="1400">
                <a:latin typeface="Lucida Console" panose="020B0609040504020204" pitchFamily="49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E70784-7F54-2CC8-93AB-003C8616E4DB}"/>
              </a:ext>
            </a:extLst>
          </p:cNvPr>
          <p:cNvSpPr txBox="1"/>
          <p:nvPr/>
        </p:nvSpPr>
        <p:spPr>
          <a:xfrm>
            <a:off x="8742364" y="3300413"/>
            <a:ext cx="6538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Avenir Light"/>
              </a:rPr>
              <a:t>tasks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B6CCDA-D0A8-4817-1C3A-20BC366EF90B}"/>
              </a:ext>
            </a:extLst>
          </p:cNvPr>
          <p:cNvSpPr txBox="1"/>
          <p:nvPr/>
        </p:nvSpPr>
        <p:spPr>
          <a:xfrm>
            <a:off x="8389939" y="2884488"/>
            <a:ext cx="7901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cs typeface="Avenir Light"/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1E23CF-780D-F231-0ACE-3F3B6770B65B}"/>
              </a:ext>
            </a:extLst>
          </p:cNvPr>
          <p:cNvSpPr/>
          <p:nvPr/>
        </p:nvSpPr>
        <p:spPr>
          <a:xfrm>
            <a:off x="9772651" y="2640013"/>
            <a:ext cx="777875" cy="266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Cache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00C2C-B9EC-36C3-0458-0E0DCF121316}"/>
              </a:ext>
            </a:extLst>
          </p:cNvPr>
          <p:cNvSpPr/>
          <p:nvPr/>
        </p:nvSpPr>
        <p:spPr>
          <a:xfrm>
            <a:off x="9707564" y="4368800"/>
            <a:ext cx="777875" cy="266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Cache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6C58F-E62E-870F-C5DA-FB2CEF0F296A}"/>
              </a:ext>
            </a:extLst>
          </p:cNvPr>
          <p:cNvSpPr/>
          <p:nvPr/>
        </p:nvSpPr>
        <p:spPr>
          <a:xfrm>
            <a:off x="7856539" y="4900613"/>
            <a:ext cx="776287" cy="266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500" dirty="0"/>
              <a:t>Cache 3</a:t>
            </a:r>
          </a:p>
        </p:txBody>
      </p:sp>
      <p:sp>
        <p:nvSpPr>
          <p:cNvPr id="70" name="Rectangular Callout 69">
            <a:extLst>
              <a:ext uri="{FF2B5EF4-FFF2-40B4-BE49-F238E27FC236}">
                <a16:creationId xmlns:a16="http://schemas.microsoft.com/office/drawing/2014/main" id="{AED707EF-2ED3-ECB2-B42C-9CC325A3B36A}"/>
              </a:ext>
            </a:extLst>
          </p:cNvPr>
          <p:cNvSpPr/>
          <p:nvPr/>
        </p:nvSpPr>
        <p:spPr>
          <a:xfrm>
            <a:off x="3049588" y="2503488"/>
            <a:ext cx="1255712" cy="258762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>
            <a:extLst>
              <a:ext uri="{FF2B5EF4-FFF2-40B4-BE49-F238E27FC236}">
                <a16:creationId xmlns:a16="http://schemas.microsoft.com/office/drawing/2014/main" id="{79F695D8-BB6A-BEF7-8FD6-6F825AA33660}"/>
              </a:ext>
            </a:extLst>
          </p:cNvPr>
          <p:cNvSpPr/>
          <p:nvPr/>
        </p:nvSpPr>
        <p:spPr>
          <a:xfrm>
            <a:off x="4681539" y="2420938"/>
            <a:ext cx="1978025" cy="260350"/>
          </a:xfrm>
          <a:prstGeom prst="wedgeRectCallout">
            <a:avLst>
              <a:gd name="adj1" fmla="val -151512"/>
              <a:gd name="adj2" fmla="val 29307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>
            <a:extLst>
              <a:ext uri="{FF2B5EF4-FFF2-40B4-BE49-F238E27FC236}">
                <a16:creationId xmlns:a16="http://schemas.microsoft.com/office/drawing/2014/main" id="{5ED8939B-ED85-3C45-D438-9CFF9329A8BD}"/>
              </a:ext>
            </a:extLst>
          </p:cNvPr>
          <p:cNvSpPr/>
          <p:nvPr/>
        </p:nvSpPr>
        <p:spPr>
          <a:xfrm>
            <a:off x="7504113" y="4254500"/>
            <a:ext cx="1085850" cy="260350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AC7807-C565-7F55-CDD7-AFB9B54DEAE8}"/>
              </a:ext>
            </a:extLst>
          </p:cNvPr>
          <p:cNvSpPr/>
          <p:nvPr/>
        </p:nvSpPr>
        <p:spPr>
          <a:xfrm>
            <a:off x="3003551" y="5122864"/>
            <a:ext cx="3656013" cy="99853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itle 1">
            <a:extLst>
              <a:ext uri="{FF2B5EF4-FFF2-40B4-BE49-F238E27FC236}">
                <a16:creationId xmlns:a16="http://schemas.microsoft.com/office/drawing/2014/main" id="{497B05DC-F456-B29F-43AA-F9FE9530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Down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83DF71-B4DF-188C-AD01-BAC961ED0651}"/>
              </a:ext>
            </a:extLst>
          </p:cNvPr>
          <p:cNvGraphicFramePr>
            <a:graphicFrameLocks/>
          </p:cNvGraphicFramePr>
          <p:nvPr/>
        </p:nvGraphicFramePr>
        <p:xfrm>
          <a:off x="1927288" y="2287292"/>
          <a:ext cx="817717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itle 1">
            <a:extLst>
              <a:ext uri="{FF2B5EF4-FFF2-40B4-BE49-F238E27FC236}">
                <a16:creationId xmlns:a16="http://schemas.microsoft.com/office/drawing/2014/main" id="{28913051-CD8E-69F6-2CA4-1AD0B038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237" y="393700"/>
            <a:ext cx="9349563" cy="95250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Fault Recovery</a:t>
            </a:r>
          </a:p>
        </p:txBody>
      </p:sp>
      <p:sp>
        <p:nvSpPr>
          <p:cNvPr id="579587" name="Content Placeholder 2">
            <a:extLst>
              <a:ext uri="{FF2B5EF4-FFF2-40B4-BE49-F238E27FC236}">
                <a16:creationId xmlns:a16="http://schemas.microsoft.com/office/drawing/2014/main" id="{947E0BA4-D541-4E25-0D15-86598168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991" y="1855788"/>
            <a:ext cx="9983972" cy="347345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en-US" dirty="0">
                <a:ea typeface="MS PGothic" panose="020B0600070205080204" pitchFamily="34" charset="-128"/>
              </a:rPr>
              <a:t>RDDs track </a:t>
            </a:r>
            <a:r>
              <a:rPr lang="en-US" altLang="en-US" i="1" dirty="0">
                <a:ea typeface="MS PGothic" panose="020B0600070205080204" pitchFamily="34" charset="-128"/>
              </a:rPr>
              <a:t>lineage</a:t>
            </a:r>
            <a:r>
              <a:rPr lang="en-US" altLang="en-US" dirty="0">
                <a:ea typeface="MS PGothic" panose="020B0600070205080204" pitchFamily="34" charset="-128"/>
              </a:rPr>
              <a:t> information that can be used to efficiently recompute lost data</a:t>
            </a:r>
          </a:p>
        </p:txBody>
      </p:sp>
      <p:sp>
        <p:nvSpPr>
          <p:cNvPr id="579588" name="TextBox 4">
            <a:extLst>
              <a:ext uri="{FF2B5EF4-FFF2-40B4-BE49-F238E27FC236}">
                <a16:creationId xmlns:a16="http://schemas.microsoft.com/office/drawing/2014/main" id="{BCD1E99B-73D0-8E3D-C6D6-56C27D510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3349625"/>
            <a:ext cx="77470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msgs = textFile.</a:t>
            </a:r>
            <a:r>
              <a:rPr lang="en-US" altLang="en-US" sz="17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filter</a:t>
            </a: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7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s.startsWith(“ERROR”)</a:t>
            </a: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               .</a:t>
            </a:r>
            <a:r>
              <a:rPr lang="en-US" altLang="en-US" sz="1700">
                <a:solidFill>
                  <a:srgbClr val="3366FF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map</a:t>
            </a: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(</a:t>
            </a:r>
            <a:r>
              <a:rPr lang="en-US" altLang="en-US" sz="1700">
                <a:solidFill>
                  <a:srgbClr val="FF0080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lambda s: s.split(“\t”)[2]</a:t>
            </a:r>
            <a:r>
              <a:rPr lang="en-US" altLang="en-US" sz="1700">
                <a:latin typeface="Lucida Console" panose="020B060904050402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BC9B0D-D493-CB1D-175E-BC24D8A112A3}"/>
              </a:ext>
            </a:extLst>
          </p:cNvPr>
          <p:cNvSpPr/>
          <p:nvPr/>
        </p:nvSpPr>
        <p:spPr>
          <a:xfrm>
            <a:off x="2366963" y="4799013"/>
            <a:ext cx="1681162" cy="5191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100" dirty="0"/>
              <a:t>HDFS File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86E8566-9C76-0DA3-501F-6D746F6F2735}"/>
              </a:ext>
            </a:extLst>
          </p:cNvPr>
          <p:cNvSpPr/>
          <p:nvPr/>
        </p:nvSpPr>
        <p:spPr>
          <a:xfrm>
            <a:off x="5187951" y="4799013"/>
            <a:ext cx="1681163" cy="5191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100" dirty="0"/>
              <a:t>Filtered RDD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8E74EF-1A8A-0F0F-2490-713BF52F652F}"/>
              </a:ext>
            </a:extLst>
          </p:cNvPr>
          <p:cNvSpPr/>
          <p:nvPr/>
        </p:nvSpPr>
        <p:spPr>
          <a:xfrm>
            <a:off x="8008938" y="4799013"/>
            <a:ext cx="1681162" cy="5191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74832A-C352-BA5D-4EFD-169803340AA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048126" y="5057775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5EF7B0-8A99-14EF-F888-3A849747967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869114" y="5057775"/>
            <a:ext cx="113982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9594" name="TextBox 14">
            <a:extLst>
              <a:ext uri="{FF2B5EF4-FFF2-40B4-BE49-F238E27FC236}">
                <a16:creationId xmlns:a16="http://schemas.microsoft.com/office/drawing/2014/main" id="{B0ED0E10-E147-C922-1A10-7716585BF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9" y="5151438"/>
            <a:ext cx="2498725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i="1">
                <a:latin typeface="Corbel" panose="020B0503020204020204" pitchFamily="34" charset="0"/>
                <a:cs typeface="Arial" panose="020B0604020202020204" pitchFamily="34" charset="0"/>
              </a:rPr>
              <a:t>filter</a:t>
            </a:r>
            <a:br>
              <a:rPr lang="en-US" altLang="en-US" sz="200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latin typeface="Corbel" panose="020B0503020204020204" pitchFamily="34" charset="0"/>
                <a:cs typeface="Arial" panose="020B0604020202020204" pitchFamily="34" charset="0"/>
              </a:rPr>
              <a:t>(func = startsWith(…))</a:t>
            </a:r>
          </a:p>
        </p:txBody>
      </p:sp>
      <p:sp>
        <p:nvSpPr>
          <p:cNvPr id="579595" name="TextBox 25">
            <a:extLst>
              <a:ext uri="{FF2B5EF4-FFF2-40B4-BE49-F238E27FC236}">
                <a16:creationId xmlns:a16="http://schemas.microsoft.com/office/drawing/2014/main" id="{E9304A6B-532E-DD6F-5E0B-E97F8AF1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1" y="5151438"/>
            <a:ext cx="18399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 i="1">
                <a:latin typeface="Corbel" panose="020B0503020204020204" pitchFamily="34" charset="0"/>
                <a:cs typeface="Arial" panose="020B0604020202020204" pitchFamily="34" charset="0"/>
              </a:rPr>
              <a:t>map</a:t>
            </a:r>
            <a:br>
              <a:rPr lang="en-US" altLang="en-US" sz="2000">
                <a:latin typeface="Corbel" panose="020B0503020204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latin typeface="Corbel" panose="020B0503020204020204" pitchFamily="34" charset="0"/>
                <a:cs typeface="Arial" panose="020B0604020202020204" pitchFamily="34" charset="0"/>
              </a:rPr>
              <a:t>(func = split(...))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3069-E0A6-DCAB-2C33-768CD339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365126"/>
            <a:ext cx="11493796" cy="719396"/>
          </a:xfrm>
        </p:spPr>
        <p:txBody>
          <a:bodyPr/>
          <a:lstStyle/>
          <a:p>
            <a:r>
              <a:rPr lang="en-US" dirty="0"/>
              <a:t>Fault recovery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DF87-E27E-A1B3-E02E-EB2083327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1233376"/>
            <a:ext cx="11589489" cy="5390707"/>
          </a:xfrm>
        </p:spPr>
        <p:txBody>
          <a:bodyPr>
            <a:normAutofit/>
          </a:bodyPr>
          <a:lstStyle/>
          <a:p>
            <a:r>
              <a:rPr lang="en-US" dirty="0"/>
              <a:t>Lineage Tracking in RDDs:</a:t>
            </a:r>
          </a:p>
          <a:p>
            <a:pPr lvl="1"/>
            <a:r>
              <a:rPr lang="en-US" dirty="0"/>
              <a:t>RDDs maintain a record of transformations applied to them, called </a:t>
            </a:r>
            <a:r>
              <a:rPr lang="en-US" b="1" i="1" dirty="0"/>
              <a:t>lineage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allows lost partitions of RDDs to be recomputed efficiently instead of replicating data.</a:t>
            </a:r>
          </a:p>
          <a:p>
            <a:r>
              <a:rPr lang="en-US" dirty="0"/>
              <a:t>Transformation Pipeline:</a:t>
            </a:r>
          </a:p>
          <a:p>
            <a:pPr lvl="1"/>
            <a:r>
              <a:rPr lang="en-US" b="1" dirty="0"/>
              <a:t>HDFS File</a:t>
            </a:r>
            <a:r>
              <a:rPr lang="en-US" dirty="0"/>
              <a:t>: The raw dataset is read from HDFS.</a:t>
            </a:r>
          </a:p>
          <a:p>
            <a:pPr lvl="1"/>
            <a:r>
              <a:rPr lang="en-US" b="1" dirty="0"/>
              <a:t>Filtered RDD</a:t>
            </a:r>
            <a:r>
              <a:rPr lang="en-US" dirty="0"/>
              <a:t>: A filter transformation is applied to keep only lines that start with "ERROR".</a:t>
            </a:r>
          </a:p>
          <a:p>
            <a:pPr lvl="1"/>
            <a:r>
              <a:rPr lang="en-US" b="1" dirty="0"/>
              <a:t>Mapped RDD</a:t>
            </a:r>
            <a:r>
              <a:rPr lang="en-US" dirty="0"/>
              <a:t>: A map transformation extracts the third column from each filtered line.</a:t>
            </a:r>
          </a:p>
          <a:p>
            <a:r>
              <a:rPr lang="en-US" dirty="0"/>
              <a:t>Fault Tolerance Mechanism: </a:t>
            </a:r>
          </a:p>
          <a:p>
            <a:pPr lvl="1"/>
            <a:r>
              <a:rPr lang="en-US" dirty="0"/>
              <a:t>If a node fails, Spark </a:t>
            </a:r>
            <a:r>
              <a:rPr lang="en-US" b="1" dirty="0"/>
              <a:t>recomputes lost partitions</a:t>
            </a:r>
            <a:r>
              <a:rPr lang="en-US" dirty="0"/>
              <a:t> using the lineage information instead of reloading everything.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itle 1">
            <a:extLst>
              <a:ext uri="{FF2B5EF4-FFF2-40B4-BE49-F238E27FC236}">
                <a16:creationId xmlns:a16="http://schemas.microsoft.com/office/drawing/2014/main" id="{D57A5062-AB32-0C25-6D07-37AEFB4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Features of RDD</a:t>
            </a:r>
          </a:p>
        </p:txBody>
      </p:sp>
      <p:sp>
        <p:nvSpPr>
          <p:cNvPr id="581635" name="Content Placeholder 2">
            <a:extLst>
              <a:ext uri="{FF2B5EF4-FFF2-40B4-BE49-F238E27FC236}">
                <a16:creationId xmlns:a16="http://schemas.microsoft.com/office/drawing/2014/main" id="{36D9A6C5-85B3-A737-5516-A2E45BFA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 RDD data structure is based on principles and features to control and optimize the code.</a:t>
            </a:r>
          </a:p>
          <a:p>
            <a:r>
              <a:rPr lang="en-IN" altLang="en-US"/>
              <a:t>Immutability: </a:t>
            </a:r>
          </a:p>
          <a:p>
            <a:pPr lvl="1"/>
            <a:r>
              <a:rPr lang="en-IN" altLang="en-US"/>
              <a:t>It’s a crucial concept of functional programming that has the benefit of making parallelism easier. Whenever we want to change the state of an RDD, we create a new one with all transformations performed.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Content Placeholder 2">
            <a:extLst>
              <a:ext uri="{FF2B5EF4-FFF2-40B4-BE49-F238E27FC236}">
                <a16:creationId xmlns:a16="http://schemas.microsoft.com/office/drawing/2014/main" id="{6807E06F-3188-E7DD-1B16-85F9CC54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833"/>
            <a:ext cx="10515600" cy="5709130"/>
          </a:xfrm>
        </p:spPr>
        <p:txBody>
          <a:bodyPr/>
          <a:lstStyle/>
          <a:p>
            <a:r>
              <a:rPr lang="en-IN" altLang="en-US" dirty="0"/>
              <a:t>In-memory computation: </a:t>
            </a:r>
          </a:p>
          <a:p>
            <a:pPr lvl="1"/>
            <a:r>
              <a:rPr lang="en-IN" altLang="en-US" dirty="0"/>
              <a:t>With Spark, we can work with data in RAM instead of disk. Because loading and processing performance increases when using RAM compared to disk.</a:t>
            </a:r>
          </a:p>
          <a:p>
            <a:r>
              <a:rPr lang="en-IN" altLang="en-US" dirty="0"/>
              <a:t>Fault-Tolerant: </a:t>
            </a:r>
          </a:p>
          <a:p>
            <a:pPr lvl="1"/>
            <a:r>
              <a:rPr lang="en-IN" altLang="en-US" dirty="0"/>
              <a:t>The system keeps working correctly even with eventual failure with this architecture.</a:t>
            </a:r>
          </a:p>
          <a:p>
            <a:r>
              <a:rPr lang="en-IN" altLang="en-US" dirty="0"/>
              <a:t>what is necessary and hereafter optimized</a:t>
            </a: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Content Placeholder 2">
            <a:extLst>
              <a:ext uri="{FF2B5EF4-FFF2-40B4-BE49-F238E27FC236}">
                <a16:creationId xmlns:a16="http://schemas.microsoft.com/office/drawing/2014/main" id="{B4800915-549D-EB4C-3721-C4C294268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539010"/>
          </a:xfrm>
        </p:spPr>
        <p:txBody>
          <a:bodyPr/>
          <a:lstStyle/>
          <a:p>
            <a:r>
              <a:rPr lang="en-IN" altLang="en-US" dirty="0"/>
              <a:t>Partitioning: </a:t>
            </a:r>
          </a:p>
          <a:p>
            <a:pPr lvl="1"/>
            <a:r>
              <a:rPr lang="en-IN" altLang="en-US" dirty="0"/>
              <a:t>RDDs data are distributed across nodes to perform better computation.</a:t>
            </a:r>
          </a:p>
          <a:p>
            <a:r>
              <a:rPr lang="en-IN" altLang="en-US" dirty="0"/>
              <a:t>Lazy evaluation: </a:t>
            </a:r>
          </a:p>
          <a:p>
            <a:pPr lvl="1"/>
            <a:r>
              <a:rPr lang="en-IN" altLang="en-US" dirty="0"/>
              <a:t>In addition to performance, Spark RDD is evaluated lazily to only process</a:t>
            </a:r>
          </a:p>
        </p:txBody>
      </p:sp>
      <p:pic>
        <p:nvPicPr>
          <p:cNvPr id="583684" name="Picture 2">
            <a:extLst>
              <a:ext uri="{FF2B5EF4-FFF2-40B4-BE49-F238E27FC236}">
                <a16:creationId xmlns:a16="http://schemas.microsoft.com/office/drawing/2014/main" id="{3091ECC2-4AC7-2D48-2406-084AAB7B5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148" y="3000597"/>
            <a:ext cx="21367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Title 1">
            <a:extLst>
              <a:ext uri="{FF2B5EF4-FFF2-40B4-BE49-F238E27FC236}">
                <a16:creationId xmlns:a16="http://schemas.microsoft.com/office/drawing/2014/main" id="{EF9D365E-767C-9B70-BE8A-38142D81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What is Lazy Evaluation?</a:t>
            </a:r>
          </a:p>
        </p:txBody>
      </p:sp>
      <p:sp>
        <p:nvSpPr>
          <p:cNvPr id="584707" name="Content Placeholder 2">
            <a:extLst>
              <a:ext uri="{FF2B5EF4-FFF2-40B4-BE49-F238E27FC236}">
                <a16:creationId xmlns:a16="http://schemas.microsoft.com/office/drawing/2014/main" id="{6BBD7194-07EB-2543-44A3-66D7CB04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400" dirty="0"/>
              <a:t>Lazy evaluation is a key concept in Apache Spark, where the transformations on data are not immediately executed, but rather their execution is delayed until an action is triggered.</a:t>
            </a:r>
          </a:p>
          <a:p>
            <a:r>
              <a:rPr lang="en-IN" altLang="en-US" sz="2400" dirty="0"/>
              <a:t>In Spark, transformations are operations that convert an </a:t>
            </a:r>
            <a:r>
              <a:rPr lang="en-IN" altLang="en-US" sz="2400" b="1" dirty="0"/>
              <a:t>input RDD </a:t>
            </a:r>
            <a:r>
              <a:rPr lang="en-IN" altLang="en-US" sz="2400" dirty="0"/>
              <a:t>(Resilient Distributed Dataset) or </a:t>
            </a:r>
            <a:r>
              <a:rPr lang="en-IN" altLang="en-US" sz="2400" dirty="0" err="1"/>
              <a:t>DataFrame</a:t>
            </a:r>
            <a:r>
              <a:rPr lang="en-IN" altLang="en-US" sz="2400" dirty="0"/>
              <a:t> into a </a:t>
            </a:r>
            <a:r>
              <a:rPr lang="en-IN" altLang="en-US" sz="2400" b="1" dirty="0"/>
              <a:t>new RDD </a:t>
            </a:r>
            <a:r>
              <a:rPr lang="en-IN" altLang="en-US" sz="2400" dirty="0"/>
              <a:t>or </a:t>
            </a:r>
            <a:r>
              <a:rPr lang="en-IN" altLang="en-US" sz="2400" dirty="0" err="1"/>
              <a:t>DataFrame</a:t>
            </a:r>
            <a:r>
              <a:rPr lang="en-IN" altLang="en-US" sz="2400" dirty="0"/>
              <a:t>. </a:t>
            </a:r>
          </a:p>
          <a:p>
            <a:r>
              <a:rPr lang="en-IN" altLang="en-US" sz="2400" dirty="0"/>
              <a:t>When transformations are called in Spark, they do not immediately compute their results. Instead, Spark builds up a logical execution plan called the </a:t>
            </a:r>
            <a:r>
              <a:rPr lang="en-IN" altLang="en-US" sz="2400" b="1" dirty="0"/>
              <a:t>DAG</a:t>
            </a:r>
            <a:r>
              <a:rPr lang="en-IN" altLang="en-US" sz="2400" dirty="0"/>
              <a:t> (Directed Acyclic Graph) that represents the sequence of transformations to be applied. </a:t>
            </a:r>
          </a:p>
          <a:p>
            <a:r>
              <a:rPr lang="en-IN" altLang="en-US" sz="2400" dirty="0"/>
              <a:t>The DAG is an internal representation of the computation.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Title 1">
            <a:extLst>
              <a:ext uri="{FF2B5EF4-FFF2-40B4-BE49-F238E27FC236}">
                <a16:creationId xmlns:a16="http://schemas.microsoft.com/office/drawing/2014/main" id="{04A08EAC-9E41-E385-56F3-C0888C1F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Transformation</a:t>
            </a:r>
          </a:p>
        </p:txBody>
      </p:sp>
      <p:sp>
        <p:nvSpPr>
          <p:cNvPr id="585731" name="Content Placeholder 2">
            <a:extLst>
              <a:ext uri="{FF2B5EF4-FFF2-40B4-BE49-F238E27FC236}">
                <a16:creationId xmlns:a16="http://schemas.microsoft.com/office/drawing/2014/main" id="{94265769-6CBE-D4F6-DBB8-BB0B7694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Spark Transformation is a function that produces new RDD from the existing RDDs. </a:t>
            </a:r>
          </a:p>
          <a:p>
            <a:r>
              <a:rPr lang="en-IN" altLang="en-US"/>
              <a:t>It takes RDD as input and produces one or more RDD as output. </a:t>
            </a:r>
          </a:p>
          <a:p>
            <a:r>
              <a:rPr lang="en-IN" altLang="en-US"/>
              <a:t>Each time it creates new RDD when we apply any transformation. </a:t>
            </a:r>
          </a:p>
          <a:p>
            <a:r>
              <a:rPr lang="en-IN" altLang="en-US"/>
              <a:t>Thus, the so input RDDs, cannot be changed since RDD are immutable in nature.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Title 1">
            <a:extLst>
              <a:ext uri="{FF2B5EF4-FFF2-40B4-BE49-F238E27FC236}">
                <a16:creationId xmlns:a16="http://schemas.microsoft.com/office/drawing/2014/main" id="{110B1B41-BA4D-91CF-9123-0F602FF1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365125"/>
            <a:ext cx="11119884" cy="783191"/>
          </a:xfrm>
        </p:spPr>
        <p:txBody>
          <a:bodyPr/>
          <a:lstStyle/>
          <a:p>
            <a:r>
              <a:rPr lang="en-IN" altLang="en-US"/>
              <a:t>Types of Transformation</a:t>
            </a:r>
          </a:p>
        </p:txBody>
      </p:sp>
      <p:sp>
        <p:nvSpPr>
          <p:cNvPr id="586755" name="Content Placeholder 2">
            <a:extLst>
              <a:ext uri="{FF2B5EF4-FFF2-40B4-BE49-F238E27FC236}">
                <a16:creationId xmlns:a16="http://schemas.microsoft.com/office/drawing/2014/main" id="{ED25360A-A391-1167-43F7-899A5A111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1254642"/>
            <a:ext cx="11695814" cy="5422605"/>
          </a:xfrm>
        </p:spPr>
        <p:txBody>
          <a:bodyPr/>
          <a:lstStyle/>
          <a:p>
            <a:r>
              <a:rPr lang="en-IN" altLang="en-US" dirty="0"/>
              <a:t>There are two types of transformations:</a:t>
            </a:r>
          </a:p>
          <a:p>
            <a:r>
              <a:rPr lang="en-IN" altLang="en-US" dirty="0"/>
              <a:t>Narrow transformation  </a:t>
            </a:r>
          </a:p>
          <a:p>
            <a:pPr lvl="1"/>
            <a:r>
              <a:rPr lang="en-US" altLang="en-US" dirty="0"/>
              <a:t>Transformations where each partition of the parent RDD is used by at most one partition of the child RDD.</a:t>
            </a:r>
            <a:endParaRPr lang="en-IN" altLang="en-US" dirty="0"/>
          </a:p>
          <a:p>
            <a:pPr lvl="1"/>
            <a:r>
              <a:rPr lang="en-US" altLang="en-US" dirty="0"/>
              <a:t>No shuffling across partitions → Faster execution.</a:t>
            </a:r>
            <a:endParaRPr lang="en-IN" altLang="en-US" dirty="0"/>
          </a:p>
          <a:p>
            <a:pPr lvl="1"/>
            <a:r>
              <a:rPr lang="en-US" altLang="en-US" dirty="0"/>
              <a:t>Data locality is preserved (processed within the same partition).</a:t>
            </a:r>
            <a:endParaRPr lang="en-IN" altLang="en-US" dirty="0"/>
          </a:p>
          <a:p>
            <a:pPr lvl="1"/>
            <a:r>
              <a:rPr lang="en-IN" altLang="en-US" dirty="0"/>
              <a:t>Examples are:</a:t>
            </a:r>
          </a:p>
          <a:p>
            <a:pPr lvl="2"/>
            <a:r>
              <a:rPr lang="en-US" altLang="en-US" dirty="0"/>
              <a:t>map() → Applies a function to each element independently.</a:t>
            </a:r>
            <a:endParaRPr lang="en-IN" altLang="en-US" dirty="0"/>
          </a:p>
          <a:p>
            <a:pPr lvl="2"/>
            <a:r>
              <a:rPr lang="en-US" altLang="en-US" dirty="0"/>
              <a:t>filter() → Keeps only elements that satisfy a condition.</a:t>
            </a:r>
            <a:endParaRPr lang="en-IN" altLang="en-US" dirty="0"/>
          </a:p>
          <a:p>
            <a:pPr lvl="2"/>
            <a:r>
              <a:rPr lang="en-US" altLang="en-US" dirty="0" err="1"/>
              <a:t>flatMap</a:t>
            </a:r>
            <a:r>
              <a:rPr lang="en-US" altLang="en-US" dirty="0"/>
              <a:t>() → Similar to map(), but can return multiple values per input.</a:t>
            </a:r>
            <a:endParaRPr lang="en-I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04AF-1D63-29D6-A3F4-3B31F59C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58" y="246911"/>
            <a:ext cx="11653284" cy="868252"/>
          </a:xfrm>
        </p:spPr>
        <p:txBody>
          <a:bodyPr/>
          <a:lstStyle/>
          <a:p>
            <a:r>
              <a:rPr lang="en-US" dirty="0"/>
              <a:t>Resilient Distributed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B230-AAB0-1E31-A198-48495954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58" y="1212112"/>
            <a:ext cx="11532782" cy="53989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Resilient Distributed Dataset (RDD)</a:t>
            </a:r>
            <a:r>
              <a:rPr lang="en-US" dirty="0"/>
              <a:t> is the </a:t>
            </a:r>
            <a:r>
              <a:rPr lang="en-US" b="1" dirty="0"/>
              <a:t>fundamental data structure</a:t>
            </a:r>
            <a:r>
              <a:rPr lang="en-US" dirty="0"/>
              <a:t> of </a:t>
            </a:r>
            <a:r>
              <a:rPr lang="en-US" b="1" dirty="0"/>
              <a:t>Apache Spark</a:t>
            </a:r>
            <a:r>
              <a:rPr lang="en-US" dirty="0"/>
              <a:t>.</a:t>
            </a:r>
          </a:p>
          <a:p>
            <a:r>
              <a:rPr lang="en-US" dirty="0"/>
              <a:t>It is an </a:t>
            </a:r>
            <a:r>
              <a:rPr lang="en-US" b="1" dirty="0"/>
              <a:t>immutable, distributed collection of objects</a:t>
            </a:r>
            <a:r>
              <a:rPr lang="en-US" dirty="0"/>
              <a:t> that allows </a:t>
            </a:r>
            <a:r>
              <a:rPr lang="en-US" b="1" dirty="0"/>
              <a:t>fault-tolerant parallel processing</a:t>
            </a:r>
            <a:r>
              <a:rPr lang="en-US" dirty="0"/>
              <a:t> across a cluster.</a:t>
            </a:r>
          </a:p>
        </p:txBody>
      </p:sp>
    </p:spTree>
    <p:extLst>
      <p:ext uri="{BB962C8B-B14F-4D97-AF65-F5344CB8AC3E}">
        <p14:creationId xmlns:p14="http://schemas.microsoft.com/office/powerpoint/2010/main" val="281487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Title 1">
            <a:extLst>
              <a:ext uri="{FF2B5EF4-FFF2-40B4-BE49-F238E27FC236}">
                <a16:creationId xmlns:a16="http://schemas.microsoft.com/office/drawing/2014/main" id="{FCE18A10-25DE-946A-802D-67CE6B89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65126"/>
            <a:ext cx="11268740" cy="985210"/>
          </a:xfrm>
        </p:spPr>
        <p:txBody>
          <a:bodyPr/>
          <a:lstStyle/>
          <a:p>
            <a:r>
              <a:rPr lang="en-IN" altLang="en-US" dirty="0"/>
              <a:t>Wide transformation</a:t>
            </a:r>
          </a:p>
        </p:txBody>
      </p:sp>
      <p:sp>
        <p:nvSpPr>
          <p:cNvPr id="587779" name="Content Placeholder 2">
            <a:extLst>
              <a:ext uri="{FF2B5EF4-FFF2-40B4-BE49-F238E27FC236}">
                <a16:creationId xmlns:a16="http://schemas.microsoft.com/office/drawing/2014/main" id="{0463255B-C83F-A363-4319-669E7F1E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1350336"/>
            <a:ext cx="12025424" cy="4826627"/>
          </a:xfrm>
        </p:spPr>
        <p:txBody>
          <a:bodyPr/>
          <a:lstStyle/>
          <a:p>
            <a:r>
              <a:rPr lang="en-US" altLang="en-US" dirty="0"/>
              <a:t>Transformations where one partition of the parent RDD is used by multiple partitions of the child RDD.</a:t>
            </a:r>
            <a:endParaRPr lang="en-IN" altLang="en-US" dirty="0"/>
          </a:p>
          <a:p>
            <a:r>
              <a:rPr lang="en-US" altLang="en-US" dirty="0"/>
              <a:t>Requires data shuffling → Slower execution.</a:t>
            </a:r>
            <a:endParaRPr lang="en-IN" altLang="en-US" dirty="0"/>
          </a:p>
          <a:p>
            <a:r>
              <a:rPr lang="en-US" altLang="en-US" dirty="0"/>
              <a:t>Involves network communication, making it expensive.</a:t>
            </a:r>
            <a:endParaRPr lang="en-IN" altLang="en-US" dirty="0"/>
          </a:p>
          <a:p>
            <a:r>
              <a:rPr lang="en-IN" altLang="en-US" dirty="0"/>
              <a:t>Examples are:</a:t>
            </a:r>
          </a:p>
          <a:p>
            <a:pPr lvl="1"/>
            <a:r>
              <a:rPr lang="en-US" altLang="en-US" dirty="0" err="1"/>
              <a:t>groupByKey</a:t>
            </a:r>
            <a:r>
              <a:rPr lang="en-US" altLang="en-US" dirty="0"/>
              <a:t>() → Groups data based on key (shuffles data across nodes).</a:t>
            </a:r>
            <a:endParaRPr lang="en-IN" altLang="en-US" dirty="0"/>
          </a:p>
          <a:p>
            <a:pPr lvl="1"/>
            <a:r>
              <a:rPr lang="en-US" altLang="en-US" dirty="0" err="1"/>
              <a:t>reduceByKey</a:t>
            </a:r>
            <a:r>
              <a:rPr lang="en-US" altLang="en-US" dirty="0"/>
              <a:t>() → Similar to </a:t>
            </a:r>
            <a:r>
              <a:rPr lang="en-US" altLang="en-US" dirty="0" err="1"/>
              <a:t>groupByKey</a:t>
            </a:r>
            <a:r>
              <a:rPr lang="en-US" altLang="en-US" dirty="0"/>
              <a:t>(), but performs aggregation before shuffling.</a:t>
            </a:r>
            <a:endParaRPr lang="en-IN" altLang="en-US" dirty="0"/>
          </a:p>
          <a:p>
            <a:pPr lvl="1"/>
            <a:r>
              <a:rPr lang="en-US" altLang="en-US" dirty="0"/>
              <a:t>join() → Joins datasets based on key, requiring data movement.</a:t>
            </a:r>
            <a:endParaRPr lang="en-I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804" name="Picture 4">
            <a:extLst>
              <a:ext uri="{FF2B5EF4-FFF2-40B4-BE49-F238E27FC236}">
                <a16:creationId xmlns:a16="http://schemas.microsoft.com/office/drawing/2014/main" id="{6C2E3B68-047B-AA83-915D-9BFDF5B11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612900"/>
            <a:ext cx="82296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773A-97E4-B68A-8DE4-C861EB5C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Real-Life Example: Narrow vs. Wide Transformation in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EC61-333B-1EF0-BCEC-6892FA93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1456660"/>
            <a:ext cx="11919097" cy="5178056"/>
          </a:xfrm>
        </p:spPr>
        <p:txBody>
          <a:bodyPr>
            <a:normAutofit/>
          </a:bodyPr>
          <a:lstStyle/>
          <a:p>
            <a:r>
              <a:rPr lang="en-US" dirty="0"/>
              <a:t>Imagine you are managing an </a:t>
            </a:r>
            <a:r>
              <a:rPr lang="en-US" b="1" dirty="0"/>
              <a:t>e-commerce platform</a:t>
            </a:r>
            <a:r>
              <a:rPr lang="en-US" dirty="0"/>
              <a:t> like </a:t>
            </a:r>
            <a:r>
              <a:rPr lang="en-US" b="1" dirty="0"/>
              <a:t>Amazon</a:t>
            </a:r>
            <a:r>
              <a:rPr lang="en-US" dirty="0"/>
              <a:t> and analyzing sales data. </a:t>
            </a:r>
          </a:p>
          <a:p>
            <a:r>
              <a:rPr lang="en-US" dirty="0"/>
              <a:t>The dataset has (Order ID, Product, Category, Price, Quantity, City).</a:t>
            </a:r>
          </a:p>
          <a:p>
            <a:r>
              <a:rPr lang="en-US" dirty="0"/>
              <a:t>Scenario for Narrow Transformation (Fast, No Shuffling):</a:t>
            </a:r>
          </a:p>
          <a:p>
            <a:pPr lvl="1"/>
            <a:r>
              <a:rPr lang="en-US" dirty="0"/>
              <a:t>Apply 10% discount to all products.</a:t>
            </a:r>
          </a:p>
          <a:p>
            <a:pPr lvl="2"/>
            <a:r>
              <a:rPr lang="en-US" dirty="0"/>
              <a:t>Since this task </a:t>
            </a:r>
            <a:r>
              <a:rPr lang="en-US" b="1" dirty="0"/>
              <a:t>does not require data shuffling</a:t>
            </a:r>
            <a:r>
              <a:rPr lang="en-US" dirty="0"/>
              <a:t>, it is a </a:t>
            </a:r>
            <a:r>
              <a:rPr lang="en-US" b="1" dirty="0"/>
              <a:t>narrow transformation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Each order is processed </a:t>
            </a:r>
            <a:r>
              <a:rPr lang="en-US" b="1" dirty="0"/>
              <a:t>independently</a:t>
            </a:r>
            <a:r>
              <a:rPr lang="en-US" dirty="0"/>
              <a:t> within its partition.</a:t>
            </a:r>
          </a:p>
          <a:p>
            <a:pPr lvl="2"/>
            <a:r>
              <a:rPr lang="en-US" dirty="0"/>
              <a:t>Each record is modified individually in its partition.</a:t>
            </a:r>
          </a:p>
          <a:p>
            <a:pPr lvl="2"/>
            <a:r>
              <a:rPr lang="en-US" dirty="0"/>
              <a:t>Use Case: Applying discounts, converting currency, modifying product names, etc.</a:t>
            </a:r>
          </a:p>
        </p:txBody>
      </p:sp>
    </p:spTree>
    <p:extLst>
      <p:ext uri="{BB962C8B-B14F-4D97-AF65-F5344CB8AC3E}">
        <p14:creationId xmlns:p14="http://schemas.microsoft.com/office/powerpoint/2010/main" val="421307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87926-3183-A2DA-76BD-CB1557C2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8BC9-A6D8-C9E7-77D6-254021C6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Real-Life Example: Narrow vs. Wide Transformation in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7EFE-3453-9226-91BF-4D97B04F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91" y="1456660"/>
            <a:ext cx="11919097" cy="5178056"/>
          </a:xfrm>
        </p:spPr>
        <p:txBody>
          <a:bodyPr>
            <a:normAutofit/>
          </a:bodyPr>
          <a:lstStyle/>
          <a:p>
            <a:r>
              <a:rPr lang="en-US" dirty="0"/>
              <a:t>Scenario for Wide Transformation (Slow, Requires Shuffling):</a:t>
            </a:r>
          </a:p>
          <a:p>
            <a:pPr lvl="1"/>
            <a:r>
              <a:rPr lang="en-US" dirty="0"/>
              <a:t>Calculate total sales revenue per city</a:t>
            </a:r>
          </a:p>
          <a:p>
            <a:pPr lvl="1"/>
            <a:r>
              <a:rPr lang="en-US" dirty="0"/>
              <a:t>This requires grouping orders by city.</a:t>
            </a:r>
          </a:p>
          <a:p>
            <a:pPr lvl="1"/>
            <a:r>
              <a:rPr lang="en-US" dirty="0"/>
              <a:t>Sales data is stored across multiple partitions → Spark must shuffle data to bring all sales from the same city together.</a:t>
            </a:r>
          </a:p>
          <a:p>
            <a:pPr lvl="1"/>
            <a:r>
              <a:rPr lang="en-US" dirty="0"/>
              <a:t>Shuffling happens because data is moved to aggregate sales per city.</a:t>
            </a:r>
          </a:p>
          <a:p>
            <a:pPr lvl="1"/>
            <a:r>
              <a:rPr lang="en-US" dirty="0"/>
              <a:t>Use Case: Summing up sales, counting orders per city, grouping customer reviews, etc.</a:t>
            </a:r>
          </a:p>
        </p:txBody>
      </p:sp>
    </p:spTree>
    <p:extLst>
      <p:ext uri="{BB962C8B-B14F-4D97-AF65-F5344CB8AC3E}">
        <p14:creationId xmlns:p14="http://schemas.microsoft.com/office/powerpoint/2010/main" val="462617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Title 1">
            <a:extLst>
              <a:ext uri="{FF2B5EF4-FFF2-40B4-BE49-F238E27FC236}">
                <a16:creationId xmlns:a16="http://schemas.microsoft.com/office/drawing/2014/main" id="{7F725D23-7E18-4BC1-8266-2EDCA6D3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7" y="131210"/>
            <a:ext cx="11187223" cy="751294"/>
          </a:xfrm>
        </p:spPr>
        <p:txBody>
          <a:bodyPr/>
          <a:lstStyle/>
          <a:p>
            <a:r>
              <a:rPr lang="en-IN" altLang="en-US" dirty="0"/>
              <a:t>Actions</a:t>
            </a:r>
          </a:p>
        </p:txBody>
      </p:sp>
      <p:sp>
        <p:nvSpPr>
          <p:cNvPr id="589827" name="Content Placeholder 2">
            <a:extLst>
              <a:ext uri="{FF2B5EF4-FFF2-40B4-BE49-F238E27FC236}">
                <a16:creationId xmlns:a16="http://schemas.microsoft.com/office/drawing/2014/main" id="{AA367782-DA0F-8A94-E0F0-65F01158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7" y="882504"/>
            <a:ext cx="11876566" cy="5294459"/>
          </a:xfrm>
        </p:spPr>
        <p:txBody>
          <a:bodyPr/>
          <a:lstStyle/>
          <a:p>
            <a:r>
              <a:rPr lang="en-IN" altLang="en-US" dirty="0"/>
              <a:t>Actions in Spark, trigger the execution of the entire DAG, and the computed results are returned to the driver program or written to an external storage system.</a:t>
            </a:r>
          </a:p>
          <a:p>
            <a:r>
              <a:rPr lang="en-US" altLang="en-US" dirty="0"/>
              <a:t>Transformations define the logic, but actions trigger execution.</a:t>
            </a:r>
            <a:endParaRPr lang="en-IN" altLang="en-US" dirty="0"/>
          </a:p>
          <a:p>
            <a:r>
              <a:rPr lang="en-US" altLang="en-US" dirty="0"/>
              <a:t>Unlike transformations (which are lazily evaluated), actions force execution of the transformations applied on an RDD.</a:t>
            </a:r>
            <a:endParaRPr lang="en-I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618A-ED6B-484A-8D65-98007B2B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57543"/>
            <a:ext cx="11430000" cy="846987"/>
          </a:xfrm>
        </p:spPr>
        <p:txBody>
          <a:bodyPr/>
          <a:lstStyle/>
          <a:p>
            <a:r>
              <a:rPr lang="en-US" dirty="0"/>
              <a:t>Common RDD Actions and Uses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B04BA1-28E4-7421-D817-445A98F8A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137" y="1384300"/>
            <a:ext cx="8467725" cy="4791075"/>
          </a:xfrm>
        </p:spPr>
      </p:pic>
    </p:spTree>
    <p:extLst>
      <p:ext uri="{BB962C8B-B14F-4D97-AF65-F5344CB8AC3E}">
        <p14:creationId xmlns:p14="http://schemas.microsoft.com/office/powerpoint/2010/main" val="129387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itle 1">
            <a:extLst>
              <a:ext uri="{FF2B5EF4-FFF2-40B4-BE49-F238E27FC236}">
                <a16:creationId xmlns:a16="http://schemas.microsoft.com/office/drawing/2014/main" id="{DB4FFBD7-9866-C6C6-E27A-6029E37D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How Apache Spark's Transformations And Action works</a:t>
            </a:r>
          </a:p>
        </p:txBody>
      </p:sp>
      <p:pic>
        <p:nvPicPr>
          <p:cNvPr id="590851" name="Picture 4">
            <a:extLst>
              <a:ext uri="{FF2B5EF4-FFF2-40B4-BE49-F238E27FC236}">
                <a16:creationId xmlns:a16="http://schemas.microsoft.com/office/drawing/2014/main" id="{F5D789CC-EB5D-3824-9F42-1378078EA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2205038"/>
            <a:ext cx="49196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0852" name="Picture 2" descr="How Apache Spark's Transformations And Action works… | by Alex ...">
            <a:extLst>
              <a:ext uri="{FF2B5EF4-FFF2-40B4-BE49-F238E27FC236}">
                <a16:creationId xmlns:a16="http://schemas.microsoft.com/office/drawing/2014/main" id="{3042C9EB-F59A-3E16-052A-1FFCF3B1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62114"/>
            <a:ext cx="33020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6" name="Picture 2" descr="How Apache Spark's Transformations And Action works… | by Alex ...">
            <a:extLst>
              <a:ext uri="{FF2B5EF4-FFF2-40B4-BE49-F238E27FC236}">
                <a16:creationId xmlns:a16="http://schemas.microsoft.com/office/drawing/2014/main" id="{E9145CB1-83C6-3F13-2302-A6683873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281113"/>
            <a:ext cx="7704138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itle 1">
            <a:extLst>
              <a:ext uri="{FF2B5EF4-FFF2-40B4-BE49-F238E27FC236}">
                <a16:creationId xmlns:a16="http://schemas.microsoft.com/office/drawing/2014/main" id="{7EDD4BF2-529E-E5E1-61BB-FF2C5E58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Transformation and Action in Spark</a:t>
            </a:r>
          </a:p>
        </p:txBody>
      </p:sp>
      <p:pic>
        <p:nvPicPr>
          <p:cNvPr id="592900" name="Picture 4">
            <a:extLst>
              <a:ext uri="{FF2B5EF4-FFF2-40B4-BE49-F238E27FC236}">
                <a16:creationId xmlns:a16="http://schemas.microsoft.com/office/drawing/2014/main" id="{BCA26BF2-8CAC-CB61-A809-3B838EAA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116888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itle 1">
            <a:extLst>
              <a:ext uri="{FF2B5EF4-FFF2-40B4-BE49-F238E27FC236}">
                <a16:creationId xmlns:a16="http://schemas.microsoft.com/office/drawing/2014/main" id="{7AD2A9BD-12E5-3B73-7944-AA489040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Transformation and Action in Spark</a:t>
            </a:r>
          </a:p>
        </p:txBody>
      </p:sp>
      <p:pic>
        <p:nvPicPr>
          <p:cNvPr id="593924" name="Picture 4">
            <a:extLst>
              <a:ext uri="{FF2B5EF4-FFF2-40B4-BE49-F238E27FC236}">
                <a16:creationId xmlns:a16="http://schemas.microsoft.com/office/drawing/2014/main" id="{21A42A53-9B31-7348-17F9-0A07BFA5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628775"/>
            <a:ext cx="593407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7E9C-6051-D260-BBA1-1EBC8F92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98" y="225646"/>
            <a:ext cx="11823404" cy="910782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8CC6-D42F-A291-6846-77D31C12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97" y="1136428"/>
            <a:ext cx="11823403" cy="5495926"/>
          </a:xfrm>
        </p:spPr>
        <p:txBody>
          <a:bodyPr/>
          <a:lstStyle/>
          <a:p>
            <a:r>
              <a:rPr lang="en-US" dirty="0"/>
              <a:t>Immutable &amp; Distributed:</a:t>
            </a:r>
          </a:p>
          <a:p>
            <a:pPr lvl="1"/>
            <a:r>
              <a:rPr lang="en-US" dirty="0"/>
              <a:t>Once created, RDDs </a:t>
            </a:r>
            <a:r>
              <a:rPr lang="en-US" b="1" dirty="0"/>
              <a:t>cannot be modified</a:t>
            </a:r>
            <a:r>
              <a:rPr lang="en-US" dirty="0"/>
              <a:t>, but transformations can generate new RDDs.</a:t>
            </a:r>
          </a:p>
          <a:p>
            <a:pPr lvl="1"/>
            <a:r>
              <a:rPr lang="en-US" dirty="0"/>
              <a:t>Data is </a:t>
            </a:r>
            <a:r>
              <a:rPr lang="en-US" b="1" dirty="0"/>
              <a:t>distributed</a:t>
            </a:r>
            <a:r>
              <a:rPr lang="en-US" dirty="0"/>
              <a:t> across multiple nodes in a Spark cluster.</a:t>
            </a:r>
          </a:p>
          <a:p>
            <a:r>
              <a:rPr lang="en-US" dirty="0"/>
              <a:t>Fault Tolerant (Resilient)</a:t>
            </a:r>
          </a:p>
          <a:p>
            <a:pPr lvl="1"/>
            <a:r>
              <a:rPr lang="en-US" dirty="0"/>
              <a:t>If a node fails, Spark </a:t>
            </a:r>
            <a:r>
              <a:rPr lang="en-US" b="1" dirty="0"/>
              <a:t>automatically reconstructs</a:t>
            </a:r>
            <a:r>
              <a:rPr lang="en-US" dirty="0"/>
              <a:t> lost data using </a:t>
            </a:r>
            <a:r>
              <a:rPr lang="en-US" b="1" dirty="0"/>
              <a:t>lineage information</a:t>
            </a:r>
            <a:r>
              <a:rPr lang="en-US" dirty="0"/>
              <a:t> (recomputing transformations).</a:t>
            </a:r>
          </a:p>
          <a:p>
            <a:r>
              <a:rPr lang="en-US" dirty="0"/>
              <a:t>Lazy Evaluation</a:t>
            </a:r>
          </a:p>
          <a:p>
            <a:pPr lvl="1"/>
            <a:r>
              <a:rPr lang="en-US" dirty="0"/>
              <a:t>Operations on RDDs are </a:t>
            </a:r>
            <a:r>
              <a:rPr lang="en-US" b="1" dirty="0"/>
              <a:t>not executed immediately</a:t>
            </a:r>
            <a:r>
              <a:rPr lang="en-US" dirty="0"/>
              <a:t> but recorded as a </a:t>
            </a:r>
            <a:r>
              <a:rPr lang="en-US" b="1" dirty="0"/>
              <a:t>DAG (Directed Acyclic Graph)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Execution starts only when an action (like .collect() or .count()) is called.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1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D96A-772B-5F9A-41CF-4BB87858D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205636"/>
            <a:ext cx="10981660" cy="708763"/>
          </a:xfrm>
        </p:spPr>
        <p:txBody>
          <a:bodyPr/>
          <a:lstStyle/>
          <a:p>
            <a:r>
              <a:rPr lang="en-US" dirty="0"/>
              <a:t>Actions in Spark RDD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8634F-3C08-F1E2-C070-A463DA54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828" y="1158875"/>
            <a:ext cx="7999269" cy="5316538"/>
          </a:xfrm>
        </p:spPr>
      </p:pic>
    </p:spTree>
    <p:extLst>
      <p:ext uri="{BB962C8B-B14F-4D97-AF65-F5344CB8AC3E}">
        <p14:creationId xmlns:p14="http://schemas.microsoft.com/office/powerpoint/2010/main" val="303717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74057-1C06-D4C2-8AC2-665B0BAF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F456-EBA5-0ED3-DA7D-7A7E4C9D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0" y="205636"/>
            <a:ext cx="10981660" cy="708763"/>
          </a:xfrm>
        </p:spPr>
        <p:txBody>
          <a:bodyPr/>
          <a:lstStyle/>
          <a:p>
            <a:r>
              <a:rPr lang="en-US" dirty="0"/>
              <a:t>Actions in Spark RDD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B2F15F-FD3B-1E88-DD8A-048B1F60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0" y="1856581"/>
            <a:ext cx="9067800" cy="3771900"/>
          </a:xfrm>
        </p:spPr>
      </p:pic>
    </p:spTree>
    <p:extLst>
      <p:ext uri="{BB962C8B-B14F-4D97-AF65-F5344CB8AC3E}">
        <p14:creationId xmlns:p14="http://schemas.microsoft.com/office/powerpoint/2010/main" val="2865876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itle 1">
            <a:extLst>
              <a:ext uri="{FF2B5EF4-FFF2-40B4-BE49-F238E27FC236}">
                <a16:creationId xmlns:a16="http://schemas.microsoft.com/office/drawing/2014/main" id="{4362E56E-3A07-E187-4817-B31F3EC5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079" y="3030279"/>
            <a:ext cx="6360042" cy="925144"/>
          </a:xfrm>
        </p:spPr>
        <p:txBody>
          <a:bodyPr/>
          <a:lstStyle/>
          <a:p>
            <a:r>
              <a:rPr lang="en-US" altLang="en-US" dirty="0"/>
              <a:t>Programming with RDD’s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itle 1">
            <a:extLst>
              <a:ext uri="{FF2B5EF4-FFF2-40B4-BE49-F238E27FC236}">
                <a16:creationId xmlns:a16="http://schemas.microsoft.com/office/drawing/2014/main" id="{D037F811-A4FB-08DC-2A76-87200F96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Spark Context</a:t>
            </a:r>
          </a:p>
        </p:txBody>
      </p:sp>
      <p:sp>
        <p:nvSpPr>
          <p:cNvPr id="595971" name="Content Placeholder 2">
            <a:extLst>
              <a:ext uri="{FF2B5EF4-FFF2-40B4-BE49-F238E27FC236}">
                <a16:creationId xmlns:a16="http://schemas.microsoft.com/office/drawing/2014/main" id="{E0F1F0B8-9DA2-FB21-699C-4713F1F8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Main entry point to Spark functionality</a:t>
            </a:r>
          </a:p>
          <a:p>
            <a:r>
              <a:rPr lang="en-US" altLang="en-US"/>
              <a:t>Available in shell as variable </a:t>
            </a:r>
            <a:r>
              <a:rPr lang="en-US" altLang="en-US" sz="4000">
                <a:solidFill>
                  <a:srgbClr val="FF6600"/>
                </a:solidFill>
                <a:latin typeface="Lucida Console" panose="020B0609040504020204" pitchFamily="49" charset="0"/>
              </a:rPr>
              <a:t>sc</a:t>
            </a:r>
          </a:p>
          <a:p>
            <a:r>
              <a:rPr lang="en-US" altLang="en-US"/>
              <a:t>In standalone programs, you’d make your own (see later for details)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Title 1">
            <a:extLst>
              <a:ext uri="{FF2B5EF4-FFF2-40B4-BE49-F238E27FC236}">
                <a16:creationId xmlns:a16="http://schemas.microsoft.com/office/drawing/2014/main" id="{723B9B14-8D9A-E5B8-DD9A-0CF00A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A19B-D1C9-5ECB-F41B-5E376E1A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2065338"/>
            <a:ext cx="8520113" cy="35179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  <a:defRPr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  <a:defRPr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sc.hadoopFile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keyClass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valClass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inputFmt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conf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  <a:defRPr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  <a:defRPr/>
            </a:pP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itle 1">
            <a:extLst>
              <a:ext uri="{FF2B5EF4-FFF2-40B4-BE49-F238E27FC236}">
                <a16:creationId xmlns:a16="http://schemas.microsoft.com/office/drawing/2014/main" id="{4A94B970-F69A-0A76-E660-3FAED389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7925-1AB5-5900-85FE-7438B928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150" y="1900238"/>
            <a:ext cx="8953500" cy="3814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B56574E0-81B9-79D9-9F34-DD1DE37F16BB}"/>
              </a:ext>
            </a:extLst>
          </p:cNvPr>
          <p:cNvSpPr/>
          <p:nvPr/>
        </p:nvSpPr>
        <p:spPr>
          <a:xfrm>
            <a:off x="7645401" y="5511801"/>
            <a:ext cx="2963863" cy="612775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7E83-A748-F13C-6D98-6E0173FC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1" y="365126"/>
            <a:ext cx="11366205" cy="804456"/>
          </a:xfrm>
        </p:spPr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C2B2-006C-8C16-FB5D-897E0EEE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3" y="1169583"/>
            <a:ext cx="11940363" cy="1765004"/>
          </a:xfrm>
        </p:spPr>
        <p:txBody>
          <a:bodyPr/>
          <a:lstStyle/>
          <a:p>
            <a:r>
              <a:rPr lang="en-US" dirty="0"/>
              <a:t>range(x) generates a sequence from 0 to x-1 for each element in the RDD.</a:t>
            </a:r>
          </a:p>
          <a:p>
            <a:r>
              <a:rPr lang="en-US" dirty="0" err="1"/>
              <a:t>flatMap</a:t>
            </a:r>
            <a:r>
              <a:rPr lang="en-US" dirty="0"/>
              <a:t>() flattens these sequences into a single list.</a:t>
            </a:r>
          </a:p>
          <a:p>
            <a:r>
              <a:rPr lang="en-US" dirty="0"/>
              <a:t>Breakdown of range(x) for each value: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6418D-A043-421D-D770-ED35E86A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7" y="3173597"/>
            <a:ext cx="4676775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8495B-0209-F7F8-B4A0-91DA91F1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106" y="3429000"/>
            <a:ext cx="5019623" cy="1150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ACF287-89DC-7689-46FB-8381026D12B1}"/>
              </a:ext>
            </a:extLst>
          </p:cNvPr>
          <p:cNvSpPr txBox="1"/>
          <p:nvPr/>
        </p:nvSpPr>
        <p:spPr>
          <a:xfrm>
            <a:off x="7825563" y="4880344"/>
            <a:ext cx="20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137429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itle 1">
            <a:extLst>
              <a:ext uri="{FF2B5EF4-FFF2-40B4-BE49-F238E27FC236}">
                <a16:creationId xmlns:a16="http://schemas.microsoft.com/office/drawing/2014/main" id="{CEE4F0F8-0A6F-09C8-EF1C-0BD37372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450" y="350838"/>
            <a:ext cx="8229600" cy="952500"/>
          </a:xfrm>
        </p:spPr>
        <p:txBody>
          <a:bodyPr/>
          <a:lstStyle/>
          <a:p>
            <a:r>
              <a:rPr lang="en-US" altLang="en-US"/>
              <a:t>Basic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B650-920D-E6E4-C133-7B64BC5B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841501"/>
            <a:ext cx="8382000" cy="41894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A4DD-2287-AD70-ABF9-C590E437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76" y="226903"/>
            <a:ext cx="11706447" cy="538642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BB379-F93D-4168-741B-B7F24C84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75" y="1010093"/>
            <a:ext cx="11706447" cy="5621004"/>
          </a:xfrm>
        </p:spPr>
        <p:txBody>
          <a:bodyPr/>
          <a:lstStyle/>
          <a:p>
            <a:r>
              <a:rPr lang="en-US" dirty="0" err="1"/>
              <a:t>nums</a:t>
            </a:r>
            <a:r>
              <a:rPr lang="en-US" dirty="0"/>
              <a:t> = </a:t>
            </a:r>
            <a:r>
              <a:rPr lang="en-US" dirty="0" err="1"/>
              <a:t>sc.parallelize</a:t>
            </a:r>
            <a:r>
              <a:rPr lang="en-US" dirty="0"/>
              <a:t>([1, 2, 3]) creates an RDD containing [1, 2, 3].</a:t>
            </a:r>
          </a:p>
          <a:p>
            <a:r>
              <a:rPr lang="es-ES" dirty="0" err="1"/>
              <a:t>Applying</a:t>
            </a:r>
            <a:r>
              <a:rPr lang="es-ES" dirty="0"/>
              <a:t> reduce(lambda x, y: x + y)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function takes two elements at a time and applies the + operation.</a:t>
            </a:r>
          </a:p>
          <a:p>
            <a:pPr lvl="1"/>
            <a:r>
              <a:rPr lang="en-US" dirty="0"/>
              <a:t>The process follows a tree-like aggregation, reducing elements step by step.</a:t>
            </a:r>
          </a:p>
          <a:p>
            <a:r>
              <a:rPr lang="en-US" dirty="0"/>
              <a:t>Iteration 1:</a:t>
            </a:r>
          </a:p>
          <a:p>
            <a:pPr lvl="1"/>
            <a:r>
              <a:rPr lang="en-US" dirty="0"/>
              <a:t>Takes first two elements: 1 + 2 = 3</a:t>
            </a:r>
          </a:p>
          <a:p>
            <a:r>
              <a:rPr lang="en-US" dirty="0"/>
              <a:t>Iteration 2:</a:t>
            </a:r>
          </a:p>
          <a:p>
            <a:pPr lvl="1"/>
            <a:r>
              <a:rPr lang="en-US" dirty="0"/>
              <a:t>Takes result 3 and adds the next element: 3 + 3 = 6</a:t>
            </a:r>
          </a:p>
        </p:txBody>
      </p:sp>
    </p:spTree>
    <p:extLst>
      <p:ext uri="{BB962C8B-B14F-4D97-AF65-F5344CB8AC3E}">
        <p14:creationId xmlns:p14="http://schemas.microsoft.com/office/powerpoint/2010/main" val="890075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Title 1">
            <a:extLst>
              <a:ext uri="{FF2B5EF4-FFF2-40B4-BE49-F238E27FC236}">
                <a16:creationId xmlns:a16="http://schemas.microsoft.com/office/drawing/2014/main" id="{CA12942C-A578-A7B5-CED0-99DBDB00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75" y="404813"/>
            <a:ext cx="8229600" cy="952500"/>
          </a:xfrm>
        </p:spPr>
        <p:txBody>
          <a:bodyPr/>
          <a:lstStyle/>
          <a:p>
            <a:r>
              <a:rPr lang="en-US" altLang="en-US" sz="4800"/>
              <a:t>Working with Key-Value Pairs</a:t>
            </a:r>
          </a:p>
        </p:txBody>
      </p:sp>
      <p:sp>
        <p:nvSpPr>
          <p:cNvPr id="602115" name="Content Placeholder 2">
            <a:extLst>
              <a:ext uri="{FF2B5EF4-FFF2-40B4-BE49-F238E27FC236}">
                <a16:creationId xmlns:a16="http://schemas.microsoft.com/office/drawing/2014/main" id="{FE450447-10B8-93CE-7AE8-907EB014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9" y="1357314"/>
            <a:ext cx="1628775" cy="79692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altLang="en-US" sz="2400"/>
              <a:t>Spark’s “distributed reduce” transformations operate on RDDs of key-value pairs</a:t>
            </a:r>
          </a:p>
        </p:txBody>
      </p:sp>
      <p:sp>
        <p:nvSpPr>
          <p:cNvPr id="602116" name="Rectangle 3">
            <a:extLst>
              <a:ext uri="{FF2B5EF4-FFF2-40B4-BE49-F238E27FC236}">
                <a16:creationId xmlns:a16="http://schemas.microsoft.com/office/drawing/2014/main" id="{FE1DA190-B48C-7AC2-24DC-6FBFA10A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1268414"/>
            <a:ext cx="6038850" cy="3590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400"/>
              </a:spcBef>
              <a:buNone/>
            </a:pPr>
            <a:r>
              <a:rPr lang="en-US" alt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alt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pair = (a, b)</a:t>
            </a:r>
            <a:b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           		pair[0]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=&gt; a </a:t>
            </a:r>
            <a:b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pair[1]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# =&gt; b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</a:t>
            </a:r>
            <a:r>
              <a:rPr lang="en-US" alt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000" b="1" dirty="0" err="1">
                <a:latin typeface="Consolas" panose="020B0609020204030204" pitchFamily="49" charset="0"/>
                <a:cs typeface="Arial" panose="020B0604020202020204" pitchFamily="34" charset="0"/>
              </a:rPr>
              <a:t>val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pair = (a, b)</a:t>
            </a:r>
            <a:b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			pair._1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=&gt; a</a:t>
            </a:r>
            <a:b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pair._2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=&gt; b</a:t>
            </a:r>
            <a:endParaRPr lang="en-US" altLang="en-US" sz="20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400"/>
              </a:spcBef>
              <a:buNone/>
            </a:pPr>
            <a:r>
              <a:rPr lang="en-US" altLang="en-US" sz="28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Tuple2 pair = </a:t>
            </a:r>
            <a:r>
              <a:rPr lang="en-US" alt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Tuple2(a, b); </a:t>
            </a:r>
            <a:b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		 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pair._1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=&gt; a</a:t>
            </a:r>
            <a:b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			 pair._2 </a:t>
            </a:r>
            <a:r>
              <a:rPr lang="en-US" altLang="en-US" sz="20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=&gt; b</a:t>
            </a:r>
            <a:endParaRPr lang="en-US" altLang="en-US" sz="2000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EBC7-16CA-144E-9727-03D92101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76" y="226902"/>
            <a:ext cx="11706447" cy="719396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B25A-64FE-E908-4CB8-A2590552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073888"/>
            <a:ext cx="11451266" cy="5103075"/>
          </a:xfrm>
        </p:spPr>
        <p:txBody>
          <a:bodyPr/>
          <a:lstStyle/>
          <a:p>
            <a:r>
              <a:rPr lang="en-US" dirty="0"/>
              <a:t>Partitioned for Parallelism</a:t>
            </a:r>
          </a:p>
          <a:p>
            <a:pPr lvl="1"/>
            <a:r>
              <a:rPr lang="en-US" dirty="0"/>
              <a:t>RDDs are </a:t>
            </a:r>
            <a:r>
              <a:rPr lang="en-US" b="1" dirty="0"/>
              <a:t>divided into partitions</a:t>
            </a:r>
            <a:r>
              <a:rPr lang="en-US" dirty="0"/>
              <a:t>, allowing </a:t>
            </a:r>
            <a:r>
              <a:rPr lang="en-US" b="1" dirty="0"/>
              <a:t>parallel processing</a:t>
            </a:r>
            <a:r>
              <a:rPr lang="en-US" dirty="0"/>
              <a:t> across a cluster.</a:t>
            </a:r>
          </a:p>
          <a:p>
            <a:r>
              <a:rPr lang="en-US" dirty="0"/>
              <a:t>Supports Two Types of Operations</a:t>
            </a:r>
          </a:p>
          <a:p>
            <a:pPr lvl="1"/>
            <a:r>
              <a:rPr lang="en-US" altLang="en-US" dirty="0"/>
              <a:t>Transformations: Create a new RDD from an existing one (e.g., map(), filter(), </a:t>
            </a:r>
            <a:r>
              <a:rPr lang="en-US" altLang="en-US" dirty="0" err="1"/>
              <a:t>flatMap</a:t>
            </a:r>
            <a:r>
              <a:rPr lang="en-US" altLang="en-US" dirty="0"/>
              <a:t>()). </a:t>
            </a:r>
          </a:p>
          <a:p>
            <a:pPr lvl="1"/>
            <a:r>
              <a:rPr lang="en-US" altLang="en-US" dirty="0"/>
              <a:t>Actions: Trigger execution and return results (e.g., count(), collect(), reduce()).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341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Title 1">
            <a:extLst>
              <a:ext uri="{FF2B5EF4-FFF2-40B4-BE49-F238E27FC236}">
                <a16:creationId xmlns:a16="http://schemas.microsoft.com/office/drawing/2014/main" id="{BE7963F1-DA91-14AF-EA39-F999656A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Some Key-Value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74CD1-1D30-4E30-5250-6E77282E3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97100"/>
            <a:ext cx="10262190" cy="3517900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pPr>
              <a:defRPr/>
            </a:pP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  <a:defRPr/>
            </a:pPr>
            <a:r>
              <a:rPr lang="en-US" sz="2300" dirty="0" err="1">
                <a:latin typeface="Lucida Console"/>
                <a:cs typeface="Lucida Console"/>
              </a:rPr>
              <a:t>reduceByKey</a:t>
            </a:r>
            <a:r>
              <a:rPr lang="en-US" sz="3000" dirty="0">
                <a:cs typeface="Lucida Console"/>
              </a:rPr>
              <a:t> also automatically implements combiners on the map 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C737-33A1-21B1-93E7-63CF9A7C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71" y="2222500"/>
            <a:ext cx="11419366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800" dirty="0">
                <a:latin typeface="Lucida Console"/>
                <a:cs typeface="Lucida Console"/>
              </a:rPr>
              <a:t>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800" dirty="0">
                <a:latin typeface="Lucida Console"/>
                <a:cs typeface="Lucida Console"/>
              </a:rPr>
              <a:t>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604163" name="Title 10">
            <a:extLst>
              <a:ext uri="{FF2B5EF4-FFF2-40B4-BE49-F238E27FC236}">
                <a16:creationId xmlns:a16="http://schemas.microsoft.com/office/drawing/2014/main" id="{952327E1-BDB4-826E-A0B3-433CF57A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25" y="457200"/>
            <a:ext cx="8229600" cy="952500"/>
          </a:xfrm>
        </p:spPr>
        <p:txBody>
          <a:bodyPr/>
          <a:lstStyle/>
          <a:p>
            <a:r>
              <a:rPr lang="en-US" altLang="en-US" sz="5500"/>
              <a:t>Example: Word Count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4A7BBD-8CFF-2376-2AEA-F6A265EB62BA}"/>
              </a:ext>
            </a:extLst>
          </p:cNvPr>
          <p:cNvGrpSpPr>
            <a:grpSpLocks/>
          </p:cNvGrpSpPr>
          <p:nvPr/>
        </p:nvGrpSpPr>
        <p:grpSpPr bwMode="auto">
          <a:xfrm>
            <a:off x="2532063" y="3938588"/>
            <a:ext cx="6642100" cy="2000250"/>
            <a:chOff x="1364823" y="4724400"/>
            <a:chExt cx="5926182" cy="2271589"/>
          </a:xfrm>
        </p:grpSpPr>
        <p:sp>
          <p:nvSpPr>
            <p:cNvPr id="604165" name="TextBox 4">
              <a:extLst>
                <a:ext uri="{FF2B5EF4-FFF2-40B4-BE49-F238E27FC236}">
                  <a16:creationId xmlns:a16="http://schemas.microsoft.com/office/drawing/2014/main" id="{856374B3-0D34-E88E-02C2-6ADCC9D4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823" y="5080000"/>
              <a:ext cx="1091476" cy="45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“to be or”</a:t>
              </a:r>
            </a:p>
          </p:txBody>
        </p:sp>
        <p:sp>
          <p:nvSpPr>
            <p:cNvPr id="604166" name="TextBox 5">
              <a:extLst>
                <a:ext uri="{FF2B5EF4-FFF2-40B4-BE49-F238E27FC236}">
                  <a16:creationId xmlns:a16="http://schemas.microsoft.com/office/drawing/2014/main" id="{41EAA4E7-757E-001F-78AD-BDC856CA6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823" y="6146741"/>
              <a:ext cx="1197127" cy="454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“not to be”</a:t>
              </a:r>
            </a:p>
          </p:txBody>
        </p:sp>
        <p:sp>
          <p:nvSpPr>
            <p:cNvPr id="604167" name="TextBox 6">
              <a:extLst>
                <a:ext uri="{FF2B5EF4-FFF2-40B4-BE49-F238E27FC236}">
                  <a16:creationId xmlns:a16="http://schemas.microsoft.com/office/drawing/2014/main" id="{17FC6EEA-A71C-ECB5-CFBB-1DA1A7FF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599" y="4724400"/>
              <a:ext cx="588070" cy="115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“to”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“be”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“or”</a:t>
              </a:r>
            </a:p>
          </p:txBody>
        </p:sp>
        <p:sp>
          <p:nvSpPr>
            <p:cNvPr id="604168" name="TextBox 7">
              <a:extLst>
                <a:ext uri="{FF2B5EF4-FFF2-40B4-BE49-F238E27FC236}">
                  <a16:creationId xmlns:a16="http://schemas.microsoft.com/office/drawing/2014/main" id="{FEC61F30-0CDB-D3A7-F9E4-DF6C3393D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599" y="5842337"/>
              <a:ext cx="668157" cy="1153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“not”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“to”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“be”</a:t>
              </a:r>
            </a:p>
          </p:txBody>
        </p:sp>
        <p:sp>
          <p:nvSpPr>
            <p:cNvPr id="604169" name="TextBox 8">
              <a:extLst>
                <a:ext uri="{FF2B5EF4-FFF2-40B4-BE49-F238E27FC236}">
                  <a16:creationId xmlns:a16="http://schemas.microsoft.com/office/drawing/2014/main" id="{14CD5892-EE19-719F-E7EC-B42C79ECD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126" y="4724400"/>
              <a:ext cx="747082" cy="115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(to, 1)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(be, 1)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(or, 1)</a:t>
              </a:r>
            </a:p>
          </p:txBody>
        </p:sp>
        <p:sp>
          <p:nvSpPr>
            <p:cNvPr id="604170" name="TextBox 9">
              <a:extLst>
                <a:ext uri="{FF2B5EF4-FFF2-40B4-BE49-F238E27FC236}">
                  <a16:creationId xmlns:a16="http://schemas.microsoft.com/office/drawing/2014/main" id="{082E82B7-6DBF-97EF-3632-F86A09041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126" y="5842337"/>
              <a:ext cx="830544" cy="1153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(not, 1)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(to, 1)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(be, 1)</a:t>
              </a:r>
            </a:p>
          </p:txBody>
        </p:sp>
        <p:sp>
          <p:nvSpPr>
            <p:cNvPr id="604171" name="TextBox 13">
              <a:extLst>
                <a:ext uri="{FF2B5EF4-FFF2-40B4-BE49-F238E27FC236}">
                  <a16:creationId xmlns:a16="http://schemas.microsoft.com/office/drawing/2014/main" id="{F61CA7B4-E0A7-F2C4-5685-CE32111E4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0461" y="4885074"/>
              <a:ext cx="830544" cy="80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(be, 2)</a:t>
              </a:r>
              <a:b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</a:b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(not, 1)</a:t>
              </a:r>
            </a:p>
          </p:txBody>
        </p:sp>
        <p:sp>
          <p:nvSpPr>
            <p:cNvPr id="604172" name="TextBox 14">
              <a:extLst>
                <a:ext uri="{FF2B5EF4-FFF2-40B4-BE49-F238E27FC236}">
                  <a16:creationId xmlns:a16="http://schemas.microsoft.com/office/drawing/2014/main" id="{622641F4-338D-FFFF-B434-CD51BEE0B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0461" y="6001851"/>
              <a:ext cx="726412" cy="804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(or, 1)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rbel" panose="020B0503020204020204" pitchFamily="34" charset="0"/>
                  <a:cs typeface="Arial" panose="020B0604020202020204" pitchFamily="34" charset="0"/>
                </a:rPr>
                <a:t>(to, 2)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0B154C-9722-60FF-BAC9-7D882EAA64DF}"/>
                </a:ext>
              </a:extLst>
            </p:cNvPr>
            <p:cNvCxnSpPr/>
            <p:nvPr/>
          </p:nvCxnSpPr>
          <p:spPr>
            <a:xfrm>
              <a:off x="2519182" y="5286889"/>
              <a:ext cx="6699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1C54FC3-479E-FEF3-BAF7-B034F6935BEA}"/>
                </a:ext>
              </a:extLst>
            </p:cNvPr>
            <p:cNvCxnSpPr/>
            <p:nvPr/>
          </p:nvCxnSpPr>
          <p:spPr>
            <a:xfrm>
              <a:off x="2519182" y="6357781"/>
              <a:ext cx="669954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C7E869-7C40-AAE7-3A6D-00790BF71C1E}"/>
                </a:ext>
              </a:extLst>
            </p:cNvPr>
            <p:cNvCxnSpPr/>
            <p:nvPr/>
          </p:nvCxnSpPr>
          <p:spPr>
            <a:xfrm>
              <a:off x="3973816" y="5263451"/>
              <a:ext cx="6699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E3EECB-6262-3B6A-D388-9972F9688461}"/>
                </a:ext>
              </a:extLst>
            </p:cNvPr>
            <p:cNvCxnSpPr/>
            <p:nvPr/>
          </p:nvCxnSpPr>
          <p:spPr>
            <a:xfrm>
              <a:off x="3973816" y="6401049"/>
              <a:ext cx="669953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080E397-5D60-A847-DC95-BC174917E221}"/>
                </a:ext>
              </a:extLst>
            </p:cNvPr>
            <p:cNvCxnSpPr/>
            <p:nvPr/>
          </p:nvCxnSpPr>
          <p:spPr>
            <a:xfrm>
              <a:off x="5640908" y="5220183"/>
              <a:ext cx="763435" cy="112497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CBEBDE-8332-AB92-D81C-B99E2169B4CB}"/>
                </a:ext>
              </a:extLst>
            </p:cNvPr>
            <p:cNvCxnSpPr/>
            <p:nvPr/>
          </p:nvCxnSpPr>
          <p:spPr>
            <a:xfrm>
              <a:off x="5640908" y="5216577"/>
              <a:ext cx="763435" cy="10096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EEF00C6-5C48-AA81-B310-B70C95E20084}"/>
                </a:ext>
              </a:extLst>
            </p:cNvPr>
            <p:cNvCxnSpPr/>
            <p:nvPr/>
          </p:nvCxnSpPr>
          <p:spPr>
            <a:xfrm flipV="1">
              <a:off x="5640908" y="5312129"/>
              <a:ext cx="763435" cy="111776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929377-84A6-A968-7BF5-0AAD8A4674A9}"/>
                </a:ext>
              </a:extLst>
            </p:cNvPr>
            <p:cNvCxnSpPr/>
            <p:nvPr/>
          </p:nvCxnSpPr>
          <p:spPr>
            <a:xfrm flipV="1">
              <a:off x="5640908" y="6341554"/>
              <a:ext cx="763435" cy="10096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Title 1">
            <a:extLst>
              <a:ext uri="{FF2B5EF4-FFF2-40B4-BE49-F238E27FC236}">
                <a16:creationId xmlns:a16="http://schemas.microsoft.com/office/drawing/2014/main" id="{5620F6FD-BD8F-C496-5802-7B21FC76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95288"/>
            <a:ext cx="8229600" cy="952500"/>
          </a:xfrm>
        </p:spPr>
        <p:txBody>
          <a:bodyPr/>
          <a:lstStyle/>
          <a:p>
            <a:r>
              <a:rPr lang="en-US" altLang="en-US" sz="5000"/>
              <a:t>Other Key-Value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C422-19D0-7DF3-BCB3-E83B640B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488" y="1963739"/>
            <a:ext cx="8318500" cy="4022725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“3.4.5.6”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“1.3.3.1”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(“3.4.5.6”,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([“1.2.3.4”, “1.3.3.1”],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([“3.4.5.6”], [“About”]))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Title 1">
            <a:extLst>
              <a:ext uri="{FF2B5EF4-FFF2-40B4-BE49-F238E27FC236}">
                <a16:creationId xmlns:a16="http://schemas.microsoft.com/office/drawing/2014/main" id="{ACCB7013-4ED6-65CF-5F59-19AD4EE1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Setting the Level of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242A-74F4-3E40-4ABC-9746FD8F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/>
              <a:t>All the pair RDD operations take an optional second parameter for number of tasks</a:t>
            </a:r>
          </a:p>
          <a:p>
            <a:pPr marL="0" indent="0">
              <a:buNone/>
              <a:defRPr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Title 1">
            <a:extLst>
              <a:ext uri="{FF2B5EF4-FFF2-40B4-BE49-F238E27FC236}">
                <a16:creationId xmlns:a16="http://schemas.microsoft.com/office/drawing/2014/main" id="{F2F7D17D-FC43-CE36-F795-442D3750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2927-E1F9-0C88-0435-04049D170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Any external variables you use in a closure will automatically be shipped to the cluster: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600" dirty="0">
                <a:latin typeface="Lucida Console"/>
                <a:cs typeface="Lucida Console"/>
              </a:rPr>
              <a:t>query = </a:t>
            </a:r>
            <a:r>
              <a:rPr lang="en-US" sz="2600" dirty="0" err="1">
                <a:latin typeface="Lucida Console"/>
                <a:cs typeface="Lucida Console"/>
              </a:rPr>
              <a:t>sys.stdin.readline</a:t>
            </a:r>
            <a:r>
              <a:rPr lang="en-US" sz="2600" dirty="0">
                <a:latin typeface="Lucida Console"/>
                <a:cs typeface="Lucida Console"/>
              </a:rPr>
              <a:t>()</a:t>
            </a:r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  <a:defRPr/>
            </a:pPr>
            <a:r>
              <a:rPr lang="en-US" sz="2600" dirty="0" err="1">
                <a:latin typeface="Lucida Console"/>
                <a:cs typeface="Lucida Console"/>
              </a:rPr>
              <a:t>pages.</a:t>
            </a:r>
            <a:r>
              <a:rPr lang="en-US" sz="2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600" dirty="0">
                <a:latin typeface="Lucida Console"/>
                <a:cs typeface="Lucida Console"/>
              </a:rPr>
              <a:t>(</a:t>
            </a:r>
            <a:r>
              <a:rPr lang="en-US" sz="2600" dirty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2600" dirty="0">
                <a:latin typeface="Lucida Console"/>
                <a:cs typeface="Lucida Console"/>
              </a:rPr>
              <a:t>).</a:t>
            </a:r>
            <a:r>
              <a:rPr lang="en-US" sz="2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Some caveats:</a:t>
            </a:r>
          </a:p>
          <a:p>
            <a:pPr>
              <a:defRPr/>
            </a:pPr>
            <a:r>
              <a:rPr lang="en-US" dirty="0"/>
              <a:t>Each task gets a new copy (updates aren’t sent back)</a:t>
            </a:r>
          </a:p>
          <a:p>
            <a:pPr>
              <a:defRPr/>
            </a:pPr>
            <a:r>
              <a:rPr lang="en-US" dirty="0"/>
              <a:t>Variable must be </a:t>
            </a:r>
            <a:r>
              <a:rPr lang="en-US" dirty="0" err="1"/>
              <a:t>Serializable</a:t>
            </a:r>
            <a:r>
              <a:rPr lang="en-US" dirty="0"/>
              <a:t> / Pickle-able</a:t>
            </a:r>
          </a:p>
          <a:p>
            <a:pPr>
              <a:defRPr/>
            </a:pPr>
            <a:r>
              <a:rPr lang="en-US" dirty="0"/>
              <a:t>Don’t use fields of an outer object (ships all of it!)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Title 1">
            <a:extLst>
              <a:ext uri="{FF2B5EF4-FFF2-40B4-BE49-F238E27FC236}">
                <a16:creationId xmlns:a16="http://schemas.microsoft.com/office/drawing/2014/main" id="{33925210-4611-558D-5B68-51B5DE2E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381000"/>
            <a:ext cx="8229600" cy="952500"/>
          </a:xfrm>
        </p:spPr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Under The Hood: DAG Scheduler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15FEDC3-59D2-B095-802B-464882A42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464" y="2211388"/>
            <a:ext cx="3157537" cy="35861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pPr>
              <a:defRPr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pPr>
              <a:defRPr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pPr>
              <a:defRPr/>
            </a:pPr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AB81A530-1A2A-6C4B-50C0-0DCE050A251F}"/>
              </a:ext>
            </a:extLst>
          </p:cNvPr>
          <p:cNvSpPr/>
          <p:nvPr/>
        </p:nvSpPr>
        <p:spPr>
          <a:xfrm>
            <a:off x="7019926" y="5786438"/>
            <a:ext cx="392113" cy="21431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orbel"/>
              <a:cs typeface="Corbe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A419A-8B73-A31F-4F49-A33F642C213F}"/>
              </a:ext>
            </a:extLst>
          </p:cNvPr>
          <p:cNvSpPr txBox="1"/>
          <p:nvPr/>
        </p:nvSpPr>
        <p:spPr>
          <a:xfrm>
            <a:off x="7410451" y="5730875"/>
            <a:ext cx="189706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rbel"/>
                <a:cs typeface="Corbel"/>
              </a:rPr>
              <a:t>= cached partition</a:t>
            </a:r>
          </a:p>
        </p:txBody>
      </p:sp>
      <p:grpSp>
        <p:nvGrpSpPr>
          <p:cNvPr id="608262" name="Group 3">
            <a:extLst>
              <a:ext uri="{FF2B5EF4-FFF2-40B4-BE49-F238E27FC236}">
                <a16:creationId xmlns:a16="http://schemas.microsoft.com/office/drawing/2014/main" id="{585B5A3A-0FDD-87E2-F001-9BFC48221590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5661026"/>
            <a:ext cx="450850" cy="498475"/>
            <a:chOff x="4181818" y="5897146"/>
            <a:chExt cx="571867" cy="777635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FA6D0D8A-B8CE-BA17-1D31-46C284DA26DC}"/>
                </a:ext>
              </a:extLst>
            </p:cNvPr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285A826-B740-5ACA-C2DC-8011E0F9BF1B}"/>
                </a:ext>
              </a:extLst>
            </p:cNvPr>
            <p:cNvSpPr/>
            <p:nvPr/>
          </p:nvSpPr>
          <p:spPr>
            <a:xfrm>
              <a:off x="4272430" y="5976395"/>
              <a:ext cx="392656" cy="25508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103D797D-55AA-70E6-EBD6-405C2C848DA2}"/>
                </a:ext>
              </a:extLst>
            </p:cNvPr>
            <p:cNvSpPr/>
            <p:nvPr/>
          </p:nvSpPr>
          <p:spPr>
            <a:xfrm>
              <a:off x="4272430" y="6328065"/>
              <a:ext cx="392656" cy="25508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A72BCF6-7D21-A3E9-CC77-C7A41F38A9E6}"/>
              </a:ext>
            </a:extLst>
          </p:cNvPr>
          <p:cNvSpPr txBox="1"/>
          <p:nvPr/>
        </p:nvSpPr>
        <p:spPr>
          <a:xfrm>
            <a:off x="5997575" y="5730875"/>
            <a:ext cx="7953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ysClr val="windowText" lastClr="000000"/>
                </a:solidFill>
                <a:latin typeface="Corbel"/>
                <a:cs typeface="Corbel"/>
              </a:rPr>
              <a:t>= RDD</a:t>
            </a:r>
          </a:p>
        </p:txBody>
      </p:sp>
      <p:grpSp>
        <p:nvGrpSpPr>
          <p:cNvPr id="608264" name="Group 1">
            <a:extLst>
              <a:ext uri="{FF2B5EF4-FFF2-40B4-BE49-F238E27FC236}">
                <a16:creationId xmlns:a16="http://schemas.microsoft.com/office/drawing/2014/main" id="{367E6E59-36FC-7D5B-2741-48A2177DB371}"/>
              </a:ext>
            </a:extLst>
          </p:cNvPr>
          <p:cNvGrpSpPr>
            <a:grpSpLocks/>
          </p:cNvGrpSpPr>
          <p:nvPr/>
        </p:nvGrpSpPr>
        <p:grpSpPr bwMode="auto">
          <a:xfrm>
            <a:off x="4953001" y="2251076"/>
            <a:ext cx="5376863" cy="3146425"/>
            <a:chOff x="3392904" y="2014709"/>
            <a:chExt cx="5412429" cy="3777438"/>
          </a:xfrm>
        </p:grpSpPr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08D32E56-3EC6-B0F7-80B9-F744F0370E90}"/>
                </a:ext>
              </a:extLst>
            </p:cNvPr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0AA1FAC1-104B-FC06-CD0B-268235A670CD}"/>
                </a:ext>
              </a:extLst>
            </p:cNvPr>
            <p:cNvSpPr/>
            <p:nvPr/>
          </p:nvSpPr>
          <p:spPr>
            <a:xfrm>
              <a:off x="3551107" y="2155744"/>
              <a:ext cx="1749810" cy="1318863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886C9687-46AE-7A65-729F-D663A89379F9}"/>
                </a:ext>
              </a:extLst>
            </p:cNvPr>
            <p:cNvSpPr/>
            <p:nvPr/>
          </p:nvSpPr>
          <p:spPr>
            <a:xfrm>
              <a:off x="3551107" y="3646135"/>
              <a:ext cx="3732930" cy="2003072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E1E37E13-1336-D086-8D9B-8C011A3F01B7}"/>
                </a:ext>
              </a:extLst>
            </p:cNvPr>
            <p:cNvSpPr/>
            <p:nvPr/>
          </p:nvSpPr>
          <p:spPr>
            <a:xfrm>
              <a:off x="6385960" y="3855781"/>
              <a:ext cx="567290" cy="1461804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1" name="Rounded Rectangle 180">
              <a:extLst>
                <a:ext uri="{FF2B5EF4-FFF2-40B4-BE49-F238E27FC236}">
                  <a16:creationId xmlns:a16="http://schemas.microsoft.com/office/drawing/2014/main" id="{C98C1B60-9760-1EA6-C097-C18633061623}"/>
                </a:ext>
              </a:extLst>
            </p:cNvPr>
            <p:cNvSpPr/>
            <p:nvPr/>
          </p:nvSpPr>
          <p:spPr>
            <a:xfrm>
              <a:off x="6475448" y="3941546"/>
              <a:ext cx="389912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86F88A3A-A66D-7E77-87B1-145ED1A09B99}"/>
                </a:ext>
              </a:extLst>
            </p:cNvPr>
            <p:cNvSpPr/>
            <p:nvPr/>
          </p:nvSpPr>
          <p:spPr>
            <a:xfrm>
              <a:off x="6475448" y="4288415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0D37D8EA-C4E8-2CE8-5447-1E2CF9BA516A}"/>
                </a:ext>
              </a:extLst>
            </p:cNvPr>
            <p:cNvSpPr/>
            <p:nvPr/>
          </p:nvSpPr>
          <p:spPr>
            <a:xfrm>
              <a:off x="6475448" y="4625753"/>
              <a:ext cx="389912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B38FF67F-FA6B-6281-BC0D-B85ECD2834EA}"/>
                </a:ext>
              </a:extLst>
            </p:cNvPr>
            <p:cNvSpPr/>
            <p:nvPr/>
          </p:nvSpPr>
          <p:spPr>
            <a:xfrm>
              <a:off x="6475448" y="4972622"/>
              <a:ext cx="389912" cy="25348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C9A3C669-6C68-C150-BF56-9ADFB3522B70}"/>
                </a:ext>
              </a:extLst>
            </p:cNvPr>
            <p:cNvSpPr/>
            <p:nvPr/>
          </p:nvSpPr>
          <p:spPr>
            <a:xfrm>
              <a:off x="4561043" y="2256755"/>
              <a:ext cx="565692" cy="1099687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E1F62310-74BE-6E7A-169D-8C8137582E02}"/>
                </a:ext>
              </a:extLst>
            </p:cNvPr>
            <p:cNvSpPr/>
            <p:nvPr/>
          </p:nvSpPr>
          <p:spPr>
            <a:xfrm>
              <a:off x="4650531" y="2334895"/>
              <a:ext cx="389912" cy="25348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7" name="Rounded Rectangle 186">
              <a:extLst>
                <a:ext uri="{FF2B5EF4-FFF2-40B4-BE49-F238E27FC236}">
                  <a16:creationId xmlns:a16="http://schemas.microsoft.com/office/drawing/2014/main" id="{BDA9B720-F454-FE1A-DFD9-ED2A9A96F5A1}"/>
                </a:ext>
              </a:extLst>
            </p:cNvPr>
            <p:cNvSpPr/>
            <p:nvPr/>
          </p:nvSpPr>
          <p:spPr>
            <a:xfrm>
              <a:off x="4650531" y="2681764"/>
              <a:ext cx="389912" cy="25348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1F757A7F-0485-5627-757E-C8AA40DE6B4F}"/>
                </a:ext>
              </a:extLst>
            </p:cNvPr>
            <p:cNvSpPr/>
            <p:nvPr/>
          </p:nvSpPr>
          <p:spPr>
            <a:xfrm>
              <a:off x="4650531" y="3011481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6C1BB561-E9F9-2644-9B69-BC58792854FC}"/>
                </a:ext>
              </a:extLst>
            </p:cNvPr>
            <p:cNvSpPr/>
            <p:nvPr/>
          </p:nvSpPr>
          <p:spPr>
            <a:xfrm>
              <a:off x="6385960" y="2262472"/>
              <a:ext cx="567290" cy="109968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0" name="Rounded Rectangle 189">
              <a:extLst>
                <a:ext uri="{FF2B5EF4-FFF2-40B4-BE49-F238E27FC236}">
                  <a16:creationId xmlns:a16="http://schemas.microsoft.com/office/drawing/2014/main" id="{31F82AD5-B4C3-606B-48E3-64DBAD0F50F6}"/>
                </a:ext>
              </a:extLst>
            </p:cNvPr>
            <p:cNvSpPr/>
            <p:nvPr/>
          </p:nvSpPr>
          <p:spPr>
            <a:xfrm>
              <a:off x="6475448" y="2340614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1" name="Rounded Rectangle 190">
              <a:extLst>
                <a:ext uri="{FF2B5EF4-FFF2-40B4-BE49-F238E27FC236}">
                  <a16:creationId xmlns:a16="http://schemas.microsoft.com/office/drawing/2014/main" id="{008BFCB0-5375-3B1B-B0A0-6BE0BFBE7833}"/>
                </a:ext>
              </a:extLst>
            </p:cNvPr>
            <p:cNvSpPr/>
            <p:nvPr/>
          </p:nvSpPr>
          <p:spPr>
            <a:xfrm>
              <a:off x="6475448" y="2687482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62807705-9A23-D6E3-6CAE-EEA13A2EC326}"/>
                </a:ext>
              </a:extLst>
            </p:cNvPr>
            <p:cNvSpPr/>
            <p:nvPr/>
          </p:nvSpPr>
          <p:spPr>
            <a:xfrm>
              <a:off x="6475448" y="3017198"/>
              <a:ext cx="389912" cy="253482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43307851-C8DF-DC4C-FFC9-3189EE859B1F}"/>
                </a:ext>
              </a:extLst>
            </p:cNvPr>
            <p:cNvSpPr/>
            <p:nvPr/>
          </p:nvSpPr>
          <p:spPr>
            <a:xfrm>
              <a:off x="8078242" y="3167762"/>
              <a:ext cx="567291" cy="1097782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A1C69093-FEA9-6BCB-5F43-0C542221CB07}"/>
                </a:ext>
              </a:extLst>
            </p:cNvPr>
            <p:cNvSpPr/>
            <p:nvPr/>
          </p:nvSpPr>
          <p:spPr>
            <a:xfrm>
              <a:off x="8167730" y="3243997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5" name="Rounded Rectangle 194">
              <a:extLst>
                <a:ext uri="{FF2B5EF4-FFF2-40B4-BE49-F238E27FC236}">
                  <a16:creationId xmlns:a16="http://schemas.microsoft.com/office/drawing/2014/main" id="{0FA46A03-C102-607F-A218-97A9F376643C}"/>
                </a:ext>
              </a:extLst>
            </p:cNvPr>
            <p:cNvSpPr/>
            <p:nvPr/>
          </p:nvSpPr>
          <p:spPr>
            <a:xfrm>
              <a:off x="8167730" y="3592771"/>
              <a:ext cx="389912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810296C1-5081-B897-2000-299658C4657C}"/>
                </a:ext>
              </a:extLst>
            </p:cNvPr>
            <p:cNvSpPr/>
            <p:nvPr/>
          </p:nvSpPr>
          <p:spPr>
            <a:xfrm>
              <a:off x="8167730" y="3922487"/>
              <a:ext cx="389912" cy="25348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608285" name="Straight Arrow Connector 196">
              <a:extLst>
                <a:ext uri="{FF2B5EF4-FFF2-40B4-BE49-F238E27FC236}">
                  <a16:creationId xmlns:a16="http://schemas.microsoft.com/office/drawing/2014/main" id="{436A086A-B1A1-C049-5E0C-F0DAC4D3286B}"/>
                </a:ext>
              </a:extLst>
            </p:cNvPr>
            <p:cNvCxnSpPr>
              <a:cxnSpLocks noChangeShapeType="1"/>
              <a:stCxn id="190" idx="3"/>
              <a:endCxn id="194" idx="1"/>
            </p:cNvCxnSpPr>
            <p:nvPr/>
          </p:nvCxnSpPr>
          <p:spPr bwMode="auto"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6" name="Straight Arrow Connector 197">
              <a:extLst>
                <a:ext uri="{FF2B5EF4-FFF2-40B4-BE49-F238E27FC236}">
                  <a16:creationId xmlns:a16="http://schemas.microsoft.com/office/drawing/2014/main" id="{C34DFDB8-024B-7BA6-3F1D-EB19FB875F37}"/>
                </a:ext>
              </a:extLst>
            </p:cNvPr>
            <p:cNvCxnSpPr>
              <a:cxnSpLocks noChangeShapeType="1"/>
              <a:stCxn id="191" idx="3"/>
              <a:endCxn id="195" idx="1"/>
            </p:cNvCxnSpPr>
            <p:nvPr/>
          </p:nvCxnSpPr>
          <p:spPr bwMode="auto"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7" name="Straight Arrow Connector 198">
              <a:extLst>
                <a:ext uri="{FF2B5EF4-FFF2-40B4-BE49-F238E27FC236}">
                  <a16:creationId xmlns:a16="http://schemas.microsoft.com/office/drawing/2014/main" id="{1E4B0866-C564-0DB5-C468-621B34C725A8}"/>
                </a:ext>
              </a:extLst>
            </p:cNvPr>
            <p:cNvCxnSpPr>
              <a:cxnSpLocks noChangeShapeType="1"/>
              <a:stCxn id="192" idx="3"/>
              <a:endCxn id="196" idx="1"/>
            </p:cNvCxnSpPr>
            <p:nvPr/>
          </p:nvCxnSpPr>
          <p:spPr bwMode="auto"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8" name="Straight Arrow Connector 199">
              <a:extLst>
                <a:ext uri="{FF2B5EF4-FFF2-40B4-BE49-F238E27FC236}">
                  <a16:creationId xmlns:a16="http://schemas.microsoft.com/office/drawing/2014/main" id="{3B72B0A2-3028-D9AB-C945-39BFC644AC64}"/>
                </a:ext>
              </a:extLst>
            </p:cNvPr>
            <p:cNvCxnSpPr>
              <a:cxnSpLocks noChangeShapeType="1"/>
              <a:stCxn id="187" idx="3"/>
              <a:endCxn id="191" idx="1"/>
            </p:cNvCxnSpPr>
            <p:nvPr/>
          </p:nvCxnSpPr>
          <p:spPr bwMode="auto"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9" name="Straight Arrow Connector 200">
              <a:extLst>
                <a:ext uri="{FF2B5EF4-FFF2-40B4-BE49-F238E27FC236}">
                  <a16:creationId xmlns:a16="http://schemas.microsoft.com/office/drawing/2014/main" id="{9144379B-EA26-818B-7743-03D9A1C31885}"/>
                </a:ext>
              </a:extLst>
            </p:cNvPr>
            <p:cNvCxnSpPr>
              <a:cxnSpLocks noChangeShapeType="1"/>
              <a:stCxn id="186" idx="3"/>
              <a:endCxn id="190" idx="1"/>
            </p:cNvCxnSpPr>
            <p:nvPr/>
          </p:nvCxnSpPr>
          <p:spPr bwMode="auto"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0" name="Straight Arrow Connector 202">
              <a:extLst>
                <a:ext uri="{FF2B5EF4-FFF2-40B4-BE49-F238E27FC236}">
                  <a16:creationId xmlns:a16="http://schemas.microsoft.com/office/drawing/2014/main" id="{B06DC3AC-4E5D-81B9-3560-01FC33FC1C77}"/>
                </a:ext>
              </a:extLst>
            </p:cNvPr>
            <p:cNvCxnSpPr>
              <a:cxnSpLocks noChangeShapeType="1"/>
              <a:stCxn id="181" idx="3"/>
              <a:endCxn id="194" idx="1"/>
            </p:cNvCxnSpPr>
            <p:nvPr/>
          </p:nvCxnSpPr>
          <p:spPr bwMode="auto"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1" name="Straight Arrow Connector 203">
              <a:extLst>
                <a:ext uri="{FF2B5EF4-FFF2-40B4-BE49-F238E27FC236}">
                  <a16:creationId xmlns:a16="http://schemas.microsoft.com/office/drawing/2014/main" id="{EF920A70-D70C-07B8-38BD-B33976F97C9D}"/>
                </a:ext>
              </a:extLst>
            </p:cNvPr>
            <p:cNvCxnSpPr>
              <a:cxnSpLocks noChangeShapeType="1"/>
              <a:stCxn id="188" idx="3"/>
              <a:endCxn id="192" idx="1"/>
            </p:cNvCxnSpPr>
            <p:nvPr/>
          </p:nvCxnSpPr>
          <p:spPr bwMode="auto"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2" name="Straight Arrow Connector 204">
              <a:extLst>
                <a:ext uri="{FF2B5EF4-FFF2-40B4-BE49-F238E27FC236}">
                  <a16:creationId xmlns:a16="http://schemas.microsoft.com/office/drawing/2014/main" id="{40F96600-B367-D636-D289-A1A74024629F}"/>
                </a:ext>
              </a:extLst>
            </p:cNvPr>
            <p:cNvCxnSpPr>
              <a:cxnSpLocks noChangeShapeType="1"/>
              <a:stCxn id="183" idx="3"/>
              <a:endCxn id="194" idx="1"/>
            </p:cNvCxnSpPr>
            <p:nvPr/>
          </p:nvCxnSpPr>
          <p:spPr bwMode="auto"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3" name="Straight Arrow Connector 208">
              <a:extLst>
                <a:ext uri="{FF2B5EF4-FFF2-40B4-BE49-F238E27FC236}">
                  <a16:creationId xmlns:a16="http://schemas.microsoft.com/office/drawing/2014/main" id="{9D038EB8-CAAF-DDE8-46B5-1315AD3274F6}"/>
                </a:ext>
              </a:extLst>
            </p:cNvPr>
            <p:cNvCxnSpPr>
              <a:cxnSpLocks noChangeShapeType="1"/>
              <a:stCxn id="181" idx="3"/>
              <a:endCxn id="195" idx="1"/>
            </p:cNvCxnSpPr>
            <p:nvPr/>
          </p:nvCxnSpPr>
          <p:spPr bwMode="auto"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4" name="Straight Arrow Connector 209">
              <a:extLst>
                <a:ext uri="{FF2B5EF4-FFF2-40B4-BE49-F238E27FC236}">
                  <a16:creationId xmlns:a16="http://schemas.microsoft.com/office/drawing/2014/main" id="{7BA30312-6EBD-1D65-CF52-5F88D4A0212C}"/>
                </a:ext>
              </a:extLst>
            </p:cNvPr>
            <p:cNvCxnSpPr>
              <a:cxnSpLocks noChangeShapeType="1"/>
              <a:stCxn id="182" idx="3"/>
              <a:endCxn id="195" idx="1"/>
            </p:cNvCxnSpPr>
            <p:nvPr/>
          </p:nvCxnSpPr>
          <p:spPr bwMode="auto"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5" name="Straight Arrow Connector 210">
              <a:extLst>
                <a:ext uri="{FF2B5EF4-FFF2-40B4-BE49-F238E27FC236}">
                  <a16:creationId xmlns:a16="http://schemas.microsoft.com/office/drawing/2014/main" id="{A556D895-E9BE-527A-75C9-14E32A2E3AAF}"/>
                </a:ext>
              </a:extLst>
            </p:cNvPr>
            <p:cNvCxnSpPr>
              <a:cxnSpLocks noChangeShapeType="1"/>
              <a:stCxn id="183" idx="3"/>
              <a:endCxn id="195" idx="1"/>
            </p:cNvCxnSpPr>
            <p:nvPr/>
          </p:nvCxnSpPr>
          <p:spPr bwMode="auto"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6" name="Straight Arrow Connector 211">
              <a:extLst>
                <a:ext uri="{FF2B5EF4-FFF2-40B4-BE49-F238E27FC236}">
                  <a16:creationId xmlns:a16="http://schemas.microsoft.com/office/drawing/2014/main" id="{990D4A50-668D-C47A-F104-1E765307928D}"/>
                </a:ext>
              </a:extLst>
            </p:cNvPr>
            <p:cNvCxnSpPr>
              <a:cxnSpLocks noChangeShapeType="1"/>
              <a:stCxn id="184" idx="3"/>
              <a:endCxn id="195" idx="1"/>
            </p:cNvCxnSpPr>
            <p:nvPr/>
          </p:nvCxnSpPr>
          <p:spPr bwMode="auto"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7" name="Straight Arrow Connector 212">
              <a:extLst>
                <a:ext uri="{FF2B5EF4-FFF2-40B4-BE49-F238E27FC236}">
                  <a16:creationId xmlns:a16="http://schemas.microsoft.com/office/drawing/2014/main" id="{50B58B07-5BE3-FB6C-792D-806D5E04C50F}"/>
                </a:ext>
              </a:extLst>
            </p:cNvPr>
            <p:cNvCxnSpPr>
              <a:cxnSpLocks noChangeShapeType="1"/>
              <a:stCxn id="182" idx="3"/>
              <a:endCxn id="194" idx="1"/>
            </p:cNvCxnSpPr>
            <p:nvPr/>
          </p:nvCxnSpPr>
          <p:spPr bwMode="auto"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8" name="Straight Arrow Connector 213">
              <a:extLst>
                <a:ext uri="{FF2B5EF4-FFF2-40B4-BE49-F238E27FC236}">
                  <a16:creationId xmlns:a16="http://schemas.microsoft.com/office/drawing/2014/main" id="{6A553E10-16BF-10D2-75E6-3DF7ABB8B203}"/>
                </a:ext>
              </a:extLst>
            </p:cNvPr>
            <p:cNvCxnSpPr>
              <a:cxnSpLocks noChangeShapeType="1"/>
              <a:stCxn id="187" idx="3"/>
              <a:endCxn id="192" idx="1"/>
            </p:cNvCxnSpPr>
            <p:nvPr/>
          </p:nvCxnSpPr>
          <p:spPr bwMode="auto"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99" name="Straight Arrow Connector 214">
              <a:extLst>
                <a:ext uri="{FF2B5EF4-FFF2-40B4-BE49-F238E27FC236}">
                  <a16:creationId xmlns:a16="http://schemas.microsoft.com/office/drawing/2014/main" id="{0DC723EB-431C-1FB0-5AF1-3554919A299C}"/>
                </a:ext>
              </a:extLst>
            </p:cNvPr>
            <p:cNvCxnSpPr>
              <a:cxnSpLocks noChangeShapeType="1"/>
              <a:stCxn id="187" idx="3"/>
              <a:endCxn id="190" idx="1"/>
            </p:cNvCxnSpPr>
            <p:nvPr/>
          </p:nvCxnSpPr>
          <p:spPr bwMode="auto"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0" name="Straight Arrow Connector 215">
              <a:extLst>
                <a:ext uri="{FF2B5EF4-FFF2-40B4-BE49-F238E27FC236}">
                  <a16:creationId xmlns:a16="http://schemas.microsoft.com/office/drawing/2014/main" id="{11CB8E7F-9769-7CF2-CDF4-7E269AFF3B85}"/>
                </a:ext>
              </a:extLst>
            </p:cNvPr>
            <p:cNvCxnSpPr>
              <a:cxnSpLocks noChangeShapeType="1"/>
              <a:stCxn id="188" idx="3"/>
              <a:endCxn id="191" idx="1"/>
            </p:cNvCxnSpPr>
            <p:nvPr/>
          </p:nvCxnSpPr>
          <p:spPr bwMode="auto"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1" name="Straight Arrow Connector 216">
              <a:extLst>
                <a:ext uri="{FF2B5EF4-FFF2-40B4-BE49-F238E27FC236}">
                  <a16:creationId xmlns:a16="http://schemas.microsoft.com/office/drawing/2014/main" id="{CC61807B-2000-0F99-FEBC-60AA8944A784}"/>
                </a:ext>
              </a:extLst>
            </p:cNvPr>
            <p:cNvCxnSpPr>
              <a:cxnSpLocks noChangeShapeType="1"/>
              <a:stCxn id="186" idx="3"/>
              <a:endCxn id="192" idx="1"/>
            </p:cNvCxnSpPr>
            <p:nvPr/>
          </p:nvCxnSpPr>
          <p:spPr bwMode="auto"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2" name="Straight Arrow Connector 217">
              <a:extLst>
                <a:ext uri="{FF2B5EF4-FFF2-40B4-BE49-F238E27FC236}">
                  <a16:creationId xmlns:a16="http://schemas.microsoft.com/office/drawing/2014/main" id="{1B561131-3ACE-4D86-E63C-081B86CACE0F}"/>
                </a:ext>
              </a:extLst>
            </p:cNvPr>
            <p:cNvCxnSpPr>
              <a:cxnSpLocks noChangeShapeType="1"/>
              <a:stCxn id="184" idx="3"/>
              <a:endCxn id="194" idx="1"/>
            </p:cNvCxnSpPr>
            <p:nvPr/>
          </p:nvCxnSpPr>
          <p:spPr bwMode="auto"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3" name="Straight Arrow Connector 218">
              <a:extLst>
                <a:ext uri="{FF2B5EF4-FFF2-40B4-BE49-F238E27FC236}">
                  <a16:creationId xmlns:a16="http://schemas.microsoft.com/office/drawing/2014/main" id="{88810E4A-85CB-574F-A7DF-00D08A189277}"/>
                </a:ext>
              </a:extLst>
            </p:cNvPr>
            <p:cNvCxnSpPr>
              <a:cxnSpLocks noChangeShapeType="1"/>
              <a:stCxn id="181" idx="3"/>
              <a:endCxn id="196" idx="1"/>
            </p:cNvCxnSpPr>
            <p:nvPr/>
          </p:nvCxnSpPr>
          <p:spPr bwMode="auto"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4" name="Straight Arrow Connector 219">
              <a:extLst>
                <a:ext uri="{FF2B5EF4-FFF2-40B4-BE49-F238E27FC236}">
                  <a16:creationId xmlns:a16="http://schemas.microsoft.com/office/drawing/2014/main" id="{500E93F3-D3E4-01F9-3E87-FAFBF64E16A7}"/>
                </a:ext>
              </a:extLst>
            </p:cNvPr>
            <p:cNvCxnSpPr>
              <a:cxnSpLocks noChangeShapeType="1"/>
              <a:stCxn id="182" idx="3"/>
              <a:endCxn id="196" idx="1"/>
            </p:cNvCxnSpPr>
            <p:nvPr/>
          </p:nvCxnSpPr>
          <p:spPr bwMode="auto"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5" name="Straight Arrow Connector 220">
              <a:extLst>
                <a:ext uri="{FF2B5EF4-FFF2-40B4-BE49-F238E27FC236}">
                  <a16:creationId xmlns:a16="http://schemas.microsoft.com/office/drawing/2014/main" id="{743E24D7-7BF1-5073-5EA5-46455377BDE8}"/>
                </a:ext>
              </a:extLst>
            </p:cNvPr>
            <p:cNvCxnSpPr>
              <a:cxnSpLocks noChangeShapeType="1"/>
              <a:stCxn id="183" idx="3"/>
              <a:endCxn id="196" idx="1"/>
            </p:cNvCxnSpPr>
            <p:nvPr/>
          </p:nvCxnSpPr>
          <p:spPr bwMode="auto"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06" name="Straight Arrow Connector 221">
              <a:extLst>
                <a:ext uri="{FF2B5EF4-FFF2-40B4-BE49-F238E27FC236}">
                  <a16:creationId xmlns:a16="http://schemas.microsoft.com/office/drawing/2014/main" id="{B2110FAF-82B7-9BDC-072B-3A3DEC205DE9}"/>
                </a:ext>
              </a:extLst>
            </p:cNvPr>
            <p:cNvCxnSpPr>
              <a:cxnSpLocks noChangeShapeType="1"/>
              <a:stCxn id="184" idx="3"/>
              <a:endCxn id="196" idx="1"/>
            </p:cNvCxnSpPr>
            <p:nvPr/>
          </p:nvCxnSpPr>
          <p:spPr bwMode="auto"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B12EA2-D7F2-7BDF-8155-9410046AFF89}"/>
                </a:ext>
              </a:extLst>
            </p:cNvPr>
            <p:cNvSpPr txBox="1"/>
            <p:nvPr/>
          </p:nvSpPr>
          <p:spPr>
            <a:xfrm>
              <a:off x="7424660" y="4620036"/>
              <a:ext cx="556104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A20468AA-70A5-89F1-A4FD-5C9C14CAF995}"/>
                </a:ext>
              </a:extLst>
            </p:cNvPr>
            <p:cNvSpPr txBox="1"/>
            <p:nvPr/>
          </p:nvSpPr>
          <p:spPr>
            <a:xfrm>
              <a:off x="5738769" y="5212762"/>
              <a:ext cx="637603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B444DD2-A35D-81F1-1861-2B3A992BF6C7}"/>
                </a:ext>
              </a:extLst>
            </p:cNvPr>
            <p:cNvSpPr txBox="1"/>
            <p:nvPr/>
          </p:nvSpPr>
          <p:spPr>
            <a:xfrm>
              <a:off x="5320093" y="3152515"/>
              <a:ext cx="1005143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 err="1">
                  <a:solidFill>
                    <a:sysClr val="windowText" lastClr="000000"/>
                  </a:solidFill>
                  <a:latin typeface="Corbel"/>
                  <a:cs typeface="Corbel"/>
                </a:rPr>
                <a:t>groupBy</a:t>
              </a:r>
              <a:endParaRPr lang="en-US" kern="0" dirty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cxnSp>
          <p:nvCxnSpPr>
            <p:cNvPr id="608310" name="Straight Arrow Connector 225">
              <a:extLst>
                <a:ext uri="{FF2B5EF4-FFF2-40B4-BE49-F238E27FC236}">
                  <a16:creationId xmlns:a16="http://schemas.microsoft.com/office/drawing/2014/main" id="{40551162-970B-6074-3E02-BE2786081B19}"/>
                </a:ext>
              </a:extLst>
            </p:cNvPr>
            <p:cNvCxnSpPr>
              <a:cxnSpLocks noChangeShapeType="1"/>
              <a:stCxn id="188" idx="3"/>
              <a:endCxn id="190" idx="1"/>
            </p:cNvCxnSpPr>
            <p:nvPr/>
          </p:nvCxnSpPr>
          <p:spPr bwMode="auto"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11" name="Straight Arrow Connector 226">
              <a:extLst>
                <a:ext uri="{FF2B5EF4-FFF2-40B4-BE49-F238E27FC236}">
                  <a16:creationId xmlns:a16="http://schemas.microsoft.com/office/drawing/2014/main" id="{0D87CD61-5274-0E68-6E07-8882C6D09071}"/>
                </a:ext>
              </a:extLst>
            </p:cNvPr>
            <p:cNvCxnSpPr>
              <a:cxnSpLocks noChangeShapeType="1"/>
              <a:stCxn id="186" idx="3"/>
              <a:endCxn id="191" idx="1"/>
            </p:cNvCxnSpPr>
            <p:nvPr/>
          </p:nvCxnSpPr>
          <p:spPr bwMode="auto"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4E10AD2-BB76-EEC1-ED8D-8BF650FA07D9}"/>
                </a:ext>
              </a:extLst>
            </p:cNvPr>
            <p:cNvSpPr txBox="1"/>
            <p:nvPr/>
          </p:nvSpPr>
          <p:spPr>
            <a:xfrm>
              <a:off x="7742662" y="5292809"/>
              <a:ext cx="899675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AC84A62-877C-A22C-7896-D1BAEC512A99}"/>
                </a:ext>
              </a:extLst>
            </p:cNvPr>
            <p:cNvSpPr txBox="1"/>
            <p:nvPr/>
          </p:nvSpPr>
          <p:spPr>
            <a:xfrm>
              <a:off x="3631007" y="3085809"/>
              <a:ext cx="898076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4A52A75-C56A-6C03-99A4-895AA107CE95}"/>
                </a:ext>
              </a:extLst>
            </p:cNvPr>
            <p:cNvSpPr txBox="1"/>
            <p:nvPr/>
          </p:nvSpPr>
          <p:spPr>
            <a:xfrm>
              <a:off x="3662967" y="5266126"/>
              <a:ext cx="912458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78DD9AE-5FEE-50EE-1CE8-A34D405D9983}"/>
                </a:ext>
              </a:extLst>
            </p:cNvPr>
            <p:cNvSpPr txBox="1"/>
            <p:nvPr/>
          </p:nvSpPr>
          <p:spPr>
            <a:xfrm>
              <a:off x="4209483" y="2148120"/>
              <a:ext cx="394706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BA807D9-709B-2012-BAC0-E75B6DF08546}"/>
                </a:ext>
              </a:extLst>
            </p:cNvPr>
            <p:cNvSpPr txBox="1"/>
            <p:nvPr/>
          </p:nvSpPr>
          <p:spPr>
            <a:xfrm>
              <a:off x="6012028" y="2098567"/>
              <a:ext cx="385118" cy="444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4BA3387-F98A-DFE9-1F53-44B6D8732417}"/>
                </a:ext>
              </a:extLst>
            </p:cNvPr>
            <p:cNvSpPr txBox="1"/>
            <p:nvPr/>
          </p:nvSpPr>
          <p:spPr>
            <a:xfrm>
              <a:off x="3600644" y="3674724"/>
              <a:ext cx="385119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C67C896-194C-1488-1A1E-A6DE011959FE}"/>
                </a:ext>
              </a:extLst>
            </p:cNvPr>
            <p:cNvSpPr txBox="1"/>
            <p:nvPr/>
          </p:nvSpPr>
          <p:spPr>
            <a:xfrm>
              <a:off x="4773577" y="3674724"/>
              <a:ext cx="404295" cy="4421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62E94E61-8BC6-FB7A-807D-27E4BBE9A434}"/>
                </a:ext>
              </a:extLst>
            </p:cNvPr>
            <p:cNvSpPr txBox="1"/>
            <p:nvPr/>
          </p:nvSpPr>
          <p:spPr>
            <a:xfrm>
              <a:off x="6040792" y="3665194"/>
              <a:ext cx="375530" cy="444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C28FFF2-CF5E-EF35-2538-F5C6DDF7C575}"/>
                </a:ext>
              </a:extLst>
            </p:cNvPr>
            <p:cNvSpPr txBox="1"/>
            <p:nvPr/>
          </p:nvSpPr>
          <p:spPr>
            <a:xfrm>
              <a:off x="7753849" y="2822799"/>
              <a:ext cx="364344" cy="444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rgbClr val="4F81BD"/>
                  </a:solidFill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C6296E9D-5E3E-2202-1540-ED85FC513A7B}"/>
                </a:ext>
              </a:extLst>
            </p:cNvPr>
            <p:cNvSpPr/>
            <p:nvPr/>
          </p:nvSpPr>
          <p:spPr>
            <a:xfrm>
              <a:off x="5157097" y="3855781"/>
              <a:ext cx="567291" cy="1461804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9CDA2F89-5885-75E1-28EB-A062DA1E200F}"/>
                </a:ext>
              </a:extLst>
            </p:cNvPr>
            <p:cNvSpPr/>
            <p:nvPr/>
          </p:nvSpPr>
          <p:spPr>
            <a:xfrm>
              <a:off x="5246585" y="3941546"/>
              <a:ext cx="389912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16195F4D-EF5E-BF82-5864-909BF4521F9B}"/>
                </a:ext>
              </a:extLst>
            </p:cNvPr>
            <p:cNvSpPr/>
            <p:nvPr/>
          </p:nvSpPr>
          <p:spPr>
            <a:xfrm>
              <a:off x="5246585" y="4288415"/>
              <a:ext cx="389912" cy="253480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FD2E817-80D4-96DC-9D18-A93739394BE8}"/>
                </a:ext>
              </a:extLst>
            </p:cNvPr>
            <p:cNvSpPr/>
            <p:nvPr/>
          </p:nvSpPr>
          <p:spPr>
            <a:xfrm>
              <a:off x="5246585" y="4625753"/>
              <a:ext cx="389912" cy="251575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10ADB741-FD21-6B75-746B-325784D1980A}"/>
                </a:ext>
              </a:extLst>
            </p:cNvPr>
            <p:cNvSpPr/>
            <p:nvPr/>
          </p:nvSpPr>
          <p:spPr>
            <a:xfrm>
              <a:off x="5246585" y="4972622"/>
              <a:ext cx="389912" cy="253482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608326" name="Straight Arrow Connector 201">
              <a:extLst>
                <a:ext uri="{FF2B5EF4-FFF2-40B4-BE49-F238E27FC236}">
                  <a16:creationId xmlns:a16="http://schemas.microsoft.com/office/drawing/2014/main" id="{061798D8-E70D-EA2F-EC7E-B25AB13EDFD6}"/>
                </a:ext>
              </a:extLst>
            </p:cNvPr>
            <p:cNvCxnSpPr>
              <a:cxnSpLocks noChangeShapeType="1"/>
              <a:stCxn id="90" idx="3"/>
              <a:endCxn id="182" idx="1"/>
            </p:cNvCxnSpPr>
            <p:nvPr/>
          </p:nvCxnSpPr>
          <p:spPr bwMode="auto"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27" name="Straight Arrow Connector 205">
              <a:extLst>
                <a:ext uri="{FF2B5EF4-FFF2-40B4-BE49-F238E27FC236}">
                  <a16:creationId xmlns:a16="http://schemas.microsoft.com/office/drawing/2014/main" id="{BB068FB0-4B7C-589A-B788-D5CCDBDFAB27}"/>
                </a:ext>
              </a:extLst>
            </p:cNvPr>
            <p:cNvCxnSpPr>
              <a:cxnSpLocks noChangeShapeType="1"/>
              <a:stCxn id="89" idx="3"/>
              <a:endCxn id="181" idx="1"/>
            </p:cNvCxnSpPr>
            <p:nvPr/>
          </p:nvCxnSpPr>
          <p:spPr bwMode="auto"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28" name="Straight Arrow Connector 206">
              <a:extLst>
                <a:ext uri="{FF2B5EF4-FFF2-40B4-BE49-F238E27FC236}">
                  <a16:creationId xmlns:a16="http://schemas.microsoft.com/office/drawing/2014/main" id="{4D3AB391-63BD-3DEA-4942-F2D645593DF1}"/>
                </a:ext>
              </a:extLst>
            </p:cNvPr>
            <p:cNvCxnSpPr>
              <a:cxnSpLocks noChangeShapeType="1"/>
              <a:stCxn id="91" idx="3"/>
              <a:endCxn id="183" idx="1"/>
            </p:cNvCxnSpPr>
            <p:nvPr/>
          </p:nvCxnSpPr>
          <p:spPr bwMode="auto"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29" name="Straight Arrow Connector 207">
              <a:extLst>
                <a:ext uri="{FF2B5EF4-FFF2-40B4-BE49-F238E27FC236}">
                  <a16:creationId xmlns:a16="http://schemas.microsoft.com/office/drawing/2014/main" id="{41EBC255-4311-73D7-F7F0-D74EEED37B23}"/>
                </a:ext>
              </a:extLst>
            </p:cNvPr>
            <p:cNvCxnSpPr>
              <a:cxnSpLocks noChangeShapeType="1"/>
              <a:stCxn id="92" idx="3"/>
              <a:endCxn id="184" idx="1"/>
            </p:cNvCxnSpPr>
            <p:nvPr/>
          </p:nvCxnSpPr>
          <p:spPr bwMode="auto"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796DB23F-FE8E-5801-9E44-E8ED51245953}"/>
                </a:ext>
              </a:extLst>
            </p:cNvPr>
            <p:cNvSpPr/>
            <p:nvPr/>
          </p:nvSpPr>
          <p:spPr>
            <a:xfrm>
              <a:off x="3947411" y="3855781"/>
              <a:ext cx="565692" cy="1461804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Text" lastClr="000000"/>
                </a:solidFill>
                <a:latin typeface="Corbel"/>
                <a:cs typeface="Corbel"/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FFC5770-9141-0757-27FE-AFCE78D71135}"/>
                </a:ext>
              </a:extLst>
            </p:cNvPr>
            <p:cNvSpPr/>
            <p:nvPr/>
          </p:nvSpPr>
          <p:spPr>
            <a:xfrm>
              <a:off x="4036899" y="3941546"/>
              <a:ext cx="388314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FAED801-190D-DB0E-87B2-438087077312}"/>
                </a:ext>
              </a:extLst>
            </p:cNvPr>
            <p:cNvSpPr/>
            <p:nvPr/>
          </p:nvSpPr>
          <p:spPr>
            <a:xfrm>
              <a:off x="4036899" y="4288415"/>
              <a:ext cx="388314" cy="25348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822BC064-0C19-35A9-90E3-2E1F7908A09A}"/>
                </a:ext>
              </a:extLst>
            </p:cNvPr>
            <p:cNvSpPr/>
            <p:nvPr/>
          </p:nvSpPr>
          <p:spPr>
            <a:xfrm>
              <a:off x="4036899" y="4625753"/>
              <a:ext cx="388314" cy="251575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C9184281-C74E-8C6A-D405-37BB8B72EF89}"/>
                </a:ext>
              </a:extLst>
            </p:cNvPr>
            <p:cNvSpPr/>
            <p:nvPr/>
          </p:nvSpPr>
          <p:spPr>
            <a:xfrm>
              <a:off x="4036899" y="4972622"/>
              <a:ext cx="388314" cy="25348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Corbel"/>
                <a:cs typeface="Corbel"/>
              </a:endParaRPr>
            </a:p>
          </p:txBody>
        </p:sp>
        <p:cxnSp>
          <p:nvCxnSpPr>
            <p:cNvPr id="608335" name="Straight Arrow Connector 101">
              <a:extLst>
                <a:ext uri="{FF2B5EF4-FFF2-40B4-BE49-F238E27FC236}">
                  <a16:creationId xmlns:a16="http://schemas.microsoft.com/office/drawing/2014/main" id="{D8C3A1A8-917F-BBC0-D3C9-ECADCF2FCC40}"/>
                </a:ext>
              </a:extLst>
            </p:cNvPr>
            <p:cNvCxnSpPr>
              <a:cxnSpLocks noChangeShapeType="1"/>
              <a:stCxn id="99" idx="3"/>
              <a:endCxn id="90" idx="1"/>
            </p:cNvCxnSpPr>
            <p:nvPr/>
          </p:nvCxnSpPr>
          <p:spPr bwMode="auto"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36" name="Straight Arrow Connector 102">
              <a:extLst>
                <a:ext uri="{FF2B5EF4-FFF2-40B4-BE49-F238E27FC236}">
                  <a16:creationId xmlns:a16="http://schemas.microsoft.com/office/drawing/2014/main" id="{4AD59A70-8E06-804C-844F-4152CCB21154}"/>
                </a:ext>
              </a:extLst>
            </p:cNvPr>
            <p:cNvCxnSpPr>
              <a:cxnSpLocks noChangeShapeType="1"/>
              <a:stCxn id="98" idx="3"/>
              <a:endCxn id="89" idx="1"/>
            </p:cNvCxnSpPr>
            <p:nvPr/>
          </p:nvCxnSpPr>
          <p:spPr bwMode="auto"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37" name="Straight Arrow Connector 103">
              <a:extLst>
                <a:ext uri="{FF2B5EF4-FFF2-40B4-BE49-F238E27FC236}">
                  <a16:creationId xmlns:a16="http://schemas.microsoft.com/office/drawing/2014/main" id="{DC5E72AF-6E1A-38B7-89B0-079DC5B2581B}"/>
                </a:ext>
              </a:extLst>
            </p:cNvPr>
            <p:cNvCxnSpPr>
              <a:cxnSpLocks noChangeShapeType="1"/>
              <a:stCxn id="100" idx="3"/>
              <a:endCxn id="91" idx="1"/>
            </p:cNvCxnSpPr>
            <p:nvPr/>
          </p:nvCxnSpPr>
          <p:spPr bwMode="auto"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338" name="Straight Arrow Connector 104">
              <a:extLst>
                <a:ext uri="{FF2B5EF4-FFF2-40B4-BE49-F238E27FC236}">
                  <a16:creationId xmlns:a16="http://schemas.microsoft.com/office/drawing/2014/main" id="{6636B82D-F326-3A79-4EE3-88A7E8248A20}"/>
                </a:ext>
              </a:extLst>
            </p:cNvPr>
            <p:cNvCxnSpPr>
              <a:cxnSpLocks noChangeShapeType="1"/>
              <a:stCxn id="101" idx="3"/>
              <a:endCxn id="92" idx="1"/>
            </p:cNvCxnSpPr>
            <p:nvPr/>
          </p:nvCxnSpPr>
          <p:spPr bwMode="auto"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034E695-0AD4-0414-8C7A-973571EC83B1}"/>
                </a:ext>
              </a:extLst>
            </p:cNvPr>
            <p:cNvSpPr txBox="1"/>
            <p:nvPr/>
          </p:nvSpPr>
          <p:spPr>
            <a:xfrm>
              <a:off x="4559445" y="5208950"/>
              <a:ext cx="615231" cy="4440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</a:p>
          </p:txBody>
        </p:sp>
      </p:grp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Title 1">
            <a:extLst>
              <a:ext uri="{FF2B5EF4-FFF2-40B4-BE49-F238E27FC236}">
                <a16:creationId xmlns:a16="http://schemas.microsoft.com/office/drawing/2014/main" id="{A771EA5F-3E63-41B7-395C-A3AA5518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RDD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659A-097A-21B0-013E-EE39DF3FA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7400" y="2305050"/>
            <a:ext cx="4038600" cy="35179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E9D9C6-8C2D-2B3E-76B1-8340BC61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5400" y="2305050"/>
            <a:ext cx="4038600" cy="35179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  <a:defRPr/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  <a:defRPr/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D01FDB5-B396-B4A9-B603-1CBA9F28A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279650"/>
            <a:ext cx="27432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76288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sample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take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first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partitionBy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mapWith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pipe</a:t>
            </a:r>
          </a:p>
          <a:p>
            <a:pPr>
              <a:spcBef>
                <a:spcPts val="1400"/>
              </a:spcBef>
              <a:buNone/>
            </a:pPr>
            <a:r>
              <a:rPr lang="en-US" altLang="en-US" sz="2200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save    </a:t>
            </a:r>
            <a:r>
              <a:rPr lang="en-US" altLang="en-US" sz="2200" b="1">
                <a:latin typeface="Lucida Console" panose="020B0609040504020204" pitchFamily="49" charset="0"/>
                <a:ea typeface="MS PGothic" panose="020B0600070205080204" pitchFamily="34" charset="-128"/>
                <a:cs typeface="Lucida Console" panose="020B06090405040202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Title 1">
            <a:extLst>
              <a:ext uri="{FF2B5EF4-FFF2-40B4-BE49-F238E27FC236}">
                <a16:creationId xmlns:a16="http://schemas.microsoft.com/office/drawing/2014/main" id="{78B25BF0-D73C-BD06-7BB4-B322D8B7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3" y="2498651"/>
            <a:ext cx="4935278" cy="818707"/>
          </a:xfrm>
        </p:spPr>
        <p:txBody>
          <a:bodyPr>
            <a:normAutofit/>
          </a:bodyPr>
          <a:lstStyle/>
          <a:p>
            <a:r>
              <a:rPr lang="en-US" altLang="en-US" dirty="0"/>
              <a:t>How to Run Spark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Title 3">
            <a:extLst>
              <a:ext uri="{FF2B5EF4-FFF2-40B4-BE49-F238E27FC236}">
                <a16:creationId xmlns:a16="http://schemas.microsoft.com/office/drawing/2014/main" id="{33C49EC9-AC37-2D8D-FCE1-98BC0534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Language Support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61FE9FB-780B-DAD9-4D9D-5945AB74E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2964" y="1898651"/>
            <a:ext cx="3387725" cy="3656013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>
              <a:defRPr/>
            </a:pPr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>
              <a:defRPr/>
            </a:pPr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>
              <a:defRPr/>
            </a:pPr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>
              <a:defRPr/>
            </a:pPr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A54169A-6DE4-8D3D-F9A0-4A2451F1E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7551" y="1884363"/>
            <a:ext cx="5121275" cy="969962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Python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1711B2B-CCD4-86C7-2AEC-65E6E8A2EB62}"/>
              </a:ext>
            </a:extLst>
          </p:cNvPr>
          <p:cNvSpPr txBox="1">
            <a:spLocks/>
          </p:cNvSpPr>
          <p:nvPr/>
        </p:nvSpPr>
        <p:spPr>
          <a:xfrm>
            <a:off x="1984375" y="3043239"/>
            <a:ext cx="5124450" cy="104933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b="1" dirty="0" err="1">
                <a:solidFill>
                  <a:srgbClr val="FF6600"/>
                </a:solidFill>
              </a:rPr>
              <a:t>Scala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1447F5B-F402-DDD8-616B-FA69DDA72FF5}"/>
              </a:ext>
            </a:extLst>
          </p:cNvPr>
          <p:cNvSpPr txBox="1">
            <a:spLocks/>
          </p:cNvSpPr>
          <p:nvPr/>
        </p:nvSpPr>
        <p:spPr>
          <a:xfrm>
            <a:off x="1984375" y="4270376"/>
            <a:ext cx="5124450" cy="181451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  <a:defRPr/>
            </a:pPr>
            <a:r>
              <a:rPr lang="en-US" sz="1400" dirty="0" err="1">
                <a:latin typeface="Lucida Console"/>
                <a:cs typeface="Lucida Console"/>
              </a:rPr>
              <a:t>JavaRDD</a:t>
            </a:r>
            <a:r>
              <a:rPr lang="en-US" sz="1400" dirty="0">
                <a:latin typeface="Lucida Console"/>
                <a:cs typeface="Lucida Console"/>
              </a:rPr>
              <a:t>&lt;String&gt;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itle 1">
            <a:extLst>
              <a:ext uri="{FF2B5EF4-FFF2-40B4-BE49-F238E27FC236}">
                <a16:creationId xmlns:a16="http://schemas.microsoft.com/office/drawing/2014/main" id="{66A4221C-3AE9-59FA-E87C-9634ED45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Interactive Shell</a:t>
            </a:r>
          </a:p>
        </p:txBody>
      </p:sp>
      <p:sp>
        <p:nvSpPr>
          <p:cNvPr id="613379" name="Content Placeholder 2">
            <a:extLst>
              <a:ext uri="{FF2B5EF4-FFF2-40B4-BE49-F238E27FC236}">
                <a16:creationId xmlns:a16="http://schemas.microsoft.com/office/drawing/2014/main" id="{AABF1B78-820C-D359-8650-69D13C05E1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The Fastest Way to Learn Spark</a:t>
            </a:r>
          </a:p>
          <a:p>
            <a:r>
              <a:rPr lang="en-US" altLang="en-US"/>
              <a:t>Available in Python and Scala</a:t>
            </a:r>
          </a:p>
          <a:p>
            <a:r>
              <a:rPr lang="en-US" altLang="en-US"/>
              <a:t>Runs as an application on an existing Spark Cluster…</a:t>
            </a:r>
          </a:p>
          <a:p>
            <a:r>
              <a:rPr lang="en-US" altLang="en-US"/>
              <a:t>OR Can run locally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10B44-5BA5-05E2-C975-97C412611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9" y="2279651"/>
            <a:ext cx="4503737" cy="25447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3DBA-246C-C215-0264-E0C61232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RDD vs. DataFrame vs. Dataset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EC839C-C48A-403D-7FAA-5C8FAC28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75" y="2891631"/>
            <a:ext cx="9544050" cy="2219325"/>
          </a:xfrm>
        </p:spPr>
      </p:pic>
    </p:spTree>
    <p:extLst>
      <p:ext uri="{BB962C8B-B14F-4D97-AF65-F5344CB8AC3E}">
        <p14:creationId xmlns:p14="http://schemas.microsoft.com/office/powerpoint/2010/main" val="5387119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6CCD-F7E8-F76B-D584-C030382C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59000"/>
            <a:ext cx="8382000" cy="35179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b="1" dirty="0">
                <a:latin typeface="Lucida Console"/>
                <a:cs typeface="Lucida Console"/>
              </a:rPr>
              <a:t>import </a:t>
            </a:r>
            <a:r>
              <a:rPr lang="en-US" sz="1700" dirty="0">
                <a:latin typeface="Lucida Console"/>
                <a:cs typeface="Lucida Console"/>
              </a:rPr>
              <a:t>sys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b="1" dirty="0">
                <a:latin typeface="Lucida Console"/>
                <a:cs typeface="Lucida Console"/>
              </a:rPr>
              <a:t>from </a:t>
            </a:r>
            <a:r>
              <a:rPr lang="en-US" sz="1700" dirty="0" err="1">
                <a:latin typeface="Lucida Console"/>
                <a:cs typeface="Lucida Console"/>
              </a:rPr>
              <a:t>pyspark</a:t>
            </a:r>
            <a:r>
              <a:rPr lang="en-US" sz="1700" b="1" dirty="0">
                <a:latin typeface="Lucida Console"/>
                <a:cs typeface="Lucida Console"/>
              </a:rPr>
              <a:t> import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7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fr-FR" sz="1700" b="1" dirty="0">
                <a:latin typeface="Lucida Console"/>
                <a:cs typeface="Lucida Console"/>
              </a:rPr>
              <a:t>if 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dirty="0" err="1">
                <a:latin typeface="Lucida Console"/>
                <a:cs typeface="Lucida Console"/>
              </a:rPr>
              <a:t>name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b="1" dirty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latin typeface="Lucida Console"/>
                <a:cs typeface="Lucida Console"/>
              </a:rPr>
              <a:t>    </a:t>
            </a:r>
            <a:r>
              <a:rPr lang="en-US" sz="1700" dirty="0" err="1">
                <a:latin typeface="Lucida Console"/>
                <a:cs typeface="Lucida Console"/>
              </a:rPr>
              <a:t>sc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r>
              <a:rPr lang="en-US" sz="1700" dirty="0">
                <a:latin typeface="Lucida Console"/>
                <a:cs typeface="Lucida Console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“local”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Lucida Console"/>
                <a:cs typeface="Lucida Console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 err="1">
                <a:latin typeface="Lucida Console"/>
                <a:cs typeface="Lucida Console"/>
              </a:rPr>
              <a:t>sys.argv</a:t>
            </a:r>
            <a:r>
              <a:rPr lang="en-US" sz="1700" dirty="0">
                <a:latin typeface="Lucida Console"/>
                <a:cs typeface="Lucida Console"/>
              </a:rPr>
              <a:t>[0], </a:t>
            </a:r>
            <a:r>
              <a:rPr lang="en-US" sz="1700" b="1" dirty="0">
                <a:latin typeface="Lucida Console"/>
                <a:cs typeface="Lucida Console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counts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          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counts.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700" dirty="0">
              <a:latin typeface="Lucida Console"/>
              <a:cs typeface="Lucida Console"/>
            </a:endParaRPr>
          </a:p>
        </p:txBody>
      </p:sp>
      <p:sp>
        <p:nvSpPr>
          <p:cNvPr id="615427" name="Title 3">
            <a:extLst>
              <a:ext uri="{FF2B5EF4-FFF2-40B4-BE49-F238E27FC236}">
                <a16:creationId xmlns:a16="http://schemas.microsoft.com/office/drawing/2014/main" id="{2BA6FF9F-9491-AAE0-B001-2241375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… or a Standalone Application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1669BD-8A2F-27A9-1269-8171F1E0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4035425"/>
            <a:ext cx="76962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2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6637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082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552700" indent="-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30099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4671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9243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3815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org.apache.spark.api.java.JavaSparkContext;</a:t>
            </a: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endParaRPr lang="en-US" altLang="en-US" sz="1500" b="1">
              <a:solidFill>
                <a:srgbClr val="0C0F20"/>
              </a:solidFill>
              <a:latin typeface="Lucida Console" panose="020B0609040504020204" pitchFamily="49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JavaSparkContext sc = </a:t>
            </a:r>
            <a:r>
              <a:rPr lang="en-US" altLang="en-US" sz="1500" b="1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new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JavaSparkContext(</a:t>
            </a: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   “masterUrl”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“name”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“sparkHome”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 new String[] {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“app.jar”</a:t>
            </a:r>
            <a:r>
              <a:rPr lang="en-US" altLang="en-US" sz="1500">
                <a:latin typeface="Lucida Console" panose="020B0609040504020204" pitchFamily="49" charset="0"/>
                <a:sym typeface="Arial" panose="020B0604020202020204" pitchFamily="34" charset="0"/>
              </a:rPr>
              <a:t>}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)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);</a:t>
            </a: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endParaRPr lang="en-US" altLang="en-US" sz="1500">
              <a:solidFill>
                <a:srgbClr val="0C0F20"/>
              </a:solidFill>
              <a:latin typeface="Lucida Console" panose="020B0609040504020204" pitchFamily="49" charset="0"/>
              <a:sym typeface="Arial" panose="020B0604020202020204" pitchFamily="34" charset="0"/>
            </a:endParaRPr>
          </a:p>
        </p:txBody>
      </p:sp>
      <p:sp>
        <p:nvSpPr>
          <p:cNvPr id="616451" name="Content Placeholder 2">
            <a:extLst>
              <a:ext uri="{FF2B5EF4-FFF2-40B4-BE49-F238E27FC236}">
                <a16:creationId xmlns:a16="http://schemas.microsoft.com/office/drawing/2014/main" id="{C0A04D11-AAF6-E56F-26CC-342B82F3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550" y="2108200"/>
            <a:ext cx="8197850" cy="12319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500" b="1">
                <a:latin typeface="Lucida Console" panose="020B0609040504020204" pitchFamily="49" charset="0"/>
              </a:rPr>
              <a:t>import</a:t>
            </a:r>
            <a:r>
              <a:rPr lang="en-US" altLang="en-US" sz="1500">
                <a:latin typeface="Lucida Console" panose="020B0609040504020204" pitchFamily="49" charset="0"/>
              </a:rPr>
              <a:t> org.apache.spark.SparkContext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>
                <a:latin typeface="Lucida Console" panose="020B0609040504020204" pitchFamily="49" charset="0"/>
              </a:rPr>
              <a:t>import</a:t>
            </a:r>
            <a:r>
              <a:rPr lang="en-US" altLang="en-US" sz="1500">
                <a:latin typeface="Lucida Console" panose="020B0609040504020204" pitchFamily="49" charset="0"/>
              </a:rPr>
              <a:t> org.apache.spark.SparkContext._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500" b="1">
              <a:latin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>
                <a:latin typeface="Lucida Console" panose="020B0609040504020204" pitchFamily="49" charset="0"/>
              </a:rPr>
              <a:t>val</a:t>
            </a:r>
            <a:r>
              <a:rPr lang="en-US" altLang="en-US" sz="1500">
                <a:latin typeface="Lucida Console" panose="020B0609040504020204" pitchFamily="49" charset="0"/>
              </a:rPr>
              <a:t> sc = </a:t>
            </a:r>
            <a:r>
              <a:rPr lang="en-US" altLang="en-US" sz="1500" b="1">
                <a:latin typeface="Lucida Console" panose="020B0609040504020204" pitchFamily="49" charset="0"/>
              </a:rPr>
              <a:t>new</a:t>
            </a:r>
            <a:r>
              <a:rPr lang="en-US" altLang="en-US" sz="1500">
                <a:latin typeface="Lucida Console" panose="020B0609040504020204" pitchFamily="49" charset="0"/>
              </a:rPr>
              <a:t> SparkContext(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</a:rPr>
              <a:t>“url”</a:t>
            </a:r>
            <a:r>
              <a:rPr lang="en-US" altLang="en-US" sz="1500">
                <a:latin typeface="Lucida Console" panose="020B0609040504020204" pitchFamily="49" charset="0"/>
              </a:rPr>
              <a:t>, 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</a:rPr>
              <a:t>“name”</a:t>
            </a:r>
            <a:r>
              <a:rPr lang="en-US" altLang="en-US" sz="1500">
                <a:latin typeface="Lucida Console" panose="020B0609040504020204" pitchFamily="49" charset="0"/>
              </a:rPr>
              <a:t>,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</a:rPr>
              <a:t> “sparkHome”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</a:rPr>
              <a:t>, Seq(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</a:rPr>
              <a:t>“app.jar”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50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500">
              <a:latin typeface="Lucida Console" panose="020B0609040504020204" pitchFamily="49" charset="0"/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8D0EB01E-4661-21EF-4CA7-005E1A4D83BA}"/>
              </a:ext>
            </a:extLst>
          </p:cNvPr>
          <p:cNvSpPr/>
          <p:nvPr/>
        </p:nvSpPr>
        <p:spPr>
          <a:xfrm>
            <a:off x="4238626" y="3340101"/>
            <a:ext cx="1814513" cy="638175"/>
          </a:xfrm>
          <a:prstGeom prst="wedgeRectCallout">
            <a:avLst>
              <a:gd name="adj1" fmla="val 28562"/>
              <a:gd name="adj2" fmla="val -90761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1700" dirty="0">
                <a:solidFill>
                  <a:srgbClr val="FF6600"/>
                </a:solidFill>
              </a:rPr>
              <a:t>Cluster URL, or local / local[N]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8F9C16D3-5CC9-903A-70EA-1313C9B6C6ED}"/>
              </a:ext>
            </a:extLst>
          </p:cNvPr>
          <p:cNvSpPr/>
          <p:nvPr/>
        </p:nvSpPr>
        <p:spPr>
          <a:xfrm>
            <a:off x="6175375" y="3340101"/>
            <a:ext cx="763588" cy="638175"/>
          </a:xfrm>
          <a:prstGeom prst="wedgeRectCallout">
            <a:avLst>
              <a:gd name="adj1" fmla="val -9207"/>
              <a:gd name="adj2" fmla="val -88413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anchor="ctr"/>
          <a:lstStyle/>
          <a:p>
            <a:pPr algn="ctr">
              <a:defRPr/>
            </a:pPr>
            <a:r>
              <a:rPr lang="en-US" sz="1700" dirty="0">
                <a:solidFill>
                  <a:srgbClr val="FF6600"/>
                </a:solidFill>
              </a:rPr>
              <a:t>App name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C6AE7BA-5697-801C-0743-E331EC893C7F}"/>
              </a:ext>
            </a:extLst>
          </p:cNvPr>
          <p:cNvSpPr/>
          <p:nvPr/>
        </p:nvSpPr>
        <p:spPr>
          <a:xfrm>
            <a:off x="7043738" y="3340101"/>
            <a:ext cx="1517650" cy="638175"/>
          </a:xfrm>
          <a:prstGeom prst="wedgeRectCallout">
            <a:avLst>
              <a:gd name="adj1" fmla="val -25426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1700" dirty="0">
                <a:solidFill>
                  <a:srgbClr val="FF6600"/>
                </a:solidFill>
              </a:rPr>
              <a:t>Spark install path on cluster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C30E22C0-96B5-A438-B3A6-F4DEB9F5884B}"/>
              </a:ext>
            </a:extLst>
          </p:cNvPr>
          <p:cNvSpPr/>
          <p:nvPr/>
        </p:nvSpPr>
        <p:spPr>
          <a:xfrm>
            <a:off x="8664575" y="3340101"/>
            <a:ext cx="1779588" cy="638175"/>
          </a:xfrm>
          <a:prstGeom prst="wedgeRectCallout">
            <a:avLst>
              <a:gd name="adj1" fmla="val -26339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1700" dirty="0">
                <a:solidFill>
                  <a:srgbClr val="FF6600"/>
                </a:solidFill>
              </a:rPr>
              <a:t>List of JARs with app code (to ship)</a:t>
            </a:r>
          </a:p>
        </p:txBody>
      </p:sp>
      <p:sp>
        <p:nvSpPr>
          <p:cNvPr id="616456" name="Title 9">
            <a:extLst>
              <a:ext uri="{FF2B5EF4-FFF2-40B4-BE49-F238E27FC236}">
                <a16:creationId xmlns:a16="http://schemas.microsoft.com/office/drawing/2014/main" id="{F76D0B9F-2806-6A4E-4BDF-44D9A6BE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a SparkContext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C82F9-AEEA-E492-55A9-A69A32CF0EF0}"/>
              </a:ext>
            </a:extLst>
          </p:cNvPr>
          <p:cNvSpPr txBox="1"/>
          <p:nvPr/>
        </p:nvSpPr>
        <p:spPr>
          <a:xfrm rot="16200000">
            <a:off x="1457403" y="2365071"/>
            <a:ext cx="826932" cy="392722"/>
          </a:xfrm>
          <a:prstGeom prst="rect">
            <a:avLst/>
          </a:prstGeom>
          <a:noFill/>
        </p:spPr>
        <p:txBody>
          <a:bodyPr wrap="none" lIns="38405" tIns="19202" rIns="38405" bIns="19202">
            <a:spAutoFit/>
          </a:bodyPr>
          <a:lstStyle/>
          <a:p>
            <a:pPr>
              <a:defRPr/>
            </a:pPr>
            <a:r>
              <a:rPr lang="en-US" sz="2300" b="1" dirty="0" err="1">
                <a:solidFill>
                  <a:schemeClr val="accent6"/>
                </a:solidFill>
              </a:rPr>
              <a:t>Scala</a:t>
            </a:r>
            <a:endParaRPr lang="en-US" sz="2300" b="1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92E92-D25D-0360-5EDE-F01F9C8ACB0A}"/>
              </a:ext>
            </a:extLst>
          </p:cNvPr>
          <p:cNvSpPr txBox="1"/>
          <p:nvPr/>
        </p:nvSpPr>
        <p:spPr>
          <a:xfrm rot="16200000">
            <a:off x="1359694" y="4225132"/>
            <a:ext cx="952500" cy="392112"/>
          </a:xfrm>
          <a:prstGeom prst="rect">
            <a:avLst/>
          </a:prstGeom>
          <a:noFill/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2300" b="1" dirty="0">
                <a:solidFill>
                  <a:schemeClr val="accent6"/>
                </a:solidFill>
              </a:rPr>
              <a:t>Java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352AD3F-04F0-B479-84B8-951CAC62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4" y="5207001"/>
            <a:ext cx="82073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2192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6637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21082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552700" indent="-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30099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4671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9243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3815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r>
              <a:rPr lang="en-US" altLang="en-US" sz="1500" b="1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from 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pyspark</a:t>
            </a:r>
            <a:r>
              <a:rPr lang="en-US" altLang="en-US" sz="1500" b="1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import 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SparkContext</a:t>
            </a: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endParaRPr lang="en-US" altLang="en-US" sz="1500" b="1">
              <a:solidFill>
                <a:srgbClr val="0C0F20"/>
              </a:solidFill>
              <a:latin typeface="Lucida Console" panose="020B0609040504020204" pitchFamily="49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sc = SparkContext(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“masterUrl”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“name”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 “sparkHome”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, [</a:t>
            </a:r>
            <a:r>
              <a:rPr lang="en-US" altLang="en-US" sz="1500">
                <a:solidFill>
                  <a:srgbClr val="00009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“library.py”</a:t>
            </a:r>
            <a:r>
              <a:rPr lang="en-US" altLang="en-US" sz="1500">
                <a:latin typeface="Lucida Console" panose="020B0609040504020204" pitchFamily="49" charset="0"/>
                <a:sym typeface="Arial" panose="020B0604020202020204" pitchFamily="34" charset="0"/>
              </a:rPr>
              <a:t>]</a:t>
            </a: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)</a:t>
            </a:r>
            <a:r>
              <a:rPr lang="en-US" altLang="en-US" sz="1500">
                <a:solidFill>
                  <a:srgbClr val="0C0F20"/>
                </a:solidFill>
                <a:latin typeface="Lucida Console" panose="020B0609040504020204" pitchFamily="49" charset="0"/>
                <a:sym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Clr>
                <a:srgbClr val="D11349"/>
              </a:buClr>
              <a:buFont typeface="Wingdings" panose="05000000000000000000" pitchFamily="2" charset="2"/>
              <a:buNone/>
            </a:pPr>
            <a:endParaRPr lang="en-US" altLang="en-US" sz="1500">
              <a:solidFill>
                <a:srgbClr val="0C0F20"/>
              </a:solidFill>
              <a:latin typeface="Lucida Console" panose="020B0609040504020204" pitchFamily="49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B650CD-5F67-EF4E-064E-1F543D01A44C}"/>
              </a:ext>
            </a:extLst>
          </p:cNvPr>
          <p:cNvSpPr txBox="1"/>
          <p:nvPr/>
        </p:nvSpPr>
        <p:spPr>
          <a:xfrm rot="16200000">
            <a:off x="1159670" y="5272882"/>
            <a:ext cx="1400175" cy="392113"/>
          </a:xfrm>
          <a:prstGeom prst="rect">
            <a:avLst/>
          </a:prstGeom>
          <a:noFill/>
        </p:spPr>
        <p:txBody>
          <a:bodyPr lIns="38405" tIns="19202" rIns="38405" bIns="19202">
            <a:spAutoFit/>
          </a:bodyPr>
          <a:lstStyle/>
          <a:p>
            <a:pPr algn="ctr">
              <a:defRPr/>
            </a:pPr>
            <a:r>
              <a:rPr lang="en-US" sz="2300" b="1" dirty="0">
                <a:solidFill>
                  <a:schemeClr val="accent6"/>
                </a:solidFill>
              </a:rPr>
              <a:t>Python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Title 1">
            <a:extLst>
              <a:ext uri="{FF2B5EF4-FFF2-40B4-BE49-F238E27FC236}">
                <a16:creationId xmlns:a16="http://schemas.microsoft.com/office/drawing/2014/main" id="{3FE2CC05-DE0C-BF3A-96CA-D6779DEA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Spark to Your Project</a:t>
            </a:r>
          </a:p>
        </p:txBody>
      </p:sp>
      <p:sp>
        <p:nvSpPr>
          <p:cNvPr id="618499" name="Content Placeholder 2">
            <a:extLst>
              <a:ext uri="{FF2B5EF4-FFF2-40B4-BE49-F238E27FC236}">
                <a16:creationId xmlns:a16="http://schemas.microsoft.com/office/drawing/2014/main" id="{12E295ED-212B-5C76-F131-B9795DE2F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Scala / Java: add a Maven dependency on</a:t>
            </a:r>
          </a:p>
          <a:p>
            <a:pPr marL="914400" lvl="2" indent="0">
              <a:buNone/>
            </a:pPr>
            <a:endParaRPr lang="en-US" altLang="en-US" sz="3200"/>
          </a:p>
          <a:p>
            <a:pPr marL="914400" lvl="2" indent="0">
              <a:buNone/>
            </a:pPr>
            <a:r>
              <a:rPr lang="en-US" altLang="en-US" sz="3200" b="1"/>
              <a:t>groupId:</a:t>
            </a:r>
            <a:r>
              <a:rPr lang="en-US" altLang="en-US" sz="3200"/>
              <a:t>   	org.spark-project</a:t>
            </a:r>
            <a:br>
              <a:rPr lang="en-US" altLang="en-US" sz="3200"/>
            </a:br>
            <a:r>
              <a:rPr lang="en-US" altLang="en-US" sz="3200" b="1"/>
              <a:t>artifactId:</a:t>
            </a:r>
            <a:r>
              <a:rPr lang="en-US" altLang="en-US" sz="3200"/>
              <a:t>	spark-core_2.10</a:t>
            </a:r>
            <a:br>
              <a:rPr lang="en-US" altLang="en-US" sz="3200"/>
            </a:br>
            <a:r>
              <a:rPr lang="en-US" altLang="en-US" sz="3200" b="1"/>
              <a:t>version:</a:t>
            </a:r>
            <a:r>
              <a:rPr lang="en-US" altLang="en-US" sz="3200"/>
              <a:t>   	     0.9.0</a:t>
            </a:r>
          </a:p>
          <a:p>
            <a:endParaRPr lang="en-US" altLang="en-US"/>
          </a:p>
          <a:p>
            <a:r>
              <a:rPr lang="en-US" altLang="en-US"/>
              <a:t>Python: run program with our pyspark script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Title 1">
            <a:extLst>
              <a:ext uri="{FF2B5EF4-FFF2-40B4-BE49-F238E27FC236}">
                <a16:creationId xmlns:a16="http://schemas.microsoft.com/office/drawing/2014/main" id="{5D86D57D-8DDC-5733-5D22-4BC43AA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68338"/>
            <a:ext cx="8229600" cy="952500"/>
          </a:xfrm>
        </p:spPr>
        <p:txBody>
          <a:bodyPr/>
          <a:lstStyle/>
          <a:p>
            <a:r>
              <a:rPr lang="en-US" altLang="en-US"/>
              <a:t>Administrative GUIs</a:t>
            </a:r>
          </a:p>
        </p:txBody>
      </p:sp>
      <p:sp>
        <p:nvSpPr>
          <p:cNvPr id="3" name="Shape 280">
            <a:extLst>
              <a:ext uri="{FF2B5EF4-FFF2-40B4-BE49-F238E27FC236}">
                <a16:creationId xmlns:a16="http://schemas.microsoft.com/office/drawing/2014/main" id="{E6448E47-8D33-531D-15E3-8079BABB9E68}"/>
              </a:ext>
            </a:extLst>
          </p:cNvPr>
          <p:cNvSpPr/>
          <p:nvPr/>
        </p:nvSpPr>
        <p:spPr>
          <a:xfrm>
            <a:off x="1987550" y="2058988"/>
            <a:ext cx="7570788" cy="37893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hape 327">
            <a:extLst>
              <a:ext uri="{FF2B5EF4-FFF2-40B4-BE49-F238E27FC236}">
                <a16:creationId xmlns:a16="http://schemas.microsoft.com/office/drawing/2014/main" id="{CE85C92A-F3AF-3225-F68F-F6A267A53CF1}"/>
              </a:ext>
            </a:extLst>
          </p:cNvPr>
          <p:cNvSpPr/>
          <p:nvPr/>
        </p:nvSpPr>
        <p:spPr>
          <a:xfrm>
            <a:off x="4623483" y="2438366"/>
            <a:ext cx="7488920" cy="3789745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19527" name="TextBox 5">
            <a:extLst>
              <a:ext uri="{FF2B5EF4-FFF2-40B4-BE49-F238E27FC236}">
                <a16:creationId xmlns:a16="http://schemas.microsoft.com/office/drawing/2014/main" id="{ED1FFC8D-3994-2299-548F-731014C5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1620838"/>
            <a:ext cx="6996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http://&lt;Standalone Master&gt;:8080 (by default)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AA624-EA98-62B6-C925-DBEC26ABD011}"/>
              </a:ext>
            </a:extLst>
          </p:cNvPr>
          <p:cNvSpPr/>
          <p:nvPr/>
        </p:nvSpPr>
        <p:spPr>
          <a:xfrm>
            <a:off x="1928814" y="5578475"/>
            <a:ext cx="1857375" cy="300038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C4DBAEC-0103-91EC-9C97-9D7FC020B409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2728120" y="2944020"/>
            <a:ext cx="2763837" cy="2505075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Title 1">
            <a:extLst>
              <a:ext uri="{FF2B5EF4-FFF2-40B4-BE49-F238E27FC236}">
                <a16:creationId xmlns:a16="http://schemas.microsoft.com/office/drawing/2014/main" id="{D08A33C3-0191-2C01-5896-4B5B19F9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82E2-8153-E2F2-9158-A314F8D9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5075238" cy="3771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Spark runs as a library in your program (1 instance per app)</a:t>
            </a:r>
          </a:p>
          <a:p>
            <a:pPr>
              <a:defRPr/>
            </a:pPr>
            <a:r>
              <a:rPr lang="en-US" dirty="0"/>
              <a:t>Runs tasks locally or on cluster</a:t>
            </a:r>
          </a:p>
          <a:p>
            <a:pPr lvl="1">
              <a:defRPr/>
            </a:pPr>
            <a:r>
              <a:rPr lang="en-US" dirty="0" err="1"/>
              <a:t>Mesos</a:t>
            </a:r>
            <a:r>
              <a:rPr lang="en-US" dirty="0"/>
              <a:t>, YARN or standalone mode</a:t>
            </a:r>
          </a:p>
          <a:p>
            <a:pPr>
              <a:defRPr/>
            </a:pPr>
            <a:r>
              <a:rPr lang="en-US" dirty="0"/>
              <a:t>Accesses storage systems via Hadoop </a:t>
            </a:r>
            <a:r>
              <a:rPr lang="en-US" dirty="0" err="1"/>
              <a:t>InputFormat</a:t>
            </a:r>
            <a:r>
              <a:rPr lang="en-US" dirty="0"/>
              <a:t> API</a:t>
            </a:r>
          </a:p>
          <a:p>
            <a:pPr lvl="1">
              <a:defRPr/>
            </a:pPr>
            <a:r>
              <a:rPr lang="en-US" dirty="0"/>
              <a:t>Can use </a:t>
            </a:r>
            <a:r>
              <a:rPr lang="en-US" dirty="0" err="1"/>
              <a:t>HBase</a:t>
            </a:r>
            <a:r>
              <a:rPr lang="en-US" dirty="0"/>
              <a:t>, HDFS, S3, 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3D673-8672-DE6F-D691-85904B5FFB6D}"/>
              </a:ext>
            </a:extLst>
          </p:cNvPr>
          <p:cNvSpPr/>
          <p:nvPr/>
        </p:nvSpPr>
        <p:spPr>
          <a:xfrm>
            <a:off x="7878763" y="1906588"/>
            <a:ext cx="2316162" cy="787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900" dirty="0"/>
              <a:t>Your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06EAA-74AE-A122-5C68-FDD19E6935BF}"/>
              </a:ext>
            </a:extLst>
          </p:cNvPr>
          <p:cNvSpPr/>
          <p:nvPr/>
        </p:nvSpPr>
        <p:spPr>
          <a:xfrm>
            <a:off x="8281988" y="2270126"/>
            <a:ext cx="1803400" cy="3730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00" dirty="0" err="1"/>
              <a:t>SparkContext</a:t>
            </a:r>
            <a:endParaRPr lang="en-US" sz="1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744ED-D7F9-BBBC-3864-4FEFE2BEAAE4}"/>
              </a:ext>
            </a:extLst>
          </p:cNvPr>
          <p:cNvSpPr/>
          <p:nvPr/>
        </p:nvSpPr>
        <p:spPr>
          <a:xfrm>
            <a:off x="9290050" y="2976564"/>
            <a:ext cx="1143000" cy="6127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00" dirty="0"/>
              <a:t>Local threads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9339B-A24B-2E9B-7127-A51B78F95B34}"/>
              </a:ext>
            </a:extLst>
          </p:cNvPr>
          <p:cNvSpPr/>
          <p:nvPr/>
        </p:nvSpPr>
        <p:spPr>
          <a:xfrm>
            <a:off x="7851775" y="2973389"/>
            <a:ext cx="1143000" cy="6127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00" dirty="0"/>
              <a:t>Cluster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ADA53-1606-DA9B-F85E-38F398EB5AB8}"/>
              </a:ext>
            </a:extLst>
          </p:cNvPr>
          <p:cNvSpPr/>
          <p:nvPr/>
        </p:nvSpPr>
        <p:spPr>
          <a:xfrm>
            <a:off x="7226301" y="3870325"/>
            <a:ext cx="1101725" cy="857250"/>
          </a:xfrm>
          <a:prstGeom prst="rect">
            <a:avLst/>
          </a:prstGeom>
          <a:solidFill>
            <a:srgbClr val="604A7B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/>
          <a:lstStyle/>
          <a:p>
            <a:pPr algn="ctr">
              <a:defRPr/>
            </a:pPr>
            <a:r>
              <a:rPr lang="en-US" sz="1900" dirty="0"/>
              <a:t>Worker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302FD-0D25-3072-213E-952A06C45AF6}"/>
              </a:ext>
            </a:extLst>
          </p:cNvPr>
          <p:cNvSpPr/>
          <p:nvPr/>
        </p:nvSpPr>
        <p:spPr>
          <a:xfrm>
            <a:off x="7272338" y="4256088"/>
            <a:ext cx="100965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dirty="0"/>
              <a:t>Spark executor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6F81A-8982-6D02-3A0F-9C177F334F6D}"/>
              </a:ext>
            </a:extLst>
          </p:cNvPr>
          <p:cNvSpPr/>
          <p:nvPr/>
        </p:nvSpPr>
        <p:spPr>
          <a:xfrm>
            <a:off x="8515350" y="3870325"/>
            <a:ext cx="1112838" cy="8572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/>
          <a:lstStyle/>
          <a:p>
            <a:pPr algn="ctr">
              <a:defRPr/>
            </a:pPr>
            <a:r>
              <a:rPr lang="en-US" sz="1900" dirty="0"/>
              <a:t>Worker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53ABE5-DA80-D17A-DF31-A94BA0EEF565}"/>
              </a:ext>
            </a:extLst>
          </p:cNvPr>
          <p:cNvSpPr/>
          <p:nvPr/>
        </p:nvSpPr>
        <p:spPr>
          <a:xfrm>
            <a:off x="8578850" y="4256088"/>
            <a:ext cx="1011238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70000"/>
              </a:lnSpc>
              <a:defRPr/>
            </a:pPr>
            <a:r>
              <a:rPr lang="en-US" dirty="0"/>
              <a:t>Spark executor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801D9C-1201-EADF-CB51-F20B83123B82}"/>
              </a:ext>
            </a:extLst>
          </p:cNvPr>
          <p:cNvSpPr/>
          <p:nvPr/>
        </p:nvSpPr>
        <p:spPr>
          <a:xfrm>
            <a:off x="7221538" y="4973639"/>
            <a:ext cx="3211512" cy="40957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900" dirty="0"/>
              <a:t>HDFS or other 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80AEC-74D5-8CC3-5EA0-59FE213F1F8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8423276" y="2643188"/>
            <a:ext cx="760413" cy="3302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7250F-0808-D9D6-6DF8-35A609C12D6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183688" y="2643189"/>
            <a:ext cx="677862" cy="333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DD77BE-3DA3-C5A2-7C10-39A5280AFDF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777163" y="3586163"/>
            <a:ext cx="646112" cy="28416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01EB4C-4146-3AFE-4AFF-3FA63C73AA4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8423275" y="3586163"/>
            <a:ext cx="649288" cy="284162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F8F11C-A0AA-BDBA-1C3C-359830269261}"/>
              </a:ext>
            </a:extLst>
          </p:cNvPr>
          <p:cNvCxnSpPr>
            <a:stCxn id="11" idx="2"/>
          </p:cNvCxnSpPr>
          <p:nvPr/>
        </p:nvCxnSpPr>
        <p:spPr>
          <a:xfrm>
            <a:off x="7777163" y="4637089"/>
            <a:ext cx="0" cy="31432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B2360-9A34-D748-5CE4-80999E739908}"/>
              </a:ext>
            </a:extLst>
          </p:cNvPr>
          <p:cNvCxnSpPr>
            <a:stCxn id="13" idx="2"/>
          </p:cNvCxnSpPr>
          <p:nvPr/>
        </p:nvCxnSpPr>
        <p:spPr>
          <a:xfrm>
            <a:off x="9083676" y="4637089"/>
            <a:ext cx="3175" cy="31432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B8EC15-74A2-0462-5F08-0B305BBE16FE}"/>
              </a:ext>
            </a:extLst>
          </p:cNvPr>
          <p:cNvCxnSpPr/>
          <p:nvPr/>
        </p:nvCxnSpPr>
        <p:spPr>
          <a:xfrm>
            <a:off x="10052050" y="3589338"/>
            <a:ext cx="0" cy="138430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Content Placeholder 2">
            <a:extLst>
              <a:ext uri="{FF2B5EF4-FFF2-40B4-BE49-F238E27FC236}">
                <a16:creationId xmlns:a16="http://schemas.microsoft.com/office/drawing/2014/main" id="{940A01DD-6CA4-A3BE-3A0F-60253483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pass </a:t>
            </a:r>
            <a:r>
              <a:rPr lang="en-US" altLang="en-US" sz="2600">
                <a:latin typeface="Consolas" panose="020B0609020204030204" pitchFamily="49" charset="0"/>
              </a:rPr>
              <a:t>local</a:t>
            </a:r>
            <a:r>
              <a:rPr lang="en-US" altLang="en-US"/>
              <a:t> or </a:t>
            </a:r>
            <a:r>
              <a:rPr lang="en-US" altLang="en-US" sz="2600">
                <a:latin typeface="Consolas" panose="020B0609020204030204" pitchFamily="49" charset="0"/>
              </a:rPr>
              <a:t>local[k]</a:t>
            </a:r>
            <a:r>
              <a:rPr lang="en-US" altLang="en-US"/>
              <a:t> as master URL</a:t>
            </a:r>
          </a:p>
          <a:p>
            <a:r>
              <a:rPr lang="en-US" altLang="en-US"/>
              <a:t>Debug using local debuggers</a:t>
            </a:r>
          </a:p>
          <a:p>
            <a:pPr lvl="1"/>
            <a:r>
              <a:rPr lang="en-US" altLang="en-US"/>
              <a:t>For Java / Scala, just run your program in a debugger</a:t>
            </a:r>
          </a:p>
          <a:p>
            <a:pPr lvl="1"/>
            <a:r>
              <a:rPr lang="en-US" altLang="en-US"/>
              <a:t>For Python, use an attachable debugger (e.g. PyDev)</a:t>
            </a:r>
          </a:p>
          <a:p>
            <a:r>
              <a:rPr lang="en-US" altLang="en-US"/>
              <a:t>Great for development &amp; unit tests</a:t>
            </a:r>
          </a:p>
        </p:txBody>
      </p:sp>
      <p:sp>
        <p:nvSpPr>
          <p:cNvPr id="621571" name="Title 3">
            <a:extLst>
              <a:ext uri="{FF2B5EF4-FFF2-40B4-BE49-F238E27FC236}">
                <a16:creationId xmlns:a16="http://schemas.microsoft.com/office/drawing/2014/main" id="{6D38841C-2872-5E5D-A8DE-A28EEBD0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Execution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itle 1">
            <a:extLst>
              <a:ext uri="{FF2B5EF4-FFF2-40B4-BE49-F238E27FC236}">
                <a16:creationId xmlns:a16="http://schemas.microsoft.com/office/drawing/2014/main" id="{AF2A3295-017E-2CF9-C9AA-0070A01F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1896-6C9E-09D4-22AA-877F726A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Easiest way to launch is EC2:</a:t>
            </a:r>
            <a:br>
              <a:rPr lang="en-US"/>
            </a:br>
            <a:br>
              <a:rPr lang="en-US"/>
            </a:br>
            <a:r>
              <a:rPr lang="en-US"/>
              <a:t>               ./spark-ec2 -k keypair –i id_rsa.pem –s slaves \</a:t>
            </a:r>
            <a:br>
              <a:rPr lang="en-US"/>
            </a:br>
            <a:r>
              <a:rPr lang="en-US"/>
              <a:t>       [launch|stop|start|destroy] clusterName</a:t>
            </a:r>
          </a:p>
          <a:p>
            <a:pPr>
              <a:defRPr/>
            </a:pPr>
            <a:r>
              <a:rPr lang="en-US"/>
              <a:t>Several options for private clusters:</a:t>
            </a:r>
          </a:p>
          <a:p>
            <a:pPr lvl="1">
              <a:defRPr/>
            </a:pPr>
            <a:r>
              <a:rPr lang="en-US"/>
              <a:t>Standalone mode (similar to Hadoop’s deploy scripts)</a:t>
            </a:r>
          </a:p>
          <a:p>
            <a:pPr lvl="1">
              <a:defRPr/>
            </a:pPr>
            <a:r>
              <a:rPr lang="en-US"/>
              <a:t>Mesos</a:t>
            </a:r>
          </a:p>
          <a:p>
            <a:pPr lvl="1">
              <a:defRPr/>
            </a:pPr>
            <a:r>
              <a:rPr lang="en-US"/>
              <a:t>Hadoop YARN</a:t>
            </a:r>
          </a:p>
          <a:p>
            <a:pPr>
              <a:defRPr/>
            </a:pPr>
            <a:r>
              <a:rPr lang="en-US"/>
              <a:t>Amazon EMR: </a:t>
            </a:r>
            <a:r>
              <a:rPr lang="en-US">
                <a:hlinkClick r:id="rId2"/>
              </a:rPr>
              <a:t>tinyurl.com/spark-emr</a:t>
            </a:r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140-2002-137C-25BE-F972D737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Application: PageRank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130AA-1D1A-DDC2-6868-85865DCB8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Title 1">
            <a:extLst>
              <a:ext uri="{FF2B5EF4-FFF2-40B4-BE49-F238E27FC236}">
                <a16:creationId xmlns:a16="http://schemas.microsoft.com/office/drawing/2014/main" id="{B710DBF2-0A01-9B72-FB2B-0C15B1A1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PageRank</a:t>
            </a:r>
          </a:p>
        </p:txBody>
      </p:sp>
      <p:sp>
        <p:nvSpPr>
          <p:cNvPr id="625667" name="Content Placeholder 2">
            <a:extLst>
              <a:ext uri="{FF2B5EF4-FFF2-40B4-BE49-F238E27FC236}">
                <a16:creationId xmlns:a16="http://schemas.microsoft.com/office/drawing/2014/main" id="{38EA18E5-084A-AE5C-FB20-AB9CEC46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Good example of a more complex algorithm</a:t>
            </a:r>
          </a:p>
          <a:p>
            <a:pPr lvl="1"/>
            <a:r>
              <a:rPr lang="en-US" altLang="en-US"/>
              <a:t>Multiple stages of map &amp; reduce</a:t>
            </a:r>
          </a:p>
          <a:p>
            <a:r>
              <a:rPr lang="en-US" altLang="en-US"/>
              <a:t>Benefits from Spark’s in-memory caching</a:t>
            </a:r>
          </a:p>
          <a:p>
            <a:pPr lvl="1"/>
            <a:r>
              <a:rPr lang="en-US" altLang="en-US"/>
              <a:t>Multiple iterations over the same data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itle 1">
            <a:extLst>
              <a:ext uri="{FF2B5EF4-FFF2-40B4-BE49-F238E27FC236}">
                <a16:creationId xmlns:a16="http://schemas.microsoft.com/office/drawing/2014/main" id="{F2C124AC-2D9B-E93C-751B-8B85F49E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CDD8-2FBB-1DA4-A09E-8E016CAD9D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Give pages ranks (scores) based on links to them</a:t>
            </a:r>
          </a:p>
          <a:p>
            <a:pPr>
              <a:defRPr/>
            </a:pPr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>
              <a:defRPr/>
            </a:pPr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7C728-99CA-062A-65E4-194F0573E217}"/>
              </a:ext>
            </a:extLst>
          </p:cNvPr>
          <p:cNvSpPr txBox="1"/>
          <p:nvPr/>
        </p:nvSpPr>
        <p:spPr>
          <a:xfrm>
            <a:off x="1495426" y="6032501"/>
            <a:ext cx="4430713" cy="30797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Image: en.wikipedia.org/wiki/File:PageRank-hi-res-2.png </a:t>
            </a:r>
          </a:p>
        </p:txBody>
      </p:sp>
      <p:pic>
        <p:nvPicPr>
          <p:cNvPr id="626693" name="Picture 6" descr="800px-PageRank-hi-res-2.png">
            <a:extLst>
              <a:ext uri="{FF2B5EF4-FFF2-40B4-BE49-F238E27FC236}">
                <a16:creationId xmlns:a16="http://schemas.microsoft.com/office/drawing/2014/main" id="{2D29D3EF-4A3D-1CDD-6C6C-760AEAD6F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6" y="2233614"/>
            <a:ext cx="43783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C57E-9314-B015-EE46-06E01358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365125"/>
            <a:ext cx="11013558" cy="1325563"/>
          </a:xfrm>
        </p:spPr>
        <p:txBody>
          <a:bodyPr/>
          <a:lstStyle/>
          <a:p>
            <a:r>
              <a:rPr lang="en-US" dirty="0"/>
              <a:t>Use of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F2CC-D95A-E4B6-0359-00E3CE9F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825625"/>
            <a:ext cx="11695814" cy="4351338"/>
          </a:xfrm>
        </p:spPr>
        <p:txBody>
          <a:bodyPr/>
          <a:lstStyle/>
          <a:p>
            <a:r>
              <a:rPr lang="en-US" dirty="0"/>
              <a:t>RDDs are useful for unstructured and semi-structured data processing, making them ideal for log analysis, real-time analytics, and custom computations.</a:t>
            </a:r>
          </a:p>
          <a:p>
            <a:r>
              <a:rPr lang="en-US" dirty="0"/>
              <a:t>For structured data, </a:t>
            </a:r>
            <a:r>
              <a:rPr lang="en-US" dirty="0" err="1"/>
              <a:t>DataFrames</a:t>
            </a:r>
            <a:r>
              <a:rPr lang="en-US" dirty="0"/>
              <a:t> are often a better choice due to built-in optimizations. </a:t>
            </a:r>
          </a:p>
        </p:txBody>
      </p:sp>
    </p:spTree>
    <p:extLst>
      <p:ext uri="{BB962C8B-B14F-4D97-AF65-F5344CB8AC3E}">
        <p14:creationId xmlns:p14="http://schemas.microsoft.com/office/powerpoint/2010/main" val="3643570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Title 1">
            <a:extLst>
              <a:ext uri="{FF2B5EF4-FFF2-40B4-BE49-F238E27FC236}">
                <a16:creationId xmlns:a16="http://schemas.microsoft.com/office/drawing/2014/main" id="{7929266C-B9C0-E05E-E583-84196570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50825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09090F88-9847-5716-AC15-931676EDD0EE}"/>
              </a:ext>
            </a:extLst>
          </p:cNvPr>
          <p:cNvSpPr/>
          <p:nvPr/>
        </p:nvSpPr>
        <p:spPr>
          <a:xfrm>
            <a:off x="4192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1CD4DD9A-B808-0E42-7D82-C4BF00E8BC9F}"/>
              </a:ext>
            </a:extLst>
          </p:cNvPr>
          <p:cNvSpPr/>
          <p:nvPr/>
        </p:nvSpPr>
        <p:spPr>
          <a:xfrm>
            <a:off x="5715001" y="3833814"/>
            <a:ext cx="608013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AB042B36-BF2C-010A-FAEB-87E474BDE170}"/>
              </a:ext>
            </a:extLst>
          </p:cNvPr>
          <p:cNvSpPr/>
          <p:nvPr/>
        </p:nvSpPr>
        <p:spPr>
          <a:xfrm>
            <a:off x="7240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E0425272-B47F-8809-0AF2-19E2F502828B}"/>
              </a:ext>
            </a:extLst>
          </p:cNvPr>
          <p:cNvSpPr/>
          <p:nvPr/>
        </p:nvSpPr>
        <p:spPr>
          <a:xfrm>
            <a:off x="5719763" y="5370514"/>
            <a:ext cx="608012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E81415-4CA3-C54E-6055-B9476F76C333}"/>
              </a:ext>
            </a:extLst>
          </p:cNvPr>
          <p:cNvCxnSpPr/>
          <p:nvPr/>
        </p:nvCxnSpPr>
        <p:spPr>
          <a:xfrm flipH="1" flipV="1">
            <a:off x="4800600" y="4976813"/>
            <a:ext cx="914400" cy="393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6C8FF-6411-69E0-30E7-FFF5FE70D6F3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018213" y="4495801"/>
            <a:ext cx="4762" cy="874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13A4C4-5D09-87FF-5688-03FE50F3A612}"/>
              </a:ext>
            </a:extLst>
          </p:cNvPr>
          <p:cNvCxnSpPr>
            <a:endCxn id="5" idx="1"/>
          </p:cNvCxnSpPr>
          <p:nvPr/>
        </p:nvCxnSpPr>
        <p:spPr>
          <a:xfrm flipV="1">
            <a:off x="4800600" y="4164013"/>
            <a:ext cx="914400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09DFCE-CA77-25B3-7307-A156827D17FA}"/>
              </a:ext>
            </a:extLst>
          </p:cNvPr>
          <p:cNvCxnSpPr/>
          <p:nvPr/>
        </p:nvCxnSpPr>
        <p:spPr>
          <a:xfrm flipH="1" flipV="1">
            <a:off x="6323014" y="4075113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01771A8-C223-8638-1836-41EE774C9912}"/>
              </a:ext>
            </a:extLst>
          </p:cNvPr>
          <p:cNvCxnSpPr/>
          <p:nvPr/>
        </p:nvCxnSpPr>
        <p:spPr>
          <a:xfrm flipH="1" flipV="1">
            <a:off x="6323014" y="4206875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724" name="TextBox 39">
            <a:extLst>
              <a:ext uri="{FF2B5EF4-FFF2-40B4-BE49-F238E27FC236}">
                <a16:creationId xmlns:a16="http://schemas.microsoft.com/office/drawing/2014/main" id="{6E5CB30B-E12A-BE4C-A2EF-BBC7752E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583113"/>
            <a:ext cx="530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7725" name="TextBox 40">
            <a:extLst>
              <a:ext uri="{FF2B5EF4-FFF2-40B4-BE49-F238E27FC236}">
                <a16:creationId xmlns:a16="http://schemas.microsoft.com/office/drawing/2014/main" id="{4668C290-4098-F8C2-621E-076F7C9E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4576763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7726" name="TextBox 41">
            <a:extLst>
              <a:ext uri="{FF2B5EF4-FFF2-40B4-BE49-F238E27FC236}">
                <a16:creationId xmlns:a16="http://schemas.microsoft.com/office/drawing/2014/main" id="{4885EFB4-8FDD-D36B-504B-1224ED97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3633788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7727" name="TextBox 42">
            <a:extLst>
              <a:ext uri="{FF2B5EF4-FFF2-40B4-BE49-F238E27FC236}">
                <a16:creationId xmlns:a16="http://schemas.microsoft.com/office/drawing/2014/main" id="{18578339-F733-3C19-74A2-E261C4D52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6" y="5673726"/>
            <a:ext cx="530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C999E-4D75-2BFD-40F9-E487A172D0EB}"/>
              </a:ext>
            </a:extLst>
          </p:cNvPr>
          <p:cNvCxnSpPr/>
          <p:nvPr/>
        </p:nvCxnSpPr>
        <p:spPr>
          <a:xfrm flipV="1">
            <a:off x="6327776" y="4938714"/>
            <a:ext cx="912813" cy="4667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7729" name="Content Placeholder 2">
            <a:extLst>
              <a:ext uri="{FF2B5EF4-FFF2-40B4-BE49-F238E27FC236}">
                <a16:creationId xmlns:a16="http://schemas.microsoft.com/office/drawing/2014/main" id="{61B23274-EE63-03CF-1938-AFAA8EF7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Title 1">
            <a:extLst>
              <a:ext uri="{FF2B5EF4-FFF2-40B4-BE49-F238E27FC236}">
                <a16:creationId xmlns:a16="http://schemas.microsoft.com/office/drawing/2014/main" id="{8C0DF6E0-D311-529B-7008-2E34B428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13" y="393700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29763" name="Content Placeholder 2">
            <a:extLst>
              <a:ext uri="{FF2B5EF4-FFF2-40B4-BE49-F238E27FC236}">
                <a16:creationId xmlns:a16="http://schemas.microsoft.com/office/drawing/2014/main" id="{56E4EE3D-6B5F-2BBA-A2F0-B69D7E0F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  <a:p>
            <a:pPr marL="512763" indent="-512763"/>
            <a:endParaRPr lang="en-US" altLang="en-US" sz="2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83228BEB-4E40-6F83-78E1-D426A5BAD530}"/>
              </a:ext>
            </a:extLst>
          </p:cNvPr>
          <p:cNvSpPr/>
          <p:nvPr/>
        </p:nvSpPr>
        <p:spPr>
          <a:xfrm>
            <a:off x="4192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A6B3B8AE-7C97-6D77-4BAD-BD7BB0274EC4}"/>
              </a:ext>
            </a:extLst>
          </p:cNvPr>
          <p:cNvSpPr/>
          <p:nvPr/>
        </p:nvSpPr>
        <p:spPr>
          <a:xfrm>
            <a:off x="5715001" y="3833814"/>
            <a:ext cx="608013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C92297BC-0A8B-F5CA-C28A-9A78143A8C82}"/>
              </a:ext>
            </a:extLst>
          </p:cNvPr>
          <p:cNvSpPr/>
          <p:nvPr/>
        </p:nvSpPr>
        <p:spPr>
          <a:xfrm>
            <a:off x="7240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DB6FDA8A-E9C7-0DE3-2963-C6BE9AF543D6}"/>
              </a:ext>
            </a:extLst>
          </p:cNvPr>
          <p:cNvSpPr/>
          <p:nvPr/>
        </p:nvSpPr>
        <p:spPr>
          <a:xfrm>
            <a:off x="5719763" y="5370514"/>
            <a:ext cx="608012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7DF686-9815-2249-7469-C0DB912B6E7D}"/>
              </a:ext>
            </a:extLst>
          </p:cNvPr>
          <p:cNvCxnSpPr/>
          <p:nvPr/>
        </p:nvCxnSpPr>
        <p:spPr>
          <a:xfrm flipH="1" flipV="1">
            <a:off x="4800600" y="4976813"/>
            <a:ext cx="914400" cy="393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83F88E-7586-DE8B-BF97-D5AAD21A356B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018213" y="4495801"/>
            <a:ext cx="4762" cy="874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026825-E6E1-6CE8-711A-73AD1C1C5B91}"/>
              </a:ext>
            </a:extLst>
          </p:cNvPr>
          <p:cNvCxnSpPr>
            <a:endCxn id="5" idx="1"/>
          </p:cNvCxnSpPr>
          <p:nvPr/>
        </p:nvCxnSpPr>
        <p:spPr>
          <a:xfrm flipV="1">
            <a:off x="4800600" y="4164013"/>
            <a:ext cx="914400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DD262-9427-F341-FBDB-E44D29924F74}"/>
              </a:ext>
            </a:extLst>
          </p:cNvPr>
          <p:cNvCxnSpPr/>
          <p:nvPr/>
        </p:nvCxnSpPr>
        <p:spPr>
          <a:xfrm flipH="1" flipV="1">
            <a:off x="6323014" y="4075113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4CC6D9-1899-B6CB-6012-FA1F655106D2}"/>
              </a:ext>
            </a:extLst>
          </p:cNvPr>
          <p:cNvCxnSpPr/>
          <p:nvPr/>
        </p:nvCxnSpPr>
        <p:spPr>
          <a:xfrm flipH="1" flipV="1">
            <a:off x="6323014" y="4206875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773" name="TextBox 39">
            <a:extLst>
              <a:ext uri="{FF2B5EF4-FFF2-40B4-BE49-F238E27FC236}">
                <a16:creationId xmlns:a16="http://schemas.microsoft.com/office/drawing/2014/main" id="{B3889ADD-284C-4DC1-BFA7-05E31364A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4583113"/>
            <a:ext cx="5302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9774" name="TextBox 40">
            <a:extLst>
              <a:ext uri="{FF2B5EF4-FFF2-40B4-BE49-F238E27FC236}">
                <a16:creationId xmlns:a16="http://schemas.microsoft.com/office/drawing/2014/main" id="{F82005A5-B4DD-96A5-9787-D2E52A6A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4576763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9775" name="TextBox 41">
            <a:extLst>
              <a:ext uri="{FF2B5EF4-FFF2-40B4-BE49-F238E27FC236}">
                <a16:creationId xmlns:a16="http://schemas.microsoft.com/office/drawing/2014/main" id="{193DCF9A-5749-33F2-2593-68B7108E1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1" y="3633788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9776" name="TextBox 42">
            <a:extLst>
              <a:ext uri="{FF2B5EF4-FFF2-40B4-BE49-F238E27FC236}">
                <a16:creationId xmlns:a16="http://schemas.microsoft.com/office/drawing/2014/main" id="{AE426AD6-0390-DEFC-6849-DD6E81093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6" y="5673726"/>
            <a:ext cx="5302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29777" name="TextBox 6">
            <a:extLst>
              <a:ext uri="{FF2B5EF4-FFF2-40B4-BE49-F238E27FC236}">
                <a16:creationId xmlns:a16="http://schemas.microsoft.com/office/drawing/2014/main" id="{8981639D-C0D3-9EE9-919A-272BB2BF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564" y="4014788"/>
            <a:ext cx="3127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9778" name="TextBox 17">
            <a:extLst>
              <a:ext uri="{FF2B5EF4-FFF2-40B4-BE49-F238E27FC236}">
                <a16:creationId xmlns:a16="http://schemas.microsoft.com/office/drawing/2014/main" id="{A1F1039D-3CE4-41AC-9392-F3C08A4FC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5167313"/>
            <a:ext cx="544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29779" name="TextBox 18">
            <a:extLst>
              <a:ext uri="{FF2B5EF4-FFF2-40B4-BE49-F238E27FC236}">
                <a16:creationId xmlns:a16="http://schemas.microsoft.com/office/drawing/2014/main" id="{01F93903-DD18-1D23-3753-7010EECB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4659313"/>
            <a:ext cx="542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29780" name="TextBox 19">
            <a:extLst>
              <a:ext uri="{FF2B5EF4-FFF2-40B4-BE49-F238E27FC236}">
                <a16:creationId xmlns:a16="http://schemas.microsoft.com/office/drawing/2014/main" id="{562EBB52-E0EB-5E3F-4E61-10708DFC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9" y="3930650"/>
            <a:ext cx="542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29781" name="TextBox 20">
            <a:extLst>
              <a:ext uri="{FF2B5EF4-FFF2-40B4-BE49-F238E27FC236}">
                <a16:creationId xmlns:a16="http://schemas.microsoft.com/office/drawing/2014/main" id="{2FC6D319-1308-1727-1FAD-3D3DFBF96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4" y="4379913"/>
            <a:ext cx="31273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3C8229-4478-1000-271C-1C1D78C7D38D}"/>
              </a:ext>
            </a:extLst>
          </p:cNvPr>
          <p:cNvCxnSpPr/>
          <p:nvPr/>
        </p:nvCxnSpPr>
        <p:spPr>
          <a:xfrm flipV="1">
            <a:off x="6327776" y="4938714"/>
            <a:ext cx="912813" cy="4667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783" name="TextBox 22">
            <a:extLst>
              <a:ext uri="{FF2B5EF4-FFF2-40B4-BE49-F238E27FC236}">
                <a16:creationId xmlns:a16="http://schemas.microsoft.com/office/drawing/2014/main" id="{5502B2EB-0C49-C936-C596-474059CC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9" y="5037138"/>
            <a:ext cx="542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Title 1">
            <a:extLst>
              <a:ext uri="{FF2B5EF4-FFF2-40B4-BE49-F238E27FC236}">
                <a16:creationId xmlns:a16="http://schemas.microsoft.com/office/drawing/2014/main" id="{B1D0FFA1-D3E6-9C38-EE68-2A18084E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13" y="438150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30787" name="Content Placeholder 2">
            <a:extLst>
              <a:ext uri="{FF2B5EF4-FFF2-40B4-BE49-F238E27FC236}">
                <a16:creationId xmlns:a16="http://schemas.microsoft.com/office/drawing/2014/main" id="{0983CE44-D354-12D0-A701-06682F661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  <a:p>
            <a:pPr marL="512763" indent="-512763"/>
            <a:endParaRPr lang="en-US" altLang="en-US" sz="2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904F0B6B-CB0A-12B3-D963-62C98D306AEB}"/>
              </a:ext>
            </a:extLst>
          </p:cNvPr>
          <p:cNvSpPr/>
          <p:nvPr/>
        </p:nvSpPr>
        <p:spPr>
          <a:xfrm>
            <a:off x="4192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520B09BB-3391-C205-1582-C34E2E595C73}"/>
              </a:ext>
            </a:extLst>
          </p:cNvPr>
          <p:cNvSpPr/>
          <p:nvPr/>
        </p:nvSpPr>
        <p:spPr>
          <a:xfrm>
            <a:off x="5715001" y="3833814"/>
            <a:ext cx="608013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17120523-F792-C07B-E178-E743A90AA2CE}"/>
              </a:ext>
            </a:extLst>
          </p:cNvPr>
          <p:cNvSpPr/>
          <p:nvPr/>
        </p:nvSpPr>
        <p:spPr>
          <a:xfrm>
            <a:off x="7240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11DFF846-4414-3936-0F6D-9A9B53C9C402}"/>
              </a:ext>
            </a:extLst>
          </p:cNvPr>
          <p:cNvSpPr/>
          <p:nvPr/>
        </p:nvSpPr>
        <p:spPr>
          <a:xfrm>
            <a:off x="5719763" y="5370514"/>
            <a:ext cx="608012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986556-8F04-AE5F-26C5-81C3A33ACB95}"/>
              </a:ext>
            </a:extLst>
          </p:cNvPr>
          <p:cNvCxnSpPr/>
          <p:nvPr/>
        </p:nvCxnSpPr>
        <p:spPr>
          <a:xfrm flipH="1" flipV="1">
            <a:off x="4800600" y="4976813"/>
            <a:ext cx="914400" cy="393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66131D-CF42-8566-6A87-025B58B6A613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018213" y="4495801"/>
            <a:ext cx="4762" cy="874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3B4A3A-1659-6E68-6104-159BED53122F}"/>
              </a:ext>
            </a:extLst>
          </p:cNvPr>
          <p:cNvCxnSpPr>
            <a:endCxn id="5" idx="1"/>
          </p:cNvCxnSpPr>
          <p:nvPr/>
        </p:nvCxnSpPr>
        <p:spPr>
          <a:xfrm flipV="1">
            <a:off x="4800600" y="4164013"/>
            <a:ext cx="914400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B1E7B4-0A0D-7EE8-83AB-9875735DFB34}"/>
              </a:ext>
            </a:extLst>
          </p:cNvPr>
          <p:cNvCxnSpPr/>
          <p:nvPr/>
        </p:nvCxnSpPr>
        <p:spPr>
          <a:xfrm flipH="1" flipV="1">
            <a:off x="6323014" y="4075113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1A044D-4685-B084-24DC-01E79EBCADA5}"/>
              </a:ext>
            </a:extLst>
          </p:cNvPr>
          <p:cNvCxnSpPr/>
          <p:nvPr/>
        </p:nvCxnSpPr>
        <p:spPr>
          <a:xfrm flipH="1" flipV="1">
            <a:off x="6323014" y="4206875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0797" name="TextBox 39">
            <a:extLst>
              <a:ext uri="{FF2B5EF4-FFF2-40B4-BE49-F238E27FC236}">
                <a16:creationId xmlns:a16="http://schemas.microsoft.com/office/drawing/2014/main" id="{4DCAF8E3-5D8F-58DB-9F9C-5CDFCE73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4583113"/>
            <a:ext cx="684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sp>
        <p:nvSpPr>
          <p:cNvPr id="630798" name="TextBox 40">
            <a:extLst>
              <a:ext uri="{FF2B5EF4-FFF2-40B4-BE49-F238E27FC236}">
                <a16:creationId xmlns:a16="http://schemas.microsoft.com/office/drawing/2014/main" id="{F17D0723-C6E7-24A4-252A-3763F45A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4576763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30799" name="TextBox 41">
            <a:extLst>
              <a:ext uri="{FF2B5EF4-FFF2-40B4-BE49-F238E27FC236}">
                <a16:creationId xmlns:a16="http://schemas.microsoft.com/office/drawing/2014/main" id="{BEE085EB-8907-D7E3-A7DE-455BA3574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633788"/>
            <a:ext cx="673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1.85</a:t>
            </a:r>
          </a:p>
        </p:txBody>
      </p:sp>
      <p:sp>
        <p:nvSpPr>
          <p:cNvPr id="630800" name="TextBox 42">
            <a:extLst>
              <a:ext uri="{FF2B5EF4-FFF2-40B4-BE49-F238E27FC236}">
                <a16:creationId xmlns:a16="http://schemas.microsoft.com/office/drawing/2014/main" id="{4B944088-C6C1-A90D-11F0-CAF957ED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5673726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2D82C-30F1-B736-33BA-6B4E6452B541}"/>
              </a:ext>
            </a:extLst>
          </p:cNvPr>
          <p:cNvCxnSpPr/>
          <p:nvPr/>
        </p:nvCxnSpPr>
        <p:spPr>
          <a:xfrm flipV="1">
            <a:off x="6327776" y="4938714"/>
            <a:ext cx="912813" cy="4667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Title 1">
            <a:extLst>
              <a:ext uri="{FF2B5EF4-FFF2-40B4-BE49-F238E27FC236}">
                <a16:creationId xmlns:a16="http://schemas.microsoft.com/office/drawing/2014/main" id="{1B7B8783-8D30-06AB-6C5E-AA682307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93700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31811" name="Content Placeholder 2">
            <a:extLst>
              <a:ext uri="{FF2B5EF4-FFF2-40B4-BE49-F238E27FC236}">
                <a16:creationId xmlns:a16="http://schemas.microsoft.com/office/drawing/2014/main" id="{3181C0D6-84D0-FC00-8D3E-1945F59B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  <a:p>
            <a:pPr marL="512763" indent="-512763"/>
            <a:endParaRPr lang="en-US" altLang="en-US" sz="2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BDD202DC-6F23-A048-9887-97454A6E15B7}"/>
              </a:ext>
            </a:extLst>
          </p:cNvPr>
          <p:cNvSpPr/>
          <p:nvPr/>
        </p:nvSpPr>
        <p:spPr>
          <a:xfrm>
            <a:off x="4192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E7AAC126-CFE2-B698-C22F-98495E97639C}"/>
              </a:ext>
            </a:extLst>
          </p:cNvPr>
          <p:cNvSpPr/>
          <p:nvPr/>
        </p:nvSpPr>
        <p:spPr>
          <a:xfrm>
            <a:off x="5715001" y="3833814"/>
            <a:ext cx="608013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02857F7A-802A-400E-1087-0621723CD013}"/>
              </a:ext>
            </a:extLst>
          </p:cNvPr>
          <p:cNvSpPr/>
          <p:nvPr/>
        </p:nvSpPr>
        <p:spPr>
          <a:xfrm>
            <a:off x="7240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F75BE42-F70A-9962-B1BB-1DA0D8F87693}"/>
              </a:ext>
            </a:extLst>
          </p:cNvPr>
          <p:cNvSpPr/>
          <p:nvPr/>
        </p:nvSpPr>
        <p:spPr>
          <a:xfrm>
            <a:off x="5719763" y="5370514"/>
            <a:ext cx="608012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2B9B97-CB1C-45FF-2882-17F5AC41CC3E}"/>
              </a:ext>
            </a:extLst>
          </p:cNvPr>
          <p:cNvCxnSpPr/>
          <p:nvPr/>
        </p:nvCxnSpPr>
        <p:spPr>
          <a:xfrm flipH="1" flipV="1">
            <a:off x="4800600" y="4976813"/>
            <a:ext cx="914400" cy="393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99BC3B-9B95-50FD-12A2-C7C767E81ED8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018213" y="4495801"/>
            <a:ext cx="4762" cy="874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8EC0C-41A4-C93D-092F-964163A18E72}"/>
              </a:ext>
            </a:extLst>
          </p:cNvPr>
          <p:cNvCxnSpPr>
            <a:endCxn id="5" idx="1"/>
          </p:cNvCxnSpPr>
          <p:nvPr/>
        </p:nvCxnSpPr>
        <p:spPr>
          <a:xfrm flipV="1">
            <a:off x="4800600" y="4164013"/>
            <a:ext cx="914400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4E4FE8-B2B4-0343-E607-6E3891E3EB1C}"/>
              </a:ext>
            </a:extLst>
          </p:cNvPr>
          <p:cNvCxnSpPr/>
          <p:nvPr/>
        </p:nvCxnSpPr>
        <p:spPr>
          <a:xfrm flipH="1" flipV="1">
            <a:off x="6323014" y="4075113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A0F2C8-5537-59CC-595B-E23CDEFB4837}"/>
              </a:ext>
            </a:extLst>
          </p:cNvPr>
          <p:cNvCxnSpPr/>
          <p:nvPr/>
        </p:nvCxnSpPr>
        <p:spPr>
          <a:xfrm flipH="1" flipV="1">
            <a:off x="6323014" y="4206875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1821" name="TextBox 16">
            <a:extLst>
              <a:ext uri="{FF2B5EF4-FFF2-40B4-BE49-F238E27FC236}">
                <a16:creationId xmlns:a16="http://schemas.microsoft.com/office/drawing/2014/main" id="{ED19C62E-F3C9-49F0-2AF5-88FF66725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1" y="4037013"/>
            <a:ext cx="684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sp>
        <p:nvSpPr>
          <p:cNvPr id="631822" name="TextBox 17">
            <a:extLst>
              <a:ext uri="{FF2B5EF4-FFF2-40B4-BE49-F238E27FC236}">
                <a16:creationId xmlns:a16="http://schemas.microsoft.com/office/drawing/2014/main" id="{224CD69A-7160-B144-A1EF-2193A727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1" y="5164138"/>
            <a:ext cx="696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631823" name="TextBox 18">
            <a:extLst>
              <a:ext uri="{FF2B5EF4-FFF2-40B4-BE49-F238E27FC236}">
                <a16:creationId xmlns:a16="http://schemas.microsoft.com/office/drawing/2014/main" id="{D2B1A56D-D98F-6009-B041-2A7A3ABE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9" y="4683126"/>
            <a:ext cx="6953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0.29</a:t>
            </a:r>
          </a:p>
        </p:txBody>
      </p:sp>
      <p:sp>
        <p:nvSpPr>
          <p:cNvPr id="631824" name="TextBox 19">
            <a:extLst>
              <a:ext uri="{FF2B5EF4-FFF2-40B4-BE49-F238E27FC236}">
                <a16:creationId xmlns:a16="http://schemas.microsoft.com/office/drawing/2014/main" id="{5E22AADE-5472-0959-BEC7-3D05F357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1" y="3930650"/>
            <a:ext cx="544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631825" name="TextBox 20">
            <a:extLst>
              <a:ext uri="{FF2B5EF4-FFF2-40B4-BE49-F238E27FC236}">
                <a16:creationId xmlns:a16="http://schemas.microsoft.com/office/drawing/2014/main" id="{EBA9A247-FB3A-B7AD-CA9B-79AD99F7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1" y="4379913"/>
            <a:ext cx="6715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1.85</a:t>
            </a:r>
          </a:p>
        </p:txBody>
      </p:sp>
      <p:sp>
        <p:nvSpPr>
          <p:cNvPr id="631826" name="TextBox 21">
            <a:extLst>
              <a:ext uri="{FF2B5EF4-FFF2-40B4-BE49-F238E27FC236}">
                <a16:creationId xmlns:a16="http://schemas.microsoft.com/office/drawing/2014/main" id="{A8EAC51D-14D5-C197-5ED4-D93EBB0D4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4583113"/>
            <a:ext cx="684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sp>
        <p:nvSpPr>
          <p:cNvPr id="631827" name="TextBox 22">
            <a:extLst>
              <a:ext uri="{FF2B5EF4-FFF2-40B4-BE49-F238E27FC236}">
                <a16:creationId xmlns:a16="http://schemas.microsoft.com/office/drawing/2014/main" id="{14D14DE2-0A26-6FA1-D54E-694778AF6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4576763"/>
            <a:ext cx="5318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31828" name="TextBox 23">
            <a:extLst>
              <a:ext uri="{FF2B5EF4-FFF2-40B4-BE49-F238E27FC236}">
                <a16:creationId xmlns:a16="http://schemas.microsoft.com/office/drawing/2014/main" id="{576B0E90-9DAF-8A0A-88DD-3C68F0159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3633788"/>
            <a:ext cx="6731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1.85</a:t>
            </a:r>
          </a:p>
        </p:txBody>
      </p:sp>
      <p:sp>
        <p:nvSpPr>
          <p:cNvPr id="631829" name="TextBox 24">
            <a:extLst>
              <a:ext uri="{FF2B5EF4-FFF2-40B4-BE49-F238E27FC236}">
                <a16:creationId xmlns:a16="http://schemas.microsoft.com/office/drawing/2014/main" id="{58EB6B69-A04A-7582-7E1F-7E647CAC6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5673726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66F590-4E5A-722F-D1B8-E5849CBA5765}"/>
              </a:ext>
            </a:extLst>
          </p:cNvPr>
          <p:cNvCxnSpPr/>
          <p:nvPr/>
        </p:nvCxnSpPr>
        <p:spPr>
          <a:xfrm flipV="1">
            <a:off x="6327776" y="4938714"/>
            <a:ext cx="912813" cy="4667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1831" name="TextBox 26">
            <a:extLst>
              <a:ext uri="{FF2B5EF4-FFF2-40B4-BE49-F238E27FC236}">
                <a16:creationId xmlns:a16="http://schemas.microsoft.com/office/drawing/2014/main" id="{6481936F-B821-281F-41ED-A7EC6C38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9" y="5035550"/>
            <a:ext cx="542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804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0.5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Title 1">
            <a:extLst>
              <a:ext uri="{FF2B5EF4-FFF2-40B4-BE49-F238E27FC236}">
                <a16:creationId xmlns:a16="http://schemas.microsoft.com/office/drawing/2014/main" id="{8E1B264D-3F64-8E58-E415-87454F79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49250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32835" name="Content Placeholder 2">
            <a:extLst>
              <a:ext uri="{FF2B5EF4-FFF2-40B4-BE49-F238E27FC236}">
                <a16:creationId xmlns:a16="http://schemas.microsoft.com/office/drawing/2014/main" id="{D97140D0-AB5B-FD22-83FB-FFC52A94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  <a:p>
            <a:pPr marL="512763" indent="-512763"/>
            <a:endParaRPr lang="en-US" altLang="en-US" sz="220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9972BCC5-1F47-88AE-6327-A51DF8F7729A}"/>
              </a:ext>
            </a:extLst>
          </p:cNvPr>
          <p:cNvSpPr/>
          <p:nvPr/>
        </p:nvSpPr>
        <p:spPr>
          <a:xfrm>
            <a:off x="4192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F2DDE3F6-03C5-A867-0C75-DAED0412F69A}"/>
              </a:ext>
            </a:extLst>
          </p:cNvPr>
          <p:cNvSpPr/>
          <p:nvPr/>
        </p:nvSpPr>
        <p:spPr>
          <a:xfrm>
            <a:off x="5715001" y="3833814"/>
            <a:ext cx="608013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E04BAE42-287F-17C8-70BB-025194880935}"/>
              </a:ext>
            </a:extLst>
          </p:cNvPr>
          <p:cNvSpPr/>
          <p:nvPr/>
        </p:nvSpPr>
        <p:spPr>
          <a:xfrm>
            <a:off x="7240588" y="4495800"/>
            <a:ext cx="608012" cy="66040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57033A1-3F1F-7DBF-5A0C-EFF739A2D63A}"/>
              </a:ext>
            </a:extLst>
          </p:cNvPr>
          <p:cNvSpPr/>
          <p:nvPr/>
        </p:nvSpPr>
        <p:spPr>
          <a:xfrm>
            <a:off x="5719763" y="5370514"/>
            <a:ext cx="608012" cy="661987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endParaRPr lang="en-US" sz="2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8C88DF-47EE-54F7-2FEA-7AAC840F21C5}"/>
              </a:ext>
            </a:extLst>
          </p:cNvPr>
          <p:cNvCxnSpPr/>
          <p:nvPr/>
        </p:nvCxnSpPr>
        <p:spPr>
          <a:xfrm flipH="1" flipV="1">
            <a:off x="4800600" y="4976813"/>
            <a:ext cx="914400" cy="3937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837382-4192-1430-E7C9-C1AC8742A7BF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6018213" y="4495801"/>
            <a:ext cx="4762" cy="8747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EC26C8-9EDC-5C8E-F2E4-7579C94BACF1}"/>
              </a:ext>
            </a:extLst>
          </p:cNvPr>
          <p:cNvCxnSpPr>
            <a:endCxn id="5" idx="1"/>
          </p:cNvCxnSpPr>
          <p:nvPr/>
        </p:nvCxnSpPr>
        <p:spPr>
          <a:xfrm flipV="1">
            <a:off x="4800600" y="4164013"/>
            <a:ext cx="914400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25B3A-B611-0E43-CF25-14EA7429B46C}"/>
              </a:ext>
            </a:extLst>
          </p:cNvPr>
          <p:cNvCxnSpPr/>
          <p:nvPr/>
        </p:nvCxnSpPr>
        <p:spPr>
          <a:xfrm flipH="1" flipV="1">
            <a:off x="6323014" y="4075113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505669-3EAC-45D0-58BD-C02BA096B1DF}"/>
              </a:ext>
            </a:extLst>
          </p:cNvPr>
          <p:cNvCxnSpPr/>
          <p:nvPr/>
        </p:nvCxnSpPr>
        <p:spPr>
          <a:xfrm flipH="1" flipV="1">
            <a:off x="6323014" y="4206875"/>
            <a:ext cx="917575" cy="4953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2845" name="TextBox 39">
            <a:extLst>
              <a:ext uri="{FF2B5EF4-FFF2-40B4-BE49-F238E27FC236}">
                <a16:creationId xmlns:a16="http://schemas.microsoft.com/office/drawing/2014/main" id="{E1BE3A6F-44E5-08E2-47F3-9BE5DF266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583113"/>
            <a:ext cx="6794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0.39</a:t>
            </a:r>
          </a:p>
        </p:txBody>
      </p:sp>
      <p:sp>
        <p:nvSpPr>
          <p:cNvPr id="632846" name="TextBox 40">
            <a:extLst>
              <a:ext uri="{FF2B5EF4-FFF2-40B4-BE49-F238E27FC236}">
                <a16:creationId xmlns:a16="http://schemas.microsoft.com/office/drawing/2014/main" id="{B9263075-ACBF-D69B-2117-7CF915C2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4576763"/>
            <a:ext cx="6445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1.72</a:t>
            </a:r>
          </a:p>
        </p:txBody>
      </p:sp>
      <p:sp>
        <p:nvSpPr>
          <p:cNvPr id="632847" name="TextBox 41">
            <a:extLst>
              <a:ext uri="{FF2B5EF4-FFF2-40B4-BE49-F238E27FC236}">
                <a16:creationId xmlns:a16="http://schemas.microsoft.com/office/drawing/2014/main" id="{A53BF7FF-111E-DB11-BFDE-293442972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3" y="3633788"/>
            <a:ext cx="64611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1.31</a:t>
            </a:r>
          </a:p>
        </p:txBody>
      </p:sp>
      <p:sp>
        <p:nvSpPr>
          <p:cNvPr id="632848" name="TextBox 42">
            <a:extLst>
              <a:ext uri="{FF2B5EF4-FFF2-40B4-BE49-F238E27FC236}">
                <a16:creationId xmlns:a16="http://schemas.microsoft.com/office/drawing/2014/main" id="{5B560508-7521-DF65-F2B8-E1EADE75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673726"/>
            <a:ext cx="685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rbel" panose="020B0503020204020204" pitchFamily="34" charset="0"/>
                <a:cs typeface="Arial" panose="020B0604020202020204" pitchFamily="34" charset="0"/>
              </a:rPr>
              <a:t>0.58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32AA27D-9B7D-7D34-8F35-95DA0CB6D9ED}"/>
              </a:ext>
            </a:extLst>
          </p:cNvPr>
          <p:cNvSpPr/>
          <p:nvPr/>
        </p:nvSpPr>
        <p:spPr>
          <a:xfrm>
            <a:off x="5249864" y="4657725"/>
            <a:ext cx="1544637" cy="463550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anchor="b"/>
          <a:lstStyle/>
          <a:p>
            <a:pPr algn="ctr">
              <a:defRPr/>
            </a:pPr>
            <a:r>
              <a:rPr lang="en-US" sz="2200" b="1" dirty="0"/>
              <a:t>. . 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9695A3-8181-B785-DC32-A167D03115FC}"/>
              </a:ext>
            </a:extLst>
          </p:cNvPr>
          <p:cNvCxnSpPr/>
          <p:nvPr/>
        </p:nvCxnSpPr>
        <p:spPr>
          <a:xfrm flipV="1">
            <a:off x="6327776" y="4938714"/>
            <a:ext cx="912813" cy="46672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Title 1">
            <a:extLst>
              <a:ext uri="{FF2B5EF4-FFF2-40B4-BE49-F238E27FC236}">
                <a16:creationId xmlns:a16="http://schemas.microsoft.com/office/drawing/2014/main" id="{24750A17-BCCA-1403-8906-30251705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438150"/>
            <a:ext cx="8229600" cy="952500"/>
          </a:xfrm>
        </p:spPr>
        <p:txBody>
          <a:bodyPr/>
          <a:lstStyle/>
          <a:p>
            <a:r>
              <a:rPr lang="en-US" altLang="en-US"/>
              <a:t>Algorithm</a:t>
            </a:r>
          </a:p>
        </p:txBody>
      </p:sp>
      <p:sp>
        <p:nvSpPr>
          <p:cNvPr id="633859" name="Content Placeholder 2">
            <a:extLst>
              <a:ext uri="{FF2B5EF4-FFF2-40B4-BE49-F238E27FC236}">
                <a16:creationId xmlns:a16="http://schemas.microsoft.com/office/drawing/2014/main" id="{87A1982C-360E-CC48-1E80-4FB164089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46251"/>
            <a:ext cx="8229600" cy="1666875"/>
          </a:xfrm>
        </p:spPr>
        <p:txBody>
          <a:bodyPr/>
          <a:lstStyle/>
          <a:p>
            <a:pPr marL="512763" indent="-512763">
              <a:buFont typeface="Calibri" panose="020F0502020204030204" pitchFamily="34" charset="0"/>
              <a:buAutoNum type="arabicPeriod"/>
            </a:pPr>
            <a:r>
              <a:rPr lang="en-US" altLang="en-US" sz="2200"/>
              <a:t>Start each page at a rank of 1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/>
              <a:t>On each iteration, have page </a:t>
            </a:r>
            <a:r>
              <a:rPr lang="en-US" altLang="en-US" sz="2200">
                <a:solidFill>
                  <a:srgbClr val="953735"/>
                </a:solidFill>
              </a:rPr>
              <a:t>p</a:t>
            </a:r>
            <a:r>
              <a:rPr lang="en-US" altLang="en-US" sz="2200"/>
              <a:t> contribute</a:t>
            </a:r>
            <a:br>
              <a:rPr lang="en-US" altLang="en-US" sz="2200"/>
            </a:br>
            <a:r>
              <a:rPr lang="en-US" altLang="en-US" sz="2200">
                <a:solidFill>
                  <a:srgbClr val="953735"/>
                </a:solidFill>
              </a:rPr>
              <a:t>rank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 / |neighbors</a:t>
            </a:r>
            <a:r>
              <a:rPr lang="en-US" altLang="en-US" sz="2200" baseline="-25000">
                <a:solidFill>
                  <a:srgbClr val="953735"/>
                </a:solidFill>
              </a:rPr>
              <a:t>p</a:t>
            </a:r>
            <a:r>
              <a:rPr lang="en-US" altLang="en-US" sz="2200">
                <a:solidFill>
                  <a:srgbClr val="953735"/>
                </a:solidFill>
              </a:rPr>
              <a:t>|</a:t>
            </a:r>
            <a:r>
              <a:rPr lang="en-US" altLang="en-US" sz="2200"/>
              <a:t> to its neighbors</a:t>
            </a:r>
          </a:p>
          <a:p>
            <a:pPr marL="512763" indent="-512763">
              <a:spcBef>
                <a:spcPts val="400"/>
              </a:spcBef>
              <a:buFont typeface="Calibri" panose="020F0502020204030204" pitchFamily="34" charset="0"/>
              <a:buAutoNum type="arabicPeriod"/>
            </a:pPr>
            <a:r>
              <a:rPr lang="en-US" altLang="en-US" sz="2200">
                <a:ea typeface="MS PGothic" panose="020B0600070205080204" pitchFamily="34" charset="-128"/>
              </a:rPr>
              <a:t>Set each page’s rank to</a:t>
            </a:r>
            <a:r>
              <a:rPr lang="en-US" altLang="en-US" sz="2200">
                <a:solidFill>
                  <a:srgbClr val="8000FF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200">
                <a:solidFill>
                  <a:srgbClr val="953735"/>
                </a:solidFill>
                <a:ea typeface="MS PGothic" panose="020B0600070205080204" pitchFamily="34" charset="-128"/>
              </a:rPr>
              <a:t>0.15 + 0.85 × contribs</a:t>
            </a:r>
          </a:p>
          <a:p>
            <a:pPr marL="512763" indent="-512763"/>
            <a:endParaRPr lang="en-US" altLang="en-US" sz="2200"/>
          </a:p>
        </p:txBody>
      </p:sp>
      <p:grpSp>
        <p:nvGrpSpPr>
          <p:cNvPr id="633860" name="Group 6">
            <a:extLst>
              <a:ext uri="{FF2B5EF4-FFF2-40B4-BE49-F238E27FC236}">
                <a16:creationId xmlns:a16="http://schemas.microsoft.com/office/drawing/2014/main" id="{D48938E7-DC55-7B13-CD38-F4FFA3E03DF7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579814"/>
            <a:ext cx="6246812" cy="2598737"/>
            <a:chOff x="2557394" y="7318050"/>
            <a:chExt cx="16661205" cy="6234550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16B5EDA6-BFE7-FB36-A06F-B9911FEE53ED}"/>
                </a:ext>
              </a:extLst>
            </p:cNvPr>
            <p:cNvSpPr/>
            <p:nvPr/>
          </p:nvSpPr>
          <p:spPr>
            <a:xfrm>
              <a:off x="7117525" y="9511759"/>
              <a:ext cx="1621664" cy="1588153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2200" dirty="0"/>
            </a:p>
          </p:txBody>
        </p:sp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E92F0C44-7235-1728-1FC7-624F95DD33F3}"/>
                </a:ext>
              </a:extLst>
            </p:cNvPr>
            <p:cNvSpPr/>
            <p:nvPr/>
          </p:nvSpPr>
          <p:spPr>
            <a:xfrm>
              <a:off x="11178033" y="7923604"/>
              <a:ext cx="1617428" cy="1588155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2200"/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B70036B4-002E-C40D-0F30-623DCB489A55}"/>
                </a:ext>
              </a:extLst>
            </p:cNvPr>
            <p:cNvSpPr/>
            <p:nvPr/>
          </p:nvSpPr>
          <p:spPr>
            <a:xfrm>
              <a:off x="15242775" y="9511759"/>
              <a:ext cx="1621661" cy="1588153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2200"/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996085D8-5D56-46BC-E6C6-EA2011B0B1C7}"/>
                </a:ext>
              </a:extLst>
            </p:cNvPr>
            <p:cNvSpPr/>
            <p:nvPr/>
          </p:nvSpPr>
          <p:spPr>
            <a:xfrm>
              <a:off x="11186502" y="11614063"/>
              <a:ext cx="1621661" cy="1588153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anchor="ctr"/>
            <a:lstStyle/>
            <a:p>
              <a:pPr algn="ctr">
                <a:defRPr/>
              </a:pPr>
              <a:endParaRPr lang="en-US" sz="22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36BFEB-539B-4124-134B-C7FEA34564AA}"/>
                </a:ext>
              </a:extLst>
            </p:cNvPr>
            <p:cNvCxnSpPr/>
            <p:nvPr/>
          </p:nvCxnSpPr>
          <p:spPr>
            <a:xfrm flipH="1" flipV="1">
              <a:off x="8739188" y="10669550"/>
              <a:ext cx="2438845" cy="9445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B67891-0D01-3477-9C06-89DBCD1F6860}"/>
                </a:ext>
              </a:extLst>
            </p:cNvPr>
            <p:cNvCxnSpPr>
              <a:stCxn id="8" idx="0"/>
              <a:endCxn id="5" idx="2"/>
            </p:cNvCxnSpPr>
            <p:nvPr/>
          </p:nvCxnSpPr>
          <p:spPr>
            <a:xfrm flipH="1" flipV="1">
              <a:off x="11986746" y="9511759"/>
              <a:ext cx="12704" cy="210230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7ABC36-6CEC-FF36-3D4B-71CD4978E1A4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8739188" y="8719586"/>
              <a:ext cx="2438845" cy="1188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FA34FA-284E-0B98-33A0-7ED559DB13D3}"/>
                </a:ext>
              </a:extLst>
            </p:cNvPr>
            <p:cNvCxnSpPr/>
            <p:nvPr/>
          </p:nvCxnSpPr>
          <p:spPr>
            <a:xfrm flipH="1" flipV="1">
              <a:off x="12795462" y="8502499"/>
              <a:ext cx="2447313" cy="1188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1F49C6-8C42-14BC-351D-CEEBBE11D285}"/>
                </a:ext>
              </a:extLst>
            </p:cNvPr>
            <p:cNvCxnSpPr/>
            <p:nvPr/>
          </p:nvCxnSpPr>
          <p:spPr>
            <a:xfrm flipH="1" flipV="1">
              <a:off x="12795462" y="8822415"/>
              <a:ext cx="2447313" cy="1188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3870" name="TextBox 39">
              <a:extLst>
                <a:ext uri="{FF2B5EF4-FFF2-40B4-BE49-F238E27FC236}">
                  <a16:creationId xmlns:a16="http://schemas.microsoft.com/office/drawing/2014/main" id="{D79666DE-3B09-27DA-20E1-FF81364D6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5618" y="9596370"/>
              <a:ext cx="2540851" cy="134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latin typeface="Corbel" panose="020B0503020204020204" pitchFamily="34" charset="0"/>
                  <a:cs typeface="Arial" panose="020B0604020202020204" pitchFamily="34" charset="0"/>
                </a:rPr>
                <a:t>0.46</a:t>
              </a:r>
            </a:p>
          </p:txBody>
        </p:sp>
        <p:sp>
          <p:nvSpPr>
            <p:cNvPr id="633871" name="TextBox 40">
              <a:extLst>
                <a:ext uri="{FF2B5EF4-FFF2-40B4-BE49-F238E27FC236}">
                  <a16:creationId xmlns:a16="http://schemas.microsoft.com/office/drawing/2014/main" id="{2FE6D0F0-733F-E45F-A6BD-A95975875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7466" y="9580720"/>
              <a:ext cx="2371133" cy="134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latin typeface="Corbel" panose="020B0503020204020204" pitchFamily="34" charset="0"/>
                  <a:cs typeface="Arial" panose="020B0604020202020204" pitchFamily="34" charset="0"/>
                </a:rPr>
                <a:t>1.37</a:t>
              </a:r>
            </a:p>
          </p:txBody>
        </p:sp>
        <p:sp>
          <p:nvSpPr>
            <p:cNvPr id="633872" name="TextBox 41">
              <a:extLst>
                <a:ext uri="{FF2B5EF4-FFF2-40B4-BE49-F238E27FC236}">
                  <a16:creationId xmlns:a16="http://schemas.microsoft.com/office/drawing/2014/main" id="{088E977C-7E70-713B-6781-4A9375C44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7109" y="7318050"/>
              <a:ext cx="2485747" cy="134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latin typeface="Corbel" panose="020B0503020204020204" pitchFamily="34" charset="0"/>
                  <a:cs typeface="Arial" panose="020B0604020202020204" pitchFamily="34" charset="0"/>
                </a:rPr>
                <a:t>1.44</a:t>
              </a:r>
            </a:p>
          </p:txBody>
        </p:sp>
        <p:sp>
          <p:nvSpPr>
            <p:cNvPr id="633873" name="TextBox 42">
              <a:extLst>
                <a:ext uri="{FF2B5EF4-FFF2-40B4-BE49-F238E27FC236}">
                  <a16:creationId xmlns:a16="http://schemas.microsoft.com/office/drawing/2014/main" id="{61A20E18-5727-3B53-399F-99AC7C0E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2317" y="12212464"/>
              <a:ext cx="2420357" cy="134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latin typeface="Corbel" panose="020B0503020204020204" pitchFamily="34" charset="0"/>
                  <a:cs typeface="Arial" panose="020B0604020202020204" pitchFamily="34" charset="0"/>
                </a:rPr>
                <a:t>0.73</a:t>
              </a:r>
            </a:p>
          </p:txBody>
        </p:sp>
        <p:sp>
          <p:nvSpPr>
            <p:cNvPr id="633874" name="TextBox 16">
              <a:extLst>
                <a:ext uri="{FF2B5EF4-FFF2-40B4-BE49-F238E27FC236}">
                  <a16:creationId xmlns:a16="http://schemas.microsoft.com/office/drawing/2014/main" id="{7B637480-D1E2-3DE4-929B-5EF930509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394" y="7533491"/>
              <a:ext cx="4783552" cy="134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17709" tIns="108855" rIns="217709" bIns="108855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latin typeface="Corbel" panose="020B0503020204020204" pitchFamily="34" charset="0"/>
                  <a:cs typeface="Arial" panose="020B0604020202020204" pitchFamily="34" charset="0"/>
                </a:rPr>
                <a:t>Final state: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D4118E-2C65-0413-59FE-0228D01B48F8}"/>
                </a:ext>
              </a:extLst>
            </p:cNvPr>
            <p:cNvCxnSpPr/>
            <p:nvPr/>
          </p:nvCxnSpPr>
          <p:spPr>
            <a:xfrm flipV="1">
              <a:off x="12808163" y="10578145"/>
              <a:ext cx="2434612" cy="111970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itle 1">
            <a:extLst>
              <a:ext uri="{FF2B5EF4-FFF2-40B4-BE49-F238E27FC236}">
                <a16:creationId xmlns:a16="http://schemas.microsoft.com/office/drawing/2014/main" id="{0CB3CC8A-5F85-C24C-E191-0CED9484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 Implementation</a:t>
            </a:r>
          </a:p>
        </p:txBody>
      </p:sp>
      <p:sp>
        <p:nvSpPr>
          <p:cNvPr id="634883" name="Content Placeholder 2">
            <a:extLst>
              <a:ext uri="{FF2B5EF4-FFF2-40B4-BE49-F238E27FC236}">
                <a16:creationId xmlns:a16="http://schemas.microsoft.com/office/drawing/2014/main" id="{CBA3DEA7-69BC-57C5-E6E8-C973D772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60600"/>
            <a:ext cx="8229600" cy="35179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800" b="1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val 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links = </a:t>
            </a:r>
            <a:r>
              <a:rPr lang="en-US" altLang="en-US" sz="1800">
                <a:solidFill>
                  <a:srgbClr val="00804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// load RDD of (url, neighbors) pairs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var 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ranks = </a:t>
            </a:r>
            <a:r>
              <a:rPr lang="en-US" altLang="en-US" sz="1800">
                <a:solidFill>
                  <a:srgbClr val="00804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// load RDD of (url, rank) pairs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>
              <a:solidFill>
                <a:srgbClr val="008000"/>
              </a:solidFill>
              <a:latin typeface="Lucida Console" panose="020B0609040504020204" pitchFamily="49" charset="0"/>
              <a:ea typeface="Consolas" panose="020B0609020204030204" pitchFamily="49" charset="0"/>
              <a:cs typeface="Lucida Console" panose="020B060904050402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for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(i &lt;- 1 to ITERATIONS)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</a:t>
            </a:r>
            <a:r>
              <a:rPr lang="en-US" altLang="en-US" sz="1800" b="1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val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contribs = links.</a:t>
            </a:r>
            <a:r>
              <a:rPr lang="en-US" altLang="en-US" sz="1800">
                <a:solidFill>
                  <a:srgbClr val="3366FF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join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(ranks).</a:t>
            </a:r>
            <a:r>
              <a:rPr lang="en-US" altLang="en-US" sz="1800">
                <a:solidFill>
                  <a:srgbClr val="3366FF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flatMap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FF008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  case (url, (links, rank)) =&gt;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FF008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    links.map(dest =&gt; (dest, rank/links.size))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solidFill>
                  <a:srgbClr val="FF008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}</a:t>
            </a:r>
            <a:b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ranks = contribs.</a:t>
            </a:r>
            <a:r>
              <a:rPr lang="en-US" altLang="en-US" sz="1800">
                <a:solidFill>
                  <a:srgbClr val="3366FF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reduceByKey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(</a:t>
            </a:r>
            <a:r>
              <a:rPr lang="en-US" altLang="en-US" sz="1800">
                <a:solidFill>
                  <a:srgbClr val="FF008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_ + _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)</a:t>
            </a:r>
            <a:b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                  .</a:t>
            </a:r>
            <a:r>
              <a:rPr lang="en-US" altLang="en-US" sz="1800">
                <a:solidFill>
                  <a:srgbClr val="3366FF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mapValues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(</a:t>
            </a:r>
            <a:r>
              <a:rPr lang="en-US" altLang="en-US" sz="1800">
                <a:solidFill>
                  <a:srgbClr val="FF0080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0.15 + 0.85 * _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}</a:t>
            </a:r>
            <a:b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</a:b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ranks.</a:t>
            </a:r>
            <a:r>
              <a:rPr lang="en-US" altLang="en-US" sz="1800">
                <a:solidFill>
                  <a:srgbClr val="3366FF"/>
                </a:solidFill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saveAsTextFile</a:t>
            </a:r>
            <a:r>
              <a:rPr lang="en-US" altLang="en-US" sz="1800">
                <a:latin typeface="Lucida Console" panose="020B0609040504020204" pitchFamily="49" charset="0"/>
                <a:ea typeface="Consolas" panose="020B0609020204030204" pitchFamily="49" charset="0"/>
                <a:cs typeface="Lucida Console" panose="020B0609040504020204" pitchFamily="49" charset="0"/>
              </a:rPr>
              <a:t>(...)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Title 1">
            <a:extLst>
              <a:ext uri="{FF2B5EF4-FFF2-40B4-BE49-F238E27FC236}">
                <a16:creationId xmlns:a16="http://schemas.microsoft.com/office/drawing/2014/main" id="{014CBDDA-A215-C854-BFD8-BE8DB871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44500"/>
            <a:ext cx="8229600" cy="952500"/>
          </a:xfrm>
        </p:spPr>
        <p:txBody>
          <a:bodyPr/>
          <a:lstStyle/>
          <a:p>
            <a:r>
              <a:rPr lang="en-US" altLang="en-US"/>
              <a:t>PageRank Performance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7B535CB-5E51-D9D3-B8F2-8B1CAC80A3FC}"/>
              </a:ext>
            </a:extLst>
          </p:cNvPr>
          <p:cNvGraphicFramePr>
            <a:graphicFrameLocks/>
          </p:cNvGraphicFramePr>
          <p:nvPr/>
        </p:nvGraphicFramePr>
        <p:xfrm>
          <a:off x="3124203" y="2413000"/>
          <a:ext cx="59531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itle 2">
            <a:extLst>
              <a:ext uri="{FF2B5EF4-FFF2-40B4-BE49-F238E27FC236}">
                <a16:creationId xmlns:a16="http://schemas.microsoft.com/office/drawing/2014/main" id="{A5C8872A-6366-B5FB-7650-5F477DA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500"/>
              <a:t>Other Iterative Algorithms</a:t>
            </a:r>
          </a:p>
        </p:txBody>
      </p:sp>
      <p:grpSp>
        <p:nvGrpSpPr>
          <p:cNvPr id="637955" name="Group 3">
            <a:extLst>
              <a:ext uri="{FF2B5EF4-FFF2-40B4-BE49-F238E27FC236}">
                <a16:creationId xmlns:a16="http://schemas.microsoft.com/office/drawing/2014/main" id="{530AF82D-8E52-E2A1-BDFC-826E2785AFE2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2679697"/>
            <a:ext cx="8940800" cy="3378878"/>
            <a:chOff x="331952" y="2136884"/>
            <a:chExt cx="8632497" cy="3096117"/>
          </a:xfrm>
        </p:grpSpPr>
        <p:graphicFrame>
          <p:nvGraphicFramePr>
            <p:cNvPr id="637956" name="Chart 9">
              <a:extLst>
                <a:ext uri="{FF2B5EF4-FFF2-40B4-BE49-F238E27FC236}">
                  <a16:creationId xmlns:a16="http://schemas.microsoft.com/office/drawing/2014/main" id="{A6E3C1F8-2DD4-D983-3467-605B69D98B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1952" y="3458648"/>
            <a:ext cx="7489498" cy="1259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3" imgW="7760881" imgH="1377815" progId="Excel.Chart.8">
                    <p:embed/>
                  </p:oleObj>
                </mc:Choice>
                <mc:Fallback>
                  <p:oleObj name="Chart" r:id="rId3" imgW="7760881" imgH="1377815" progId="Excel.Chart.8">
                    <p:embed/>
                    <p:pic>
                      <p:nvPicPr>
                        <p:cNvPr id="637956" name="Chart 9">
                          <a:extLst>
                            <a:ext uri="{FF2B5EF4-FFF2-40B4-BE49-F238E27FC236}">
                              <a16:creationId xmlns:a16="http://schemas.microsoft.com/office/drawing/2014/main" id="{A6E3C1F8-2DD4-D983-3467-605B69D98BA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52" y="3458648"/>
                          <a:ext cx="7489498" cy="1259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7957" name="Chart 10">
              <a:extLst>
                <a:ext uri="{FF2B5EF4-FFF2-40B4-BE49-F238E27FC236}">
                  <a16:creationId xmlns:a16="http://schemas.microsoft.com/office/drawing/2014/main" id="{677CDEA2-AD19-F005-20E4-07259E1C6A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1952" y="2136884"/>
            <a:ext cx="8632497" cy="1259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5" imgW="8943607" imgH="1383912" progId="Excel.Chart.8">
                    <p:embed/>
                  </p:oleObj>
                </mc:Choice>
                <mc:Fallback>
                  <p:oleObj name="Chart" r:id="rId5" imgW="8943607" imgH="1383912" progId="Excel.Chart.8">
                    <p:embed/>
                    <p:pic>
                      <p:nvPicPr>
                        <p:cNvPr id="637957" name="Chart 10">
                          <a:extLst>
                            <a:ext uri="{FF2B5EF4-FFF2-40B4-BE49-F238E27FC236}">
                              <a16:creationId xmlns:a16="http://schemas.microsoft.com/office/drawing/2014/main" id="{677CDEA2-AD19-F005-20E4-07259E1C6AF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52" y="2136884"/>
                          <a:ext cx="8632497" cy="1259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1B80F-548B-BE75-03DD-4B079B70C585}"/>
                </a:ext>
              </a:extLst>
            </p:cNvPr>
            <p:cNvSpPr txBox="1"/>
            <p:nvPr/>
          </p:nvSpPr>
          <p:spPr>
            <a:xfrm>
              <a:off x="3612055" y="4838173"/>
              <a:ext cx="2580928" cy="3948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200" dirty="0">
                  <a:cs typeface="Corbel"/>
                </a:rPr>
                <a:t>Time per Iteration (s)</a:t>
              </a:r>
            </a:p>
          </p:txBody>
        </p:sp>
      </p:grp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itle 4">
            <a:extLst>
              <a:ext uri="{FF2B5EF4-FFF2-40B4-BE49-F238E27FC236}">
                <a16:creationId xmlns:a16="http://schemas.microsoft.com/office/drawing/2014/main" id="{72D7A306-9D22-9975-59BF-C76896DC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</a:p>
        </p:txBody>
      </p:sp>
      <p:sp>
        <p:nvSpPr>
          <p:cNvPr id="640003" name="Vertical Text Placeholder 5">
            <a:extLst>
              <a:ext uri="{FF2B5EF4-FFF2-40B4-BE49-F238E27FC236}">
                <a16:creationId xmlns:a16="http://schemas.microsoft.com/office/drawing/2014/main" id="{56342405-79B1-BA56-C973-742FB758B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Spark offers a rich API to make data analytics </a:t>
            </a:r>
            <a:r>
              <a:rPr lang="en-US" altLang="en-US" i="1"/>
              <a:t>fast</a:t>
            </a:r>
            <a:r>
              <a:rPr lang="en-US" altLang="en-US"/>
              <a:t>: both fast to write and fast to run</a:t>
            </a:r>
          </a:p>
          <a:p>
            <a:r>
              <a:rPr lang="en-US" altLang="en-US"/>
              <a:t>Achieves 100x speedups in real applications</a:t>
            </a:r>
          </a:p>
          <a:p>
            <a:r>
              <a:rPr lang="en-US" altLang="en-US"/>
              <a:t>Growing community with 25+ companies contributing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1994-FCE7-C652-3C19-E1AC8507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1" y="173738"/>
            <a:ext cx="11812772" cy="591805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RDD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A130-473D-2EF1-088D-7EB28D58A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50605"/>
            <a:ext cx="11642652" cy="5677786"/>
          </a:xfrm>
        </p:spPr>
        <p:txBody>
          <a:bodyPr/>
          <a:lstStyle/>
          <a:p>
            <a:r>
              <a:rPr lang="en-US" dirty="0"/>
              <a:t>A company collects web server logs daily, containing details about user visits. The logs are stored in HDFS, and the company wants to analyze the top 5 most visited web pages.</a:t>
            </a:r>
          </a:p>
          <a:p>
            <a:r>
              <a:rPr lang="en-US" b="1" dirty="0"/>
              <a:t>Solution Using RDD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Load the log file from HDFS into an RDD</a:t>
            </a:r>
          </a:p>
          <a:p>
            <a:pPr lvl="1"/>
            <a:r>
              <a:rPr lang="en-US" dirty="0"/>
              <a:t>Extract the URL from each log entry</a:t>
            </a:r>
          </a:p>
          <a:p>
            <a:pPr lvl="1"/>
            <a:r>
              <a:rPr lang="en-US" dirty="0"/>
              <a:t>Count the occurrences of each URL</a:t>
            </a:r>
          </a:p>
          <a:p>
            <a:pPr lvl="1"/>
            <a:r>
              <a:rPr lang="en-US" dirty="0"/>
              <a:t>Sort the results and find the top 5 most visited URLs</a:t>
            </a:r>
          </a:p>
        </p:txBody>
      </p:sp>
    </p:spTree>
    <p:extLst>
      <p:ext uri="{BB962C8B-B14F-4D97-AF65-F5344CB8AC3E}">
        <p14:creationId xmlns:p14="http://schemas.microsoft.com/office/powerpoint/2010/main" val="25376297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itle 1">
            <a:extLst>
              <a:ext uri="{FF2B5EF4-FFF2-40B4-BE49-F238E27FC236}">
                <a16:creationId xmlns:a16="http://schemas.microsoft.com/office/drawing/2014/main" id="{0B823742-6880-08D9-2FF6-953A8D3E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E0D1-D5BE-C670-A738-C38AE3E7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905000"/>
            <a:ext cx="3687763" cy="37719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pPr>
              <a:defRPr/>
            </a:pPr>
            <a:r>
              <a:rPr lang="en-US" dirty="0"/>
              <a:t>Download</a:t>
            </a:r>
          </a:p>
          <a:p>
            <a:pPr>
              <a:defRPr/>
            </a:pPr>
            <a:r>
              <a:rPr lang="en-US" dirty="0"/>
              <a:t>Unzip</a:t>
            </a:r>
          </a:p>
          <a:p>
            <a:pPr>
              <a:defRPr/>
            </a:pPr>
            <a:r>
              <a:rPr lang="en-US" dirty="0"/>
              <a:t>Shell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pPr>
              <a:defRPr/>
            </a:pPr>
            <a:r>
              <a:rPr lang="en-US" dirty="0"/>
              <a:t>Examples on the Project Site</a:t>
            </a:r>
          </a:p>
          <a:p>
            <a:pPr>
              <a:defRPr/>
            </a:pPr>
            <a:r>
              <a:rPr lang="en-US" dirty="0"/>
              <a:t>Examples in the Distribution</a:t>
            </a:r>
          </a:p>
          <a:p>
            <a:pPr>
              <a:defRPr/>
            </a:pPr>
            <a:r>
              <a:rPr lang="en-US" dirty="0"/>
              <a:t>Documentation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B3280-A0E1-D6C2-4B5D-9C577270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6" y="1190625"/>
            <a:ext cx="4797425" cy="501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1029" name="Rectangle 4">
            <a:extLst>
              <a:ext uri="{FF2B5EF4-FFF2-40B4-BE49-F238E27FC236}">
                <a16:creationId xmlns:a16="http://schemas.microsoft.com/office/drawing/2014/main" id="{F3579F82-2313-9DAB-CE40-068531021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6" y="5537200"/>
            <a:ext cx="39147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http://spark.incubator.apache.org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D6F0-405A-CAD6-3485-9E1F551C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81" y="163107"/>
            <a:ext cx="11518605" cy="857619"/>
          </a:xfrm>
        </p:spPr>
        <p:txBody>
          <a:bodyPr/>
          <a:lstStyle/>
          <a:p>
            <a:r>
              <a:rPr lang="en-US" dirty="0"/>
              <a:t>Code example using </a:t>
            </a:r>
            <a:r>
              <a:rPr lang="en-US" dirty="0" err="1"/>
              <a:t>Pyspark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52AF11-3242-236F-D66E-10A5732E4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92" y="1157287"/>
            <a:ext cx="7709602" cy="5445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FADA3-2390-6FD9-C9B9-0B10D56D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352" y="2735447"/>
            <a:ext cx="2209800" cy="1238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BBA5EE-D7AF-562A-8786-A657B6BB47F3}"/>
              </a:ext>
            </a:extLst>
          </p:cNvPr>
          <p:cNvSpPr txBox="1"/>
          <p:nvPr/>
        </p:nvSpPr>
        <p:spPr>
          <a:xfrm>
            <a:off x="9175898" y="4316819"/>
            <a:ext cx="178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of Code</a:t>
            </a:r>
          </a:p>
        </p:txBody>
      </p:sp>
    </p:spTree>
    <p:extLst>
      <p:ext uri="{BB962C8B-B14F-4D97-AF65-F5344CB8AC3E}">
        <p14:creationId xmlns:p14="http://schemas.microsoft.com/office/powerpoint/2010/main" val="39507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Title 1">
            <a:extLst>
              <a:ext uri="{FF2B5EF4-FFF2-40B4-BE49-F238E27FC236}">
                <a16:creationId xmlns:a16="http://schemas.microsoft.com/office/drawing/2014/main" id="{F43C6D78-BBED-B88E-D87D-1C03661D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Concept: RDD’s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BD39F-A792-059F-3102-D5050BB7D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6250" y="2836863"/>
            <a:ext cx="5176838" cy="34988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300" b="1" dirty="0">
                <a:solidFill>
                  <a:srgbClr val="FF6600"/>
                </a:solidFill>
              </a:rPr>
              <a:t>Resilient Distributed Datasets</a:t>
            </a:r>
          </a:p>
          <a:p>
            <a:pPr>
              <a:defRPr/>
            </a:pPr>
            <a:r>
              <a:rPr lang="en-US" dirty="0"/>
              <a:t>Collections of objects spread across a cluster, stored in RAM or on Disk</a:t>
            </a:r>
          </a:p>
          <a:p>
            <a:pPr>
              <a:defRPr/>
            </a:pPr>
            <a:r>
              <a:rPr lang="en-US" dirty="0"/>
              <a:t>Built through parallel transformations</a:t>
            </a:r>
          </a:p>
          <a:p>
            <a:pPr>
              <a:defRPr/>
            </a:pPr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61563-42B0-401F-D77E-2837A823F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73926" y="2849563"/>
            <a:ext cx="3349625" cy="349885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pPr>
              <a:defRPr/>
            </a:pPr>
            <a:r>
              <a:rPr lang="en-US" dirty="0"/>
              <a:t>Transformations</a:t>
            </a:r>
            <a:br>
              <a:rPr lang="en-US" dirty="0"/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0FA38-6964-31A7-9776-DD1B606AA25F}"/>
              </a:ext>
            </a:extLst>
          </p:cNvPr>
          <p:cNvSpPr/>
          <p:nvPr/>
        </p:nvSpPr>
        <p:spPr>
          <a:xfrm>
            <a:off x="2181226" y="1692275"/>
            <a:ext cx="7794625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operations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on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4015</Words>
  <Application>Microsoft Office PowerPoint</Application>
  <PresentationFormat>Widescreen</PresentationFormat>
  <Paragraphs>526</Paragraphs>
  <Slides>70</Slides>
  <Notes>14</Notes>
  <HiddenSlides>2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5" baseType="lpstr">
      <vt:lpstr>ＭＳ Ｐゴシック</vt:lpstr>
      <vt:lpstr>ＭＳ Ｐゴシック</vt:lpstr>
      <vt:lpstr>Aptos</vt:lpstr>
      <vt:lpstr>Aptos Display</vt:lpstr>
      <vt:lpstr>Arial</vt:lpstr>
      <vt:lpstr>Avenir Light</vt:lpstr>
      <vt:lpstr>Calibri</vt:lpstr>
      <vt:lpstr>Consolas</vt:lpstr>
      <vt:lpstr>Corbel</vt:lpstr>
      <vt:lpstr>Helvetica Neue Light</vt:lpstr>
      <vt:lpstr>Lucida Console</vt:lpstr>
      <vt:lpstr>Lucida Grande</vt:lpstr>
      <vt:lpstr>Wingdings</vt:lpstr>
      <vt:lpstr>Office Theme</vt:lpstr>
      <vt:lpstr>Chart</vt:lpstr>
      <vt:lpstr>Programming with RDD</vt:lpstr>
      <vt:lpstr>Resilient Distributed Dataset</vt:lpstr>
      <vt:lpstr>Key Features</vt:lpstr>
      <vt:lpstr>Key Features</vt:lpstr>
      <vt:lpstr>RDD vs. DataFrame vs. Dataset</vt:lpstr>
      <vt:lpstr>Use of RDD</vt:lpstr>
      <vt:lpstr>Use of RDD</vt:lpstr>
      <vt:lpstr>Code example using Pyspark</vt:lpstr>
      <vt:lpstr>Key Concept: RDD’s</vt:lpstr>
      <vt:lpstr>Example: Log Mining</vt:lpstr>
      <vt:lpstr>Scaling Down</vt:lpstr>
      <vt:lpstr>Fault Recovery</vt:lpstr>
      <vt:lpstr>Fault recovery explained</vt:lpstr>
      <vt:lpstr>Features of RDD</vt:lpstr>
      <vt:lpstr>PowerPoint Presentation</vt:lpstr>
      <vt:lpstr>PowerPoint Presentation</vt:lpstr>
      <vt:lpstr>What is Lazy Evaluation?</vt:lpstr>
      <vt:lpstr>Transformation</vt:lpstr>
      <vt:lpstr>Types of Transformation</vt:lpstr>
      <vt:lpstr>Wide transformation</vt:lpstr>
      <vt:lpstr>PowerPoint Presentation</vt:lpstr>
      <vt:lpstr>Real-Life Example: Narrow vs. Wide Transformation in RDDs</vt:lpstr>
      <vt:lpstr>Real-Life Example: Narrow vs. Wide Transformation in RDDs</vt:lpstr>
      <vt:lpstr>Actions</vt:lpstr>
      <vt:lpstr>Common RDD Actions and Uses</vt:lpstr>
      <vt:lpstr>How Apache Spark's Transformations And Action works</vt:lpstr>
      <vt:lpstr>PowerPoint Presentation</vt:lpstr>
      <vt:lpstr>Transformation and Action in Spark</vt:lpstr>
      <vt:lpstr>Transformation and Action in Spark</vt:lpstr>
      <vt:lpstr>Actions in Spark RDD</vt:lpstr>
      <vt:lpstr>Actions in Spark RDD (cont.)</vt:lpstr>
      <vt:lpstr>Programming with RDD’s</vt:lpstr>
      <vt:lpstr>Spark Context</vt:lpstr>
      <vt:lpstr>Creating RDDs</vt:lpstr>
      <vt:lpstr>Basic Transformations</vt:lpstr>
      <vt:lpstr>flatMap</vt:lpstr>
      <vt:lpstr>Basic Actions</vt:lpstr>
      <vt:lpstr>Reduce function</vt:lpstr>
      <vt:lpstr>Working with Key-Value Pairs</vt:lpstr>
      <vt:lpstr>Some Key-Value Operations</vt:lpstr>
      <vt:lpstr>Example: Word Count</vt:lpstr>
      <vt:lpstr>Other Key-Value Operations</vt:lpstr>
      <vt:lpstr>Setting the Level of Parallelism</vt:lpstr>
      <vt:lpstr>Using Local Variables</vt:lpstr>
      <vt:lpstr>Under The Hood: DAG Scheduler</vt:lpstr>
      <vt:lpstr>More RDD Operators</vt:lpstr>
      <vt:lpstr>How to Run Spark</vt:lpstr>
      <vt:lpstr>Language Support</vt:lpstr>
      <vt:lpstr>Interactive Shell</vt:lpstr>
      <vt:lpstr>… or a Standalone Application</vt:lpstr>
      <vt:lpstr>Create a SparkContext</vt:lpstr>
      <vt:lpstr>Add Spark to Your Project</vt:lpstr>
      <vt:lpstr>Administrative GUIs</vt:lpstr>
      <vt:lpstr>Software Components</vt:lpstr>
      <vt:lpstr>Local Execution</vt:lpstr>
      <vt:lpstr>Cluster Execution</vt:lpstr>
      <vt:lpstr>Example Application: PageRank</vt:lpstr>
      <vt:lpstr>Example: PageRank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PageRank Performance</vt:lpstr>
      <vt:lpstr>Other Iterative Algorithms</vt:lpstr>
      <vt:lpstr>Conclusion</vt:lpstr>
      <vt:lpstr>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67</cp:revision>
  <dcterms:created xsi:type="dcterms:W3CDTF">2025-03-22T16:48:06Z</dcterms:created>
  <dcterms:modified xsi:type="dcterms:W3CDTF">2025-04-03T06:17:59Z</dcterms:modified>
</cp:coreProperties>
</file>