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826" r:id="rId3"/>
    <p:sldId id="827" r:id="rId4"/>
    <p:sldId id="828" r:id="rId5"/>
    <p:sldId id="893" r:id="rId6"/>
    <p:sldId id="829" r:id="rId7"/>
    <p:sldId id="830" r:id="rId8"/>
    <p:sldId id="831" r:id="rId9"/>
    <p:sldId id="832" r:id="rId10"/>
    <p:sldId id="833" r:id="rId11"/>
    <p:sldId id="894" r:id="rId12"/>
    <p:sldId id="895" r:id="rId13"/>
    <p:sldId id="834" r:id="rId14"/>
    <p:sldId id="835" r:id="rId15"/>
    <p:sldId id="879" r:id="rId16"/>
    <p:sldId id="880" r:id="rId17"/>
    <p:sldId id="896" r:id="rId18"/>
    <p:sldId id="881" r:id="rId19"/>
    <p:sldId id="882" r:id="rId20"/>
    <p:sldId id="883" r:id="rId21"/>
    <p:sldId id="884" r:id="rId22"/>
    <p:sldId id="877" r:id="rId23"/>
    <p:sldId id="876" r:id="rId24"/>
    <p:sldId id="885" r:id="rId25"/>
    <p:sldId id="886" r:id="rId26"/>
    <p:sldId id="887" r:id="rId27"/>
    <p:sldId id="888" r:id="rId28"/>
    <p:sldId id="889" r:id="rId29"/>
    <p:sldId id="890" r:id="rId30"/>
    <p:sldId id="891" r:id="rId31"/>
    <p:sldId id="89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263F13-7D12-42C4-8C35-0A486F37B37F}" type="datetimeFigureOut">
              <a:rPr lang="en-US" smtClean="0"/>
              <a:t>4/9/2025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7EBFC-961D-46EB-B7E3-1A2D1861ADD8}" type="slidenum">
              <a:rPr lang="en-US" smtClean="0"/>
              <a:t>‹#›</a:t>
            </a:fld>
            <a:endParaRPr lang="en-US"/>
          </a:p>
        </p:txBody>
      </p:sp>
    </p:spTree>
    <p:extLst>
      <p:ext uri="{BB962C8B-B14F-4D97-AF65-F5344CB8AC3E}">
        <p14:creationId xmlns:p14="http://schemas.microsoft.com/office/powerpoint/2010/main" val="656892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22" name="Rectangle 7">
            <a:extLst>
              <a:ext uri="{FF2B5EF4-FFF2-40B4-BE49-F238E27FC236}">
                <a16:creationId xmlns:a16="http://schemas.microsoft.com/office/drawing/2014/main" id="{742D6CE9-B013-9285-F3D0-076A13A4FA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5C91918-75F2-45D4-9E9A-16279AD3368D}" type="slidenum">
              <a:rPr lang="en-US" altLang="en-US" smtClean="0"/>
              <a:pPr/>
              <a:t>3</a:t>
            </a:fld>
            <a:endParaRPr lang="en-US" altLang="en-US"/>
          </a:p>
        </p:txBody>
      </p:sp>
      <p:sp>
        <p:nvSpPr>
          <p:cNvPr id="645123" name="Slide Image Placeholder 1">
            <a:extLst>
              <a:ext uri="{FF2B5EF4-FFF2-40B4-BE49-F238E27FC236}">
                <a16:creationId xmlns:a16="http://schemas.microsoft.com/office/drawing/2014/main" id="{F5C7033A-E6FF-510F-6262-CF642E9EC979}"/>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24" name="Notes Placeholder 2">
            <a:extLst>
              <a:ext uri="{FF2B5EF4-FFF2-40B4-BE49-F238E27FC236}">
                <a16:creationId xmlns:a16="http://schemas.microsoft.com/office/drawing/2014/main" id="{7D3F58F5-D690-E8CD-5914-913BBE3E1F5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numCol="1" anchor="t" anchorCtr="0" compatLnSpc="1">
            <a:prstTxWarp prst="textNoShape">
              <a:avLst/>
            </a:prstTxWarp>
          </a:bodyPr>
          <a:lstStyle/>
          <a:p>
            <a:pPr eaLnBrk="1" hangingPunct="1"/>
            <a:r>
              <a:rPr lang="en-US" altLang="en-US"/>
              <a:t>Data streams are</a:t>
            </a:r>
          </a:p>
          <a:p>
            <a:pPr eaLnBrk="1" hangingPunct="1"/>
            <a:r>
              <a:rPr lang="en-US" altLang="en-US"/>
              <a:t>Continuous flows of data</a:t>
            </a:r>
          </a:p>
          <a:p>
            <a:pPr eaLnBrk="1" hangingPunct="1"/>
            <a:r>
              <a:rPr lang="en-US" altLang="en-US"/>
              <a:t>For example, network traffic, sensor data, and call center records</a:t>
            </a:r>
          </a:p>
        </p:txBody>
      </p:sp>
      <p:sp>
        <p:nvSpPr>
          <p:cNvPr id="645125" name="Slide Number Placeholder 4">
            <a:extLst>
              <a:ext uri="{FF2B5EF4-FFF2-40B4-BE49-F238E27FC236}">
                <a16:creationId xmlns:a16="http://schemas.microsoft.com/office/drawing/2014/main" id="{E915350B-1DF9-8F6B-C4F2-B37C647BF171}"/>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panose="020B0604020202020204" pitchFamily="34" charset="0"/>
                <a:cs typeface="Arial" panose="020B0604020202020204" pitchFamily="34" charset="0"/>
              </a:defRPr>
            </a:lvl1pPr>
            <a:lvl2pPr marL="703263" indent="-271463" defTabSz="865188">
              <a:defRPr>
                <a:solidFill>
                  <a:schemeClr val="tx1"/>
                </a:solidFill>
                <a:latin typeface="Arial" panose="020B0604020202020204" pitchFamily="34" charset="0"/>
                <a:cs typeface="Arial" panose="020B0604020202020204" pitchFamily="34" charset="0"/>
              </a:defRPr>
            </a:lvl2pPr>
            <a:lvl3pPr marL="1081088" indent="-215900" defTabSz="865188">
              <a:defRPr>
                <a:solidFill>
                  <a:schemeClr val="tx1"/>
                </a:solidFill>
                <a:latin typeface="Arial" panose="020B0604020202020204" pitchFamily="34" charset="0"/>
                <a:cs typeface="Arial" panose="020B0604020202020204" pitchFamily="34" charset="0"/>
              </a:defRPr>
            </a:lvl3pPr>
            <a:lvl4pPr marL="1512888" indent="-215900" defTabSz="865188">
              <a:defRPr>
                <a:solidFill>
                  <a:schemeClr val="tx1"/>
                </a:solidFill>
                <a:latin typeface="Arial" panose="020B0604020202020204" pitchFamily="34" charset="0"/>
                <a:cs typeface="Arial" panose="020B0604020202020204" pitchFamily="34" charset="0"/>
              </a:defRPr>
            </a:lvl4pPr>
            <a:lvl5pPr marL="1946275" indent="-215900" defTabSz="865188">
              <a:defRPr>
                <a:solidFill>
                  <a:schemeClr val="tx1"/>
                </a:solidFill>
                <a:latin typeface="Arial" panose="020B0604020202020204" pitchFamily="34" charset="0"/>
                <a:cs typeface="Arial" panose="020B0604020202020204" pitchFamily="34" charset="0"/>
              </a:defRPr>
            </a:lvl5pPr>
            <a:lvl6pPr marL="24034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8606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178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7750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00A8A157-0638-4569-B72F-7D58B7CF03F5}" type="slidenum">
              <a:rPr lang="en-US" altLang="en-US" sz="1200"/>
              <a:pPr algn="r"/>
              <a:t>3</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3314" name="Rectangle 7">
            <a:extLst>
              <a:ext uri="{FF2B5EF4-FFF2-40B4-BE49-F238E27FC236}">
                <a16:creationId xmlns:a16="http://schemas.microsoft.com/office/drawing/2014/main" id="{33C4E013-B9B7-FA29-3005-9B0A5149EF5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2E65715-0ABC-48A8-A074-4B22898DD101}" type="slidenum">
              <a:rPr lang="en-US" altLang="en-US" smtClean="0"/>
              <a:pPr/>
              <a:t>13</a:t>
            </a:fld>
            <a:endParaRPr lang="en-US" altLang="en-US"/>
          </a:p>
        </p:txBody>
      </p:sp>
      <p:sp>
        <p:nvSpPr>
          <p:cNvPr id="653315" name="Rectangle 2">
            <a:extLst>
              <a:ext uri="{FF2B5EF4-FFF2-40B4-BE49-F238E27FC236}">
                <a16:creationId xmlns:a16="http://schemas.microsoft.com/office/drawing/2014/main" id="{46F7A23E-7952-8F08-CF30-274578D479C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3316" name="Rectangle 3">
            <a:extLst>
              <a:ext uri="{FF2B5EF4-FFF2-40B4-BE49-F238E27FC236}">
                <a16:creationId xmlns:a16="http://schemas.microsoft.com/office/drawing/2014/main" id="{86BBF0E8-E4E6-3140-4E93-D6A31EBF6ADF}"/>
              </a:ext>
            </a:extLst>
          </p:cNvPr>
          <p:cNvSpPr>
            <a:spLocks noGrp="1" noChangeArrowheads="1"/>
          </p:cNvSpPr>
          <p:nvPr>
            <p:ph type="body" idx="1"/>
          </p:nvPr>
        </p:nvSpPr>
        <p:spPr bwMode="auto">
          <a:xfrm>
            <a:off x="912813" y="4414838"/>
            <a:ext cx="5032375"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62" name="Rectangle 7">
            <a:extLst>
              <a:ext uri="{FF2B5EF4-FFF2-40B4-BE49-F238E27FC236}">
                <a16:creationId xmlns:a16="http://schemas.microsoft.com/office/drawing/2014/main" id="{8B281FA1-A3F3-4B8F-6754-D35E5F15F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1EEC24C-921C-40F8-B2BD-354B18DDF5C5}" type="slidenum">
              <a:rPr lang="en-US" altLang="en-US" smtClean="0"/>
              <a:pPr/>
              <a:t>14</a:t>
            </a:fld>
            <a:endParaRPr lang="en-US" altLang="en-US"/>
          </a:p>
        </p:txBody>
      </p:sp>
      <p:sp>
        <p:nvSpPr>
          <p:cNvPr id="655363" name="Slide Image Placeholder 1">
            <a:extLst>
              <a:ext uri="{FF2B5EF4-FFF2-40B4-BE49-F238E27FC236}">
                <a16:creationId xmlns:a16="http://schemas.microsoft.com/office/drawing/2014/main" id="{6FA1EF4E-1121-9AAA-0EDD-B7B7CEDA4E80}"/>
              </a:ext>
            </a:extLst>
          </p:cNvPr>
          <p:cNvSpPr>
            <a:spLocks noGrp="1" noRot="1" noChangeAspect="1" noChangeArrowheads="1" noTextEdit="1"/>
          </p:cNvSpPr>
          <p:nvPr>
            <p:ph type="sldImg"/>
          </p:nvPr>
        </p:nvSpPr>
        <p:spPr bwMode="auto">
          <a:xfrm>
            <a:off x="382588"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64" name="Notes Placeholder 2">
            <a:extLst>
              <a:ext uri="{FF2B5EF4-FFF2-40B4-BE49-F238E27FC236}">
                <a16:creationId xmlns:a16="http://schemas.microsoft.com/office/drawing/2014/main" id="{AB47903F-CF92-8AF5-25C7-7D3AC74FCC2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numCol="1" anchor="t" anchorCtr="0" compatLnSpc="1">
            <a:prstTxWarp prst="textNoShape">
              <a:avLst/>
            </a:prstTxWarp>
          </a:bodyPr>
          <a:lstStyle/>
          <a:p>
            <a:pPr eaLnBrk="1" hangingPunct="1"/>
            <a:endParaRPr lang="en-US" altLang="en-US"/>
          </a:p>
        </p:txBody>
      </p:sp>
      <p:sp>
        <p:nvSpPr>
          <p:cNvPr id="655365" name="Slide Number Placeholder 4">
            <a:extLst>
              <a:ext uri="{FF2B5EF4-FFF2-40B4-BE49-F238E27FC236}">
                <a16:creationId xmlns:a16="http://schemas.microsoft.com/office/drawing/2014/main" id="{153DC1CC-CAD3-775D-00C4-E4191CE0088B}"/>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panose="020B0604020202020204" pitchFamily="34" charset="0"/>
                <a:cs typeface="Arial" panose="020B0604020202020204" pitchFamily="34" charset="0"/>
              </a:defRPr>
            </a:lvl1pPr>
            <a:lvl2pPr marL="703263" indent="-271463" defTabSz="865188">
              <a:defRPr>
                <a:solidFill>
                  <a:schemeClr val="tx1"/>
                </a:solidFill>
                <a:latin typeface="Arial" panose="020B0604020202020204" pitchFamily="34" charset="0"/>
                <a:cs typeface="Arial" panose="020B0604020202020204" pitchFamily="34" charset="0"/>
              </a:defRPr>
            </a:lvl2pPr>
            <a:lvl3pPr marL="1081088" indent="-215900" defTabSz="865188">
              <a:defRPr>
                <a:solidFill>
                  <a:schemeClr val="tx1"/>
                </a:solidFill>
                <a:latin typeface="Arial" panose="020B0604020202020204" pitchFamily="34" charset="0"/>
                <a:cs typeface="Arial" panose="020B0604020202020204" pitchFamily="34" charset="0"/>
              </a:defRPr>
            </a:lvl3pPr>
            <a:lvl4pPr marL="1512888" indent="-215900" defTabSz="865188">
              <a:defRPr>
                <a:solidFill>
                  <a:schemeClr val="tx1"/>
                </a:solidFill>
                <a:latin typeface="Arial" panose="020B0604020202020204" pitchFamily="34" charset="0"/>
                <a:cs typeface="Arial" panose="020B0604020202020204" pitchFamily="34" charset="0"/>
              </a:defRPr>
            </a:lvl4pPr>
            <a:lvl5pPr marL="1946275" indent="-215900" defTabSz="865188">
              <a:defRPr>
                <a:solidFill>
                  <a:schemeClr val="tx1"/>
                </a:solidFill>
                <a:latin typeface="Arial" panose="020B0604020202020204" pitchFamily="34" charset="0"/>
                <a:cs typeface="Arial" panose="020B0604020202020204" pitchFamily="34" charset="0"/>
              </a:defRPr>
            </a:lvl5pPr>
            <a:lvl6pPr marL="24034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8606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178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7750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95663D1D-170F-4D48-98E9-84FF24706223}" type="slidenum">
              <a:rPr lang="en-US" altLang="en-US" sz="1200"/>
              <a:pPr algn="r"/>
              <a:t>14</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7410" name="Rectangle 7">
            <a:extLst>
              <a:ext uri="{FF2B5EF4-FFF2-40B4-BE49-F238E27FC236}">
                <a16:creationId xmlns:a16="http://schemas.microsoft.com/office/drawing/2014/main" id="{F46006E0-EE0E-A230-6472-7984B96D3A8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54E9386-C52C-45DA-88CB-4982F17AA761}" type="slidenum">
              <a:rPr lang="en-US" altLang="en-US" smtClean="0"/>
              <a:pPr/>
              <a:t>15</a:t>
            </a:fld>
            <a:endParaRPr lang="en-US" altLang="en-US"/>
          </a:p>
        </p:txBody>
      </p:sp>
      <p:sp>
        <p:nvSpPr>
          <p:cNvPr id="657411" name="Slide Image Placeholder 1">
            <a:extLst>
              <a:ext uri="{FF2B5EF4-FFF2-40B4-BE49-F238E27FC236}">
                <a16:creationId xmlns:a16="http://schemas.microsoft.com/office/drawing/2014/main" id="{64B346A6-AF17-4558-2C12-7710805DC2B2}"/>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7412" name="Notes Placeholder 2">
            <a:extLst>
              <a:ext uri="{FF2B5EF4-FFF2-40B4-BE49-F238E27FC236}">
                <a16:creationId xmlns:a16="http://schemas.microsoft.com/office/drawing/2014/main" id="{E4D2C9AA-C427-2E9F-EE10-D07687180B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2" tIns="45716" rIns="91432" bIns="45716" numCol="1" anchor="t" anchorCtr="0" compatLnSpc="1">
            <a:prstTxWarp prst="textNoShape">
              <a:avLst/>
            </a:prstTxWarp>
          </a:bodyPr>
          <a:lstStyle/>
          <a:p>
            <a:pPr eaLnBrk="1" hangingPunct="1"/>
            <a:r>
              <a:rPr lang="en-US" altLang="en-US"/>
              <a:t>Naturally, data streams are infinite</a:t>
            </a:r>
          </a:p>
          <a:p>
            <a:pPr eaLnBrk="1" hangingPunct="1"/>
            <a:r>
              <a:rPr lang="en-US" altLang="en-US"/>
              <a:t>Therefore, it is impractical to store and use all the historical data </a:t>
            </a:r>
          </a:p>
          <a:p>
            <a:pPr eaLnBrk="1" hangingPunct="1"/>
            <a:r>
              <a:rPr lang="en-US" altLang="en-US"/>
              <a:t>As it would require infinite storage</a:t>
            </a:r>
          </a:p>
          <a:p>
            <a:pPr eaLnBrk="1" hangingPunct="1"/>
            <a:r>
              <a:rPr lang="en-US" altLang="en-US"/>
              <a:t>And infinite running time to build the classification model</a:t>
            </a:r>
          </a:p>
        </p:txBody>
      </p:sp>
      <p:sp>
        <p:nvSpPr>
          <p:cNvPr id="657413" name="Slide Number Placeholder 4">
            <a:extLst>
              <a:ext uri="{FF2B5EF4-FFF2-40B4-BE49-F238E27FC236}">
                <a16:creationId xmlns:a16="http://schemas.microsoft.com/office/drawing/2014/main" id="{A585BAE7-43BB-2B8F-35E5-11485D2B16C6}"/>
              </a:ext>
            </a:extLst>
          </p:cNvPr>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defTabSz="865188">
              <a:defRPr>
                <a:solidFill>
                  <a:schemeClr val="tx1"/>
                </a:solidFill>
                <a:latin typeface="Arial" panose="020B0604020202020204" pitchFamily="34" charset="0"/>
                <a:cs typeface="Arial" panose="020B0604020202020204" pitchFamily="34" charset="0"/>
              </a:defRPr>
            </a:lvl1pPr>
            <a:lvl2pPr marL="703263" indent="-271463" defTabSz="865188">
              <a:defRPr>
                <a:solidFill>
                  <a:schemeClr val="tx1"/>
                </a:solidFill>
                <a:latin typeface="Arial" panose="020B0604020202020204" pitchFamily="34" charset="0"/>
                <a:cs typeface="Arial" panose="020B0604020202020204" pitchFamily="34" charset="0"/>
              </a:defRPr>
            </a:lvl2pPr>
            <a:lvl3pPr marL="1081088" indent="-215900" defTabSz="865188">
              <a:defRPr>
                <a:solidFill>
                  <a:schemeClr val="tx1"/>
                </a:solidFill>
                <a:latin typeface="Arial" panose="020B0604020202020204" pitchFamily="34" charset="0"/>
                <a:cs typeface="Arial" panose="020B0604020202020204" pitchFamily="34" charset="0"/>
              </a:defRPr>
            </a:lvl3pPr>
            <a:lvl4pPr marL="1512888" indent="-215900" defTabSz="865188">
              <a:defRPr>
                <a:solidFill>
                  <a:schemeClr val="tx1"/>
                </a:solidFill>
                <a:latin typeface="Arial" panose="020B0604020202020204" pitchFamily="34" charset="0"/>
                <a:cs typeface="Arial" panose="020B0604020202020204" pitchFamily="34" charset="0"/>
              </a:defRPr>
            </a:lvl4pPr>
            <a:lvl5pPr marL="1946275" indent="-215900" defTabSz="865188">
              <a:defRPr>
                <a:solidFill>
                  <a:schemeClr val="tx1"/>
                </a:solidFill>
                <a:latin typeface="Arial" panose="020B0604020202020204" pitchFamily="34" charset="0"/>
                <a:cs typeface="Arial" panose="020B0604020202020204" pitchFamily="34" charset="0"/>
              </a:defRPr>
            </a:lvl5pPr>
            <a:lvl6pPr marL="24034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8606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3178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775075" indent="-215900" defTabSz="8651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a:fld id="{E5C12C49-DA53-440B-9840-A885E86018E2}" type="slidenum">
              <a:rPr lang="en-US" altLang="en-US" sz="1200"/>
              <a:pPr algn="r"/>
              <a:t>15</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506" name="Rectangle 7">
            <a:extLst>
              <a:ext uri="{FF2B5EF4-FFF2-40B4-BE49-F238E27FC236}">
                <a16:creationId xmlns:a16="http://schemas.microsoft.com/office/drawing/2014/main" id="{B3C369A3-C7A4-57B1-C342-45CF23F951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5FBA306-7913-42EB-8F31-ADF2C41E324E}" type="slidenum">
              <a:rPr lang="en-US" altLang="en-US" smtClean="0"/>
              <a:pPr/>
              <a:t>19</a:t>
            </a:fld>
            <a:endParaRPr lang="en-US" altLang="en-US"/>
          </a:p>
        </p:txBody>
      </p:sp>
      <p:sp>
        <p:nvSpPr>
          <p:cNvPr id="661507" name="Rectangle 2">
            <a:extLst>
              <a:ext uri="{FF2B5EF4-FFF2-40B4-BE49-F238E27FC236}">
                <a16:creationId xmlns:a16="http://schemas.microsoft.com/office/drawing/2014/main" id="{A2489CF3-B423-745C-45A4-B66938A71DC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1508" name="Rectangle 3">
            <a:extLst>
              <a:ext uri="{FF2B5EF4-FFF2-40B4-BE49-F238E27FC236}">
                <a16:creationId xmlns:a16="http://schemas.microsoft.com/office/drawing/2014/main" id="{9D54DB08-66AE-47C1-431D-AF8389865366}"/>
              </a:ext>
            </a:extLst>
          </p:cNvPr>
          <p:cNvSpPr>
            <a:spLocks noGrp="1" noChangeArrowheads="1"/>
          </p:cNvSpPr>
          <p:nvPr>
            <p:ph type="body" idx="1"/>
          </p:nvPr>
        </p:nvSpPr>
        <p:spPr bwMode="auto">
          <a:xfrm>
            <a:off x="912813" y="4414838"/>
            <a:ext cx="5032375" cy="41846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71183-F165-3D4D-0C75-8378D0E3CC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0F50E9-D84C-9479-E770-EE70253A3E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4EC131-97AC-E693-A805-ECE627B849FE}"/>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5" name="Footer Placeholder 4">
            <a:extLst>
              <a:ext uri="{FF2B5EF4-FFF2-40B4-BE49-F238E27FC236}">
                <a16:creationId xmlns:a16="http://schemas.microsoft.com/office/drawing/2014/main" id="{B8331700-2512-70D3-00B8-FDEB07B034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7FC444-CF99-DA5A-86B6-BC8886729BB8}"/>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35988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2D2F-7DED-8F16-EC9B-AD7C4445E35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8BDCB0-60B1-0B81-7535-B36BE98E9F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6ED00A-CCA2-6075-C0AE-20AA5BF7D553}"/>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5" name="Footer Placeholder 4">
            <a:extLst>
              <a:ext uri="{FF2B5EF4-FFF2-40B4-BE49-F238E27FC236}">
                <a16:creationId xmlns:a16="http://schemas.microsoft.com/office/drawing/2014/main" id="{FA6CD789-ABBD-2C9F-D55C-0968F7B4B0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1BB6C6-13F2-C55F-54E5-A1FFE651FABB}"/>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3879368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E8CFBB-495F-F7FF-B7A1-94E115C00D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A9352C1-5221-2273-6D8A-458DDD57C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E62308-95F9-42AC-9964-A219120D348B}"/>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5" name="Footer Placeholder 4">
            <a:extLst>
              <a:ext uri="{FF2B5EF4-FFF2-40B4-BE49-F238E27FC236}">
                <a16:creationId xmlns:a16="http://schemas.microsoft.com/office/drawing/2014/main" id="{9636ED08-0EE1-EDE6-0EF9-034119247B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28E1A4-4487-5D14-D1EA-44617BF0ACE1}"/>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6525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B662E-C7A4-312E-5FF4-3B1341D499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43267E-37AA-AE71-C989-580E976745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EFC368-75C3-C69F-9A00-4CAABBC17CDF}"/>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5" name="Footer Placeholder 4">
            <a:extLst>
              <a:ext uri="{FF2B5EF4-FFF2-40B4-BE49-F238E27FC236}">
                <a16:creationId xmlns:a16="http://schemas.microsoft.com/office/drawing/2014/main" id="{FDAC039F-501E-A6F7-92D5-5062464AB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49E9FA-AEEF-1837-A715-15F27041DD4F}"/>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1392445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E48DC-DE53-1ED0-C9E8-97C929E5E6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8EEC83-9C32-7748-037E-58FD5CDBFF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A99D27-F71D-F1FA-EE96-A9940C2384CE}"/>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5" name="Footer Placeholder 4">
            <a:extLst>
              <a:ext uri="{FF2B5EF4-FFF2-40B4-BE49-F238E27FC236}">
                <a16:creationId xmlns:a16="http://schemas.microsoft.com/office/drawing/2014/main" id="{39428C7B-2C83-9278-6238-16A402DA9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4C833-A2C8-0B25-74DB-F33D8857905C}"/>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146053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7497-856D-7E9E-F282-37B07011F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E3E925-DBF5-7958-8639-CCF29FDEF9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977EE1-111A-D239-5E9D-8BA58210F9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DCF953-C1D7-326C-E8EF-8C4DFDE1B7C1}"/>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6" name="Footer Placeholder 5">
            <a:extLst>
              <a:ext uri="{FF2B5EF4-FFF2-40B4-BE49-F238E27FC236}">
                <a16:creationId xmlns:a16="http://schemas.microsoft.com/office/drawing/2014/main" id="{B1B32315-A5F6-362D-77C5-B892A2705B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5E991D-D563-4D58-873D-3AE09649D5B4}"/>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29476667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5DF34-F3D2-70B5-5465-CB3E7A114B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20D5E8-710E-B5C4-E390-B771870BFC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C7065-1135-1DA9-702B-87A46C52FF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AB3640-392E-5FD1-D3DE-5BDBA9C060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B14248-9C94-2F68-6354-93E8BD576E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688BB5-DA30-BF17-65A8-EE89C41D807D}"/>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8" name="Footer Placeholder 7">
            <a:extLst>
              <a:ext uri="{FF2B5EF4-FFF2-40B4-BE49-F238E27FC236}">
                <a16:creationId xmlns:a16="http://schemas.microsoft.com/office/drawing/2014/main" id="{7A239F1A-335A-29A5-2122-D9B0D1E357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26F97A-E10A-E28D-DA43-59638015213A}"/>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3656072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A99BD-29AB-2C88-FEFC-2B87F28E907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32B88E-450F-1914-5F46-E7E258800AF6}"/>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4" name="Footer Placeholder 3">
            <a:extLst>
              <a:ext uri="{FF2B5EF4-FFF2-40B4-BE49-F238E27FC236}">
                <a16:creationId xmlns:a16="http://schemas.microsoft.com/office/drawing/2014/main" id="{09FB25F2-CE9E-7B65-5808-CBCD88B61E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25D0E4-1374-55B0-1F42-2631C726E6B0}"/>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516114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6ABF74-15AF-7BC8-9EB2-B9FEA5917AF3}"/>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3" name="Footer Placeholder 2">
            <a:extLst>
              <a:ext uri="{FF2B5EF4-FFF2-40B4-BE49-F238E27FC236}">
                <a16:creationId xmlns:a16="http://schemas.microsoft.com/office/drawing/2014/main" id="{D926659A-F2C7-61C6-63A6-D5774D64BB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050874-06A5-4EFF-E1A9-A74009424579}"/>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1644235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E4B4D-9CE7-A59F-4A22-3DAE7FB5BC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5187DB-0579-7514-0EB1-E704FF2EE2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4DB5DF-132C-513A-A5BF-A6CCE7186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F310CC-2136-8FD6-B511-D152C2D5D6CD}"/>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6" name="Footer Placeholder 5">
            <a:extLst>
              <a:ext uri="{FF2B5EF4-FFF2-40B4-BE49-F238E27FC236}">
                <a16:creationId xmlns:a16="http://schemas.microsoft.com/office/drawing/2014/main" id="{E39CB317-7725-7DAA-852E-FFF324E2CB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B31CBE-D09C-AF53-A015-BEA7EC421B0A}"/>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1358067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7BAE2-9D14-4800-9EE8-3012E25B0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F938D8-6553-8AA0-19EA-2E28E98A4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288CB5-749A-C4BA-4F5C-56EF3F038C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43DA8-57C2-CAA4-78B9-68ED1053DE0E}"/>
              </a:ext>
            </a:extLst>
          </p:cNvPr>
          <p:cNvSpPr>
            <a:spLocks noGrp="1"/>
          </p:cNvSpPr>
          <p:nvPr>
            <p:ph type="dt" sz="half" idx="10"/>
          </p:nvPr>
        </p:nvSpPr>
        <p:spPr/>
        <p:txBody>
          <a:bodyPr/>
          <a:lstStyle/>
          <a:p>
            <a:fld id="{3ADF813C-311F-42F2-8DD2-1DFA166E3402}" type="datetimeFigureOut">
              <a:rPr lang="en-US" smtClean="0"/>
              <a:t>4/9/2025</a:t>
            </a:fld>
            <a:endParaRPr lang="en-US"/>
          </a:p>
        </p:txBody>
      </p:sp>
      <p:sp>
        <p:nvSpPr>
          <p:cNvPr id="6" name="Footer Placeholder 5">
            <a:extLst>
              <a:ext uri="{FF2B5EF4-FFF2-40B4-BE49-F238E27FC236}">
                <a16:creationId xmlns:a16="http://schemas.microsoft.com/office/drawing/2014/main" id="{813CBC69-B1B4-5523-C7B1-2BBBAF8A12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F28FC4-7139-AC71-D7FC-10570735D082}"/>
              </a:ext>
            </a:extLst>
          </p:cNvPr>
          <p:cNvSpPr>
            <a:spLocks noGrp="1"/>
          </p:cNvSpPr>
          <p:nvPr>
            <p:ph type="sldNum" sz="quarter" idx="12"/>
          </p:nvPr>
        </p:nvSpPr>
        <p:spPr/>
        <p:txBody>
          <a:bodyPr/>
          <a:lstStyle/>
          <a:p>
            <a:fld id="{62DC07FD-478C-4D4B-BE7D-5ED491EAEF2D}" type="slidenum">
              <a:rPr lang="en-US" smtClean="0"/>
              <a:t>‹#›</a:t>
            </a:fld>
            <a:endParaRPr lang="en-US"/>
          </a:p>
        </p:txBody>
      </p:sp>
    </p:spTree>
    <p:extLst>
      <p:ext uri="{BB962C8B-B14F-4D97-AF65-F5344CB8AC3E}">
        <p14:creationId xmlns:p14="http://schemas.microsoft.com/office/powerpoint/2010/main" val="2321435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9D617B-A32C-1E19-2E4B-BEAFB2C6BB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D838CC-49F3-07DD-CA86-6767AB3D07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ECC46-A50D-0F1C-AB94-AF29720924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DF813C-311F-42F2-8DD2-1DFA166E3402}" type="datetimeFigureOut">
              <a:rPr lang="en-US" smtClean="0"/>
              <a:t>4/9/2025</a:t>
            </a:fld>
            <a:endParaRPr lang="en-US"/>
          </a:p>
        </p:txBody>
      </p:sp>
      <p:sp>
        <p:nvSpPr>
          <p:cNvPr id="5" name="Footer Placeholder 4">
            <a:extLst>
              <a:ext uri="{FF2B5EF4-FFF2-40B4-BE49-F238E27FC236}">
                <a16:creationId xmlns:a16="http://schemas.microsoft.com/office/drawing/2014/main" id="{14C2D83A-7DA8-C31D-ECAD-C914E4F6C2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0A2A1A8-A26E-88D7-E6C8-8FAA44D912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DC07FD-478C-4D4B-BE7D-5ED491EAEF2D}" type="slidenum">
              <a:rPr lang="en-US" smtClean="0"/>
              <a:t>‹#›</a:t>
            </a:fld>
            <a:endParaRPr lang="en-US"/>
          </a:p>
        </p:txBody>
      </p:sp>
    </p:spTree>
    <p:extLst>
      <p:ext uri="{BB962C8B-B14F-4D97-AF65-F5344CB8AC3E}">
        <p14:creationId xmlns:p14="http://schemas.microsoft.com/office/powerpoint/2010/main" val="1250371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courses.cs.uiuc.edu/~cs491han/papers/mota02.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51A19-4708-B647-CD9C-B1B3891AB3D1}"/>
              </a:ext>
            </a:extLst>
          </p:cNvPr>
          <p:cNvSpPr>
            <a:spLocks noGrp="1"/>
          </p:cNvSpPr>
          <p:nvPr>
            <p:ph type="ctrTitle"/>
          </p:nvPr>
        </p:nvSpPr>
        <p:spPr/>
        <p:txBody>
          <a:bodyPr/>
          <a:lstStyle/>
          <a:p>
            <a:r>
              <a:rPr lang="en-US" dirty="0"/>
              <a:t>Mining Data Streams</a:t>
            </a:r>
          </a:p>
        </p:txBody>
      </p:sp>
    </p:spTree>
    <p:extLst>
      <p:ext uri="{BB962C8B-B14F-4D97-AF65-F5344CB8AC3E}">
        <p14:creationId xmlns:p14="http://schemas.microsoft.com/office/powerpoint/2010/main" val="1229504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6" name="Title 1">
            <a:extLst>
              <a:ext uri="{FF2B5EF4-FFF2-40B4-BE49-F238E27FC236}">
                <a16:creationId xmlns:a16="http://schemas.microsoft.com/office/drawing/2014/main" id="{A45BB1AD-C14B-8B16-DD7F-0F49D44CB67D}"/>
              </a:ext>
            </a:extLst>
          </p:cNvPr>
          <p:cNvSpPr>
            <a:spLocks noGrp="1"/>
          </p:cNvSpPr>
          <p:nvPr>
            <p:ph type="title"/>
          </p:nvPr>
        </p:nvSpPr>
        <p:spPr/>
        <p:txBody>
          <a:bodyPr/>
          <a:lstStyle/>
          <a:p>
            <a:r>
              <a:rPr lang="en-IN" altLang="en-US"/>
              <a:t>Stream Data Model</a:t>
            </a:r>
          </a:p>
        </p:txBody>
      </p:sp>
      <p:pic>
        <p:nvPicPr>
          <p:cNvPr id="651268" name="Picture 4">
            <a:extLst>
              <a:ext uri="{FF2B5EF4-FFF2-40B4-BE49-F238E27FC236}">
                <a16:creationId xmlns:a16="http://schemas.microsoft.com/office/drawing/2014/main" id="{075D3EBF-2F89-C211-1CA2-98EF5F2DD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54364" y="1417638"/>
            <a:ext cx="6080125" cy="505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D1AC-0235-CCBA-D93C-5655BE0762E2}"/>
              </a:ext>
            </a:extLst>
          </p:cNvPr>
          <p:cNvSpPr>
            <a:spLocks noGrp="1"/>
          </p:cNvSpPr>
          <p:nvPr>
            <p:ph type="title"/>
          </p:nvPr>
        </p:nvSpPr>
        <p:spPr>
          <a:xfrm>
            <a:off x="141767" y="246911"/>
            <a:ext cx="11908465" cy="868252"/>
          </a:xfrm>
        </p:spPr>
        <p:txBody>
          <a:bodyPr/>
          <a:lstStyle/>
          <a:p>
            <a:r>
              <a:rPr lang="en-US" dirty="0"/>
              <a:t>Stream data model</a:t>
            </a:r>
          </a:p>
        </p:txBody>
      </p:sp>
      <p:sp>
        <p:nvSpPr>
          <p:cNvPr id="3" name="Content Placeholder 2">
            <a:extLst>
              <a:ext uri="{FF2B5EF4-FFF2-40B4-BE49-F238E27FC236}">
                <a16:creationId xmlns:a16="http://schemas.microsoft.com/office/drawing/2014/main" id="{6B309CBB-080E-FF96-4064-5389A93865D0}"/>
              </a:ext>
            </a:extLst>
          </p:cNvPr>
          <p:cNvSpPr>
            <a:spLocks noGrp="1"/>
          </p:cNvSpPr>
          <p:nvPr>
            <p:ph idx="1"/>
          </p:nvPr>
        </p:nvSpPr>
        <p:spPr>
          <a:xfrm>
            <a:off x="141767" y="1115162"/>
            <a:ext cx="11908465" cy="5625879"/>
          </a:xfrm>
        </p:spPr>
        <p:txBody>
          <a:bodyPr/>
          <a:lstStyle/>
          <a:p>
            <a:r>
              <a:rPr lang="en-US" dirty="0"/>
              <a:t>Streams Entering</a:t>
            </a:r>
          </a:p>
          <a:p>
            <a:pPr lvl="1"/>
            <a:r>
              <a:rPr lang="en-US" dirty="0"/>
              <a:t>Incoming data streams are shown as sequences:</a:t>
            </a:r>
          </a:p>
          <a:p>
            <a:pPr lvl="2"/>
            <a:r>
              <a:rPr lang="en-US" dirty="0"/>
              <a:t>Numbers (e.g., 1, 5, 2, 7, 4, 0, 3, 5)</a:t>
            </a:r>
          </a:p>
          <a:p>
            <a:pPr lvl="2"/>
            <a:r>
              <a:rPr lang="en-US" dirty="0"/>
              <a:t>Characters (e.g., q, w, e, r, t, y, u, </a:t>
            </a:r>
            <a:r>
              <a:rPr lang="en-US" dirty="0" err="1"/>
              <a:t>i</a:t>
            </a:r>
            <a:r>
              <a:rPr lang="en-US" dirty="0"/>
              <a:t>, o)</a:t>
            </a:r>
          </a:p>
          <a:p>
            <a:pPr lvl="2"/>
            <a:r>
              <a:rPr lang="en-US" dirty="0"/>
              <a:t>Binary/</a:t>
            </a:r>
            <a:r>
              <a:rPr lang="en-US" dirty="0" err="1"/>
              <a:t>boolean</a:t>
            </a:r>
            <a:r>
              <a:rPr lang="en-US" dirty="0"/>
              <a:t> values (e.g., 0, 1, 1, 0, 1, 0, 0, 0)</a:t>
            </a:r>
          </a:p>
          <a:p>
            <a:pPr lvl="1"/>
            <a:r>
              <a:rPr lang="en-US" dirty="0"/>
              <a:t>These data values arrive continuously over time.</a:t>
            </a:r>
          </a:p>
          <a:p>
            <a:r>
              <a:rPr lang="en-US" dirty="0"/>
              <a:t>Stream Processor</a:t>
            </a:r>
          </a:p>
          <a:p>
            <a:pPr lvl="1"/>
            <a:r>
              <a:rPr lang="en-US" dirty="0"/>
              <a:t>The Stream Processor is the core component that processes incoming streams.</a:t>
            </a:r>
          </a:p>
          <a:p>
            <a:pPr lvl="1"/>
            <a:r>
              <a:rPr lang="en-US" dirty="0"/>
              <a:t>It supports:</a:t>
            </a:r>
          </a:p>
          <a:p>
            <a:pPr lvl="2"/>
            <a:r>
              <a:rPr lang="en-US" dirty="0"/>
              <a:t>Standing Queries (continuous queries that run as new data arrives)</a:t>
            </a:r>
          </a:p>
          <a:p>
            <a:pPr lvl="2"/>
            <a:r>
              <a:rPr lang="en-US" dirty="0"/>
              <a:t>Ad-hoc Queries (queries submitted by users at any time)</a:t>
            </a:r>
          </a:p>
          <a:p>
            <a:endParaRPr lang="en-US" dirty="0"/>
          </a:p>
          <a:p>
            <a:endParaRPr lang="en-US" dirty="0"/>
          </a:p>
        </p:txBody>
      </p:sp>
    </p:spTree>
    <p:extLst>
      <p:ext uri="{BB962C8B-B14F-4D97-AF65-F5344CB8AC3E}">
        <p14:creationId xmlns:p14="http://schemas.microsoft.com/office/powerpoint/2010/main" val="415660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16A46-2003-A0FE-0F3A-663261B032C9}"/>
              </a:ext>
            </a:extLst>
          </p:cNvPr>
          <p:cNvSpPr>
            <a:spLocks noGrp="1"/>
          </p:cNvSpPr>
          <p:nvPr>
            <p:ph type="title"/>
          </p:nvPr>
        </p:nvSpPr>
        <p:spPr>
          <a:xfrm>
            <a:off x="173665" y="131210"/>
            <a:ext cx="11844670" cy="825722"/>
          </a:xfrm>
        </p:spPr>
        <p:txBody>
          <a:bodyPr/>
          <a:lstStyle/>
          <a:p>
            <a:r>
              <a:rPr lang="en-US" dirty="0"/>
              <a:t>Stream data model</a:t>
            </a:r>
          </a:p>
        </p:txBody>
      </p:sp>
      <p:sp>
        <p:nvSpPr>
          <p:cNvPr id="3" name="Content Placeholder 2">
            <a:extLst>
              <a:ext uri="{FF2B5EF4-FFF2-40B4-BE49-F238E27FC236}">
                <a16:creationId xmlns:a16="http://schemas.microsoft.com/office/drawing/2014/main" id="{84A65009-EBAE-DBDA-1BD5-185ED0D74C3B}"/>
              </a:ext>
            </a:extLst>
          </p:cNvPr>
          <p:cNvSpPr>
            <a:spLocks noGrp="1"/>
          </p:cNvSpPr>
          <p:nvPr>
            <p:ph idx="1"/>
          </p:nvPr>
        </p:nvSpPr>
        <p:spPr>
          <a:xfrm>
            <a:off x="173665" y="1105786"/>
            <a:ext cx="11844670" cy="5621004"/>
          </a:xfrm>
        </p:spPr>
        <p:txBody>
          <a:bodyPr/>
          <a:lstStyle/>
          <a:p>
            <a:r>
              <a:rPr lang="en-US" dirty="0"/>
              <a:t>Output Streams</a:t>
            </a:r>
          </a:p>
          <a:p>
            <a:pPr lvl="1"/>
            <a:r>
              <a:rPr lang="en-US" dirty="0"/>
              <a:t>Results of queries are emitted as output streams, which may themselves be used for further analysis or actions.</a:t>
            </a:r>
          </a:p>
          <a:p>
            <a:r>
              <a:rPr lang="en-US" dirty="0"/>
              <a:t>Limited Working Storage</a:t>
            </a:r>
          </a:p>
          <a:p>
            <a:pPr lvl="1"/>
            <a:r>
              <a:rPr lang="en-US" dirty="0"/>
              <a:t>This indicates that only a small portion of data is held in memory, usually through techniques like windowing (e.g., sliding/tumbling windows).</a:t>
            </a:r>
          </a:p>
          <a:p>
            <a:r>
              <a:rPr lang="en-US" dirty="0"/>
              <a:t>Archival Storage</a:t>
            </a:r>
          </a:p>
          <a:p>
            <a:pPr lvl="1"/>
            <a:r>
              <a:rPr lang="en-US" dirty="0"/>
              <a:t>Older or full stream data may be stored in archival storage for long-term analysis, auditing, or backup.</a:t>
            </a:r>
          </a:p>
        </p:txBody>
      </p:sp>
    </p:spTree>
    <p:extLst>
      <p:ext uri="{BB962C8B-B14F-4D97-AF65-F5344CB8AC3E}">
        <p14:creationId xmlns:p14="http://schemas.microsoft.com/office/powerpoint/2010/main" val="78645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2">
            <a:extLst>
              <a:ext uri="{FF2B5EF4-FFF2-40B4-BE49-F238E27FC236}">
                <a16:creationId xmlns:a16="http://schemas.microsoft.com/office/drawing/2014/main" id="{00163E59-3243-D6A5-BD4F-5C6EC57C9EE3}"/>
              </a:ext>
            </a:extLst>
          </p:cNvPr>
          <p:cNvSpPr>
            <a:spLocks noGrp="1"/>
          </p:cNvSpPr>
          <p:nvPr>
            <p:ph type="dt" sz="quarter" idx="10"/>
          </p:nvPr>
        </p:nvSpPr>
        <p:spPr/>
        <p:txBody>
          <a:bodyPr/>
          <a:lstStyle/>
          <a:p>
            <a:pPr>
              <a:defRPr/>
            </a:pPr>
            <a:fld id="{3656BC87-C015-417E-8A79-8FD5E4D85B14}" type="datetime4">
              <a:rPr lang="en-US" altLang="en-US"/>
              <a:pPr>
                <a:defRPr/>
              </a:pPr>
              <a:t>April 9, 2025</a:t>
            </a:fld>
            <a:endParaRPr lang="en-US" altLang="en-US"/>
          </a:p>
        </p:txBody>
      </p:sp>
      <p:sp>
        <p:nvSpPr>
          <p:cNvPr id="652291" name="Slide Number Placeholder 4">
            <a:extLst>
              <a:ext uri="{FF2B5EF4-FFF2-40B4-BE49-F238E27FC236}">
                <a16:creationId xmlns:a16="http://schemas.microsoft.com/office/drawing/2014/main" id="{40F11A1D-D807-30BD-EB5A-BDE23BA5C0A7}"/>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0860F6AB-3F4F-44FE-A6E1-1272468CE3E9}"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13</a:t>
            </a:fld>
            <a:endParaRPr lang="en-US" altLang="en-US" sz="1200">
              <a:solidFill>
                <a:srgbClr val="898989"/>
              </a:solidFill>
              <a:latin typeface="Arial" panose="020B0604020202020204" pitchFamily="34" charset="0"/>
              <a:cs typeface="Arial" panose="020B0604020202020204" pitchFamily="34" charset="0"/>
            </a:endParaRPr>
          </a:p>
        </p:txBody>
      </p:sp>
      <p:sp>
        <p:nvSpPr>
          <p:cNvPr id="652292" name="Rectangle 2">
            <a:extLst>
              <a:ext uri="{FF2B5EF4-FFF2-40B4-BE49-F238E27FC236}">
                <a16:creationId xmlns:a16="http://schemas.microsoft.com/office/drawing/2014/main" id="{9709C572-73D3-0541-7C99-94C893A35829}"/>
              </a:ext>
            </a:extLst>
          </p:cNvPr>
          <p:cNvSpPr>
            <a:spLocks noGrp="1"/>
          </p:cNvSpPr>
          <p:nvPr>
            <p:ph type="title"/>
          </p:nvPr>
        </p:nvSpPr>
        <p:spPr>
          <a:xfrm>
            <a:off x="1600200" y="304800"/>
            <a:ext cx="8915400" cy="609600"/>
          </a:xfrm>
        </p:spPr>
        <p:txBody>
          <a:bodyPr/>
          <a:lstStyle/>
          <a:p>
            <a:r>
              <a:rPr lang="en-US" altLang="en-US" sz="3200"/>
              <a:t>Architecture: Stream Query Processing</a:t>
            </a:r>
          </a:p>
        </p:txBody>
      </p:sp>
      <p:grpSp>
        <p:nvGrpSpPr>
          <p:cNvPr id="652293" name="Group 3">
            <a:extLst>
              <a:ext uri="{FF2B5EF4-FFF2-40B4-BE49-F238E27FC236}">
                <a16:creationId xmlns:a16="http://schemas.microsoft.com/office/drawing/2014/main" id="{DAB6451D-5A9B-E0C4-3449-98E930B43B15}"/>
              </a:ext>
            </a:extLst>
          </p:cNvPr>
          <p:cNvGrpSpPr>
            <a:grpSpLocks/>
          </p:cNvGrpSpPr>
          <p:nvPr/>
        </p:nvGrpSpPr>
        <p:grpSpPr bwMode="auto">
          <a:xfrm>
            <a:off x="1676401" y="3886200"/>
            <a:ext cx="773113" cy="76200"/>
            <a:chOff x="672" y="2496"/>
            <a:chExt cx="384" cy="48"/>
          </a:xfrm>
        </p:grpSpPr>
        <p:sp>
          <p:nvSpPr>
            <p:cNvPr id="652376" name="Rectangle 4">
              <a:extLst>
                <a:ext uri="{FF2B5EF4-FFF2-40B4-BE49-F238E27FC236}">
                  <a16:creationId xmlns:a16="http://schemas.microsoft.com/office/drawing/2014/main" id="{19BF64A7-E01E-033B-F582-E01C11A423EA}"/>
                </a:ext>
              </a:extLst>
            </p:cNvPr>
            <p:cNvSpPr>
              <a:spLocks noChangeArrowheads="1"/>
            </p:cNvSpPr>
            <p:nvPr/>
          </p:nvSpPr>
          <p:spPr bwMode="auto">
            <a:xfrm>
              <a:off x="672"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77" name="Rectangle 5">
              <a:extLst>
                <a:ext uri="{FF2B5EF4-FFF2-40B4-BE49-F238E27FC236}">
                  <a16:creationId xmlns:a16="http://schemas.microsoft.com/office/drawing/2014/main" id="{022EB346-8801-56A3-7D07-378D080C9B1A}"/>
                </a:ext>
              </a:extLst>
            </p:cNvPr>
            <p:cNvSpPr>
              <a:spLocks noChangeArrowheads="1"/>
            </p:cNvSpPr>
            <p:nvPr/>
          </p:nvSpPr>
          <p:spPr bwMode="auto">
            <a:xfrm>
              <a:off x="864"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294" name="Group 6">
            <a:extLst>
              <a:ext uri="{FF2B5EF4-FFF2-40B4-BE49-F238E27FC236}">
                <a16:creationId xmlns:a16="http://schemas.microsoft.com/office/drawing/2014/main" id="{7A8A96A8-4780-B223-274D-0364618A34A7}"/>
              </a:ext>
            </a:extLst>
          </p:cNvPr>
          <p:cNvGrpSpPr>
            <a:grpSpLocks/>
          </p:cNvGrpSpPr>
          <p:nvPr/>
        </p:nvGrpSpPr>
        <p:grpSpPr bwMode="auto">
          <a:xfrm>
            <a:off x="1676401" y="4191000"/>
            <a:ext cx="773113" cy="76200"/>
            <a:chOff x="672" y="2496"/>
            <a:chExt cx="384" cy="48"/>
          </a:xfrm>
        </p:grpSpPr>
        <p:sp>
          <p:nvSpPr>
            <p:cNvPr id="652374" name="Rectangle 7">
              <a:extLst>
                <a:ext uri="{FF2B5EF4-FFF2-40B4-BE49-F238E27FC236}">
                  <a16:creationId xmlns:a16="http://schemas.microsoft.com/office/drawing/2014/main" id="{2A2D394E-D78E-4102-0AEA-7194C0AA2064}"/>
                </a:ext>
              </a:extLst>
            </p:cNvPr>
            <p:cNvSpPr>
              <a:spLocks noChangeArrowheads="1"/>
            </p:cNvSpPr>
            <p:nvPr/>
          </p:nvSpPr>
          <p:spPr bwMode="auto">
            <a:xfrm>
              <a:off x="672"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75" name="Rectangle 8">
              <a:extLst>
                <a:ext uri="{FF2B5EF4-FFF2-40B4-BE49-F238E27FC236}">
                  <a16:creationId xmlns:a16="http://schemas.microsoft.com/office/drawing/2014/main" id="{EAEE7D3F-8945-E769-DA15-901FD164E90C}"/>
                </a:ext>
              </a:extLst>
            </p:cNvPr>
            <p:cNvSpPr>
              <a:spLocks noChangeArrowheads="1"/>
            </p:cNvSpPr>
            <p:nvPr/>
          </p:nvSpPr>
          <p:spPr bwMode="auto">
            <a:xfrm>
              <a:off x="864"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sp>
        <p:nvSpPr>
          <p:cNvPr id="699401" name="Text Box 9">
            <a:extLst>
              <a:ext uri="{FF2B5EF4-FFF2-40B4-BE49-F238E27FC236}">
                <a16:creationId xmlns:a16="http://schemas.microsoft.com/office/drawing/2014/main" id="{7D73354B-5ADA-F4A7-AA26-254DC2DDB395}"/>
              </a:ext>
            </a:extLst>
          </p:cNvPr>
          <p:cNvSpPr txBox="1">
            <a:spLocks noChangeArrowheads="1"/>
          </p:cNvSpPr>
          <p:nvPr/>
        </p:nvSpPr>
        <p:spPr bwMode="auto">
          <a:xfrm>
            <a:off x="2332454" y="5697539"/>
            <a:ext cx="3755195" cy="830997"/>
          </a:xfrm>
          <a:prstGeom prst="rect">
            <a:avLst/>
          </a:prstGeom>
          <a:noFill/>
          <a:ln>
            <a:noFill/>
          </a:ln>
          <a:effectLst/>
        </p:spPr>
        <p:txBody>
          <a:bodyPr wrap="none">
            <a:spAutoFit/>
          </a:bodyPr>
          <a:lstStyle/>
          <a:p>
            <a:pPr algn="ctr">
              <a:defRPr/>
            </a:pPr>
            <a:r>
              <a:rPr lang="en-US" altLang="en-US" sz="2400">
                <a:effectLst>
                  <a:outerShdw blurRad="38100" dist="38100" dir="2700000" algn="tl">
                    <a:srgbClr val="C0C0C0"/>
                  </a:outerShdw>
                </a:effectLst>
              </a:rPr>
              <a:t>Scratch Space</a:t>
            </a:r>
          </a:p>
          <a:p>
            <a:pPr algn="ctr">
              <a:defRPr/>
            </a:pPr>
            <a:r>
              <a:rPr lang="en-US" altLang="en-US" sz="2400">
                <a:effectLst>
                  <a:outerShdw blurRad="38100" dist="38100" dir="2700000" algn="tl">
                    <a:srgbClr val="C0C0C0"/>
                  </a:outerShdw>
                </a:effectLst>
              </a:rPr>
              <a:t>(Main memory and/or Disk)</a:t>
            </a:r>
          </a:p>
        </p:txBody>
      </p:sp>
      <p:sp>
        <p:nvSpPr>
          <p:cNvPr id="699402" name="Text Box 10">
            <a:extLst>
              <a:ext uri="{FF2B5EF4-FFF2-40B4-BE49-F238E27FC236}">
                <a16:creationId xmlns:a16="http://schemas.microsoft.com/office/drawing/2014/main" id="{6C1C62B7-424F-4231-1E64-D65E3ADBB5E3}"/>
              </a:ext>
            </a:extLst>
          </p:cNvPr>
          <p:cNvSpPr txBox="1">
            <a:spLocks noChangeArrowheads="1"/>
          </p:cNvSpPr>
          <p:nvPr/>
        </p:nvSpPr>
        <p:spPr bwMode="auto">
          <a:xfrm>
            <a:off x="6450014" y="1371601"/>
            <a:ext cx="2416175" cy="466725"/>
          </a:xfrm>
          <a:prstGeom prst="rect">
            <a:avLst/>
          </a:prstGeom>
          <a:solidFill>
            <a:schemeClr val="accent1"/>
          </a:solidFill>
          <a:ln w="9525">
            <a:solidFill>
              <a:schemeClr val="bg2"/>
            </a:solidFill>
            <a:miter lim="800000"/>
            <a:headEnd/>
            <a:tailEnd/>
          </a:ln>
          <a:effectLst>
            <a:outerShdw dist="35921" dir="2700000" algn="ctr" rotWithShape="0">
              <a:schemeClr val="bg2"/>
            </a:outerShdw>
          </a:effectLst>
        </p:spPr>
        <p:txBody>
          <a:bodyPr wrap="none">
            <a:spAutoFit/>
          </a:bodyPr>
          <a:lstStyle/>
          <a:p>
            <a:pPr algn="ctr">
              <a:defRPr/>
            </a:pPr>
            <a:r>
              <a:rPr lang="en-US" altLang="en-US" sz="2400">
                <a:effectLst>
                  <a:outerShdw blurRad="38100" dist="38100" dir="2700000" algn="tl">
                    <a:srgbClr val="FFFFFF"/>
                  </a:outerShdw>
                </a:effectLst>
              </a:rPr>
              <a:t>User/Application</a:t>
            </a:r>
          </a:p>
        </p:txBody>
      </p:sp>
      <p:grpSp>
        <p:nvGrpSpPr>
          <p:cNvPr id="652297" name="Group 11">
            <a:extLst>
              <a:ext uri="{FF2B5EF4-FFF2-40B4-BE49-F238E27FC236}">
                <a16:creationId xmlns:a16="http://schemas.microsoft.com/office/drawing/2014/main" id="{1FF2E0A1-0AE5-2B74-5EB9-1D1EF5020DBC}"/>
              </a:ext>
            </a:extLst>
          </p:cNvPr>
          <p:cNvGrpSpPr>
            <a:grpSpLocks/>
          </p:cNvGrpSpPr>
          <p:nvPr/>
        </p:nvGrpSpPr>
        <p:grpSpPr bwMode="auto">
          <a:xfrm>
            <a:off x="3706814" y="1828800"/>
            <a:ext cx="2998787" cy="1676400"/>
            <a:chOff x="1104" y="1152"/>
            <a:chExt cx="1488" cy="1056"/>
          </a:xfrm>
        </p:grpSpPr>
        <p:sp>
          <p:nvSpPr>
            <p:cNvPr id="652372" name="Line 12">
              <a:extLst>
                <a:ext uri="{FF2B5EF4-FFF2-40B4-BE49-F238E27FC236}">
                  <a16:creationId xmlns:a16="http://schemas.microsoft.com/office/drawing/2014/main" id="{BC5C9882-333B-1D1F-2C27-6D0606D4EC08}"/>
                </a:ext>
              </a:extLst>
            </p:cNvPr>
            <p:cNvSpPr>
              <a:spLocks noChangeShapeType="1"/>
            </p:cNvSpPr>
            <p:nvPr/>
          </p:nvSpPr>
          <p:spPr bwMode="auto">
            <a:xfrm>
              <a:off x="2592" y="1152"/>
              <a:ext cx="0" cy="105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99405" name="Text Box 13">
              <a:extLst>
                <a:ext uri="{FF2B5EF4-FFF2-40B4-BE49-F238E27FC236}">
                  <a16:creationId xmlns:a16="http://schemas.microsoft.com/office/drawing/2014/main" id="{81A22DA0-C08F-E650-669E-18D9DA00280D}"/>
                </a:ext>
              </a:extLst>
            </p:cNvPr>
            <p:cNvSpPr txBox="1">
              <a:spLocks noChangeArrowheads="1"/>
            </p:cNvSpPr>
            <p:nvPr/>
          </p:nvSpPr>
          <p:spPr bwMode="auto">
            <a:xfrm>
              <a:off x="1104" y="1440"/>
              <a:ext cx="1455" cy="288"/>
            </a:xfrm>
            <a:prstGeom prst="rect">
              <a:avLst/>
            </a:prstGeom>
            <a:noFill/>
            <a:ln>
              <a:noFill/>
            </a:ln>
            <a:effectLst/>
          </p:spPr>
          <p:txBody>
            <a:bodyPr>
              <a:spAutoFit/>
            </a:bodyPr>
            <a:lstStyle/>
            <a:p>
              <a:pPr algn="ctr">
                <a:defRPr/>
              </a:pPr>
              <a:r>
                <a:rPr lang="en-US" altLang="en-US" sz="2400">
                  <a:effectLst>
                    <a:outerShdw blurRad="38100" dist="38100" dir="2700000" algn="tl">
                      <a:srgbClr val="C0C0C0"/>
                    </a:outerShdw>
                  </a:effectLst>
                </a:rPr>
                <a:t>Continuous Query</a:t>
              </a:r>
            </a:p>
          </p:txBody>
        </p:sp>
      </p:grpSp>
      <p:grpSp>
        <p:nvGrpSpPr>
          <p:cNvPr id="652298" name="Group 14">
            <a:extLst>
              <a:ext uri="{FF2B5EF4-FFF2-40B4-BE49-F238E27FC236}">
                <a16:creationId xmlns:a16="http://schemas.microsoft.com/office/drawing/2014/main" id="{1D54531C-55B3-1761-5DB5-A3E468FBB7EA}"/>
              </a:ext>
            </a:extLst>
          </p:cNvPr>
          <p:cNvGrpSpPr>
            <a:grpSpLocks/>
          </p:cNvGrpSpPr>
          <p:nvPr/>
        </p:nvGrpSpPr>
        <p:grpSpPr bwMode="auto">
          <a:xfrm>
            <a:off x="2514600" y="3886200"/>
            <a:ext cx="774700" cy="76200"/>
            <a:chOff x="672" y="2496"/>
            <a:chExt cx="384" cy="48"/>
          </a:xfrm>
        </p:grpSpPr>
        <p:sp>
          <p:nvSpPr>
            <p:cNvPr id="652370" name="Rectangle 15">
              <a:extLst>
                <a:ext uri="{FF2B5EF4-FFF2-40B4-BE49-F238E27FC236}">
                  <a16:creationId xmlns:a16="http://schemas.microsoft.com/office/drawing/2014/main" id="{C9FC50BC-49D4-429F-CC82-92F1C45FC0EF}"/>
                </a:ext>
              </a:extLst>
            </p:cNvPr>
            <p:cNvSpPr>
              <a:spLocks noChangeArrowheads="1"/>
            </p:cNvSpPr>
            <p:nvPr/>
          </p:nvSpPr>
          <p:spPr bwMode="auto">
            <a:xfrm>
              <a:off x="672"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71" name="Rectangle 16">
              <a:extLst>
                <a:ext uri="{FF2B5EF4-FFF2-40B4-BE49-F238E27FC236}">
                  <a16:creationId xmlns:a16="http://schemas.microsoft.com/office/drawing/2014/main" id="{205AF072-0DE2-5931-F49E-2A8933E86E83}"/>
                </a:ext>
              </a:extLst>
            </p:cNvPr>
            <p:cNvSpPr>
              <a:spLocks noChangeArrowheads="1"/>
            </p:cNvSpPr>
            <p:nvPr/>
          </p:nvSpPr>
          <p:spPr bwMode="auto">
            <a:xfrm>
              <a:off x="864"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299" name="Group 17">
            <a:extLst>
              <a:ext uri="{FF2B5EF4-FFF2-40B4-BE49-F238E27FC236}">
                <a16:creationId xmlns:a16="http://schemas.microsoft.com/office/drawing/2014/main" id="{5E502C14-FEA1-06DA-C57C-75F0178AC1B7}"/>
              </a:ext>
            </a:extLst>
          </p:cNvPr>
          <p:cNvGrpSpPr>
            <a:grpSpLocks/>
          </p:cNvGrpSpPr>
          <p:nvPr/>
        </p:nvGrpSpPr>
        <p:grpSpPr bwMode="auto">
          <a:xfrm>
            <a:off x="3429001" y="3886200"/>
            <a:ext cx="773113" cy="76200"/>
            <a:chOff x="672" y="2496"/>
            <a:chExt cx="384" cy="48"/>
          </a:xfrm>
        </p:grpSpPr>
        <p:sp>
          <p:nvSpPr>
            <p:cNvPr id="652368" name="Rectangle 18">
              <a:extLst>
                <a:ext uri="{FF2B5EF4-FFF2-40B4-BE49-F238E27FC236}">
                  <a16:creationId xmlns:a16="http://schemas.microsoft.com/office/drawing/2014/main" id="{B532C981-F12B-10EB-4853-E30446635044}"/>
                </a:ext>
              </a:extLst>
            </p:cNvPr>
            <p:cNvSpPr>
              <a:spLocks noChangeArrowheads="1"/>
            </p:cNvSpPr>
            <p:nvPr/>
          </p:nvSpPr>
          <p:spPr bwMode="auto">
            <a:xfrm>
              <a:off x="672"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69" name="Rectangle 19">
              <a:extLst>
                <a:ext uri="{FF2B5EF4-FFF2-40B4-BE49-F238E27FC236}">
                  <a16:creationId xmlns:a16="http://schemas.microsoft.com/office/drawing/2014/main" id="{2894B9C0-CEDF-9050-CE23-4CDFCEA9DBB0}"/>
                </a:ext>
              </a:extLst>
            </p:cNvPr>
            <p:cNvSpPr>
              <a:spLocks noChangeArrowheads="1"/>
            </p:cNvSpPr>
            <p:nvPr/>
          </p:nvSpPr>
          <p:spPr bwMode="auto">
            <a:xfrm>
              <a:off x="864"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00" name="Group 20">
            <a:extLst>
              <a:ext uri="{FF2B5EF4-FFF2-40B4-BE49-F238E27FC236}">
                <a16:creationId xmlns:a16="http://schemas.microsoft.com/office/drawing/2014/main" id="{D48A4441-175E-DF17-52C2-E6397C87C20B}"/>
              </a:ext>
            </a:extLst>
          </p:cNvPr>
          <p:cNvGrpSpPr>
            <a:grpSpLocks/>
          </p:cNvGrpSpPr>
          <p:nvPr/>
        </p:nvGrpSpPr>
        <p:grpSpPr bwMode="auto">
          <a:xfrm>
            <a:off x="4267201" y="3886200"/>
            <a:ext cx="773113" cy="76200"/>
            <a:chOff x="672" y="2496"/>
            <a:chExt cx="384" cy="48"/>
          </a:xfrm>
        </p:grpSpPr>
        <p:sp>
          <p:nvSpPr>
            <p:cNvPr id="652366" name="Rectangle 21">
              <a:extLst>
                <a:ext uri="{FF2B5EF4-FFF2-40B4-BE49-F238E27FC236}">
                  <a16:creationId xmlns:a16="http://schemas.microsoft.com/office/drawing/2014/main" id="{EFD8AEE4-653D-6662-92F1-92DE59FF2D3E}"/>
                </a:ext>
              </a:extLst>
            </p:cNvPr>
            <p:cNvSpPr>
              <a:spLocks noChangeArrowheads="1"/>
            </p:cNvSpPr>
            <p:nvPr/>
          </p:nvSpPr>
          <p:spPr bwMode="auto">
            <a:xfrm>
              <a:off x="672"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67" name="Rectangle 22">
              <a:extLst>
                <a:ext uri="{FF2B5EF4-FFF2-40B4-BE49-F238E27FC236}">
                  <a16:creationId xmlns:a16="http://schemas.microsoft.com/office/drawing/2014/main" id="{E81C8236-A5ED-AEE2-E2D2-6C04C5DFBDE8}"/>
                </a:ext>
              </a:extLst>
            </p:cNvPr>
            <p:cNvSpPr>
              <a:spLocks noChangeArrowheads="1"/>
            </p:cNvSpPr>
            <p:nvPr/>
          </p:nvSpPr>
          <p:spPr bwMode="auto">
            <a:xfrm>
              <a:off x="864"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01" name="Group 23">
            <a:extLst>
              <a:ext uri="{FF2B5EF4-FFF2-40B4-BE49-F238E27FC236}">
                <a16:creationId xmlns:a16="http://schemas.microsoft.com/office/drawing/2014/main" id="{BAA68345-498C-6F8D-AE45-165F238D270C}"/>
              </a:ext>
            </a:extLst>
          </p:cNvPr>
          <p:cNvGrpSpPr>
            <a:grpSpLocks/>
          </p:cNvGrpSpPr>
          <p:nvPr/>
        </p:nvGrpSpPr>
        <p:grpSpPr bwMode="auto">
          <a:xfrm>
            <a:off x="5181600" y="3886200"/>
            <a:ext cx="774700" cy="76200"/>
            <a:chOff x="672" y="2496"/>
            <a:chExt cx="384" cy="48"/>
          </a:xfrm>
        </p:grpSpPr>
        <p:sp>
          <p:nvSpPr>
            <p:cNvPr id="652364" name="Rectangle 24">
              <a:extLst>
                <a:ext uri="{FF2B5EF4-FFF2-40B4-BE49-F238E27FC236}">
                  <a16:creationId xmlns:a16="http://schemas.microsoft.com/office/drawing/2014/main" id="{E9F87BDD-889B-6D10-FF25-17F224D78694}"/>
                </a:ext>
              </a:extLst>
            </p:cNvPr>
            <p:cNvSpPr>
              <a:spLocks noChangeArrowheads="1"/>
            </p:cNvSpPr>
            <p:nvPr/>
          </p:nvSpPr>
          <p:spPr bwMode="auto">
            <a:xfrm>
              <a:off x="672"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65" name="Rectangle 25">
              <a:extLst>
                <a:ext uri="{FF2B5EF4-FFF2-40B4-BE49-F238E27FC236}">
                  <a16:creationId xmlns:a16="http://schemas.microsoft.com/office/drawing/2014/main" id="{F52F7648-D2B4-897D-F427-3BFE98BF029A}"/>
                </a:ext>
              </a:extLst>
            </p:cNvPr>
            <p:cNvSpPr>
              <a:spLocks noChangeArrowheads="1"/>
            </p:cNvSpPr>
            <p:nvPr/>
          </p:nvSpPr>
          <p:spPr bwMode="auto">
            <a:xfrm>
              <a:off x="864"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02" name="Group 26">
            <a:extLst>
              <a:ext uri="{FF2B5EF4-FFF2-40B4-BE49-F238E27FC236}">
                <a16:creationId xmlns:a16="http://schemas.microsoft.com/office/drawing/2014/main" id="{182FD42E-E4FB-0141-B305-1B2C69CC252F}"/>
              </a:ext>
            </a:extLst>
          </p:cNvPr>
          <p:cNvGrpSpPr>
            <a:grpSpLocks/>
          </p:cNvGrpSpPr>
          <p:nvPr/>
        </p:nvGrpSpPr>
        <p:grpSpPr bwMode="auto">
          <a:xfrm>
            <a:off x="5157788" y="4191000"/>
            <a:ext cx="774700" cy="76200"/>
            <a:chOff x="672" y="2496"/>
            <a:chExt cx="384" cy="48"/>
          </a:xfrm>
        </p:grpSpPr>
        <p:sp>
          <p:nvSpPr>
            <p:cNvPr id="652362" name="Rectangle 27">
              <a:extLst>
                <a:ext uri="{FF2B5EF4-FFF2-40B4-BE49-F238E27FC236}">
                  <a16:creationId xmlns:a16="http://schemas.microsoft.com/office/drawing/2014/main" id="{5BA0DF26-8121-2E2D-5491-06E16E9FF6B5}"/>
                </a:ext>
              </a:extLst>
            </p:cNvPr>
            <p:cNvSpPr>
              <a:spLocks noChangeArrowheads="1"/>
            </p:cNvSpPr>
            <p:nvPr/>
          </p:nvSpPr>
          <p:spPr bwMode="auto">
            <a:xfrm>
              <a:off x="672"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63" name="Rectangle 28">
              <a:extLst>
                <a:ext uri="{FF2B5EF4-FFF2-40B4-BE49-F238E27FC236}">
                  <a16:creationId xmlns:a16="http://schemas.microsoft.com/office/drawing/2014/main" id="{6CD29C62-7649-FB48-5B14-12B653A01120}"/>
                </a:ext>
              </a:extLst>
            </p:cNvPr>
            <p:cNvSpPr>
              <a:spLocks noChangeArrowheads="1"/>
            </p:cNvSpPr>
            <p:nvPr/>
          </p:nvSpPr>
          <p:spPr bwMode="auto">
            <a:xfrm>
              <a:off x="864"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03" name="Group 29">
            <a:extLst>
              <a:ext uri="{FF2B5EF4-FFF2-40B4-BE49-F238E27FC236}">
                <a16:creationId xmlns:a16="http://schemas.microsoft.com/office/drawing/2014/main" id="{F497F645-E25C-87FB-E62B-4A369B68DDC7}"/>
              </a:ext>
            </a:extLst>
          </p:cNvPr>
          <p:cNvGrpSpPr>
            <a:grpSpLocks/>
          </p:cNvGrpSpPr>
          <p:nvPr/>
        </p:nvGrpSpPr>
        <p:grpSpPr bwMode="auto">
          <a:xfrm>
            <a:off x="4287838" y="4191000"/>
            <a:ext cx="773112" cy="76200"/>
            <a:chOff x="672" y="2496"/>
            <a:chExt cx="384" cy="48"/>
          </a:xfrm>
        </p:grpSpPr>
        <p:sp>
          <p:nvSpPr>
            <p:cNvPr id="652360" name="Rectangle 30">
              <a:extLst>
                <a:ext uri="{FF2B5EF4-FFF2-40B4-BE49-F238E27FC236}">
                  <a16:creationId xmlns:a16="http://schemas.microsoft.com/office/drawing/2014/main" id="{E1385BEA-6558-151D-CEAD-DD2213F0A133}"/>
                </a:ext>
              </a:extLst>
            </p:cNvPr>
            <p:cNvSpPr>
              <a:spLocks noChangeArrowheads="1"/>
            </p:cNvSpPr>
            <p:nvPr/>
          </p:nvSpPr>
          <p:spPr bwMode="auto">
            <a:xfrm>
              <a:off x="672"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61" name="Rectangle 31">
              <a:extLst>
                <a:ext uri="{FF2B5EF4-FFF2-40B4-BE49-F238E27FC236}">
                  <a16:creationId xmlns:a16="http://schemas.microsoft.com/office/drawing/2014/main" id="{9CA1654B-5AFE-57A3-2BAA-132A8969736D}"/>
                </a:ext>
              </a:extLst>
            </p:cNvPr>
            <p:cNvSpPr>
              <a:spLocks noChangeArrowheads="1"/>
            </p:cNvSpPr>
            <p:nvPr/>
          </p:nvSpPr>
          <p:spPr bwMode="auto">
            <a:xfrm>
              <a:off x="864"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04" name="Group 32">
            <a:extLst>
              <a:ext uri="{FF2B5EF4-FFF2-40B4-BE49-F238E27FC236}">
                <a16:creationId xmlns:a16="http://schemas.microsoft.com/office/drawing/2014/main" id="{5DCCE35F-CD0A-7519-7F5F-09C0BB9AD796}"/>
              </a:ext>
            </a:extLst>
          </p:cNvPr>
          <p:cNvGrpSpPr>
            <a:grpSpLocks/>
          </p:cNvGrpSpPr>
          <p:nvPr/>
        </p:nvGrpSpPr>
        <p:grpSpPr bwMode="auto">
          <a:xfrm>
            <a:off x="3417888" y="4191000"/>
            <a:ext cx="773112" cy="76200"/>
            <a:chOff x="672" y="2496"/>
            <a:chExt cx="384" cy="48"/>
          </a:xfrm>
        </p:grpSpPr>
        <p:sp>
          <p:nvSpPr>
            <p:cNvPr id="652358" name="Rectangle 33">
              <a:extLst>
                <a:ext uri="{FF2B5EF4-FFF2-40B4-BE49-F238E27FC236}">
                  <a16:creationId xmlns:a16="http://schemas.microsoft.com/office/drawing/2014/main" id="{35914EBC-E420-E7AA-925B-650DA50A8018}"/>
                </a:ext>
              </a:extLst>
            </p:cNvPr>
            <p:cNvSpPr>
              <a:spLocks noChangeArrowheads="1"/>
            </p:cNvSpPr>
            <p:nvPr/>
          </p:nvSpPr>
          <p:spPr bwMode="auto">
            <a:xfrm>
              <a:off x="672"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59" name="Rectangle 34">
              <a:extLst>
                <a:ext uri="{FF2B5EF4-FFF2-40B4-BE49-F238E27FC236}">
                  <a16:creationId xmlns:a16="http://schemas.microsoft.com/office/drawing/2014/main" id="{87DAF1F7-3562-E9A8-8E32-903EEA372E6C}"/>
                </a:ext>
              </a:extLst>
            </p:cNvPr>
            <p:cNvSpPr>
              <a:spLocks noChangeArrowheads="1"/>
            </p:cNvSpPr>
            <p:nvPr/>
          </p:nvSpPr>
          <p:spPr bwMode="auto">
            <a:xfrm>
              <a:off x="864"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05" name="Group 35">
            <a:extLst>
              <a:ext uri="{FF2B5EF4-FFF2-40B4-BE49-F238E27FC236}">
                <a16:creationId xmlns:a16="http://schemas.microsoft.com/office/drawing/2014/main" id="{574DBBD1-9EC4-0F26-5783-746875AE6BF2}"/>
              </a:ext>
            </a:extLst>
          </p:cNvPr>
          <p:cNvGrpSpPr>
            <a:grpSpLocks/>
          </p:cNvGrpSpPr>
          <p:nvPr/>
        </p:nvGrpSpPr>
        <p:grpSpPr bwMode="auto">
          <a:xfrm>
            <a:off x="2546350" y="4191000"/>
            <a:ext cx="774700" cy="76200"/>
            <a:chOff x="672" y="2496"/>
            <a:chExt cx="384" cy="48"/>
          </a:xfrm>
        </p:grpSpPr>
        <p:sp>
          <p:nvSpPr>
            <p:cNvPr id="652356" name="Rectangle 36">
              <a:extLst>
                <a:ext uri="{FF2B5EF4-FFF2-40B4-BE49-F238E27FC236}">
                  <a16:creationId xmlns:a16="http://schemas.microsoft.com/office/drawing/2014/main" id="{69475772-6B6F-7014-9F7A-0D71B93A9CD6}"/>
                </a:ext>
              </a:extLst>
            </p:cNvPr>
            <p:cNvSpPr>
              <a:spLocks noChangeArrowheads="1"/>
            </p:cNvSpPr>
            <p:nvPr/>
          </p:nvSpPr>
          <p:spPr bwMode="auto">
            <a:xfrm>
              <a:off x="672"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57" name="Rectangle 37">
              <a:extLst>
                <a:ext uri="{FF2B5EF4-FFF2-40B4-BE49-F238E27FC236}">
                  <a16:creationId xmlns:a16="http://schemas.microsoft.com/office/drawing/2014/main" id="{E37C4C17-DB92-FCC0-A0F0-76694CC2975B}"/>
                </a:ext>
              </a:extLst>
            </p:cNvPr>
            <p:cNvSpPr>
              <a:spLocks noChangeArrowheads="1"/>
            </p:cNvSpPr>
            <p:nvPr/>
          </p:nvSpPr>
          <p:spPr bwMode="auto">
            <a:xfrm>
              <a:off x="864"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sp>
        <p:nvSpPr>
          <p:cNvPr id="652306" name="Rectangle 38">
            <a:extLst>
              <a:ext uri="{FF2B5EF4-FFF2-40B4-BE49-F238E27FC236}">
                <a16:creationId xmlns:a16="http://schemas.microsoft.com/office/drawing/2014/main" id="{2799F2D3-BFDB-ADA0-2D9F-9D69D5D405CC}"/>
              </a:ext>
            </a:extLst>
          </p:cNvPr>
          <p:cNvSpPr>
            <a:spLocks noChangeArrowheads="1"/>
          </p:cNvSpPr>
          <p:nvPr/>
        </p:nvSpPr>
        <p:spPr bwMode="auto">
          <a:xfrm>
            <a:off x="6029325" y="3505200"/>
            <a:ext cx="3481388" cy="1295400"/>
          </a:xfrm>
          <a:prstGeom prst="rect">
            <a:avLst/>
          </a:prstGeom>
          <a:solidFill>
            <a:schemeClr val="accent1"/>
          </a:solidFill>
          <a:ln w="9525">
            <a:solidFill>
              <a:schemeClr val="bg2"/>
            </a:solidFill>
            <a:miter lim="800000"/>
            <a:headEnd/>
            <a:tailEnd/>
          </a:ln>
          <a:effectLst>
            <a:outerShdw dist="35921" dir="2700000" algn="ctr" rotWithShape="0">
              <a:schemeClr val="bg2"/>
            </a:outerShdw>
          </a:effec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99431" name="Text Box 39">
            <a:extLst>
              <a:ext uri="{FF2B5EF4-FFF2-40B4-BE49-F238E27FC236}">
                <a16:creationId xmlns:a16="http://schemas.microsoft.com/office/drawing/2014/main" id="{F375F3D6-60EC-D578-C3AA-CBA607E21107}"/>
              </a:ext>
            </a:extLst>
          </p:cNvPr>
          <p:cNvSpPr txBox="1">
            <a:spLocks noChangeArrowheads="1"/>
          </p:cNvSpPr>
          <p:nvPr/>
        </p:nvSpPr>
        <p:spPr bwMode="auto">
          <a:xfrm>
            <a:off x="6728024" y="3733801"/>
            <a:ext cx="2014141" cy="830997"/>
          </a:xfrm>
          <a:prstGeom prst="rect">
            <a:avLst/>
          </a:prstGeom>
          <a:noFill/>
          <a:ln>
            <a:noFill/>
          </a:ln>
          <a:effectLst/>
        </p:spPr>
        <p:txBody>
          <a:bodyPr wrap="none">
            <a:spAutoFit/>
          </a:bodyPr>
          <a:lstStyle/>
          <a:p>
            <a:pPr algn="ctr">
              <a:defRPr/>
            </a:pPr>
            <a:r>
              <a:rPr lang="en-US" altLang="en-US" sz="2400">
                <a:effectLst>
                  <a:outerShdw blurRad="38100" dist="38100" dir="2700000" algn="tl">
                    <a:srgbClr val="C0C0C0"/>
                  </a:outerShdw>
                </a:effectLst>
              </a:rPr>
              <a:t>Stream Query</a:t>
            </a:r>
          </a:p>
          <a:p>
            <a:pPr algn="ctr">
              <a:defRPr/>
            </a:pPr>
            <a:r>
              <a:rPr lang="en-US" altLang="en-US" sz="2400">
                <a:effectLst>
                  <a:outerShdw blurRad="38100" dist="38100" dir="2700000" algn="tl">
                    <a:srgbClr val="C0C0C0"/>
                  </a:outerShdw>
                </a:effectLst>
              </a:rPr>
              <a:t>Processor</a:t>
            </a:r>
          </a:p>
        </p:txBody>
      </p:sp>
      <p:sp>
        <p:nvSpPr>
          <p:cNvPr id="699432" name="Text Box 40">
            <a:extLst>
              <a:ext uri="{FF2B5EF4-FFF2-40B4-BE49-F238E27FC236}">
                <a16:creationId xmlns:a16="http://schemas.microsoft.com/office/drawing/2014/main" id="{C5B2B713-C718-1589-2826-B4B9932816A7}"/>
              </a:ext>
            </a:extLst>
          </p:cNvPr>
          <p:cNvSpPr txBox="1">
            <a:spLocks noChangeArrowheads="1"/>
          </p:cNvSpPr>
          <p:nvPr/>
        </p:nvSpPr>
        <p:spPr bwMode="auto">
          <a:xfrm>
            <a:off x="8736013" y="2895600"/>
            <a:ext cx="1644650" cy="457200"/>
          </a:xfrm>
          <a:prstGeom prst="rect">
            <a:avLst/>
          </a:prstGeom>
          <a:noFill/>
          <a:ln>
            <a:noFill/>
          </a:ln>
          <a:effectLst/>
        </p:spPr>
        <p:txBody>
          <a:bodyPr>
            <a:spAutoFit/>
          </a:bodyPr>
          <a:lstStyle/>
          <a:p>
            <a:pPr algn="ctr">
              <a:defRPr/>
            </a:pPr>
            <a:r>
              <a:rPr lang="en-US" altLang="en-US" sz="2400">
                <a:effectLst>
                  <a:outerShdw blurRad="38100" dist="38100" dir="2700000" algn="tl">
                    <a:srgbClr val="C0C0C0"/>
                  </a:outerShdw>
                </a:effectLst>
              </a:rPr>
              <a:t>Results</a:t>
            </a:r>
          </a:p>
        </p:txBody>
      </p:sp>
      <p:sp>
        <p:nvSpPr>
          <p:cNvPr id="652309" name="AutoShape 41">
            <a:extLst>
              <a:ext uri="{FF2B5EF4-FFF2-40B4-BE49-F238E27FC236}">
                <a16:creationId xmlns:a16="http://schemas.microsoft.com/office/drawing/2014/main" id="{FC78C1DC-DE2A-F85C-9DEF-06AFFBBACB08}"/>
              </a:ext>
            </a:extLst>
          </p:cNvPr>
          <p:cNvSpPr>
            <a:spLocks noChangeArrowheads="1"/>
          </p:cNvSpPr>
          <p:nvPr/>
        </p:nvSpPr>
        <p:spPr bwMode="auto">
          <a:xfrm>
            <a:off x="8447089" y="1905001"/>
            <a:ext cx="192087" cy="519113"/>
          </a:xfrm>
          <a:prstGeom prst="upArrow">
            <a:avLst>
              <a:gd name="adj1" fmla="val 50000"/>
              <a:gd name="adj2" fmla="val 67562"/>
            </a:avLst>
          </a:prstGeom>
          <a:solidFill>
            <a:srgbClr val="FF66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10" name="AutoShape 42">
            <a:extLst>
              <a:ext uri="{FF2B5EF4-FFF2-40B4-BE49-F238E27FC236}">
                <a16:creationId xmlns:a16="http://schemas.microsoft.com/office/drawing/2014/main" id="{945D52BF-4B5A-6BF5-906D-0A10D4843642}"/>
              </a:ext>
            </a:extLst>
          </p:cNvPr>
          <p:cNvSpPr>
            <a:spLocks noChangeArrowheads="1"/>
          </p:cNvSpPr>
          <p:nvPr/>
        </p:nvSpPr>
        <p:spPr bwMode="auto">
          <a:xfrm>
            <a:off x="8447089" y="2438401"/>
            <a:ext cx="192087" cy="519113"/>
          </a:xfrm>
          <a:prstGeom prst="upArrow">
            <a:avLst>
              <a:gd name="adj1" fmla="val 50000"/>
              <a:gd name="adj2" fmla="val 67562"/>
            </a:avLst>
          </a:prstGeom>
          <a:solidFill>
            <a:srgbClr val="FF66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11" name="AutoShape 43">
            <a:extLst>
              <a:ext uri="{FF2B5EF4-FFF2-40B4-BE49-F238E27FC236}">
                <a16:creationId xmlns:a16="http://schemas.microsoft.com/office/drawing/2014/main" id="{F8B638CB-7635-E80C-A111-A81DF4DE1084}"/>
              </a:ext>
            </a:extLst>
          </p:cNvPr>
          <p:cNvSpPr>
            <a:spLocks noChangeArrowheads="1"/>
          </p:cNvSpPr>
          <p:nvPr/>
        </p:nvSpPr>
        <p:spPr bwMode="auto">
          <a:xfrm>
            <a:off x="8447089" y="2971801"/>
            <a:ext cx="192087" cy="519113"/>
          </a:xfrm>
          <a:prstGeom prst="upArrow">
            <a:avLst>
              <a:gd name="adj1" fmla="val 50000"/>
              <a:gd name="adj2" fmla="val 67562"/>
            </a:avLst>
          </a:prstGeom>
          <a:solidFill>
            <a:srgbClr val="FF66CC"/>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12" name="Line 44">
            <a:extLst>
              <a:ext uri="{FF2B5EF4-FFF2-40B4-BE49-F238E27FC236}">
                <a16:creationId xmlns:a16="http://schemas.microsoft.com/office/drawing/2014/main" id="{1C16E179-6B37-C67F-37D0-64AFBD8A2A4E}"/>
              </a:ext>
            </a:extLst>
          </p:cNvPr>
          <p:cNvSpPr>
            <a:spLocks noChangeShapeType="1"/>
          </p:cNvSpPr>
          <p:nvPr/>
        </p:nvSpPr>
        <p:spPr bwMode="auto">
          <a:xfrm>
            <a:off x="7769225" y="4800600"/>
            <a:ext cx="0" cy="228600"/>
          </a:xfrm>
          <a:prstGeom prst="line">
            <a:avLst/>
          </a:prstGeom>
          <a:noFill/>
          <a:ln w="952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52313" name="Oval 45">
            <a:extLst>
              <a:ext uri="{FF2B5EF4-FFF2-40B4-BE49-F238E27FC236}">
                <a16:creationId xmlns:a16="http://schemas.microsoft.com/office/drawing/2014/main" id="{D9A9693E-4864-271C-7DD5-DC5A412152AC}"/>
              </a:ext>
            </a:extLst>
          </p:cNvPr>
          <p:cNvSpPr>
            <a:spLocks noChangeArrowheads="1"/>
          </p:cNvSpPr>
          <p:nvPr/>
        </p:nvSpPr>
        <p:spPr bwMode="auto">
          <a:xfrm>
            <a:off x="5932488" y="5029200"/>
            <a:ext cx="3771900" cy="1524000"/>
          </a:xfrm>
          <a:prstGeom prst="ellipse">
            <a:avLst/>
          </a:prstGeom>
          <a:solidFill>
            <a:schemeClr val="accent1"/>
          </a:solidFill>
          <a:ln w="9525">
            <a:solidFill>
              <a:schemeClr val="bg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nvGrpSpPr>
          <p:cNvPr id="652314" name="Group 46">
            <a:extLst>
              <a:ext uri="{FF2B5EF4-FFF2-40B4-BE49-F238E27FC236}">
                <a16:creationId xmlns:a16="http://schemas.microsoft.com/office/drawing/2014/main" id="{D2E98D7B-F09A-3782-3E6A-A73BB85C9807}"/>
              </a:ext>
            </a:extLst>
          </p:cNvPr>
          <p:cNvGrpSpPr>
            <a:grpSpLocks/>
          </p:cNvGrpSpPr>
          <p:nvPr/>
        </p:nvGrpSpPr>
        <p:grpSpPr bwMode="auto">
          <a:xfrm>
            <a:off x="8253413" y="5943600"/>
            <a:ext cx="773112" cy="76200"/>
            <a:chOff x="672" y="2496"/>
            <a:chExt cx="384" cy="48"/>
          </a:xfrm>
        </p:grpSpPr>
        <p:sp>
          <p:nvSpPr>
            <p:cNvPr id="652354" name="Rectangle 47">
              <a:extLst>
                <a:ext uri="{FF2B5EF4-FFF2-40B4-BE49-F238E27FC236}">
                  <a16:creationId xmlns:a16="http://schemas.microsoft.com/office/drawing/2014/main" id="{3481F10C-3EBF-F091-D3F8-01BB11A38ACF}"/>
                </a:ext>
              </a:extLst>
            </p:cNvPr>
            <p:cNvSpPr>
              <a:spLocks noChangeArrowheads="1"/>
            </p:cNvSpPr>
            <p:nvPr/>
          </p:nvSpPr>
          <p:spPr bwMode="auto">
            <a:xfrm>
              <a:off x="672"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55" name="Rectangle 48">
              <a:extLst>
                <a:ext uri="{FF2B5EF4-FFF2-40B4-BE49-F238E27FC236}">
                  <a16:creationId xmlns:a16="http://schemas.microsoft.com/office/drawing/2014/main" id="{8CA4B2A3-DEE9-44F0-A0BD-336D4ECA9341}"/>
                </a:ext>
              </a:extLst>
            </p:cNvPr>
            <p:cNvSpPr>
              <a:spLocks noChangeArrowheads="1"/>
            </p:cNvSpPr>
            <p:nvPr/>
          </p:nvSpPr>
          <p:spPr bwMode="auto">
            <a:xfrm>
              <a:off x="864"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15" name="Group 49">
            <a:extLst>
              <a:ext uri="{FF2B5EF4-FFF2-40B4-BE49-F238E27FC236}">
                <a16:creationId xmlns:a16="http://schemas.microsoft.com/office/drawing/2014/main" id="{5DCA53EF-44A4-7564-4513-0F5ACB0427AC}"/>
              </a:ext>
            </a:extLst>
          </p:cNvPr>
          <p:cNvGrpSpPr>
            <a:grpSpLocks/>
          </p:cNvGrpSpPr>
          <p:nvPr/>
        </p:nvGrpSpPr>
        <p:grpSpPr bwMode="auto">
          <a:xfrm>
            <a:off x="7092951" y="6096000"/>
            <a:ext cx="773113" cy="76200"/>
            <a:chOff x="672" y="2496"/>
            <a:chExt cx="384" cy="48"/>
          </a:xfrm>
        </p:grpSpPr>
        <p:sp>
          <p:nvSpPr>
            <p:cNvPr id="652352" name="Rectangle 50">
              <a:extLst>
                <a:ext uri="{FF2B5EF4-FFF2-40B4-BE49-F238E27FC236}">
                  <a16:creationId xmlns:a16="http://schemas.microsoft.com/office/drawing/2014/main" id="{3A94D2CE-756F-A8DE-1978-252C1E28AC32}"/>
                </a:ext>
              </a:extLst>
            </p:cNvPr>
            <p:cNvSpPr>
              <a:spLocks noChangeArrowheads="1"/>
            </p:cNvSpPr>
            <p:nvPr/>
          </p:nvSpPr>
          <p:spPr bwMode="auto">
            <a:xfrm>
              <a:off x="672"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53" name="Rectangle 51">
              <a:extLst>
                <a:ext uri="{FF2B5EF4-FFF2-40B4-BE49-F238E27FC236}">
                  <a16:creationId xmlns:a16="http://schemas.microsoft.com/office/drawing/2014/main" id="{27429836-2585-4CBC-6005-F769B6BD3B94}"/>
                </a:ext>
              </a:extLst>
            </p:cNvPr>
            <p:cNvSpPr>
              <a:spLocks noChangeArrowheads="1"/>
            </p:cNvSpPr>
            <p:nvPr/>
          </p:nvSpPr>
          <p:spPr bwMode="auto">
            <a:xfrm>
              <a:off x="864"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16" name="Group 52">
            <a:extLst>
              <a:ext uri="{FF2B5EF4-FFF2-40B4-BE49-F238E27FC236}">
                <a16:creationId xmlns:a16="http://schemas.microsoft.com/office/drawing/2014/main" id="{1318CE20-2526-2FC5-842B-E491DEDFE168}"/>
              </a:ext>
            </a:extLst>
          </p:cNvPr>
          <p:cNvGrpSpPr>
            <a:grpSpLocks/>
          </p:cNvGrpSpPr>
          <p:nvPr/>
        </p:nvGrpSpPr>
        <p:grpSpPr bwMode="auto">
          <a:xfrm>
            <a:off x="6511926" y="5791200"/>
            <a:ext cx="773113" cy="76200"/>
            <a:chOff x="672" y="2496"/>
            <a:chExt cx="384" cy="48"/>
          </a:xfrm>
        </p:grpSpPr>
        <p:sp>
          <p:nvSpPr>
            <p:cNvPr id="652350" name="Rectangle 53">
              <a:extLst>
                <a:ext uri="{FF2B5EF4-FFF2-40B4-BE49-F238E27FC236}">
                  <a16:creationId xmlns:a16="http://schemas.microsoft.com/office/drawing/2014/main" id="{C16CCF05-7800-1F38-4923-ECAB50246F30}"/>
                </a:ext>
              </a:extLst>
            </p:cNvPr>
            <p:cNvSpPr>
              <a:spLocks noChangeArrowheads="1"/>
            </p:cNvSpPr>
            <p:nvPr/>
          </p:nvSpPr>
          <p:spPr bwMode="auto">
            <a:xfrm>
              <a:off x="672"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51" name="Rectangle 54">
              <a:extLst>
                <a:ext uri="{FF2B5EF4-FFF2-40B4-BE49-F238E27FC236}">
                  <a16:creationId xmlns:a16="http://schemas.microsoft.com/office/drawing/2014/main" id="{388AE7A0-9F74-F149-FE45-7405319DB158}"/>
                </a:ext>
              </a:extLst>
            </p:cNvPr>
            <p:cNvSpPr>
              <a:spLocks noChangeArrowheads="1"/>
            </p:cNvSpPr>
            <p:nvPr/>
          </p:nvSpPr>
          <p:spPr bwMode="auto">
            <a:xfrm>
              <a:off x="864"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17" name="Group 55">
            <a:extLst>
              <a:ext uri="{FF2B5EF4-FFF2-40B4-BE49-F238E27FC236}">
                <a16:creationId xmlns:a16="http://schemas.microsoft.com/office/drawing/2014/main" id="{3D7B0CE1-1747-634C-8D3B-48174CBEE822}"/>
              </a:ext>
            </a:extLst>
          </p:cNvPr>
          <p:cNvGrpSpPr>
            <a:grpSpLocks/>
          </p:cNvGrpSpPr>
          <p:nvPr/>
        </p:nvGrpSpPr>
        <p:grpSpPr bwMode="auto">
          <a:xfrm>
            <a:off x="7575550" y="5715000"/>
            <a:ext cx="774700" cy="76200"/>
            <a:chOff x="672" y="2496"/>
            <a:chExt cx="384" cy="48"/>
          </a:xfrm>
        </p:grpSpPr>
        <p:sp>
          <p:nvSpPr>
            <p:cNvPr id="652348" name="Rectangle 56">
              <a:extLst>
                <a:ext uri="{FF2B5EF4-FFF2-40B4-BE49-F238E27FC236}">
                  <a16:creationId xmlns:a16="http://schemas.microsoft.com/office/drawing/2014/main" id="{AB2C36D8-4D43-1410-AA96-B6F8ECAD2C65}"/>
                </a:ext>
              </a:extLst>
            </p:cNvPr>
            <p:cNvSpPr>
              <a:spLocks noChangeArrowheads="1"/>
            </p:cNvSpPr>
            <p:nvPr/>
          </p:nvSpPr>
          <p:spPr bwMode="auto">
            <a:xfrm>
              <a:off x="672"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49" name="Rectangle 57">
              <a:extLst>
                <a:ext uri="{FF2B5EF4-FFF2-40B4-BE49-F238E27FC236}">
                  <a16:creationId xmlns:a16="http://schemas.microsoft.com/office/drawing/2014/main" id="{23E7A9F9-57B9-A75F-C09A-4CCB92121CA9}"/>
                </a:ext>
              </a:extLst>
            </p:cNvPr>
            <p:cNvSpPr>
              <a:spLocks noChangeArrowheads="1"/>
            </p:cNvSpPr>
            <p:nvPr/>
          </p:nvSpPr>
          <p:spPr bwMode="auto">
            <a:xfrm>
              <a:off x="864" y="2496"/>
              <a:ext cx="192" cy="48"/>
            </a:xfrm>
            <a:prstGeom prst="rect">
              <a:avLst/>
            </a:prstGeom>
            <a:solidFill>
              <a:schemeClr val="hlink"/>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18" name="Group 58">
            <a:extLst>
              <a:ext uri="{FF2B5EF4-FFF2-40B4-BE49-F238E27FC236}">
                <a16:creationId xmlns:a16="http://schemas.microsoft.com/office/drawing/2014/main" id="{B5E6FBAD-5E8C-914F-72B5-D5CDB2A551C1}"/>
              </a:ext>
            </a:extLst>
          </p:cNvPr>
          <p:cNvGrpSpPr>
            <a:grpSpLocks/>
          </p:cNvGrpSpPr>
          <p:nvPr/>
        </p:nvGrpSpPr>
        <p:grpSpPr bwMode="auto">
          <a:xfrm>
            <a:off x="6400801" y="5562600"/>
            <a:ext cx="773113" cy="76200"/>
            <a:chOff x="672" y="2496"/>
            <a:chExt cx="384" cy="48"/>
          </a:xfrm>
        </p:grpSpPr>
        <p:sp>
          <p:nvSpPr>
            <p:cNvPr id="652346" name="Rectangle 59">
              <a:extLst>
                <a:ext uri="{FF2B5EF4-FFF2-40B4-BE49-F238E27FC236}">
                  <a16:creationId xmlns:a16="http://schemas.microsoft.com/office/drawing/2014/main" id="{3CFBE887-06B4-8887-995F-1F8457FDE829}"/>
                </a:ext>
              </a:extLst>
            </p:cNvPr>
            <p:cNvSpPr>
              <a:spLocks noChangeArrowheads="1"/>
            </p:cNvSpPr>
            <p:nvPr/>
          </p:nvSpPr>
          <p:spPr bwMode="auto">
            <a:xfrm>
              <a:off x="672"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47" name="Rectangle 60">
              <a:extLst>
                <a:ext uri="{FF2B5EF4-FFF2-40B4-BE49-F238E27FC236}">
                  <a16:creationId xmlns:a16="http://schemas.microsoft.com/office/drawing/2014/main" id="{F803F4D3-84EB-828F-0905-D053A1BF67CD}"/>
                </a:ext>
              </a:extLst>
            </p:cNvPr>
            <p:cNvSpPr>
              <a:spLocks noChangeArrowheads="1"/>
            </p:cNvSpPr>
            <p:nvPr/>
          </p:nvSpPr>
          <p:spPr bwMode="auto">
            <a:xfrm>
              <a:off x="864"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19" name="Group 61">
            <a:extLst>
              <a:ext uri="{FF2B5EF4-FFF2-40B4-BE49-F238E27FC236}">
                <a16:creationId xmlns:a16="http://schemas.microsoft.com/office/drawing/2014/main" id="{DCA09DB3-7FCD-FE67-0BC2-9EACF8A3E75B}"/>
              </a:ext>
            </a:extLst>
          </p:cNvPr>
          <p:cNvGrpSpPr>
            <a:grpSpLocks/>
          </p:cNvGrpSpPr>
          <p:nvPr/>
        </p:nvGrpSpPr>
        <p:grpSpPr bwMode="auto">
          <a:xfrm>
            <a:off x="7769226" y="5334000"/>
            <a:ext cx="773113" cy="76200"/>
            <a:chOff x="672" y="2496"/>
            <a:chExt cx="384" cy="48"/>
          </a:xfrm>
        </p:grpSpPr>
        <p:sp>
          <p:nvSpPr>
            <p:cNvPr id="652344" name="Rectangle 62">
              <a:extLst>
                <a:ext uri="{FF2B5EF4-FFF2-40B4-BE49-F238E27FC236}">
                  <a16:creationId xmlns:a16="http://schemas.microsoft.com/office/drawing/2014/main" id="{451BFE49-EFD0-2F82-2628-63FA7D38F3C0}"/>
                </a:ext>
              </a:extLst>
            </p:cNvPr>
            <p:cNvSpPr>
              <a:spLocks noChangeArrowheads="1"/>
            </p:cNvSpPr>
            <p:nvPr/>
          </p:nvSpPr>
          <p:spPr bwMode="auto">
            <a:xfrm>
              <a:off x="672"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45" name="Rectangle 63">
              <a:extLst>
                <a:ext uri="{FF2B5EF4-FFF2-40B4-BE49-F238E27FC236}">
                  <a16:creationId xmlns:a16="http://schemas.microsoft.com/office/drawing/2014/main" id="{84C84427-B80E-FA6F-FDF1-3E613DAF19DA}"/>
                </a:ext>
              </a:extLst>
            </p:cNvPr>
            <p:cNvSpPr>
              <a:spLocks noChangeArrowheads="1"/>
            </p:cNvSpPr>
            <p:nvPr/>
          </p:nvSpPr>
          <p:spPr bwMode="auto">
            <a:xfrm>
              <a:off x="864" y="2496"/>
              <a:ext cx="192" cy="48"/>
            </a:xfrm>
            <a:prstGeom prst="rect">
              <a:avLst/>
            </a:prstGeom>
            <a:solidFill>
              <a:schemeClr val="tx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sp>
        <p:nvSpPr>
          <p:cNvPr id="699456" name="Rectangle 64">
            <a:extLst>
              <a:ext uri="{FF2B5EF4-FFF2-40B4-BE49-F238E27FC236}">
                <a16:creationId xmlns:a16="http://schemas.microsoft.com/office/drawing/2014/main" id="{7BD29ACA-0B95-1225-19E4-1F391FEF4ACD}"/>
              </a:ext>
            </a:extLst>
          </p:cNvPr>
          <p:cNvSpPr>
            <a:spLocks noChangeArrowheads="1"/>
          </p:cNvSpPr>
          <p:nvPr/>
        </p:nvSpPr>
        <p:spPr bwMode="auto">
          <a:xfrm>
            <a:off x="1676400" y="3429001"/>
            <a:ext cx="1847850" cy="366713"/>
          </a:xfrm>
          <a:prstGeom prst="rect">
            <a:avLst/>
          </a:prstGeom>
          <a:noFill/>
          <a:ln>
            <a:noFill/>
          </a:ln>
          <a:effectLst/>
        </p:spPr>
        <p:txBody>
          <a:bodyPr wrap="none">
            <a:spAutoFit/>
          </a:bodyPr>
          <a:lstStyle/>
          <a:p>
            <a:pPr>
              <a:defRPr/>
            </a:pPr>
            <a:r>
              <a:rPr lang="en-US" altLang="en-US">
                <a:effectLst>
                  <a:outerShdw blurRad="38100" dist="38100" dir="2700000" algn="tl">
                    <a:srgbClr val="C0C0C0"/>
                  </a:outerShdw>
                </a:effectLst>
              </a:rPr>
              <a:t>Multiple streams</a:t>
            </a:r>
          </a:p>
        </p:txBody>
      </p:sp>
      <p:sp>
        <p:nvSpPr>
          <p:cNvPr id="652321" name="Rectangle 65">
            <a:extLst>
              <a:ext uri="{FF2B5EF4-FFF2-40B4-BE49-F238E27FC236}">
                <a16:creationId xmlns:a16="http://schemas.microsoft.com/office/drawing/2014/main" id="{D13F2AFA-5C16-1823-893F-3639DB4A4425}"/>
              </a:ext>
            </a:extLst>
          </p:cNvPr>
          <p:cNvSpPr>
            <a:spLocks noChangeArrowheads="1"/>
          </p:cNvSpPr>
          <p:nvPr/>
        </p:nvSpPr>
        <p:spPr bwMode="auto">
          <a:xfrm>
            <a:off x="8004176" y="1989138"/>
            <a:ext cx="23415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US" altLang="en-US" sz="1600" i="1">
              <a:solidFill>
                <a:schemeClr val="hlink"/>
              </a:solidFill>
              <a:latin typeface="Arial" panose="020B0604020202020204" pitchFamily="34" charset="0"/>
              <a:cs typeface="Arial" panose="020B0604020202020204" pitchFamily="34" charset="0"/>
            </a:endParaRPr>
          </a:p>
        </p:txBody>
      </p:sp>
      <p:sp>
        <p:nvSpPr>
          <p:cNvPr id="652322" name="Text Box 66">
            <a:extLst>
              <a:ext uri="{FF2B5EF4-FFF2-40B4-BE49-F238E27FC236}">
                <a16:creationId xmlns:a16="http://schemas.microsoft.com/office/drawing/2014/main" id="{467AFD2B-7573-D7DB-25D7-657270D03398}"/>
              </a:ext>
            </a:extLst>
          </p:cNvPr>
          <p:cNvSpPr txBox="1">
            <a:spLocks noChangeArrowheads="1"/>
          </p:cNvSpPr>
          <p:nvPr/>
        </p:nvSpPr>
        <p:spPr bwMode="auto">
          <a:xfrm>
            <a:off x="1676400" y="1371600"/>
            <a:ext cx="2743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800" b="1" i="1">
                <a:latin typeface="Arial" panose="020B0604020202020204" pitchFamily="34" charset="0"/>
                <a:cs typeface="Arial" panose="020B0604020202020204" pitchFamily="34" charset="0"/>
              </a:rPr>
              <a:t>SDMS (Stream Data Management System)</a:t>
            </a:r>
          </a:p>
        </p:txBody>
      </p:sp>
      <p:grpSp>
        <p:nvGrpSpPr>
          <p:cNvPr id="652323" name="Group 67">
            <a:extLst>
              <a:ext uri="{FF2B5EF4-FFF2-40B4-BE49-F238E27FC236}">
                <a16:creationId xmlns:a16="http://schemas.microsoft.com/office/drawing/2014/main" id="{0A05B102-1933-55E2-8FDD-49C122482DB8}"/>
              </a:ext>
            </a:extLst>
          </p:cNvPr>
          <p:cNvGrpSpPr>
            <a:grpSpLocks/>
          </p:cNvGrpSpPr>
          <p:nvPr/>
        </p:nvGrpSpPr>
        <p:grpSpPr bwMode="auto">
          <a:xfrm>
            <a:off x="5181601" y="4495800"/>
            <a:ext cx="773113" cy="76200"/>
            <a:chOff x="672" y="2496"/>
            <a:chExt cx="384" cy="48"/>
          </a:xfrm>
        </p:grpSpPr>
        <p:sp>
          <p:nvSpPr>
            <p:cNvPr id="652342" name="Rectangle 68">
              <a:extLst>
                <a:ext uri="{FF2B5EF4-FFF2-40B4-BE49-F238E27FC236}">
                  <a16:creationId xmlns:a16="http://schemas.microsoft.com/office/drawing/2014/main" id="{E513B72D-96ED-9852-2835-5B5778499048}"/>
                </a:ext>
              </a:extLst>
            </p:cNvPr>
            <p:cNvSpPr>
              <a:spLocks noChangeArrowheads="1"/>
            </p:cNvSpPr>
            <p:nvPr/>
          </p:nvSpPr>
          <p:spPr bwMode="auto">
            <a:xfrm>
              <a:off x="672"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43" name="Rectangle 69">
              <a:extLst>
                <a:ext uri="{FF2B5EF4-FFF2-40B4-BE49-F238E27FC236}">
                  <a16:creationId xmlns:a16="http://schemas.microsoft.com/office/drawing/2014/main" id="{FDA99083-70F7-9516-2552-9A0D0F0A2A5D}"/>
                </a:ext>
              </a:extLst>
            </p:cNvPr>
            <p:cNvSpPr>
              <a:spLocks noChangeArrowheads="1"/>
            </p:cNvSpPr>
            <p:nvPr/>
          </p:nvSpPr>
          <p:spPr bwMode="auto">
            <a:xfrm>
              <a:off x="864"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24" name="Group 70">
            <a:extLst>
              <a:ext uri="{FF2B5EF4-FFF2-40B4-BE49-F238E27FC236}">
                <a16:creationId xmlns:a16="http://schemas.microsoft.com/office/drawing/2014/main" id="{84159FF1-1FC8-6B8E-D931-C497A859B796}"/>
              </a:ext>
            </a:extLst>
          </p:cNvPr>
          <p:cNvGrpSpPr>
            <a:grpSpLocks/>
          </p:cNvGrpSpPr>
          <p:nvPr/>
        </p:nvGrpSpPr>
        <p:grpSpPr bwMode="auto">
          <a:xfrm>
            <a:off x="4267201" y="4495800"/>
            <a:ext cx="773113" cy="76200"/>
            <a:chOff x="672" y="2496"/>
            <a:chExt cx="384" cy="48"/>
          </a:xfrm>
        </p:grpSpPr>
        <p:sp>
          <p:nvSpPr>
            <p:cNvPr id="652340" name="Rectangle 71">
              <a:extLst>
                <a:ext uri="{FF2B5EF4-FFF2-40B4-BE49-F238E27FC236}">
                  <a16:creationId xmlns:a16="http://schemas.microsoft.com/office/drawing/2014/main" id="{82545512-7DD2-D55D-693D-82E3EB876593}"/>
                </a:ext>
              </a:extLst>
            </p:cNvPr>
            <p:cNvSpPr>
              <a:spLocks noChangeArrowheads="1"/>
            </p:cNvSpPr>
            <p:nvPr/>
          </p:nvSpPr>
          <p:spPr bwMode="auto">
            <a:xfrm>
              <a:off x="672"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41" name="Rectangle 72">
              <a:extLst>
                <a:ext uri="{FF2B5EF4-FFF2-40B4-BE49-F238E27FC236}">
                  <a16:creationId xmlns:a16="http://schemas.microsoft.com/office/drawing/2014/main" id="{D1842DBA-D8F6-9B37-1569-FB5DAE12331E}"/>
                </a:ext>
              </a:extLst>
            </p:cNvPr>
            <p:cNvSpPr>
              <a:spLocks noChangeArrowheads="1"/>
            </p:cNvSpPr>
            <p:nvPr/>
          </p:nvSpPr>
          <p:spPr bwMode="auto">
            <a:xfrm>
              <a:off x="864"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25" name="Group 73">
            <a:extLst>
              <a:ext uri="{FF2B5EF4-FFF2-40B4-BE49-F238E27FC236}">
                <a16:creationId xmlns:a16="http://schemas.microsoft.com/office/drawing/2014/main" id="{6EB54362-5784-C820-64B8-B33F369A82A8}"/>
              </a:ext>
            </a:extLst>
          </p:cNvPr>
          <p:cNvGrpSpPr>
            <a:grpSpLocks/>
          </p:cNvGrpSpPr>
          <p:nvPr/>
        </p:nvGrpSpPr>
        <p:grpSpPr bwMode="auto">
          <a:xfrm>
            <a:off x="1676401" y="4495800"/>
            <a:ext cx="773113" cy="76200"/>
            <a:chOff x="672" y="2496"/>
            <a:chExt cx="384" cy="48"/>
          </a:xfrm>
        </p:grpSpPr>
        <p:sp>
          <p:nvSpPr>
            <p:cNvPr id="652338" name="Rectangle 74">
              <a:extLst>
                <a:ext uri="{FF2B5EF4-FFF2-40B4-BE49-F238E27FC236}">
                  <a16:creationId xmlns:a16="http://schemas.microsoft.com/office/drawing/2014/main" id="{D01AA67A-DABC-7D8A-89D8-70DCDDF67049}"/>
                </a:ext>
              </a:extLst>
            </p:cNvPr>
            <p:cNvSpPr>
              <a:spLocks noChangeArrowheads="1"/>
            </p:cNvSpPr>
            <p:nvPr/>
          </p:nvSpPr>
          <p:spPr bwMode="auto">
            <a:xfrm>
              <a:off x="672"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39" name="Rectangle 75">
              <a:extLst>
                <a:ext uri="{FF2B5EF4-FFF2-40B4-BE49-F238E27FC236}">
                  <a16:creationId xmlns:a16="http://schemas.microsoft.com/office/drawing/2014/main" id="{148E0FEC-6D9D-AD4F-1102-F6DD22E20B21}"/>
                </a:ext>
              </a:extLst>
            </p:cNvPr>
            <p:cNvSpPr>
              <a:spLocks noChangeArrowheads="1"/>
            </p:cNvSpPr>
            <p:nvPr/>
          </p:nvSpPr>
          <p:spPr bwMode="auto">
            <a:xfrm>
              <a:off x="864"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26" name="Group 76">
            <a:extLst>
              <a:ext uri="{FF2B5EF4-FFF2-40B4-BE49-F238E27FC236}">
                <a16:creationId xmlns:a16="http://schemas.microsoft.com/office/drawing/2014/main" id="{4CF15EA6-CCC3-81F9-DD06-9BD768EA947E}"/>
              </a:ext>
            </a:extLst>
          </p:cNvPr>
          <p:cNvGrpSpPr>
            <a:grpSpLocks/>
          </p:cNvGrpSpPr>
          <p:nvPr/>
        </p:nvGrpSpPr>
        <p:grpSpPr bwMode="auto">
          <a:xfrm>
            <a:off x="2514601" y="4495800"/>
            <a:ext cx="773113" cy="76200"/>
            <a:chOff x="672" y="2496"/>
            <a:chExt cx="384" cy="48"/>
          </a:xfrm>
        </p:grpSpPr>
        <p:sp>
          <p:nvSpPr>
            <p:cNvPr id="652336" name="Rectangle 77">
              <a:extLst>
                <a:ext uri="{FF2B5EF4-FFF2-40B4-BE49-F238E27FC236}">
                  <a16:creationId xmlns:a16="http://schemas.microsoft.com/office/drawing/2014/main" id="{C84B2F3E-F5CD-E7FC-370F-98B86493528F}"/>
                </a:ext>
              </a:extLst>
            </p:cNvPr>
            <p:cNvSpPr>
              <a:spLocks noChangeArrowheads="1"/>
            </p:cNvSpPr>
            <p:nvPr/>
          </p:nvSpPr>
          <p:spPr bwMode="auto">
            <a:xfrm>
              <a:off x="672"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37" name="Rectangle 78">
              <a:extLst>
                <a:ext uri="{FF2B5EF4-FFF2-40B4-BE49-F238E27FC236}">
                  <a16:creationId xmlns:a16="http://schemas.microsoft.com/office/drawing/2014/main" id="{7A8F0FC3-1D57-1AFF-F7E9-D251FA297297}"/>
                </a:ext>
              </a:extLst>
            </p:cNvPr>
            <p:cNvSpPr>
              <a:spLocks noChangeArrowheads="1"/>
            </p:cNvSpPr>
            <p:nvPr/>
          </p:nvSpPr>
          <p:spPr bwMode="auto">
            <a:xfrm>
              <a:off x="864"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27" name="Group 79">
            <a:extLst>
              <a:ext uri="{FF2B5EF4-FFF2-40B4-BE49-F238E27FC236}">
                <a16:creationId xmlns:a16="http://schemas.microsoft.com/office/drawing/2014/main" id="{1BF71480-C756-B8AE-0228-5506120BA62E}"/>
              </a:ext>
            </a:extLst>
          </p:cNvPr>
          <p:cNvGrpSpPr>
            <a:grpSpLocks/>
          </p:cNvGrpSpPr>
          <p:nvPr/>
        </p:nvGrpSpPr>
        <p:grpSpPr bwMode="auto">
          <a:xfrm>
            <a:off x="3429001" y="4495800"/>
            <a:ext cx="773113" cy="76200"/>
            <a:chOff x="672" y="2496"/>
            <a:chExt cx="384" cy="48"/>
          </a:xfrm>
        </p:grpSpPr>
        <p:sp>
          <p:nvSpPr>
            <p:cNvPr id="652334" name="Rectangle 80">
              <a:extLst>
                <a:ext uri="{FF2B5EF4-FFF2-40B4-BE49-F238E27FC236}">
                  <a16:creationId xmlns:a16="http://schemas.microsoft.com/office/drawing/2014/main" id="{D01E7750-FD61-0D6D-7956-AAFFC4FB89D0}"/>
                </a:ext>
              </a:extLst>
            </p:cNvPr>
            <p:cNvSpPr>
              <a:spLocks noChangeArrowheads="1"/>
            </p:cNvSpPr>
            <p:nvPr/>
          </p:nvSpPr>
          <p:spPr bwMode="auto">
            <a:xfrm>
              <a:off x="672"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35" name="Rectangle 81">
              <a:extLst>
                <a:ext uri="{FF2B5EF4-FFF2-40B4-BE49-F238E27FC236}">
                  <a16:creationId xmlns:a16="http://schemas.microsoft.com/office/drawing/2014/main" id="{299E4A13-0BD7-8B09-135F-9AE2941E300E}"/>
                </a:ext>
              </a:extLst>
            </p:cNvPr>
            <p:cNvSpPr>
              <a:spLocks noChangeArrowheads="1"/>
            </p:cNvSpPr>
            <p:nvPr/>
          </p:nvSpPr>
          <p:spPr bwMode="auto">
            <a:xfrm>
              <a:off x="864"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28" name="Group 82">
            <a:extLst>
              <a:ext uri="{FF2B5EF4-FFF2-40B4-BE49-F238E27FC236}">
                <a16:creationId xmlns:a16="http://schemas.microsoft.com/office/drawing/2014/main" id="{323095D0-F063-F47C-9675-49F3F1A496A6}"/>
              </a:ext>
            </a:extLst>
          </p:cNvPr>
          <p:cNvGrpSpPr>
            <a:grpSpLocks/>
          </p:cNvGrpSpPr>
          <p:nvPr/>
        </p:nvGrpSpPr>
        <p:grpSpPr bwMode="auto">
          <a:xfrm>
            <a:off x="6781801" y="5257800"/>
            <a:ext cx="773113" cy="76200"/>
            <a:chOff x="672" y="2496"/>
            <a:chExt cx="384" cy="48"/>
          </a:xfrm>
        </p:grpSpPr>
        <p:sp>
          <p:nvSpPr>
            <p:cNvPr id="652332" name="Rectangle 83">
              <a:extLst>
                <a:ext uri="{FF2B5EF4-FFF2-40B4-BE49-F238E27FC236}">
                  <a16:creationId xmlns:a16="http://schemas.microsoft.com/office/drawing/2014/main" id="{28C9F0DA-079A-A735-A152-61AF37F57F88}"/>
                </a:ext>
              </a:extLst>
            </p:cNvPr>
            <p:cNvSpPr>
              <a:spLocks noChangeArrowheads="1"/>
            </p:cNvSpPr>
            <p:nvPr/>
          </p:nvSpPr>
          <p:spPr bwMode="auto">
            <a:xfrm>
              <a:off x="672"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33" name="Rectangle 84">
              <a:extLst>
                <a:ext uri="{FF2B5EF4-FFF2-40B4-BE49-F238E27FC236}">
                  <a16:creationId xmlns:a16="http://schemas.microsoft.com/office/drawing/2014/main" id="{327DF001-924D-9B67-8DA4-50D7455DEC0D}"/>
                </a:ext>
              </a:extLst>
            </p:cNvPr>
            <p:cNvSpPr>
              <a:spLocks noChangeArrowheads="1"/>
            </p:cNvSpPr>
            <p:nvPr/>
          </p:nvSpPr>
          <p:spPr bwMode="auto">
            <a:xfrm>
              <a:off x="864"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grpSp>
        <p:nvGrpSpPr>
          <p:cNvPr id="652329" name="Group 85">
            <a:extLst>
              <a:ext uri="{FF2B5EF4-FFF2-40B4-BE49-F238E27FC236}">
                <a16:creationId xmlns:a16="http://schemas.microsoft.com/office/drawing/2014/main" id="{719F86A3-467F-5772-C220-BD5CC619B587}"/>
              </a:ext>
            </a:extLst>
          </p:cNvPr>
          <p:cNvGrpSpPr>
            <a:grpSpLocks/>
          </p:cNvGrpSpPr>
          <p:nvPr/>
        </p:nvGrpSpPr>
        <p:grpSpPr bwMode="auto">
          <a:xfrm>
            <a:off x="8610601" y="5562600"/>
            <a:ext cx="773113" cy="76200"/>
            <a:chOff x="672" y="2496"/>
            <a:chExt cx="384" cy="48"/>
          </a:xfrm>
        </p:grpSpPr>
        <p:sp>
          <p:nvSpPr>
            <p:cNvPr id="652330" name="Rectangle 86">
              <a:extLst>
                <a:ext uri="{FF2B5EF4-FFF2-40B4-BE49-F238E27FC236}">
                  <a16:creationId xmlns:a16="http://schemas.microsoft.com/office/drawing/2014/main" id="{98092148-8114-A523-59AA-3A221B44960C}"/>
                </a:ext>
              </a:extLst>
            </p:cNvPr>
            <p:cNvSpPr>
              <a:spLocks noChangeArrowheads="1"/>
            </p:cNvSpPr>
            <p:nvPr/>
          </p:nvSpPr>
          <p:spPr bwMode="auto">
            <a:xfrm>
              <a:off x="672"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sp>
          <p:nvSpPr>
            <p:cNvPr id="652331" name="Rectangle 87">
              <a:extLst>
                <a:ext uri="{FF2B5EF4-FFF2-40B4-BE49-F238E27FC236}">
                  <a16:creationId xmlns:a16="http://schemas.microsoft.com/office/drawing/2014/main" id="{FB7C8DF9-BBAA-6A81-3B57-98CBFE1D6723}"/>
                </a:ext>
              </a:extLst>
            </p:cNvPr>
            <p:cNvSpPr>
              <a:spLocks noChangeArrowheads="1"/>
            </p:cNvSpPr>
            <p:nvPr/>
          </p:nvSpPr>
          <p:spPr bwMode="auto">
            <a:xfrm>
              <a:off x="864" y="2496"/>
              <a:ext cx="192" cy="48"/>
            </a:xfrm>
            <a:prstGeom prst="rect">
              <a:avLst/>
            </a:prstGeom>
            <a:solidFill>
              <a:schemeClr val="accent2"/>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IN" altLang="en-US" sz="1800">
                <a:latin typeface="Arial" panose="020B0604020202020204" pitchFamily="34" charset="0"/>
                <a:cs typeface="Arial" panose="020B0604020202020204" pitchFamily="34" charset="0"/>
              </a:endParaRPr>
            </a:p>
          </p:txBody>
        </p:sp>
      </p:gr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4338" name="Content Placeholder 1">
            <a:extLst>
              <a:ext uri="{FF2B5EF4-FFF2-40B4-BE49-F238E27FC236}">
                <a16:creationId xmlns:a16="http://schemas.microsoft.com/office/drawing/2014/main" id="{BB841AFE-AE53-D05C-3DF2-BADF57A808A0}"/>
              </a:ext>
            </a:extLst>
          </p:cNvPr>
          <p:cNvSpPr>
            <a:spLocks noGrp="1"/>
          </p:cNvSpPr>
          <p:nvPr>
            <p:ph idx="4294967295"/>
          </p:nvPr>
        </p:nvSpPr>
        <p:spPr>
          <a:xfrm>
            <a:off x="669851" y="1481138"/>
            <a:ext cx="9437763" cy="4614862"/>
          </a:xfrm>
        </p:spPr>
        <p:txBody>
          <a:bodyPr/>
          <a:lstStyle/>
          <a:p>
            <a:pPr marL="365125" indent="-282575">
              <a:lnSpc>
                <a:spcPct val="150000"/>
              </a:lnSpc>
            </a:pPr>
            <a:r>
              <a:rPr lang="en-US" altLang="en-US" dirty="0"/>
              <a:t>Infinite length</a:t>
            </a:r>
          </a:p>
          <a:p>
            <a:pPr marL="365125" indent="-282575">
              <a:lnSpc>
                <a:spcPct val="150000"/>
              </a:lnSpc>
            </a:pPr>
            <a:r>
              <a:rPr lang="en-US" altLang="en-US" dirty="0"/>
              <a:t>Concept-drift</a:t>
            </a:r>
          </a:p>
          <a:p>
            <a:pPr marL="365125" indent="-282575">
              <a:lnSpc>
                <a:spcPct val="150000"/>
              </a:lnSpc>
            </a:pPr>
            <a:r>
              <a:rPr lang="en-US" altLang="en-US" dirty="0"/>
              <a:t>Concept-evolution</a:t>
            </a:r>
          </a:p>
        </p:txBody>
      </p:sp>
      <p:sp>
        <p:nvSpPr>
          <p:cNvPr id="3" name="Title 2">
            <a:extLst>
              <a:ext uri="{FF2B5EF4-FFF2-40B4-BE49-F238E27FC236}">
                <a16:creationId xmlns:a16="http://schemas.microsoft.com/office/drawing/2014/main" id="{894F6B9D-C94D-9A71-B1F1-7CC45A8B5DA9}"/>
              </a:ext>
            </a:extLst>
          </p:cNvPr>
          <p:cNvSpPr>
            <a:spLocks noGrp="1"/>
          </p:cNvSpPr>
          <p:nvPr>
            <p:ph type="title" idx="4294967295"/>
          </p:nvPr>
        </p:nvSpPr>
        <p:spPr>
          <a:xfrm>
            <a:off x="499730" y="274638"/>
            <a:ext cx="9558670" cy="1143000"/>
          </a:xfrm>
        </p:spPr>
        <p:txBody>
          <a:bodyPr>
            <a:normAutofit/>
          </a:bodyPr>
          <a:lstStyle/>
          <a:p>
            <a:pPr>
              <a:defRPr/>
            </a:pPr>
            <a:r>
              <a:rPr lang="en-US" altLang="en-US" dirty="0">
                <a:effectLst>
                  <a:outerShdw blurRad="38100" dist="38100" dir="2700000" algn="tl">
                    <a:srgbClr val="C0C0C0"/>
                  </a:outerShdw>
                </a:effectLst>
              </a:rPr>
              <a:t>Challenges</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76" name="Picture 16" descr="C:\Users\Masud\AppData\Local\Microsoft\Windows\Temporary Internet Files\Content.IE5\PLU1L00L\MPj04424820000[1].jpg">
            <a:extLst>
              <a:ext uri="{FF2B5EF4-FFF2-40B4-BE49-F238E27FC236}">
                <a16:creationId xmlns:a16="http://schemas.microsoft.com/office/drawing/2014/main" id="{654315B8-87C0-F0D4-B88B-0A217A228A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581400"/>
            <a:ext cx="28575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6387" name="Content Placeholder 1">
            <a:extLst>
              <a:ext uri="{FF2B5EF4-FFF2-40B4-BE49-F238E27FC236}">
                <a16:creationId xmlns:a16="http://schemas.microsoft.com/office/drawing/2014/main" id="{55FA90EE-B8A8-52F6-72C8-1B9B521B6D42}"/>
              </a:ext>
            </a:extLst>
          </p:cNvPr>
          <p:cNvSpPr>
            <a:spLocks noGrp="1"/>
          </p:cNvSpPr>
          <p:nvPr>
            <p:ph idx="4294967295"/>
          </p:nvPr>
        </p:nvSpPr>
        <p:spPr>
          <a:xfrm>
            <a:off x="2590801" y="1481138"/>
            <a:ext cx="7516813" cy="4614862"/>
          </a:xfrm>
        </p:spPr>
        <p:txBody>
          <a:bodyPr/>
          <a:lstStyle/>
          <a:p>
            <a:pPr marL="365125" indent="-282575"/>
            <a:r>
              <a:rPr lang="en-US" altLang="en-US"/>
              <a:t>Impractical to store and use all historical data</a:t>
            </a:r>
          </a:p>
          <a:p>
            <a:pPr marL="365125" indent="-282575"/>
            <a:endParaRPr lang="en-US" altLang="en-US"/>
          </a:p>
          <a:p>
            <a:pPr marL="639763" lvl="1" indent="-236538"/>
            <a:r>
              <a:rPr lang="en-US" altLang="en-US"/>
              <a:t>Requires infinite storage </a:t>
            </a:r>
          </a:p>
          <a:p>
            <a:pPr marL="639763" lvl="1" indent="-236538"/>
            <a:endParaRPr lang="en-US" altLang="en-US"/>
          </a:p>
          <a:p>
            <a:pPr marL="639763" lvl="1" indent="-236538"/>
            <a:endParaRPr lang="en-US" altLang="en-US"/>
          </a:p>
          <a:p>
            <a:pPr marL="639763" lvl="1" indent="-236538"/>
            <a:endParaRPr lang="en-US" altLang="en-US"/>
          </a:p>
          <a:p>
            <a:pPr marL="639763" lvl="1" indent="-236538"/>
            <a:r>
              <a:rPr lang="en-US" altLang="en-US"/>
              <a:t>And running time</a:t>
            </a:r>
          </a:p>
        </p:txBody>
      </p:sp>
      <p:sp>
        <p:nvSpPr>
          <p:cNvPr id="3" name="Title 2">
            <a:extLst>
              <a:ext uri="{FF2B5EF4-FFF2-40B4-BE49-F238E27FC236}">
                <a16:creationId xmlns:a16="http://schemas.microsoft.com/office/drawing/2014/main" id="{44425FD3-EFF0-0370-255A-A641B886B141}"/>
              </a:ext>
            </a:extLst>
          </p:cNvPr>
          <p:cNvSpPr>
            <a:spLocks noGrp="1"/>
          </p:cNvSpPr>
          <p:nvPr>
            <p:ph type="title" idx="4294967295"/>
          </p:nvPr>
        </p:nvSpPr>
        <p:spPr>
          <a:xfrm>
            <a:off x="2590800" y="274638"/>
            <a:ext cx="7499350" cy="1143000"/>
          </a:xfrm>
        </p:spPr>
        <p:txBody>
          <a:bodyPr>
            <a:normAutofit/>
          </a:bodyPr>
          <a:lstStyle/>
          <a:p>
            <a:pPr>
              <a:defRPr/>
            </a:pPr>
            <a:r>
              <a:rPr lang="en-US" altLang="en-US">
                <a:effectLst>
                  <a:outerShdw blurRad="38100" dist="38100" dir="2700000" algn="tl">
                    <a:srgbClr val="C0C0C0"/>
                  </a:outerShdw>
                </a:effectLst>
              </a:rPr>
              <a:t>Infinite Length</a:t>
            </a:r>
          </a:p>
        </p:txBody>
      </p:sp>
      <p:pic>
        <p:nvPicPr>
          <p:cNvPr id="15368" name="Picture 8" descr="C:\Users\Masud\AppData\Local\Microsoft\Windows\Temporary Internet Files\Content.IE5\PLU1L00L\MPj04022850000[1].jpg">
            <a:extLst>
              <a:ext uri="{FF2B5EF4-FFF2-40B4-BE49-F238E27FC236}">
                <a16:creationId xmlns:a16="http://schemas.microsoft.com/office/drawing/2014/main" id="{FAD0828F-2F88-94D7-D2DA-B66BB1D9CF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800" y="1981201"/>
            <a:ext cx="1752600" cy="140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28">
            <a:extLst>
              <a:ext uri="{FF2B5EF4-FFF2-40B4-BE49-F238E27FC236}">
                <a16:creationId xmlns:a16="http://schemas.microsoft.com/office/drawing/2014/main" id="{4C0F9AFA-0B2B-1BF9-EB34-D0F5C6BB82C7}"/>
              </a:ext>
            </a:extLst>
          </p:cNvPr>
          <p:cNvGrpSpPr/>
          <p:nvPr/>
        </p:nvGrpSpPr>
        <p:grpSpPr>
          <a:xfrm>
            <a:off x="5410200" y="2209800"/>
            <a:ext cx="4114800" cy="2590800"/>
            <a:chOff x="2590800" y="2971800"/>
            <a:chExt cx="4114800" cy="2590800"/>
          </a:xfrm>
          <a:noFill/>
        </p:grpSpPr>
        <p:cxnSp>
          <p:nvCxnSpPr>
            <p:cNvPr id="12" name="Curved Connector 11">
              <a:extLst>
                <a:ext uri="{FF2B5EF4-FFF2-40B4-BE49-F238E27FC236}">
                  <a16:creationId xmlns:a16="http://schemas.microsoft.com/office/drawing/2014/main" id="{C6720EFF-87AF-CE42-A395-4312A8C1C6DE}"/>
                </a:ext>
              </a:extLst>
            </p:cNvPr>
            <p:cNvCxnSpPr/>
            <p:nvPr/>
          </p:nvCxnSpPr>
          <p:spPr>
            <a:xfrm flipV="1">
              <a:off x="2971800" y="3352800"/>
              <a:ext cx="3733800" cy="2209800"/>
            </a:xfrm>
            <a:prstGeom prst="curvedConnector3">
              <a:avLst>
                <a:gd name="adj1" fmla="val 50000"/>
              </a:avLst>
            </a:prstGeom>
            <a:grpFill/>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5" name="Curved Connector 14">
              <a:extLst>
                <a:ext uri="{FF2B5EF4-FFF2-40B4-BE49-F238E27FC236}">
                  <a16:creationId xmlns:a16="http://schemas.microsoft.com/office/drawing/2014/main" id="{78AC93C2-3BC2-C05F-F65C-E2C070F94A1C}"/>
                </a:ext>
              </a:extLst>
            </p:cNvPr>
            <p:cNvCxnSpPr/>
            <p:nvPr/>
          </p:nvCxnSpPr>
          <p:spPr>
            <a:xfrm flipV="1">
              <a:off x="2590800" y="2971800"/>
              <a:ext cx="3733800" cy="2209800"/>
            </a:xfrm>
            <a:prstGeom prst="curvedConnector3">
              <a:avLst>
                <a:gd name="adj1" fmla="val 50000"/>
              </a:avLst>
            </a:prstGeom>
            <a:grpFill/>
            <a:ln>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0626854-E261-A5AE-1904-46B2201BE580}"/>
                </a:ext>
              </a:extLst>
            </p:cNvPr>
            <p:cNvSpPr txBox="1"/>
            <p:nvPr/>
          </p:nvSpPr>
          <p:spPr>
            <a:xfrm>
              <a:off x="2971800" y="5181600"/>
              <a:ext cx="304800" cy="369332"/>
            </a:xfrm>
            <a:prstGeom prst="rect">
              <a:avLst/>
            </a:prstGeom>
            <a:grpFill/>
          </p:spPr>
          <p:txBody>
            <a:bodyPr>
              <a:spAutoFit/>
            </a:bodyPr>
            <a:lstStyle/>
            <a:p>
              <a:pPr>
                <a:defRPr/>
              </a:pPr>
              <a:r>
                <a:rPr lang="en-US" dirty="0">
                  <a:latin typeface="Arial" charset="0"/>
                </a:rPr>
                <a:t>0</a:t>
              </a:r>
            </a:p>
          </p:txBody>
        </p:sp>
        <p:sp>
          <p:nvSpPr>
            <p:cNvPr id="17" name="TextBox 16">
              <a:extLst>
                <a:ext uri="{FF2B5EF4-FFF2-40B4-BE49-F238E27FC236}">
                  <a16:creationId xmlns:a16="http://schemas.microsoft.com/office/drawing/2014/main" id="{AAE25B2F-4A49-C9A8-4B8F-13D7EA545FF2}"/>
                </a:ext>
              </a:extLst>
            </p:cNvPr>
            <p:cNvSpPr txBox="1"/>
            <p:nvPr/>
          </p:nvSpPr>
          <p:spPr>
            <a:xfrm>
              <a:off x="3352800" y="5105400"/>
              <a:ext cx="304800" cy="369332"/>
            </a:xfrm>
            <a:prstGeom prst="rect">
              <a:avLst/>
            </a:prstGeom>
            <a:grpFill/>
          </p:spPr>
          <p:txBody>
            <a:bodyPr>
              <a:spAutoFit/>
            </a:bodyPr>
            <a:lstStyle/>
            <a:p>
              <a:pPr>
                <a:defRPr/>
              </a:pPr>
              <a:r>
                <a:rPr lang="en-US" dirty="0">
                  <a:latin typeface="Arial" charset="0"/>
                </a:rPr>
                <a:t>1</a:t>
              </a:r>
            </a:p>
          </p:txBody>
        </p:sp>
        <p:sp>
          <p:nvSpPr>
            <p:cNvPr id="18" name="TextBox 17">
              <a:extLst>
                <a:ext uri="{FF2B5EF4-FFF2-40B4-BE49-F238E27FC236}">
                  <a16:creationId xmlns:a16="http://schemas.microsoft.com/office/drawing/2014/main" id="{89729A07-5393-9DDB-53CD-94FF2D9FB821}"/>
                </a:ext>
              </a:extLst>
            </p:cNvPr>
            <p:cNvSpPr txBox="1"/>
            <p:nvPr/>
          </p:nvSpPr>
          <p:spPr>
            <a:xfrm>
              <a:off x="3733800" y="4953000"/>
              <a:ext cx="304800" cy="369332"/>
            </a:xfrm>
            <a:prstGeom prst="rect">
              <a:avLst/>
            </a:prstGeom>
            <a:grpFill/>
          </p:spPr>
          <p:txBody>
            <a:bodyPr>
              <a:spAutoFit/>
            </a:bodyPr>
            <a:lstStyle/>
            <a:p>
              <a:pPr>
                <a:defRPr/>
              </a:pPr>
              <a:r>
                <a:rPr lang="en-US" dirty="0">
                  <a:latin typeface="Arial" charset="0"/>
                </a:rPr>
                <a:t>1</a:t>
              </a:r>
            </a:p>
          </p:txBody>
        </p:sp>
        <p:sp>
          <p:nvSpPr>
            <p:cNvPr id="19" name="TextBox 18">
              <a:extLst>
                <a:ext uri="{FF2B5EF4-FFF2-40B4-BE49-F238E27FC236}">
                  <a16:creationId xmlns:a16="http://schemas.microsoft.com/office/drawing/2014/main" id="{C4D1DC01-6ECD-FC94-44EF-01DBCC27BFD9}"/>
                </a:ext>
              </a:extLst>
            </p:cNvPr>
            <p:cNvSpPr txBox="1"/>
            <p:nvPr/>
          </p:nvSpPr>
          <p:spPr>
            <a:xfrm>
              <a:off x="4038600" y="4724400"/>
              <a:ext cx="304800" cy="369332"/>
            </a:xfrm>
            <a:prstGeom prst="rect">
              <a:avLst/>
            </a:prstGeom>
            <a:grpFill/>
          </p:spPr>
          <p:txBody>
            <a:bodyPr>
              <a:spAutoFit/>
            </a:bodyPr>
            <a:lstStyle/>
            <a:p>
              <a:pPr>
                <a:defRPr/>
              </a:pPr>
              <a:r>
                <a:rPr lang="en-US" dirty="0">
                  <a:latin typeface="Arial" charset="0"/>
                </a:rPr>
                <a:t>0</a:t>
              </a:r>
            </a:p>
          </p:txBody>
        </p:sp>
        <p:sp>
          <p:nvSpPr>
            <p:cNvPr id="20" name="TextBox 19">
              <a:extLst>
                <a:ext uri="{FF2B5EF4-FFF2-40B4-BE49-F238E27FC236}">
                  <a16:creationId xmlns:a16="http://schemas.microsoft.com/office/drawing/2014/main" id="{FD4A8ECE-4932-5CB0-BFFC-3C4AB3CBD642}"/>
                </a:ext>
              </a:extLst>
            </p:cNvPr>
            <p:cNvSpPr txBox="1"/>
            <p:nvPr/>
          </p:nvSpPr>
          <p:spPr>
            <a:xfrm>
              <a:off x="4572000" y="3810000"/>
              <a:ext cx="304800" cy="369332"/>
            </a:xfrm>
            <a:prstGeom prst="rect">
              <a:avLst/>
            </a:prstGeom>
            <a:grpFill/>
          </p:spPr>
          <p:txBody>
            <a:bodyPr>
              <a:spAutoFit/>
            </a:bodyPr>
            <a:lstStyle/>
            <a:p>
              <a:pPr>
                <a:defRPr/>
              </a:pPr>
              <a:r>
                <a:rPr lang="en-US" dirty="0">
                  <a:latin typeface="Arial" charset="0"/>
                </a:rPr>
                <a:t>1</a:t>
              </a:r>
            </a:p>
          </p:txBody>
        </p:sp>
        <p:sp>
          <p:nvSpPr>
            <p:cNvPr id="21" name="TextBox 20">
              <a:extLst>
                <a:ext uri="{FF2B5EF4-FFF2-40B4-BE49-F238E27FC236}">
                  <a16:creationId xmlns:a16="http://schemas.microsoft.com/office/drawing/2014/main" id="{64FC8A72-B558-593F-D850-803A53CA6C3D}"/>
                </a:ext>
              </a:extLst>
            </p:cNvPr>
            <p:cNvSpPr txBox="1"/>
            <p:nvPr/>
          </p:nvSpPr>
          <p:spPr>
            <a:xfrm>
              <a:off x="4876800" y="3581400"/>
              <a:ext cx="304800" cy="369332"/>
            </a:xfrm>
            <a:prstGeom prst="rect">
              <a:avLst/>
            </a:prstGeom>
            <a:grpFill/>
          </p:spPr>
          <p:txBody>
            <a:bodyPr>
              <a:spAutoFit/>
            </a:bodyPr>
            <a:lstStyle/>
            <a:p>
              <a:pPr>
                <a:defRPr/>
              </a:pPr>
              <a:r>
                <a:rPr lang="en-US" dirty="0">
                  <a:latin typeface="Arial" charset="0"/>
                </a:rPr>
                <a:t>1</a:t>
              </a:r>
            </a:p>
          </p:txBody>
        </p:sp>
        <p:sp>
          <p:nvSpPr>
            <p:cNvPr id="22" name="TextBox 21">
              <a:extLst>
                <a:ext uri="{FF2B5EF4-FFF2-40B4-BE49-F238E27FC236}">
                  <a16:creationId xmlns:a16="http://schemas.microsoft.com/office/drawing/2014/main" id="{15D0D07B-4522-3CD7-60B7-050461B0C40D}"/>
                </a:ext>
              </a:extLst>
            </p:cNvPr>
            <p:cNvSpPr txBox="1"/>
            <p:nvPr/>
          </p:nvSpPr>
          <p:spPr>
            <a:xfrm>
              <a:off x="5257800" y="3276600"/>
              <a:ext cx="304800" cy="369332"/>
            </a:xfrm>
            <a:prstGeom prst="rect">
              <a:avLst/>
            </a:prstGeom>
            <a:grpFill/>
          </p:spPr>
          <p:txBody>
            <a:bodyPr>
              <a:spAutoFit/>
            </a:bodyPr>
            <a:lstStyle/>
            <a:p>
              <a:pPr>
                <a:defRPr/>
              </a:pPr>
              <a:r>
                <a:rPr lang="en-US" dirty="0">
                  <a:latin typeface="Arial" charset="0"/>
                </a:rPr>
                <a:t>1</a:t>
              </a:r>
            </a:p>
          </p:txBody>
        </p:sp>
        <p:sp>
          <p:nvSpPr>
            <p:cNvPr id="23" name="TextBox 22">
              <a:extLst>
                <a:ext uri="{FF2B5EF4-FFF2-40B4-BE49-F238E27FC236}">
                  <a16:creationId xmlns:a16="http://schemas.microsoft.com/office/drawing/2014/main" id="{EF72DA6B-F079-7E84-31C9-197F3E8B8797}"/>
                </a:ext>
              </a:extLst>
            </p:cNvPr>
            <p:cNvSpPr txBox="1"/>
            <p:nvPr/>
          </p:nvSpPr>
          <p:spPr>
            <a:xfrm>
              <a:off x="6172200" y="2971800"/>
              <a:ext cx="304800" cy="369332"/>
            </a:xfrm>
            <a:prstGeom prst="rect">
              <a:avLst/>
            </a:prstGeom>
            <a:grpFill/>
          </p:spPr>
          <p:txBody>
            <a:bodyPr>
              <a:spAutoFit/>
            </a:bodyPr>
            <a:lstStyle/>
            <a:p>
              <a:pPr>
                <a:defRPr/>
              </a:pPr>
              <a:r>
                <a:rPr lang="en-US" dirty="0">
                  <a:latin typeface="Arial" charset="0"/>
                </a:rPr>
                <a:t>1</a:t>
              </a:r>
            </a:p>
          </p:txBody>
        </p:sp>
        <p:sp>
          <p:nvSpPr>
            <p:cNvPr id="24" name="TextBox 23">
              <a:extLst>
                <a:ext uri="{FF2B5EF4-FFF2-40B4-BE49-F238E27FC236}">
                  <a16:creationId xmlns:a16="http://schemas.microsoft.com/office/drawing/2014/main" id="{354EE74F-4FED-5829-911E-8FF7B45902E7}"/>
                </a:ext>
              </a:extLst>
            </p:cNvPr>
            <p:cNvSpPr txBox="1"/>
            <p:nvPr/>
          </p:nvSpPr>
          <p:spPr>
            <a:xfrm>
              <a:off x="4267200" y="4419600"/>
              <a:ext cx="304800" cy="369332"/>
            </a:xfrm>
            <a:prstGeom prst="rect">
              <a:avLst/>
            </a:prstGeom>
            <a:grpFill/>
          </p:spPr>
          <p:txBody>
            <a:bodyPr>
              <a:spAutoFit/>
            </a:bodyPr>
            <a:lstStyle/>
            <a:p>
              <a:pPr>
                <a:defRPr/>
              </a:pPr>
              <a:r>
                <a:rPr lang="en-US" dirty="0">
                  <a:latin typeface="Arial" charset="0"/>
                </a:rPr>
                <a:t>0</a:t>
              </a:r>
            </a:p>
          </p:txBody>
        </p:sp>
        <p:sp>
          <p:nvSpPr>
            <p:cNvPr id="25" name="TextBox 24">
              <a:extLst>
                <a:ext uri="{FF2B5EF4-FFF2-40B4-BE49-F238E27FC236}">
                  <a16:creationId xmlns:a16="http://schemas.microsoft.com/office/drawing/2014/main" id="{2B707CD5-1E15-1869-6FF4-F0B784AD0941}"/>
                </a:ext>
              </a:extLst>
            </p:cNvPr>
            <p:cNvSpPr txBox="1"/>
            <p:nvPr/>
          </p:nvSpPr>
          <p:spPr>
            <a:xfrm>
              <a:off x="5562600" y="3124200"/>
              <a:ext cx="304800" cy="369332"/>
            </a:xfrm>
            <a:prstGeom prst="rect">
              <a:avLst/>
            </a:prstGeom>
            <a:grpFill/>
          </p:spPr>
          <p:txBody>
            <a:bodyPr>
              <a:spAutoFit/>
            </a:bodyPr>
            <a:lstStyle/>
            <a:p>
              <a:pPr>
                <a:defRPr/>
              </a:pPr>
              <a:r>
                <a:rPr lang="en-US" dirty="0">
                  <a:latin typeface="Arial" charset="0"/>
                </a:rPr>
                <a:t>0</a:t>
              </a:r>
            </a:p>
          </p:txBody>
        </p:sp>
        <p:sp>
          <p:nvSpPr>
            <p:cNvPr id="26" name="TextBox 25">
              <a:extLst>
                <a:ext uri="{FF2B5EF4-FFF2-40B4-BE49-F238E27FC236}">
                  <a16:creationId xmlns:a16="http://schemas.microsoft.com/office/drawing/2014/main" id="{93BE98A1-7367-C11E-FA65-670FB939B537}"/>
                </a:ext>
              </a:extLst>
            </p:cNvPr>
            <p:cNvSpPr txBox="1"/>
            <p:nvPr/>
          </p:nvSpPr>
          <p:spPr>
            <a:xfrm>
              <a:off x="5867400" y="3048000"/>
              <a:ext cx="304800" cy="369332"/>
            </a:xfrm>
            <a:prstGeom prst="rect">
              <a:avLst/>
            </a:prstGeom>
            <a:grpFill/>
          </p:spPr>
          <p:txBody>
            <a:bodyPr>
              <a:spAutoFit/>
            </a:bodyPr>
            <a:lstStyle/>
            <a:p>
              <a:pPr>
                <a:defRPr/>
              </a:pPr>
              <a:r>
                <a:rPr lang="en-US" dirty="0">
                  <a:latin typeface="Arial" charset="0"/>
                </a:rPr>
                <a:t>0</a:t>
              </a:r>
            </a:p>
          </p:txBody>
        </p:sp>
        <p:sp>
          <p:nvSpPr>
            <p:cNvPr id="27" name="TextBox 26">
              <a:extLst>
                <a:ext uri="{FF2B5EF4-FFF2-40B4-BE49-F238E27FC236}">
                  <a16:creationId xmlns:a16="http://schemas.microsoft.com/office/drawing/2014/main" id="{3D88020E-A500-46D4-C849-BCCA5DB4D151}"/>
                </a:ext>
              </a:extLst>
            </p:cNvPr>
            <p:cNvSpPr txBox="1"/>
            <p:nvPr/>
          </p:nvSpPr>
          <p:spPr>
            <a:xfrm>
              <a:off x="4495800" y="4114800"/>
              <a:ext cx="304800" cy="369332"/>
            </a:xfrm>
            <a:prstGeom prst="rect">
              <a:avLst/>
            </a:prstGeom>
            <a:grpFill/>
          </p:spPr>
          <p:txBody>
            <a:bodyPr>
              <a:spAutoFit/>
            </a:bodyPr>
            <a:lstStyle/>
            <a:p>
              <a:pPr>
                <a:defRPr/>
              </a:pPr>
              <a:r>
                <a:rPr lang="en-US" dirty="0">
                  <a:latin typeface="Arial" charset="0"/>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path" presetSubtype="0" accel="50000" decel="50000" fill="hold" nodeType="clickEffect">
                                  <p:stCondLst>
                                    <p:cond delay="0"/>
                                  </p:stCondLst>
                                  <p:childTnLst>
                                    <p:animMotion origin="layout" path="M 1.11022E-16 -1.11111E-6 L 0.13333 0.17778 " pathEditMode="relative" rAng="0" ptsTypes="AA">
                                      <p:cBhvr>
                                        <p:cTn id="6" dur="500" fill="hold"/>
                                        <p:tgtEl>
                                          <p:spTgt spid="2"/>
                                        </p:tgtEl>
                                        <p:attrNameLst>
                                          <p:attrName>ppt_x</p:attrName>
                                          <p:attrName>ppt_y</p:attrName>
                                        </p:attrNameLst>
                                      </p:cBhvr>
                                      <p:rCtr x="6700" y="8900"/>
                                    </p:animMotion>
                                  </p:childTnLst>
                                </p:cTn>
                              </p:par>
                            </p:childTnLst>
                          </p:cTn>
                        </p:par>
                        <p:par>
                          <p:cTn id="7" fill="hold" nodeType="afterGroup">
                            <p:stCondLst>
                              <p:cond delay="500"/>
                            </p:stCondLst>
                            <p:childTnLst>
                              <p:par>
                                <p:cTn id="8" presetID="1" presetClass="entr" presetSubtype="0" fill="hold" nodeType="afterEffect">
                                  <p:stCondLst>
                                    <p:cond delay="0"/>
                                  </p:stCondLst>
                                  <p:childTnLst>
                                    <p:set>
                                      <p:cBhvr>
                                        <p:cTn id="9" dur="1" fill="hold">
                                          <p:stCondLst>
                                            <p:cond delay="0"/>
                                          </p:stCondLst>
                                        </p:cTn>
                                        <p:tgtEl>
                                          <p:spTgt spid="15368"/>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53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8434" name="Picture 2">
            <a:extLst>
              <a:ext uri="{FF2B5EF4-FFF2-40B4-BE49-F238E27FC236}">
                <a16:creationId xmlns:a16="http://schemas.microsoft.com/office/drawing/2014/main" id="{BA18CEE4-9AAA-DD5E-D924-B547B0353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2314" y="2097089"/>
            <a:ext cx="7691437"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2">
            <a:extLst>
              <a:ext uri="{FF2B5EF4-FFF2-40B4-BE49-F238E27FC236}">
                <a16:creationId xmlns:a16="http://schemas.microsoft.com/office/drawing/2014/main" id="{91BA216F-003D-32C4-31CD-F0A869152B01}"/>
              </a:ext>
            </a:extLst>
          </p:cNvPr>
          <p:cNvSpPr txBox="1">
            <a:spLocks/>
          </p:cNvSpPr>
          <p:nvPr/>
        </p:nvSpPr>
        <p:spPr bwMode="auto">
          <a:xfrm>
            <a:off x="2559050" y="274638"/>
            <a:ext cx="7499350" cy="1143000"/>
          </a:xfrm>
          <a:prstGeom prst="rect">
            <a:avLst/>
          </a:prstGeom>
          <a:noFill/>
          <a:ln>
            <a:noFill/>
          </a:ln>
        </p:spPr>
        <p:txBody>
          <a:bodyPr anchor="ctr">
            <a:normAutofit/>
          </a:bodyPr>
          <a:lstStyle>
            <a:lvl1pPr algn="ctr" rtl="0" eaLnBrk="0" fontAlgn="base" hangingPunct="0">
              <a:spcBef>
                <a:spcPct val="0"/>
              </a:spcBef>
              <a:spcAft>
                <a:spcPct val="0"/>
              </a:spcAft>
              <a:defRPr sz="4000" kern="1200">
                <a:solidFill>
                  <a:srgbClr val="FF0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a:solidFill>
                  <a:srgbClr val="FF0000"/>
                </a:solidFill>
                <a:latin typeface="Times New Roman" pitchFamily="18" charset="0"/>
                <a:cs typeface="Times New Roman" pitchFamily="18" charset="0"/>
              </a:defRPr>
            </a:lvl2pPr>
            <a:lvl3pPr algn="ctr" rtl="0" eaLnBrk="0" fontAlgn="base" hangingPunct="0">
              <a:spcBef>
                <a:spcPct val="0"/>
              </a:spcBef>
              <a:spcAft>
                <a:spcPct val="0"/>
              </a:spcAft>
              <a:defRPr sz="4000">
                <a:solidFill>
                  <a:srgbClr val="FF0000"/>
                </a:solidFill>
                <a:latin typeface="Times New Roman" pitchFamily="18" charset="0"/>
                <a:cs typeface="Times New Roman" pitchFamily="18" charset="0"/>
              </a:defRPr>
            </a:lvl3pPr>
            <a:lvl4pPr algn="ctr" rtl="0" eaLnBrk="0" fontAlgn="base" hangingPunct="0">
              <a:spcBef>
                <a:spcPct val="0"/>
              </a:spcBef>
              <a:spcAft>
                <a:spcPct val="0"/>
              </a:spcAft>
              <a:defRPr sz="4000">
                <a:solidFill>
                  <a:srgbClr val="FF0000"/>
                </a:solidFill>
                <a:latin typeface="Times New Roman" pitchFamily="18" charset="0"/>
                <a:cs typeface="Times New Roman" pitchFamily="18" charset="0"/>
              </a:defRPr>
            </a:lvl4pPr>
            <a:lvl5pPr algn="ctr" rtl="0" eaLnBrk="0" fontAlgn="base" hangingPunct="0">
              <a:spcBef>
                <a:spcPct val="0"/>
              </a:spcBef>
              <a:spcAft>
                <a:spcPct val="0"/>
              </a:spcAft>
              <a:defRPr sz="4000">
                <a:solidFill>
                  <a:srgbClr val="FF0000"/>
                </a:solidFill>
                <a:latin typeface="Times New Roman" pitchFamily="18" charset="0"/>
                <a:cs typeface="Times New Roman" pitchFamily="18" charset="0"/>
              </a:defRPr>
            </a:lvl5pPr>
            <a:lvl6pPr marL="457200" algn="ctr" rtl="0" fontAlgn="base">
              <a:spcBef>
                <a:spcPct val="0"/>
              </a:spcBef>
              <a:spcAft>
                <a:spcPct val="0"/>
              </a:spcAft>
              <a:defRPr sz="4000">
                <a:solidFill>
                  <a:srgbClr val="FF0000"/>
                </a:solidFill>
                <a:latin typeface="Times New Roman" pitchFamily="18" charset="0"/>
                <a:cs typeface="Times New Roman" pitchFamily="18" charset="0"/>
              </a:defRPr>
            </a:lvl6pPr>
            <a:lvl7pPr marL="914400" algn="ctr" rtl="0" fontAlgn="base">
              <a:spcBef>
                <a:spcPct val="0"/>
              </a:spcBef>
              <a:spcAft>
                <a:spcPct val="0"/>
              </a:spcAft>
              <a:defRPr sz="4000">
                <a:solidFill>
                  <a:srgbClr val="FF0000"/>
                </a:solidFill>
                <a:latin typeface="Times New Roman" pitchFamily="18" charset="0"/>
                <a:cs typeface="Times New Roman" pitchFamily="18" charset="0"/>
              </a:defRPr>
            </a:lvl7pPr>
            <a:lvl8pPr marL="1371600" algn="ctr" rtl="0" fontAlgn="base">
              <a:spcBef>
                <a:spcPct val="0"/>
              </a:spcBef>
              <a:spcAft>
                <a:spcPct val="0"/>
              </a:spcAft>
              <a:defRPr sz="4000">
                <a:solidFill>
                  <a:srgbClr val="FF0000"/>
                </a:solidFill>
                <a:latin typeface="Times New Roman" pitchFamily="18" charset="0"/>
                <a:cs typeface="Times New Roman" pitchFamily="18" charset="0"/>
              </a:defRPr>
            </a:lvl8pPr>
            <a:lvl9pPr marL="1828800" algn="ctr" rtl="0" fontAlgn="base">
              <a:spcBef>
                <a:spcPct val="0"/>
              </a:spcBef>
              <a:spcAft>
                <a:spcPct val="0"/>
              </a:spcAft>
              <a:defRPr sz="4000">
                <a:solidFill>
                  <a:srgbClr val="FF0000"/>
                </a:solidFill>
                <a:latin typeface="Times New Roman" pitchFamily="18" charset="0"/>
                <a:cs typeface="Times New Roman" pitchFamily="18" charset="0"/>
              </a:defRPr>
            </a:lvl9pPr>
          </a:lstStyle>
          <a:p>
            <a:pPr>
              <a:defRPr/>
            </a:pPr>
            <a:r>
              <a:rPr lang="en-US" altLang="en-US">
                <a:effectLst>
                  <a:outerShdw blurRad="38100" dist="38100" dir="2700000" algn="tl">
                    <a:srgbClr val="C0C0C0"/>
                  </a:outerShdw>
                </a:effectLst>
              </a:rPr>
              <a:t>Concept-Drift</a:t>
            </a:r>
            <a:endParaRPr lang="en-US" altLang="en-US" dirty="0">
              <a:effectLst>
                <a:outerShdw blurRad="38100" dist="38100" dir="2700000" algn="tl">
                  <a:srgbClr val="C0C0C0"/>
                </a:outerShdw>
              </a:effectLst>
            </a:endParaRPr>
          </a:p>
        </p:txBody>
      </p:sp>
      <p:sp>
        <p:nvSpPr>
          <p:cNvPr id="5" name="TextBox 4">
            <a:extLst>
              <a:ext uri="{FF2B5EF4-FFF2-40B4-BE49-F238E27FC236}">
                <a16:creationId xmlns:a16="http://schemas.microsoft.com/office/drawing/2014/main" id="{61B5251D-70C1-AA8F-E7B0-63BB088F8FF1}"/>
              </a:ext>
            </a:extLst>
          </p:cNvPr>
          <p:cNvSpPr txBox="1"/>
          <p:nvPr/>
        </p:nvSpPr>
        <p:spPr>
          <a:xfrm>
            <a:off x="1639111" y="5773457"/>
            <a:ext cx="9036496" cy="830997"/>
          </a:xfrm>
          <a:prstGeom prst="rect">
            <a:avLst/>
          </a:prstGeom>
          <a:noFill/>
        </p:spPr>
        <p:txBody>
          <a:bodyPr>
            <a:spAutoFit/>
          </a:bodyPr>
          <a:lstStyle/>
          <a:p>
            <a:pPr>
              <a:defRPr/>
            </a:pPr>
            <a:r>
              <a:rPr lang="en-IN" sz="2400" dirty="0">
                <a:solidFill>
                  <a:srgbClr val="C00000"/>
                </a:solidFill>
                <a:highlight>
                  <a:srgbClr val="FFFFFF"/>
                </a:highlight>
                <a:latin typeface="Times New Roman" panose="02020603050405020304" pitchFamily="18" charset="0"/>
                <a:cs typeface="Times New Roman" panose="02020603050405020304" pitchFamily="18" charset="0"/>
              </a:rPr>
              <a:t>Concept Drift in ML is a situation where the statistical properties of the target variable (what the model is trying to predict) change over time.</a:t>
            </a:r>
            <a:endParaRPr lang="en-IN" sz="2400"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F63CB-8A58-FEAF-CFA1-EAE636A42B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FC3A9D-566C-598A-BC68-08E479B9DEA2}"/>
              </a:ext>
            </a:extLst>
          </p:cNvPr>
          <p:cNvSpPr>
            <a:spLocks noGrp="1"/>
          </p:cNvSpPr>
          <p:nvPr>
            <p:ph type="title"/>
          </p:nvPr>
        </p:nvSpPr>
        <p:spPr>
          <a:xfrm>
            <a:off x="173665" y="131210"/>
            <a:ext cx="11844670" cy="825722"/>
          </a:xfrm>
        </p:spPr>
        <p:txBody>
          <a:bodyPr/>
          <a:lstStyle/>
          <a:p>
            <a:r>
              <a:rPr lang="en-US" dirty="0"/>
              <a:t>Concept Drift</a:t>
            </a:r>
          </a:p>
        </p:txBody>
      </p:sp>
      <p:sp>
        <p:nvSpPr>
          <p:cNvPr id="3" name="Content Placeholder 2">
            <a:extLst>
              <a:ext uri="{FF2B5EF4-FFF2-40B4-BE49-F238E27FC236}">
                <a16:creationId xmlns:a16="http://schemas.microsoft.com/office/drawing/2014/main" id="{0C592A07-CD4A-94EA-F923-A337B1252E8E}"/>
              </a:ext>
            </a:extLst>
          </p:cNvPr>
          <p:cNvSpPr>
            <a:spLocks noGrp="1"/>
          </p:cNvSpPr>
          <p:nvPr>
            <p:ph idx="1"/>
          </p:nvPr>
        </p:nvSpPr>
        <p:spPr>
          <a:xfrm>
            <a:off x="173665" y="1105786"/>
            <a:ext cx="11844670" cy="5621004"/>
          </a:xfrm>
        </p:spPr>
        <p:txBody>
          <a:bodyPr>
            <a:normAutofit lnSpcReduction="10000"/>
          </a:bodyPr>
          <a:lstStyle/>
          <a:p>
            <a:r>
              <a:rPr lang="en-US" dirty="0"/>
              <a:t>Original Data (No Drift)</a:t>
            </a:r>
          </a:p>
          <a:p>
            <a:pPr lvl="1"/>
            <a:r>
              <a:rPr lang="en-US" dirty="0"/>
              <a:t>The data points are well separated.</a:t>
            </a:r>
          </a:p>
          <a:p>
            <a:pPr lvl="1"/>
            <a:r>
              <a:rPr lang="en-US" dirty="0"/>
              <a:t>The model has learned a decision boundary based on the initial data distribution.</a:t>
            </a:r>
          </a:p>
          <a:p>
            <a:pPr lvl="1"/>
            <a:r>
              <a:rPr lang="en-US" dirty="0"/>
              <a:t>Both the distribution of features p(X) and labels p(Y|X) are stable.</a:t>
            </a:r>
          </a:p>
          <a:p>
            <a:r>
              <a:rPr lang="en-US" dirty="0"/>
              <a:t>Real Concept Drift</a:t>
            </a:r>
          </a:p>
          <a:p>
            <a:pPr lvl="1"/>
            <a:r>
              <a:rPr lang="en-US" dirty="0"/>
              <a:t>p(Y|X) changes: The relationship between features and the target variable has changed.</a:t>
            </a:r>
          </a:p>
          <a:p>
            <a:pPr lvl="1"/>
            <a:r>
              <a:rPr lang="en-US" dirty="0"/>
              <a:t>Example: A previously spammy word may now be used legitimately.</a:t>
            </a:r>
          </a:p>
          <a:p>
            <a:pPr lvl="1"/>
            <a:r>
              <a:rPr lang="en-US" dirty="0"/>
              <a:t>This directly affects model accuracy and requires model retraining or adaptation.</a:t>
            </a:r>
          </a:p>
          <a:p>
            <a:r>
              <a:rPr lang="en-US" dirty="0"/>
              <a:t>Virtual Drift</a:t>
            </a:r>
          </a:p>
          <a:p>
            <a:pPr lvl="1"/>
            <a:r>
              <a:rPr lang="en-US" dirty="0"/>
              <a:t>p(X) changes but p(Y|X) stays the same: The distribution of input features changes, but the target outcome based on those features remains consistent.</a:t>
            </a:r>
          </a:p>
          <a:p>
            <a:pPr lvl="1"/>
            <a:r>
              <a:rPr lang="en-US"/>
              <a:t>Example: New user behavior patterns emerge, but the classification rule stays the same.</a:t>
            </a:r>
          </a:p>
          <a:p>
            <a:pPr lvl="1"/>
            <a:endParaRPr lang="en-US" dirty="0"/>
          </a:p>
        </p:txBody>
      </p:sp>
    </p:spTree>
    <p:extLst>
      <p:ext uri="{BB962C8B-B14F-4D97-AF65-F5344CB8AC3E}">
        <p14:creationId xmlns:p14="http://schemas.microsoft.com/office/powerpoint/2010/main" val="229594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9458" name="Picture 2">
            <a:extLst>
              <a:ext uri="{FF2B5EF4-FFF2-40B4-BE49-F238E27FC236}">
                <a16:creationId xmlns:a16="http://schemas.microsoft.com/office/drawing/2014/main" id="{35327E9F-E759-2CD4-EA7F-17D580D6C9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964" y="1557339"/>
            <a:ext cx="5291137" cy="254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9459" name="Picture 13">
            <a:extLst>
              <a:ext uri="{FF2B5EF4-FFF2-40B4-BE49-F238E27FC236}">
                <a16:creationId xmlns:a16="http://schemas.microsoft.com/office/drawing/2014/main" id="{A989F3F8-4968-C224-3066-4A08DFFD0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24564" y="3784601"/>
            <a:ext cx="3602037"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AD9128D6-DB9C-E962-3646-5DFEFB96CC55}"/>
              </a:ext>
            </a:extLst>
          </p:cNvPr>
          <p:cNvSpPr txBox="1"/>
          <p:nvPr/>
        </p:nvSpPr>
        <p:spPr>
          <a:xfrm>
            <a:off x="1699024" y="1724859"/>
            <a:ext cx="3460873" cy="4524315"/>
          </a:xfrm>
          <a:prstGeom prst="rect">
            <a:avLst/>
          </a:prstGeom>
          <a:noFill/>
        </p:spPr>
        <p:txBody>
          <a:bodyPr>
            <a:spAutoFit/>
          </a:bodyPr>
          <a:lstStyle/>
          <a:p>
            <a:pPr algn="just">
              <a:defRPr/>
            </a:pPr>
            <a:r>
              <a:rPr lang="en-IN" sz="2400" dirty="0">
                <a:solidFill>
                  <a:srgbClr val="C00000"/>
                </a:solidFill>
                <a:highlight>
                  <a:srgbClr val="D3E3FD"/>
                </a:highlight>
                <a:latin typeface="Times New Roman" panose="02020603050405020304" pitchFamily="18" charset="0"/>
                <a:cs typeface="Times New Roman" panose="02020603050405020304" pitchFamily="18" charset="0"/>
              </a:rPr>
              <a:t>Evolution is the emergence of novel classes</a:t>
            </a:r>
            <a:r>
              <a:rPr lang="en-IN" sz="2400" dirty="0">
                <a:solidFill>
                  <a:srgbClr val="C00000"/>
                </a:solidFill>
                <a:highlight>
                  <a:srgbClr val="FFFFFF"/>
                </a:highlight>
                <a:latin typeface="Times New Roman" panose="02020603050405020304" pitchFamily="18" charset="0"/>
                <a:cs typeface="Times New Roman" panose="02020603050405020304" pitchFamily="18" charset="0"/>
              </a:rPr>
              <a:t>. </a:t>
            </a:r>
          </a:p>
          <a:p>
            <a:pPr algn="just">
              <a:defRPr/>
            </a:pPr>
            <a:r>
              <a:rPr lang="en-IN" sz="2400" dirty="0">
                <a:solidFill>
                  <a:srgbClr val="1F1F1F"/>
                </a:solidFill>
                <a:highlight>
                  <a:srgbClr val="FFFFFF"/>
                </a:highlight>
                <a:latin typeface="Times New Roman" panose="02020603050405020304" pitchFamily="18" charset="0"/>
                <a:cs typeface="Times New Roman" panose="02020603050405020304" pitchFamily="18" charset="0"/>
              </a:rPr>
              <a:t>Novel class detection refers to the problem of detecting the emergence of novel classes in the data stream.</a:t>
            </a:r>
          </a:p>
          <a:p>
            <a:pPr algn="just">
              <a:defRPr/>
            </a:pPr>
            <a:r>
              <a:rPr lang="en-IN" sz="2400" dirty="0">
                <a:solidFill>
                  <a:srgbClr val="1F1F1F"/>
                </a:solidFill>
                <a:highlight>
                  <a:srgbClr val="FFFFFF"/>
                </a:highlight>
                <a:latin typeface="Times New Roman" panose="02020603050405020304" pitchFamily="18" charset="0"/>
                <a:cs typeface="Times New Roman" panose="02020603050405020304" pitchFamily="18" charset="0"/>
              </a:rPr>
              <a:t> A class is novel when the instances belonging to it have not been observed before.</a:t>
            </a:r>
            <a:endParaRPr lang="en-IN" sz="2400" dirty="0">
              <a:latin typeface="Times New Roman" panose="02020603050405020304" pitchFamily="18" charset="0"/>
              <a:cs typeface="Times New Roman" panose="02020603050405020304" pitchFamily="18" charset="0"/>
            </a:endParaRPr>
          </a:p>
        </p:txBody>
      </p:sp>
      <p:sp>
        <p:nvSpPr>
          <p:cNvPr id="5" name="Title 2">
            <a:extLst>
              <a:ext uri="{FF2B5EF4-FFF2-40B4-BE49-F238E27FC236}">
                <a16:creationId xmlns:a16="http://schemas.microsoft.com/office/drawing/2014/main" id="{571713DB-C5AE-D4CA-4468-634E3B32AA50}"/>
              </a:ext>
            </a:extLst>
          </p:cNvPr>
          <p:cNvSpPr txBox="1">
            <a:spLocks/>
          </p:cNvSpPr>
          <p:nvPr/>
        </p:nvSpPr>
        <p:spPr bwMode="auto">
          <a:xfrm>
            <a:off x="2559050" y="274638"/>
            <a:ext cx="7499350" cy="1143000"/>
          </a:xfrm>
          <a:prstGeom prst="rect">
            <a:avLst/>
          </a:prstGeom>
          <a:noFill/>
          <a:ln>
            <a:noFill/>
          </a:ln>
        </p:spPr>
        <p:txBody>
          <a:bodyPr anchor="ctr">
            <a:normAutofit/>
          </a:bodyPr>
          <a:lstStyle>
            <a:lvl1pPr algn="ctr" rtl="0" eaLnBrk="0" fontAlgn="base" hangingPunct="0">
              <a:spcBef>
                <a:spcPct val="0"/>
              </a:spcBef>
              <a:spcAft>
                <a:spcPct val="0"/>
              </a:spcAft>
              <a:defRPr sz="4000" kern="1200">
                <a:solidFill>
                  <a:srgbClr val="FF0000"/>
                </a:solidFill>
                <a:latin typeface="Times New Roman" pitchFamily="18" charset="0"/>
                <a:ea typeface="+mj-ea"/>
                <a:cs typeface="Times New Roman" pitchFamily="18" charset="0"/>
              </a:defRPr>
            </a:lvl1pPr>
            <a:lvl2pPr algn="ctr" rtl="0" eaLnBrk="0" fontAlgn="base" hangingPunct="0">
              <a:spcBef>
                <a:spcPct val="0"/>
              </a:spcBef>
              <a:spcAft>
                <a:spcPct val="0"/>
              </a:spcAft>
              <a:defRPr sz="4000">
                <a:solidFill>
                  <a:srgbClr val="FF0000"/>
                </a:solidFill>
                <a:latin typeface="Times New Roman" pitchFamily="18" charset="0"/>
                <a:cs typeface="Times New Roman" pitchFamily="18" charset="0"/>
              </a:defRPr>
            </a:lvl2pPr>
            <a:lvl3pPr algn="ctr" rtl="0" eaLnBrk="0" fontAlgn="base" hangingPunct="0">
              <a:spcBef>
                <a:spcPct val="0"/>
              </a:spcBef>
              <a:spcAft>
                <a:spcPct val="0"/>
              </a:spcAft>
              <a:defRPr sz="4000">
                <a:solidFill>
                  <a:srgbClr val="FF0000"/>
                </a:solidFill>
                <a:latin typeface="Times New Roman" pitchFamily="18" charset="0"/>
                <a:cs typeface="Times New Roman" pitchFamily="18" charset="0"/>
              </a:defRPr>
            </a:lvl3pPr>
            <a:lvl4pPr algn="ctr" rtl="0" eaLnBrk="0" fontAlgn="base" hangingPunct="0">
              <a:spcBef>
                <a:spcPct val="0"/>
              </a:spcBef>
              <a:spcAft>
                <a:spcPct val="0"/>
              </a:spcAft>
              <a:defRPr sz="4000">
                <a:solidFill>
                  <a:srgbClr val="FF0000"/>
                </a:solidFill>
                <a:latin typeface="Times New Roman" pitchFamily="18" charset="0"/>
                <a:cs typeface="Times New Roman" pitchFamily="18" charset="0"/>
              </a:defRPr>
            </a:lvl4pPr>
            <a:lvl5pPr algn="ctr" rtl="0" eaLnBrk="0" fontAlgn="base" hangingPunct="0">
              <a:spcBef>
                <a:spcPct val="0"/>
              </a:spcBef>
              <a:spcAft>
                <a:spcPct val="0"/>
              </a:spcAft>
              <a:defRPr sz="4000">
                <a:solidFill>
                  <a:srgbClr val="FF0000"/>
                </a:solidFill>
                <a:latin typeface="Times New Roman" pitchFamily="18" charset="0"/>
                <a:cs typeface="Times New Roman" pitchFamily="18" charset="0"/>
              </a:defRPr>
            </a:lvl5pPr>
            <a:lvl6pPr marL="457200" algn="ctr" rtl="0" fontAlgn="base">
              <a:spcBef>
                <a:spcPct val="0"/>
              </a:spcBef>
              <a:spcAft>
                <a:spcPct val="0"/>
              </a:spcAft>
              <a:defRPr sz="4000">
                <a:solidFill>
                  <a:srgbClr val="FF0000"/>
                </a:solidFill>
                <a:latin typeface="Times New Roman" pitchFamily="18" charset="0"/>
                <a:cs typeface="Times New Roman" pitchFamily="18" charset="0"/>
              </a:defRPr>
            </a:lvl6pPr>
            <a:lvl7pPr marL="914400" algn="ctr" rtl="0" fontAlgn="base">
              <a:spcBef>
                <a:spcPct val="0"/>
              </a:spcBef>
              <a:spcAft>
                <a:spcPct val="0"/>
              </a:spcAft>
              <a:defRPr sz="4000">
                <a:solidFill>
                  <a:srgbClr val="FF0000"/>
                </a:solidFill>
                <a:latin typeface="Times New Roman" pitchFamily="18" charset="0"/>
                <a:cs typeface="Times New Roman" pitchFamily="18" charset="0"/>
              </a:defRPr>
            </a:lvl7pPr>
            <a:lvl8pPr marL="1371600" algn="ctr" rtl="0" fontAlgn="base">
              <a:spcBef>
                <a:spcPct val="0"/>
              </a:spcBef>
              <a:spcAft>
                <a:spcPct val="0"/>
              </a:spcAft>
              <a:defRPr sz="4000">
                <a:solidFill>
                  <a:srgbClr val="FF0000"/>
                </a:solidFill>
                <a:latin typeface="Times New Roman" pitchFamily="18" charset="0"/>
                <a:cs typeface="Times New Roman" pitchFamily="18" charset="0"/>
              </a:defRPr>
            </a:lvl8pPr>
            <a:lvl9pPr marL="1828800" algn="ctr" rtl="0" fontAlgn="base">
              <a:spcBef>
                <a:spcPct val="0"/>
              </a:spcBef>
              <a:spcAft>
                <a:spcPct val="0"/>
              </a:spcAft>
              <a:defRPr sz="4000">
                <a:solidFill>
                  <a:srgbClr val="FF0000"/>
                </a:solidFill>
                <a:latin typeface="Times New Roman" pitchFamily="18" charset="0"/>
                <a:cs typeface="Times New Roman" pitchFamily="18" charset="0"/>
              </a:defRPr>
            </a:lvl9pPr>
          </a:lstStyle>
          <a:p>
            <a:pPr>
              <a:defRPr/>
            </a:pPr>
            <a:r>
              <a:rPr lang="en-US" altLang="en-US">
                <a:effectLst>
                  <a:outerShdw blurRad="38100" dist="38100" dir="2700000" algn="tl">
                    <a:srgbClr val="C0C0C0"/>
                  </a:outerShdw>
                </a:effectLst>
              </a:rPr>
              <a:t>Concept-Evolution</a:t>
            </a:r>
            <a:endParaRPr lang="en-US" altLang="en-US" dirty="0">
              <a:effectLst>
                <a:outerShdw blurRad="38100" dist="38100" dir="2700000" algn="tl">
                  <a:srgbClr val="C0C0C0"/>
                </a:outerShdw>
              </a:effectLs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309AFAA-8259-3E9A-B386-9F4A6949D0FE}"/>
              </a:ext>
            </a:extLst>
          </p:cNvPr>
          <p:cNvSpPr>
            <a:spLocks noGrp="1"/>
          </p:cNvSpPr>
          <p:nvPr>
            <p:ph type="dt" sz="quarter" idx="10"/>
          </p:nvPr>
        </p:nvSpPr>
        <p:spPr/>
        <p:txBody>
          <a:bodyPr/>
          <a:lstStyle/>
          <a:p>
            <a:pPr>
              <a:defRPr/>
            </a:pPr>
            <a:fld id="{24C918BC-4080-4DE9-9694-3693485F14B0}" type="datetime4">
              <a:rPr lang="en-US" altLang="en-US"/>
              <a:pPr>
                <a:defRPr/>
              </a:pPr>
              <a:t>April 9, 2025</a:t>
            </a:fld>
            <a:endParaRPr lang="en-US" altLang="en-US"/>
          </a:p>
        </p:txBody>
      </p:sp>
      <p:sp>
        <p:nvSpPr>
          <p:cNvPr id="660483" name="Slide Number Placeholder 5">
            <a:extLst>
              <a:ext uri="{FF2B5EF4-FFF2-40B4-BE49-F238E27FC236}">
                <a16:creationId xmlns:a16="http://schemas.microsoft.com/office/drawing/2014/main" id="{8D203528-06E1-D253-7D55-DC6267F5A7F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14AF457F-15F4-48F7-BBFB-6C24DE0D24AD}"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19</a:t>
            </a:fld>
            <a:endParaRPr lang="en-US" altLang="en-US" sz="1200">
              <a:solidFill>
                <a:srgbClr val="898989"/>
              </a:solidFill>
              <a:latin typeface="Arial" panose="020B0604020202020204" pitchFamily="34" charset="0"/>
              <a:cs typeface="Arial" panose="020B0604020202020204" pitchFamily="34" charset="0"/>
            </a:endParaRPr>
          </a:p>
        </p:txBody>
      </p:sp>
      <p:sp>
        <p:nvSpPr>
          <p:cNvPr id="660484" name="Rectangle 2">
            <a:extLst>
              <a:ext uri="{FF2B5EF4-FFF2-40B4-BE49-F238E27FC236}">
                <a16:creationId xmlns:a16="http://schemas.microsoft.com/office/drawing/2014/main" id="{D2EE98D4-8591-0418-4734-64F1986D41C7}"/>
              </a:ext>
            </a:extLst>
          </p:cNvPr>
          <p:cNvSpPr>
            <a:spLocks noGrp="1"/>
          </p:cNvSpPr>
          <p:nvPr>
            <p:ph type="title"/>
          </p:nvPr>
        </p:nvSpPr>
        <p:spPr>
          <a:xfrm>
            <a:off x="1828801" y="304801"/>
            <a:ext cx="8424863" cy="555625"/>
          </a:xfrm>
        </p:spPr>
        <p:txBody>
          <a:bodyPr/>
          <a:lstStyle/>
          <a:p>
            <a:r>
              <a:rPr lang="en-US" altLang="en-US" sz="3200"/>
              <a:t>Challenges of Stream Data Processing</a:t>
            </a:r>
          </a:p>
        </p:txBody>
      </p:sp>
      <p:sp>
        <p:nvSpPr>
          <p:cNvPr id="660485" name="Rectangle 3">
            <a:extLst>
              <a:ext uri="{FF2B5EF4-FFF2-40B4-BE49-F238E27FC236}">
                <a16:creationId xmlns:a16="http://schemas.microsoft.com/office/drawing/2014/main" id="{E44182C3-09D2-CC7A-C7FA-E8E58D13431D}"/>
              </a:ext>
            </a:extLst>
          </p:cNvPr>
          <p:cNvSpPr>
            <a:spLocks noGrp="1"/>
          </p:cNvSpPr>
          <p:nvPr>
            <p:ph type="body" idx="1"/>
          </p:nvPr>
        </p:nvSpPr>
        <p:spPr>
          <a:xfrm>
            <a:off x="1905000" y="1295400"/>
            <a:ext cx="8458200" cy="5105400"/>
          </a:xfrm>
        </p:spPr>
        <p:txBody>
          <a:bodyPr>
            <a:normAutofit lnSpcReduction="10000"/>
          </a:bodyPr>
          <a:lstStyle/>
          <a:p>
            <a:pPr>
              <a:lnSpc>
                <a:spcPct val="120000"/>
              </a:lnSpc>
            </a:pPr>
            <a:r>
              <a:rPr lang="en-US" altLang="en-US" sz="2400">
                <a:solidFill>
                  <a:schemeClr val="hlink"/>
                </a:solidFill>
              </a:rPr>
              <a:t>Multiple, continuous, rapid, time-varying, ordered</a:t>
            </a:r>
            <a:r>
              <a:rPr lang="en-US" altLang="en-US" sz="2400"/>
              <a:t> streams</a:t>
            </a:r>
          </a:p>
          <a:p>
            <a:pPr>
              <a:lnSpc>
                <a:spcPct val="120000"/>
              </a:lnSpc>
            </a:pPr>
            <a:r>
              <a:rPr lang="en-US" altLang="en-US" sz="2400">
                <a:solidFill>
                  <a:schemeClr val="hlink"/>
                </a:solidFill>
              </a:rPr>
              <a:t>Main memory</a:t>
            </a:r>
            <a:r>
              <a:rPr lang="en-US" altLang="en-US" sz="2400"/>
              <a:t> computations</a:t>
            </a:r>
          </a:p>
          <a:p>
            <a:pPr>
              <a:lnSpc>
                <a:spcPct val="120000"/>
              </a:lnSpc>
            </a:pPr>
            <a:r>
              <a:rPr lang="en-US" altLang="en-US" sz="2400"/>
              <a:t>Queries are often </a:t>
            </a:r>
            <a:r>
              <a:rPr lang="en-US" altLang="en-US" sz="2400">
                <a:solidFill>
                  <a:schemeClr val="hlink"/>
                </a:solidFill>
              </a:rPr>
              <a:t>continuous</a:t>
            </a:r>
            <a:endParaRPr lang="en-US" altLang="en-US" sz="2400"/>
          </a:p>
          <a:p>
            <a:pPr lvl="1">
              <a:lnSpc>
                <a:spcPct val="120000"/>
              </a:lnSpc>
            </a:pPr>
            <a:r>
              <a:rPr lang="en-US" altLang="en-US" sz="2000"/>
              <a:t>Evaluated continuously as stream data arrives</a:t>
            </a:r>
          </a:p>
          <a:p>
            <a:pPr lvl="1">
              <a:lnSpc>
                <a:spcPct val="120000"/>
              </a:lnSpc>
            </a:pPr>
            <a:r>
              <a:rPr lang="en-US" altLang="en-US" sz="2000"/>
              <a:t>Answer updated over time</a:t>
            </a:r>
          </a:p>
          <a:p>
            <a:pPr>
              <a:lnSpc>
                <a:spcPct val="120000"/>
              </a:lnSpc>
            </a:pPr>
            <a:r>
              <a:rPr lang="en-US" altLang="en-US" sz="2400"/>
              <a:t>Queries are often </a:t>
            </a:r>
            <a:r>
              <a:rPr lang="en-US" altLang="en-US" sz="2400">
                <a:solidFill>
                  <a:schemeClr val="hlink"/>
                </a:solidFill>
              </a:rPr>
              <a:t>complex</a:t>
            </a:r>
          </a:p>
          <a:p>
            <a:pPr lvl="1">
              <a:lnSpc>
                <a:spcPct val="120000"/>
              </a:lnSpc>
            </a:pPr>
            <a:r>
              <a:rPr lang="en-US" altLang="en-US" sz="2000"/>
              <a:t>Beyond element-at-a-time processing</a:t>
            </a:r>
          </a:p>
          <a:p>
            <a:pPr lvl="1">
              <a:lnSpc>
                <a:spcPct val="120000"/>
              </a:lnSpc>
            </a:pPr>
            <a:r>
              <a:rPr lang="en-US" altLang="en-US" sz="2000"/>
              <a:t>Beyond stream-at-a-time processing</a:t>
            </a:r>
          </a:p>
          <a:p>
            <a:pPr lvl="1">
              <a:lnSpc>
                <a:spcPct val="120000"/>
              </a:lnSpc>
            </a:pPr>
            <a:r>
              <a:rPr lang="en-US" altLang="en-US" sz="2000"/>
              <a:t>Beyond relational queries (scientific, data mining, OLAP)</a:t>
            </a:r>
          </a:p>
          <a:p>
            <a:pPr>
              <a:lnSpc>
                <a:spcPct val="120000"/>
              </a:lnSpc>
            </a:pPr>
            <a:r>
              <a:rPr lang="en-US" altLang="en-US" sz="2400">
                <a:solidFill>
                  <a:srgbClr val="FF0000"/>
                </a:solidFill>
              </a:rPr>
              <a:t>Multi-level/multi-dimensional </a:t>
            </a:r>
            <a:r>
              <a:rPr lang="en-US" altLang="en-US" sz="2400"/>
              <a:t>processing and data mining</a:t>
            </a:r>
          </a:p>
          <a:p>
            <a:pPr lvl="1">
              <a:lnSpc>
                <a:spcPct val="120000"/>
              </a:lnSpc>
            </a:pPr>
            <a:r>
              <a:rPr lang="en-US" altLang="en-US" sz="2000"/>
              <a:t>Most stream data are at low-level or multi-dimensional in nature</a:t>
            </a:r>
            <a:endParaRPr lang="en-US" altLang="en-US" sz="2000">
              <a:solidFill>
                <a:srgbClr val="FF0000"/>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Title 1">
            <a:extLst>
              <a:ext uri="{FF2B5EF4-FFF2-40B4-BE49-F238E27FC236}">
                <a16:creationId xmlns:a16="http://schemas.microsoft.com/office/drawing/2014/main" id="{FEA65BEA-3298-E307-C5EA-FD65B1972906}"/>
              </a:ext>
            </a:extLst>
          </p:cNvPr>
          <p:cNvSpPr>
            <a:spLocks noGrp="1"/>
          </p:cNvSpPr>
          <p:nvPr>
            <p:ph type="title"/>
          </p:nvPr>
        </p:nvSpPr>
        <p:spPr/>
        <p:txBody>
          <a:bodyPr/>
          <a:lstStyle/>
          <a:p>
            <a:pPr eaLnBrk="1" hangingPunct="1"/>
            <a:r>
              <a:rPr lang="en-US" altLang="en-US" b="1"/>
              <a:t>Agenda</a:t>
            </a:r>
            <a:endParaRPr lang="en-IN" altLang="en-US" b="1"/>
          </a:p>
        </p:txBody>
      </p:sp>
      <p:sp>
        <p:nvSpPr>
          <p:cNvPr id="643075" name="Content Placeholder 2">
            <a:extLst>
              <a:ext uri="{FF2B5EF4-FFF2-40B4-BE49-F238E27FC236}">
                <a16:creationId xmlns:a16="http://schemas.microsoft.com/office/drawing/2014/main" id="{BE5A9706-9BF4-7E7B-6AE5-85660053D86A}"/>
              </a:ext>
            </a:extLst>
          </p:cNvPr>
          <p:cNvSpPr>
            <a:spLocks noGrp="1"/>
          </p:cNvSpPr>
          <p:nvPr>
            <p:ph idx="1"/>
          </p:nvPr>
        </p:nvSpPr>
        <p:spPr/>
        <p:txBody>
          <a:bodyPr/>
          <a:lstStyle/>
          <a:p>
            <a:pPr eaLnBrk="1" hangingPunct="1"/>
            <a:r>
              <a:rPr lang="en-IN" altLang="en-US" sz="2000"/>
              <a:t>Streams Concepts, </a:t>
            </a:r>
          </a:p>
          <a:p>
            <a:pPr eaLnBrk="1" hangingPunct="1"/>
            <a:r>
              <a:rPr lang="en-IN" altLang="en-US" sz="2000"/>
              <a:t>Stream Data Model and Architecture, stream computing, </a:t>
            </a:r>
          </a:p>
          <a:p>
            <a:pPr eaLnBrk="1" hangingPunct="1"/>
            <a:r>
              <a:rPr lang="en-IN" altLang="en-US" sz="2000"/>
              <a:t>Filtering Streams, </a:t>
            </a:r>
          </a:p>
          <a:p>
            <a:pPr eaLnBrk="1" hangingPunct="1"/>
            <a:r>
              <a:rPr lang="en-IN" altLang="en-US" sz="2000"/>
              <a:t>Estimating Moments, </a:t>
            </a:r>
          </a:p>
          <a:p>
            <a:pPr eaLnBrk="1" hangingPunct="1"/>
            <a:r>
              <a:rPr lang="en-IN" altLang="en-US" sz="2000"/>
              <a:t>Decaying window, </a:t>
            </a:r>
          </a:p>
          <a:p>
            <a:pPr eaLnBrk="1" hangingPunct="1"/>
            <a:r>
              <a:rPr lang="en-IN" altLang="en-US" sz="2000"/>
              <a:t>Real time Analytics Platform (RTAP) Applications</a:t>
            </a:r>
            <a:endParaRPr lang="en-US"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311EF17-446A-6E37-3A2B-F2E11087F6BA}"/>
              </a:ext>
            </a:extLst>
          </p:cNvPr>
          <p:cNvSpPr>
            <a:spLocks noGrp="1"/>
          </p:cNvSpPr>
          <p:nvPr>
            <p:ph type="dt" sz="quarter" idx="10"/>
          </p:nvPr>
        </p:nvSpPr>
        <p:spPr/>
        <p:txBody>
          <a:bodyPr/>
          <a:lstStyle/>
          <a:p>
            <a:pPr>
              <a:defRPr/>
            </a:pPr>
            <a:fld id="{0D94F552-F8DF-43AD-918E-4793C6991AB4}" type="datetime4">
              <a:rPr lang="en-US" altLang="en-US"/>
              <a:pPr>
                <a:defRPr/>
              </a:pPr>
              <a:t>April 9, 2025</a:t>
            </a:fld>
            <a:endParaRPr lang="en-US" altLang="en-US"/>
          </a:p>
        </p:txBody>
      </p:sp>
      <p:sp>
        <p:nvSpPr>
          <p:cNvPr id="662531" name="Slide Number Placeholder 5">
            <a:extLst>
              <a:ext uri="{FF2B5EF4-FFF2-40B4-BE49-F238E27FC236}">
                <a16:creationId xmlns:a16="http://schemas.microsoft.com/office/drawing/2014/main" id="{D6319A1F-4E03-73CB-8EB5-485E3C3E559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F19D5327-035F-4E1E-870D-E18E326F3236}"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20</a:t>
            </a:fld>
            <a:endParaRPr lang="en-US" altLang="en-US" sz="1200">
              <a:solidFill>
                <a:srgbClr val="898989"/>
              </a:solidFill>
              <a:latin typeface="Arial" panose="020B0604020202020204" pitchFamily="34" charset="0"/>
              <a:cs typeface="Arial" panose="020B0604020202020204" pitchFamily="34" charset="0"/>
            </a:endParaRPr>
          </a:p>
        </p:txBody>
      </p:sp>
      <p:sp>
        <p:nvSpPr>
          <p:cNvPr id="662532" name="Rectangle 2">
            <a:extLst>
              <a:ext uri="{FF2B5EF4-FFF2-40B4-BE49-F238E27FC236}">
                <a16:creationId xmlns:a16="http://schemas.microsoft.com/office/drawing/2014/main" id="{C9EF6EC9-7661-5CDE-082B-AB437313134F}"/>
              </a:ext>
            </a:extLst>
          </p:cNvPr>
          <p:cNvSpPr>
            <a:spLocks noGrp="1"/>
          </p:cNvSpPr>
          <p:nvPr>
            <p:ph type="title"/>
          </p:nvPr>
        </p:nvSpPr>
        <p:spPr>
          <a:xfrm>
            <a:off x="1955800" y="152400"/>
            <a:ext cx="8255000" cy="914400"/>
          </a:xfrm>
          <a:noFill/>
        </p:spPr>
        <p:txBody>
          <a:bodyPr vert="horz" lIns="92075" tIns="46038" rIns="92075" bIns="46038" rtlCol="0" anchor="ctr">
            <a:normAutofit/>
          </a:bodyPr>
          <a:lstStyle/>
          <a:p>
            <a:r>
              <a:rPr lang="en-US" altLang="en-US"/>
              <a:t>Processing Stream Queries</a:t>
            </a:r>
          </a:p>
        </p:txBody>
      </p:sp>
      <p:sp>
        <p:nvSpPr>
          <p:cNvPr id="662533" name="Rectangle 3">
            <a:extLst>
              <a:ext uri="{FF2B5EF4-FFF2-40B4-BE49-F238E27FC236}">
                <a16:creationId xmlns:a16="http://schemas.microsoft.com/office/drawing/2014/main" id="{6C6B49D6-D2D4-F49C-047E-524F52036438}"/>
              </a:ext>
            </a:extLst>
          </p:cNvPr>
          <p:cNvSpPr>
            <a:spLocks noGrp="1"/>
          </p:cNvSpPr>
          <p:nvPr>
            <p:ph type="body" idx="1"/>
          </p:nvPr>
        </p:nvSpPr>
        <p:spPr>
          <a:xfrm>
            <a:off x="1905001" y="1295400"/>
            <a:ext cx="8404225" cy="5334000"/>
          </a:xfrm>
          <a:noFill/>
        </p:spPr>
        <p:txBody>
          <a:bodyPr vert="horz" lIns="92075" tIns="46038" rIns="92075" bIns="46038" rtlCol="0">
            <a:normAutofit lnSpcReduction="10000"/>
          </a:bodyPr>
          <a:lstStyle/>
          <a:p>
            <a:pPr>
              <a:lnSpc>
                <a:spcPct val="110000"/>
              </a:lnSpc>
            </a:pPr>
            <a:r>
              <a:rPr lang="en-US" altLang="en-US" sz="2400"/>
              <a:t>Query types</a:t>
            </a:r>
          </a:p>
          <a:p>
            <a:pPr lvl="1">
              <a:lnSpc>
                <a:spcPct val="110000"/>
              </a:lnSpc>
            </a:pPr>
            <a:r>
              <a:rPr lang="en-US" altLang="en-US" sz="2000"/>
              <a:t>One-time query vs. </a:t>
            </a:r>
            <a:r>
              <a:rPr lang="en-US" altLang="en-US" sz="2000">
                <a:solidFill>
                  <a:schemeClr val="hlink"/>
                </a:solidFill>
              </a:rPr>
              <a:t>continuous query</a:t>
            </a:r>
            <a:r>
              <a:rPr lang="en-US" altLang="en-US" sz="2000"/>
              <a:t> (being evaluated continuously as stream continues to arrive)</a:t>
            </a:r>
          </a:p>
          <a:p>
            <a:pPr lvl="1">
              <a:lnSpc>
                <a:spcPct val="110000"/>
              </a:lnSpc>
            </a:pPr>
            <a:r>
              <a:rPr lang="en-US" altLang="en-US" sz="2000">
                <a:solidFill>
                  <a:schemeClr val="hlink"/>
                </a:solidFill>
              </a:rPr>
              <a:t>Predefined query</a:t>
            </a:r>
            <a:r>
              <a:rPr lang="en-US" altLang="en-US" sz="2000"/>
              <a:t> vs. ad-hoc query (issued on-line)</a:t>
            </a:r>
          </a:p>
          <a:p>
            <a:pPr>
              <a:lnSpc>
                <a:spcPct val="110000"/>
              </a:lnSpc>
            </a:pPr>
            <a:r>
              <a:rPr lang="en-US" altLang="en-US" sz="2400"/>
              <a:t>Unbounded memory requirements</a:t>
            </a:r>
          </a:p>
          <a:p>
            <a:pPr lvl="1">
              <a:lnSpc>
                <a:spcPct val="110000"/>
              </a:lnSpc>
            </a:pPr>
            <a:r>
              <a:rPr lang="en-US" altLang="en-US" sz="2000"/>
              <a:t>For real-time response, </a:t>
            </a:r>
            <a:r>
              <a:rPr lang="en-US" altLang="en-US" sz="2000">
                <a:solidFill>
                  <a:schemeClr val="hlink"/>
                </a:solidFill>
              </a:rPr>
              <a:t>main memory algorithm</a:t>
            </a:r>
            <a:r>
              <a:rPr lang="en-US" altLang="en-US" sz="2000"/>
              <a:t> should be used</a:t>
            </a:r>
          </a:p>
          <a:p>
            <a:pPr lvl="1">
              <a:lnSpc>
                <a:spcPct val="110000"/>
              </a:lnSpc>
            </a:pPr>
            <a:r>
              <a:rPr lang="en-US" altLang="en-US" sz="2000"/>
              <a:t>Memory requirement is unbounded if one will join future tuples </a:t>
            </a:r>
          </a:p>
          <a:p>
            <a:pPr>
              <a:lnSpc>
                <a:spcPct val="110000"/>
              </a:lnSpc>
            </a:pPr>
            <a:r>
              <a:rPr lang="en-US" altLang="en-US" sz="2400"/>
              <a:t>Approximate query answering</a:t>
            </a:r>
          </a:p>
          <a:p>
            <a:pPr lvl="1">
              <a:lnSpc>
                <a:spcPct val="110000"/>
              </a:lnSpc>
            </a:pPr>
            <a:r>
              <a:rPr lang="en-US" altLang="en-US" sz="2000"/>
              <a:t>With bounded memory, it is not always possible to produce exact answers</a:t>
            </a:r>
          </a:p>
          <a:p>
            <a:pPr lvl="1">
              <a:lnSpc>
                <a:spcPct val="110000"/>
              </a:lnSpc>
            </a:pPr>
            <a:r>
              <a:rPr lang="en-US" altLang="en-US" sz="2000">
                <a:solidFill>
                  <a:schemeClr val="hlink"/>
                </a:solidFill>
              </a:rPr>
              <a:t>High-quality approximate answers</a:t>
            </a:r>
            <a:r>
              <a:rPr lang="en-US" altLang="en-US" sz="2000"/>
              <a:t> are desired</a:t>
            </a:r>
          </a:p>
          <a:p>
            <a:pPr lvl="1">
              <a:lnSpc>
                <a:spcPct val="110000"/>
              </a:lnSpc>
            </a:pPr>
            <a:r>
              <a:rPr lang="en-US" altLang="en-US" sz="2000"/>
              <a:t>Data reduction and synopsis construction methods</a:t>
            </a:r>
          </a:p>
          <a:p>
            <a:pPr lvl="2">
              <a:lnSpc>
                <a:spcPct val="110000"/>
              </a:lnSpc>
            </a:pPr>
            <a:r>
              <a:rPr lang="en-US" altLang="en-US"/>
              <a:t>Sketches, random sampling, histograms, wavelets, etc.</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4FFE779-B151-5D10-E91A-198E955C6606}"/>
              </a:ext>
            </a:extLst>
          </p:cNvPr>
          <p:cNvSpPr>
            <a:spLocks noGrp="1"/>
          </p:cNvSpPr>
          <p:nvPr>
            <p:ph type="dt" sz="quarter" idx="10"/>
          </p:nvPr>
        </p:nvSpPr>
        <p:spPr/>
        <p:txBody>
          <a:bodyPr/>
          <a:lstStyle/>
          <a:p>
            <a:pPr>
              <a:defRPr/>
            </a:pPr>
            <a:fld id="{9AFFA49E-C9EA-43AC-93B2-AE59DC4A1E52}" type="datetime4">
              <a:rPr lang="en-US" altLang="en-US"/>
              <a:pPr>
                <a:defRPr/>
              </a:pPr>
              <a:t>April 9, 2025</a:t>
            </a:fld>
            <a:endParaRPr lang="en-US" altLang="en-US"/>
          </a:p>
        </p:txBody>
      </p:sp>
      <p:sp>
        <p:nvSpPr>
          <p:cNvPr id="663555" name="Slide Number Placeholder 5">
            <a:extLst>
              <a:ext uri="{FF2B5EF4-FFF2-40B4-BE49-F238E27FC236}">
                <a16:creationId xmlns:a16="http://schemas.microsoft.com/office/drawing/2014/main" id="{079F46E2-4CBA-3D04-A52D-14AC42AB36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B71BA560-1FDB-4886-8A46-38A984FCB91F}"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21</a:t>
            </a:fld>
            <a:endParaRPr lang="en-US" altLang="en-US" sz="1200">
              <a:solidFill>
                <a:srgbClr val="898989"/>
              </a:solidFill>
              <a:latin typeface="Arial" panose="020B0604020202020204" pitchFamily="34" charset="0"/>
              <a:cs typeface="Arial" panose="020B0604020202020204" pitchFamily="34" charset="0"/>
            </a:endParaRPr>
          </a:p>
        </p:txBody>
      </p:sp>
      <p:sp>
        <p:nvSpPr>
          <p:cNvPr id="663556" name="Rectangle 2">
            <a:extLst>
              <a:ext uri="{FF2B5EF4-FFF2-40B4-BE49-F238E27FC236}">
                <a16:creationId xmlns:a16="http://schemas.microsoft.com/office/drawing/2014/main" id="{309079DB-B2D0-7FCA-8E5F-0A7F5C59867B}"/>
              </a:ext>
            </a:extLst>
          </p:cNvPr>
          <p:cNvSpPr>
            <a:spLocks noGrp="1"/>
          </p:cNvSpPr>
          <p:nvPr>
            <p:ph type="title"/>
          </p:nvPr>
        </p:nvSpPr>
        <p:spPr>
          <a:xfrm>
            <a:off x="1600200" y="152400"/>
            <a:ext cx="8991600" cy="914400"/>
          </a:xfrm>
          <a:noFill/>
        </p:spPr>
        <p:txBody>
          <a:bodyPr vert="horz" lIns="92075" tIns="46038" rIns="92075" bIns="46038" rtlCol="0" anchor="ctr">
            <a:normAutofit/>
          </a:bodyPr>
          <a:lstStyle/>
          <a:p>
            <a:r>
              <a:rPr lang="en-US" altLang="en-US" sz="3200"/>
              <a:t>Methodologies for Stream Data Processing</a:t>
            </a:r>
          </a:p>
        </p:txBody>
      </p:sp>
      <p:sp>
        <p:nvSpPr>
          <p:cNvPr id="663557" name="Rectangle 3">
            <a:extLst>
              <a:ext uri="{FF2B5EF4-FFF2-40B4-BE49-F238E27FC236}">
                <a16:creationId xmlns:a16="http://schemas.microsoft.com/office/drawing/2014/main" id="{AB305DEC-A07D-086D-EE71-8421E8A6C841}"/>
              </a:ext>
            </a:extLst>
          </p:cNvPr>
          <p:cNvSpPr>
            <a:spLocks noGrp="1"/>
          </p:cNvSpPr>
          <p:nvPr>
            <p:ph type="body" idx="1"/>
          </p:nvPr>
        </p:nvSpPr>
        <p:spPr>
          <a:xfrm>
            <a:off x="1981200" y="1295401"/>
            <a:ext cx="8343900" cy="5216525"/>
          </a:xfrm>
          <a:noFill/>
        </p:spPr>
        <p:txBody>
          <a:bodyPr vert="horz" lIns="92075" tIns="46038" rIns="92075" bIns="46038" rtlCol="0">
            <a:normAutofit/>
          </a:bodyPr>
          <a:lstStyle/>
          <a:p>
            <a:r>
              <a:rPr lang="en-US" altLang="en-US" sz="2000"/>
              <a:t>Major challenges</a:t>
            </a:r>
          </a:p>
          <a:p>
            <a:pPr lvl="1"/>
            <a:r>
              <a:rPr lang="en-US" altLang="en-US" sz="2000"/>
              <a:t>Keep track of a large universe, e.g., pairs of IP address</a:t>
            </a:r>
          </a:p>
          <a:p>
            <a:r>
              <a:rPr lang="en-US" altLang="en-US" sz="2000"/>
              <a:t>Methodology</a:t>
            </a:r>
          </a:p>
          <a:p>
            <a:pPr lvl="1"/>
            <a:r>
              <a:rPr lang="en-US" altLang="en-US" sz="2000"/>
              <a:t>Synopses (trade-off between accuracy and storage)</a:t>
            </a:r>
          </a:p>
          <a:p>
            <a:pPr lvl="1"/>
            <a:r>
              <a:rPr lang="en-US" altLang="en-US" sz="2000"/>
              <a:t>Use </a:t>
            </a:r>
            <a:r>
              <a:rPr lang="en-US" altLang="en-US" sz="2000" i="1"/>
              <a:t>synopsis data structure</a:t>
            </a:r>
            <a:r>
              <a:rPr lang="en-US" altLang="en-US" sz="2000"/>
              <a:t>, much smaller (O(log</a:t>
            </a:r>
            <a:r>
              <a:rPr lang="en-US" altLang="en-US" sz="2000" baseline="30000"/>
              <a:t>k</a:t>
            </a:r>
            <a:r>
              <a:rPr lang="en-US" altLang="en-US" sz="2000"/>
              <a:t> N) space) than their base data set (O(N) space)</a:t>
            </a:r>
          </a:p>
          <a:p>
            <a:pPr lvl="1"/>
            <a:r>
              <a:rPr lang="en-US" altLang="en-US" sz="2000"/>
              <a:t>Compute an </a:t>
            </a:r>
            <a:r>
              <a:rPr lang="en-US" altLang="en-US" sz="2000" i="1"/>
              <a:t>approximate answer</a:t>
            </a:r>
            <a:r>
              <a:rPr lang="en-US" altLang="en-US" sz="2000"/>
              <a:t> within a </a:t>
            </a:r>
            <a:r>
              <a:rPr lang="en-US" altLang="en-US" sz="2000" i="1"/>
              <a:t>small error range</a:t>
            </a:r>
            <a:r>
              <a:rPr lang="en-US" altLang="en-US" sz="2000"/>
              <a:t> (factor </a:t>
            </a:r>
            <a:r>
              <a:rPr lang="el-GR" altLang="en-US" sz="2000"/>
              <a:t>ε</a:t>
            </a:r>
            <a:r>
              <a:rPr lang="en-US" altLang="en-US" sz="2000"/>
              <a:t> of the actual answer)</a:t>
            </a:r>
            <a:endParaRPr lang="el-GR" altLang="en-US" sz="2000"/>
          </a:p>
          <a:p>
            <a:r>
              <a:rPr lang="en-US" altLang="en-US" sz="2000"/>
              <a:t>Major methods </a:t>
            </a:r>
          </a:p>
          <a:p>
            <a:pPr lvl="1">
              <a:lnSpc>
                <a:spcPct val="90000"/>
              </a:lnSpc>
            </a:pPr>
            <a:r>
              <a:rPr lang="en-US" altLang="en-US" sz="2000"/>
              <a:t>Random sampling</a:t>
            </a:r>
          </a:p>
          <a:p>
            <a:pPr lvl="1">
              <a:lnSpc>
                <a:spcPct val="90000"/>
              </a:lnSpc>
            </a:pPr>
            <a:r>
              <a:rPr lang="en-US" altLang="en-US" sz="2000"/>
              <a:t>Histograms</a:t>
            </a:r>
          </a:p>
          <a:p>
            <a:pPr lvl="1">
              <a:lnSpc>
                <a:spcPct val="90000"/>
              </a:lnSpc>
            </a:pPr>
            <a:r>
              <a:rPr lang="en-US" altLang="en-US" sz="2000"/>
              <a:t>Sliding windows</a:t>
            </a:r>
          </a:p>
          <a:p>
            <a:pPr lvl="1">
              <a:lnSpc>
                <a:spcPct val="90000"/>
              </a:lnSpc>
            </a:pPr>
            <a:r>
              <a:rPr lang="en-US" altLang="en-US" sz="2000"/>
              <a:t>Multi-resolution model</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FB3C2D9-2F88-4BB8-6038-36EBD66636AC}"/>
              </a:ext>
            </a:extLst>
          </p:cNvPr>
          <p:cNvSpPr>
            <a:spLocks noGrp="1"/>
          </p:cNvSpPr>
          <p:nvPr>
            <p:ph type="dt" sz="quarter" idx="10"/>
          </p:nvPr>
        </p:nvSpPr>
        <p:spPr/>
        <p:txBody>
          <a:bodyPr/>
          <a:lstStyle/>
          <a:p>
            <a:pPr>
              <a:defRPr/>
            </a:pPr>
            <a:fld id="{4674FC0F-DF76-446B-BC73-0A416B5E40F4}" type="datetime4">
              <a:rPr lang="en-US" altLang="en-US"/>
              <a:pPr>
                <a:defRPr/>
              </a:pPr>
              <a:t>April 9, 2025</a:t>
            </a:fld>
            <a:endParaRPr lang="en-US" altLang="en-US"/>
          </a:p>
        </p:txBody>
      </p:sp>
      <p:sp>
        <p:nvSpPr>
          <p:cNvPr id="664579" name="Slide Number Placeholder 5">
            <a:extLst>
              <a:ext uri="{FF2B5EF4-FFF2-40B4-BE49-F238E27FC236}">
                <a16:creationId xmlns:a16="http://schemas.microsoft.com/office/drawing/2014/main" id="{B04DAF83-0B0C-0E93-3757-CB18381510F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CB9BDFB2-65F2-4555-BB53-CB5DDD0A4AC5}"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22</a:t>
            </a:fld>
            <a:endParaRPr lang="en-US" altLang="en-US" sz="1200">
              <a:solidFill>
                <a:srgbClr val="898989"/>
              </a:solidFill>
              <a:latin typeface="Arial" panose="020B0604020202020204" pitchFamily="34" charset="0"/>
              <a:cs typeface="Arial" panose="020B0604020202020204" pitchFamily="34" charset="0"/>
            </a:endParaRPr>
          </a:p>
        </p:txBody>
      </p:sp>
      <p:sp>
        <p:nvSpPr>
          <p:cNvPr id="664580" name="Rectangle 2">
            <a:extLst>
              <a:ext uri="{FF2B5EF4-FFF2-40B4-BE49-F238E27FC236}">
                <a16:creationId xmlns:a16="http://schemas.microsoft.com/office/drawing/2014/main" id="{DB045462-C52E-2B16-3339-2DF14E3F8152}"/>
              </a:ext>
            </a:extLst>
          </p:cNvPr>
          <p:cNvSpPr>
            <a:spLocks noGrp="1"/>
          </p:cNvSpPr>
          <p:nvPr>
            <p:ph type="title"/>
          </p:nvPr>
        </p:nvSpPr>
        <p:spPr>
          <a:xfrm>
            <a:off x="1295400" y="152400"/>
            <a:ext cx="9829800" cy="914400"/>
          </a:xfrm>
          <a:noFill/>
        </p:spPr>
        <p:txBody>
          <a:bodyPr vert="horz" lIns="92075" tIns="46038" rIns="92075" bIns="46038" rtlCol="0" anchor="ctr">
            <a:normAutofit/>
          </a:bodyPr>
          <a:lstStyle/>
          <a:p>
            <a:r>
              <a:rPr lang="en-US" altLang="en-US" sz="3200"/>
              <a:t>Stream Data Processing Methods</a:t>
            </a:r>
          </a:p>
        </p:txBody>
      </p:sp>
      <p:sp>
        <p:nvSpPr>
          <p:cNvPr id="664581" name="Rectangle 3">
            <a:extLst>
              <a:ext uri="{FF2B5EF4-FFF2-40B4-BE49-F238E27FC236}">
                <a16:creationId xmlns:a16="http://schemas.microsoft.com/office/drawing/2014/main" id="{F94BF3BC-4080-7421-44BD-3795E9A255A6}"/>
              </a:ext>
            </a:extLst>
          </p:cNvPr>
          <p:cNvSpPr>
            <a:spLocks noGrp="1"/>
          </p:cNvSpPr>
          <p:nvPr>
            <p:ph type="body" idx="1"/>
          </p:nvPr>
        </p:nvSpPr>
        <p:spPr>
          <a:xfrm>
            <a:off x="1981200" y="1336676"/>
            <a:ext cx="8305800" cy="5292725"/>
          </a:xfrm>
          <a:noFill/>
        </p:spPr>
        <p:txBody>
          <a:bodyPr vert="horz" lIns="92075" tIns="46038" rIns="92075" bIns="46038" rtlCol="0">
            <a:normAutofit lnSpcReduction="10000"/>
          </a:bodyPr>
          <a:lstStyle/>
          <a:p>
            <a:pPr>
              <a:lnSpc>
                <a:spcPct val="110000"/>
              </a:lnSpc>
            </a:pPr>
            <a:r>
              <a:rPr lang="en-US" altLang="en-US" sz="1800" b="1">
                <a:solidFill>
                  <a:srgbClr val="C00000"/>
                </a:solidFill>
              </a:rPr>
              <a:t>Random sampling </a:t>
            </a:r>
            <a:r>
              <a:rPr lang="en-US" altLang="en-US" sz="1800"/>
              <a:t>(but without knowing the total length in advance)</a:t>
            </a:r>
          </a:p>
          <a:p>
            <a:pPr lvl="1">
              <a:lnSpc>
                <a:spcPct val="110000"/>
              </a:lnSpc>
            </a:pPr>
            <a:r>
              <a:rPr lang="en-US" altLang="en-US" sz="1800" i="1">
                <a:solidFill>
                  <a:srgbClr val="C00000"/>
                </a:solidFill>
              </a:rPr>
              <a:t>Reservoir sampling</a:t>
            </a:r>
            <a:r>
              <a:rPr lang="en-US" altLang="en-US" sz="1800">
                <a:solidFill>
                  <a:srgbClr val="C00000"/>
                </a:solidFill>
              </a:rPr>
              <a:t>: </a:t>
            </a:r>
            <a:r>
              <a:rPr lang="en-US" altLang="en-US" sz="1800"/>
              <a:t>maintain a set of </a:t>
            </a:r>
            <a:r>
              <a:rPr lang="en-US" altLang="en-US" sz="1800" i="1"/>
              <a:t>s</a:t>
            </a:r>
            <a:r>
              <a:rPr lang="en-US" altLang="en-US" sz="1800"/>
              <a:t> candidates in the reservoir, which form a true random sample of the element seen so far in the stream.  As the data stream flow, every new element has a certain probability (</a:t>
            </a:r>
            <a:r>
              <a:rPr lang="en-US" altLang="en-US" sz="1800" i="1"/>
              <a:t>s</a:t>
            </a:r>
            <a:r>
              <a:rPr lang="en-US" altLang="en-US" sz="1800"/>
              <a:t>/N) of replacing an old element in the reservoir.</a:t>
            </a:r>
          </a:p>
          <a:p>
            <a:pPr>
              <a:lnSpc>
                <a:spcPct val="110000"/>
              </a:lnSpc>
            </a:pPr>
            <a:r>
              <a:rPr lang="en-US" altLang="en-US" sz="1800" b="1">
                <a:solidFill>
                  <a:srgbClr val="C00000"/>
                </a:solidFill>
              </a:rPr>
              <a:t>Sliding windows</a:t>
            </a:r>
          </a:p>
          <a:p>
            <a:pPr lvl="1">
              <a:lnSpc>
                <a:spcPct val="110000"/>
              </a:lnSpc>
            </a:pPr>
            <a:r>
              <a:rPr lang="en-US" altLang="en-US" sz="1800"/>
              <a:t>Make decisions based only on </a:t>
            </a:r>
            <a:r>
              <a:rPr lang="en-US" altLang="en-US" sz="1800" i="1">
                <a:solidFill>
                  <a:schemeClr val="hlink"/>
                </a:solidFill>
              </a:rPr>
              <a:t>recent</a:t>
            </a:r>
            <a:r>
              <a:rPr lang="en-US" altLang="en-US" sz="1800" i="1"/>
              <a:t> data</a:t>
            </a:r>
            <a:r>
              <a:rPr lang="en-US" altLang="en-US" sz="1800"/>
              <a:t> of sliding window size </a:t>
            </a:r>
            <a:r>
              <a:rPr lang="en-US" altLang="en-US" sz="1800" i="1"/>
              <a:t>w</a:t>
            </a:r>
          </a:p>
          <a:p>
            <a:pPr lvl="1">
              <a:lnSpc>
                <a:spcPct val="110000"/>
              </a:lnSpc>
            </a:pPr>
            <a:r>
              <a:rPr lang="en-US" altLang="en-US" sz="1800"/>
              <a:t>An element arriving at time </a:t>
            </a:r>
            <a:r>
              <a:rPr lang="en-US" altLang="en-US" sz="1800" i="1"/>
              <a:t>t</a:t>
            </a:r>
            <a:r>
              <a:rPr lang="en-US" altLang="en-US" sz="1800"/>
              <a:t> expires at time</a:t>
            </a:r>
            <a:r>
              <a:rPr lang="en-US" altLang="en-US" sz="1800" i="1"/>
              <a:t> t</a:t>
            </a:r>
            <a:r>
              <a:rPr lang="en-US" altLang="en-US" sz="1800"/>
              <a:t> + </a:t>
            </a:r>
            <a:r>
              <a:rPr lang="en-US" altLang="en-US" sz="1800" i="1"/>
              <a:t>w</a:t>
            </a:r>
          </a:p>
          <a:p>
            <a:pPr>
              <a:lnSpc>
                <a:spcPct val="110000"/>
              </a:lnSpc>
            </a:pPr>
            <a:r>
              <a:rPr lang="en-US" altLang="en-US" sz="1800" b="1">
                <a:solidFill>
                  <a:srgbClr val="C00000"/>
                </a:solidFill>
              </a:rPr>
              <a:t>Histograms</a:t>
            </a:r>
          </a:p>
          <a:p>
            <a:pPr lvl="1">
              <a:lnSpc>
                <a:spcPct val="110000"/>
              </a:lnSpc>
            </a:pPr>
            <a:r>
              <a:rPr lang="en-US" altLang="en-US" sz="1800"/>
              <a:t>Approximate the frequency distribution of element values in a stream</a:t>
            </a:r>
          </a:p>
          <a:p>
            <a:pPr lvl="1">
              <a:lnSpc>
                <a:spcPct val="110000"/>
              </a:lnSpc>
            </a:pPr>
            <a:r>
              <a:rPr lang="en-US" altLang="en-US" sz="1800"/>
              <a:t>Partition data into a set of contiguous buckets</a:t>
            </a:r>
          </a:p>
          <a:p>
            <a:pPr lvl="1">
              <a:lnSpc>
                <a:spcPct val="110000"/>
              </a:lnSpc>
            </a:pPr>
            <a:r>
              <a:rPr lang="en-US" altLang="en-US" sz="1800"/>
              <a:t>Equal-width (equal value range for buckets) vs. V-optimal (minimizing frequency variance within each bucket)</a:t>
            </a:r>
          </a:p>
          <a:p>
            <a:pPr>
              <a:lnSpc>
                <a:spcPct val="110000"/>
              </a:lnSpc>
            </a:pPr>
            <a:r>
              <a:rPr lang="en-US" altLang="en-US" sz="1800" b="1">
                <a:solidFill>
                  <a:srgbClr val="C00000"/>
                </a:solidFill>
              </a:rPr>
              <a:t>Multi-resolution models</a:t>
            </a:r>
          </a:p>
          <a:p>
            <a:pPr lvl="1">
              <a:lnSpc>
                <a:spcPct val="110000"/>
              </a:lnSpc>
            </a:pPr>
            <a:r>
              <a:rPr lang="en-US" altLang="en-US" sz="1800"/>
              <a:t>Popular models: balanced binary trees, micro-clusters, and wavelets</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AC7B840-5D74-944C-34EE-C81F7293DCB7}"/>
              </a:ext>
            </a:extLst>
          </p:cNvPr>
          <p:cNvSpPr>
            <a:spLocks noGrp="1"/>
          </p:cNvSpPr>
          <p:nvPr>
            <p:ph type="dt" sz="quarter" idx="10"/>
          </p:nvPr>
        </p:nvSpPr>
        <p:spPr/>
        <p:txBody>
          <a:bodyPr/>
          <a:lstStyle/>
          <a:p>
            <a:pPr>
              <a:defRPr/>
            </a:pPr>
            <a:fld id="{BE2DE094-AD54-416B-B6EB-6C3B664241C4}" type="datetime4">
              <a:rPr lang="en-US" altLang="en-US"/>
              <a:pPr>
                <a:defRPr/>
              </a:pPr>
              <a:t>April 9, 2025</a:t>
            </a:fld>
            <a:endParaRPr lang="en-US" altLang="en-US"/>
          </a:p>
        </p:txBody>
      </p:sp>
      <p:sp>
        <p:nvSpPr>
          <p:cNvPr id="665603" name="Slide Number Placeholder 5">
            <a:extLst>
              <a:ext uri="{FF2B5EF4-FFF2-40B4-BE49-F238E27FC236}">
                <a16:creationId xmlns:a16="http://schemas.microsoft.com/office/drawing/2014/main" id="{41FFD1EC-05B1-272B-7E39-7802A96EAF4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A9E46F8F-1F73-4DC4-89E1-2649EFF797B1}"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23</a:t>
            </a:fld>
            <a:endParaRPr lang="en-US" altLang="en-US" sz="1200">
              <a:solidFill>
                <a:srgbClr val="898989"/>
              </a:solidFill>
              <a:latin typeface="Arial" panose="020B0604020202020204" pitchFamily="34" charset="0"/>
              <a:cs typeface="Arial" panose="020B0604020202020204" pitchFamily="34" charset="0"/>
            </a:endParaRPr>
          </a:p>
        </p:txBody>
      </p:sp>
      <p:sp>
        <p:nvSpPr>
          <p:cNvPr id="665604" name="Rectangle 2">
            <a:extLst>
              <a:ext uri="{FF2B5EF4-FFF2-40B4-BE49-F238E27FC236}">
                <a16:creationId xmlns:a16="http://schemas.microsoft.com/office/drawing/2014/main" id="{ACCDCBBA-BE71-05A9-867D-3B2072FBDABC}"/>
              </a:ext>
            </a:extLst>
          </p:cNvPr>
          <p:cNvSpPr>
            <a:spLocks noGrp="1"/>
          </p:cNvSpPr>
          <p:nvPr>
            <p:ph type="title"/>
          </p:nvPr>
        </p:nvSpPr>
        <p:spPr>
          <a:xfrm>
            <a:off x="1676400" y="228600"/>
            <a:ext cx="8763000" cy="914400"/>
          </a:xfrm>
          <a:noFill/>
        </p:spPr>
        <p:txBody>
          <a:bodyPr vert="horz" lIns="92075" tIns="46038" rIns="92075" bIns="46038" rtlCol="0" anchor="ctr">
            <a:normAutofit/>
          </a:bodyPr>
          <a:lstStyle/>
          <a:p>
            <a:r>
              <a:rPr lang="en-US" altLang="en-US" sz="3200"/>
              <a:t>Approximate Query Answering in Streams</a:t>
            </a:r>
          </a:p>
        </p:txBody>
      </p:sp>
      <p:sp>
        <p:nvSpPr>
          <p:cNvPr id="665605" name="Rectangle 3">
            <a:extLst>
              <a:ext uri="{FF2B5EF4-FFF2-40B4-BE49-F238E27FC236}">
                <a16:creationId xmlns:a16="http://schemas.microsoft.com/office/drawing/2014/main" id="{E152C3CA-BC64-9846-9865-3F56AABDB000}"/>
              </a:ext>
            </a:extLst>
          </p:cNvPr>
          <p:cNvSpPr>
            <a:spLocks noGrp="1"/>
          </p:cNvSpPr>
          <p:nvPr>
            <p:ph type="body" idx="1"/>
          </p:nvPr>
        </p:nvSpPr>
        <p:spPr>
          <a:xfrm>
            <a:off x="1847850" y="1304926"/>
            <a:ext cx="8496300" cy="5292725"/>
          </a:xfrm>
          <a:noFill/>
        </p:spPr>
        <p:txBody>
          <a:bodyPr vert="horz" lIns="92075" tIns="46038" rIns="92075" bIns="46038" rtlCol="0">
            <a:normAutofit/>
          </a:bodyPr>
          <a:lstStyle/>
          <a:p>
            <a:r>
              <a:rPr lang="en-US" altLang="en-US" sz="2400"/>
              <a:t>Sliding windows</a:t>
            </a:r>
          </a:p>
          <a:p>
            <a:pPr lvl="1"/>
            <a:r>
              <a:rPr lang="en-US" altLang="en-US" sz="2000"/>
              <a:t>Only over sliding windows of </a:t>
            </a:r>
            <a:r>
              <a:rPr lang="en-US" altLang="en-US" sz="2000" i="1">
                <a:solidFill>
                  <a:schemeClr val="hlink"/>
                </a:solidFill>
              </a:rPr>
              <a:t>recent</a:t>
            </a:r>
            <a:r>
              <a:rPr lang="en-US" altLang="en-US" sz="2000" i="1"/>
              <a:t> stream data</a:t>
            </a:r>
            <a:r>
              <a:rPr lang="en-US" altLang="en-US" sz="2000"/>
              <a:t> </a:t>
            </a:r>
          </a:p>
          <a:p>
            <a:pPr lvl="1"/>
            <a:r>
              <a:rPr lang="en-US" altLang="en-US" sz="2000"/>
              <a:t>Approximation but often more desirable in applications</a:t>
            </a:r>
          </a:p>
          <a:p>
            <a:r>
              <a:rPr lang="en-US" altLang="en-US" sz="2400"/>
              <a:t>Batched processing, sampling and synopses</a:t>
            </a:r>
          </a:p>
          <a:p>
            <a:pPr lvl="1"/>
            <a:r>
              <a:rPr lang="en-US" altLang="en-US" sz="2000">
                <a:solidFill>
                  <a:schemeClr val="hlink"/>
                </a:solidFill>
              </a:rPr>
              <a:t>Batched</a:t>
            </a:r>
            <a:r>
              <a:rPr lang="en-US" altLang="en-US" sz="2000"/>
              <a:t> if update is fast but computing is slow </a:t>
            </a:r>
          </a:p>
          <a:p>
            <a:pPr lvl="2"/>
            <a:r>
              <a:rPr lang="en-US" altLang="en-US"/>
              <a:t>Compute periodically, not very timely</a:t>
            </a:r>
          </a:p>
          <a:p>
            <a:pPr lvl="1"/>
            <a:r>
              <a:rPr lang="en-US" altLang="en-US" sz="2000">
                <a:solidFill>
                  <a:schemeClr val="hlink"/>
                </a:solidFill>
              </a:rPr>
              <a:t>Sampling</a:t>
            </a:r>
            <a:r>
              <a:rPr lang="en-US" altLang="en-US" sz="2000"/>
              <a:t> if update is slow but computing is fast</a:t>
            </a:r>
          </a:p>
          <a:p>
            <a:pPr lvl="2"/>
            <a:r>
              <a:rPr lang="en-US" altLang="en-US"/>
              <a:t>Compute using sample data, but not good for joins, etc.</a:t>
            </a:r>
          </a:p>
          <a:p>
            <a:pPr lvl="1"/>
            <a:r>
              <a:rPr lang="en-US" altLang="en-US" sz="2000">
                <a:solidFill>
                  <a:schemeClr val="hlink"/>
                </a:solidFill>
              </a:rPr>
              <a:t>Synopsis</a:t>
            </a:r>
            <a:r>
              <a:rPr lang="en-US" altLang="en-US" sz="2000"/>
              <a:t> data structures</a:t>
            </a:r>
          </a:p>
          <a:p>
            <a:pPr lvl="2"/>
            <a:r>
              <a:rPr lang="en-US" altLang="en-US"/>
              <a:t>Maintain a small </a:t>
            </a:r>
            <a:r>
              <a:rPr lang="en-US" altLang="en-US" i="1"/>
              <a:t>synopsis</a:t>
            </a:r>
            <a:r>
              <a:rPr lang="en-US" altLang="en-US"/>
              <a:t> or </a:t>
            </a:r>
            <a:r>
              <a:rPr lang="en-US" altLang="en-US" i="1"/>
              <a:t>sketch</a:t>
            </a:r>
            <a:r>
              <a:rPr lang="en-US" altLang="en-US"/>
              <a:t> of data</a:t>
            </a:r>
          </a:p>
          <a:p>
            <a:pPr lvl="2"/>
            <a:r>
              <a:rPr lang="en-US" altLang="en-US"/>
              <a:t>Good for querying historical data</a:t>
            </a:r>
          </a:p>
          <a:p>
            <a:r>
              <a:rPr lang="en-US" altLang="en-US" sz="2400"/>
              <a:t>Blocking operators, e.g., sorting, avg, min, etc.</a:t>
            </a:r>
          </a:p>
          <a:p>
            <a:pPr lvl="1"/>
            <a:r>
              <a:rPr lang="en-US" altLang="en-US" sz="2000">
                <a:solidFill>
                  <a:schemeClr val="hlink"/>
                </a:solidFill>
              </a:rPr>
              <a:t>Blocking</a:t>
            </a:r>
            <a:r>
              <a:rPr lang="en-US" altLang="en-US" sz="2000"/>
              <a:t> if unable to produce the first output until seeing the entire input</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B731375-B2AA-069A-F918-1D13C6C75FDD}"/>
              </a:ext>
            </a:extLst>
          </p:cNvPr>
          <p:cNvSpPr>
            <a:spLocks noGrp="1"/>
          </p:cNvSpPr>
          <p:nvPr>
            <p:ph type="dt" sz="quarter" idx="10"/>
          </p:nvPr>
        </p:nvSpPr>
        <p:spPr/>
        <p:txBody>
          <a:bodyPr/>
          <a:lstStyle/>
          <a:p>
            <a:pPr>
              <a:defRPr/>
            </a:pPr>
            <a:fld id="{DA6B61E1-04B0-4C29-BE8B-843D520356B2}" type="datetime4">
              <a:rPr lang="en-US" altLang="en-US"/>
              <a:pPr>
                <a:defRPr/>
              </a:pPr>
              <a:t>April 9, 2025</a:t>
            </a:fld>
            <a:endParaRPr lang="en-US" altLang="en-US"/>
          </a:p>
        </p:txBody>
      </p:sp>
      <p:sp>
        <p:nvSpPr>
          <p:cNvPr id="666627" name="Slide Number Placeholder 5">
            <a:extLst>
              <a:ext uri="{FF2B5EF4-FFF2-40B4-BE49-F238E27FC236}">
                <a16:creationId xmlns:a16="http://schemas.microsoft.com/office/drawing/2014/main" id="{998547B9-1727-3725-D171-562BD1A189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67485E63-7016-48B2-A4AC-530C2241FB65}"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24</a:t>
            </a:fld>
            <a:endParaRPr lang="en-US" altLang="en-US" sz="1200">
              <a:solidFill>
                <a:srgbClr val="898989"/>
              </a:solidFill>
              <a:latin typeface="Arial" panose="020B0604020202020204" pitchFamily="34" charset="0"/>
              <a:cs typeface="Arial" panose="020B0604020202020204" pitchFamily="34" charset="0"/>
            </a:endParaRPr>
          </a:p>
        </p:txBody>
      </p:sp>
      <p:sp>
        <p:nvSpPr>
          <p:cNvPr id="666628" name="Rectangle 2">
            <a:extLst>
              <a:ext uri="{FF2B5EF4-FFF2-40B4-BE49-F238E27FC236}">
                <a16:creationId xmlns:a16="http://schemas.microsoft.com/office/drawing/2014/main" id="{75EF0E81-752B-C3B0-C2E2-0EB0A4E31D11}"/>
              </a:ext>
            </a:extLst>
          </p:cNvPr>
          <p:cNvSpPr>
            <a:spLocks noGrp="1"/>
          </p:cNvSpPr>
          <p:nvPr>
            <p:ph type="title"/>
          </p:nvPr>
        </p:nvSpPr>
        <p:spPr>
          <a:xfrm>
            <a:off x="1919288" y="152400"/>
            <a:ext cx="8255000" cy="914400"/>
          </a:xfrm>
          <a:noFill/>
        </p:spPr>
        <p:txBody>
          <a:bodyPr vert="horz" lIns="92075" tIns="46038" rIns="92075" bIns="46038" rtlCol="0" anchor="ctr">
            <a:normAutofit fontScale="90000"/>
          </a:bodyPr>
          <a:lstStyle/>
          <a:p>
            <a:r>
              <a:rPr lang="en-US" altLang="en-US" sz="3200"/>
              <a:t>Projects on DSMS (Data Stream Management System)</a:t>
            </a:r>
            <a:r>
              <a:rPr lang="en-US" altLang="en-US" sz="2800"/>
              <a:t> </a:t>
            </a:r>
          </a:p>
        </p:txBody>
      </p:sp>
      <p:sp>
        <p:nvSpPr>
          <p:cNvPr id="705539" name="Rectangle 3">
            <a:extLst>
              <a:ext uri="{FF2B5EF4-FFF2-40B4-BE49-F238E27FC236}">
                <a16:creationId xmlns:a16="http://schemas.microsoft.com/office/drawing/2014/main" id="{A6462867-E10D-3271-B558-616DB26F3D5F}"/>
              </a:ext>
            </a:extLst>
          </p:cNvPr>
          <p:cNvSpPr>
            <a:spLocks noGrp="1" noChangeArrowheads="1"/>
          </p:cNvSpPr>
          <p:nvPr>
            <p:ph type="body" idx="1"/>
          </p:nvPr>
        </p:nvSpPr>
        <p:spPr>
          <a:xfrm>
            <a:off x="1882776" y="1295401"/>
            <a:ext cx="8461375" cy="5103813"/>
          </a:xfrm>
        </p:spPr>
        <p:txBody>
          <a:bodyPr vert="horz" lIns="92075" tIns="46038" rIns="92075" bIns="46038" rtlCol="0">
            <a:normAutofit lnSpcReduction="10000"/>
          </a:bodyPr>
          <a:lstStyle/>
          <a:p>
            <a:pPr>
              <a:lnSpc>
                <a:spcPct val="120000"/>
              </a:lnSpc>
              <a:defRPr/>
            </a:pPr>
            <a:r>
              <a:rPr lang="en-US" altLang="en-US" sz="2000"/>
              <a:t>Research projects and system prototypes</a:t>
            </a:r>
          </a:p>
          <a:p>
            <a:pPr lvl="1">
              <a:lnSpc>
                <a:spcPct val="120000"/>
              </a:lnSpc>
              <a:defRPr/>
            </a:pPr>
            <a:r>
              <a:rPr lang="en-US" altLang="en-US" sz="2000">
                <a:solidFill>
                  <a:srgbClr val="993366"/>
                </a:solidFill>
                <a:effectLst>
                  <a:outerShdw blurRad="38100" dist="38100" dir="2700000" algn="tl">
                    <a:srgbClr val="C0C0C0"/>
                  </a:outerShdw>
                </a:effectLst>
              </a:rPr>
              <a:t>STREAM</a:t>
            </a:r>
            <a:r>
              <a:rPr lang="en-US" altLang="en-US" sz="2000"/>
              <a:t> (Stanford): A general-purpose DSMS</a:t>
            </a:r>
            <a:r>
              <a:rPr lang="en-US" altLang="en-US" sz="2000">
                <a:solidFill>
                  <a:schemeClr val="accent1"/>
                </a:solidFill>
                <a:effectLst>
                  <a:outerShdw blurRad="38100" dist="38100" dir="2700000" algn="tl">
                    <a:srgbClr val="C0C0C0"/>
                  </a:outerShdw>
                </a:effectLst>
              </a:rPr>
              <a:t> </a:t>
            </a:r>
          </a:p>
          <a:p>
            <a:pPr lvl="1">
              <a:lnSpc>
                <a:spcPct val="120000"/>
              </a:lnSpc>
              <a:defRPr/>
            </a:pPr>
            <a:r>
              <a:rPr lang="en-US" altLang="en-US" sz="2000">
                <a:solidFill>
                  <a:schemeClr val="tx2"/>
                </a:solidFill>
                <a:effectLst>
                  <a:outerShdw blurRad="38100" dist="38100" dir="2700000" algn="tl">
                    <a:srgbClr val="C0C0C0"/>
                  </a:outerShdw>
                </a:effectLst>
              </a:rPr>
              <a:t>Cougar</a:t>
            </a:r>
            <a:r>
              <a:rPr lang="en-US" altLang="en-US" sz="2000"/>
              <a:t> (Cornell): sensors </a:t>
            </a:r>
          </a:p>
          <a:p>
            <a:pPr lvl="1">
              <a:lnSpc>
                <a:spcPct val="120000"/>
              </a:lnSpc>
              <a:defRPr/>
            </a:pPr>
            <a:r>
              <a:rPr lang="en-US" altLang="en-US" sz="2000">
                <a:effectLst>
                  <a:outerShdw blurRad="38100" dist="38100" dir="2700000" algn="tl">
                    <a:srgbClr val="C0C0C0"/>
                  </a:outerShdw>
                </a:effectLst>
              </a:rPr>
              <a:t>Aurora</a:t>
            </a:r>
            <a:r>
              <a:rPr lang="en-US" altLang="en-US" sz="2000">
                <a:solidFill>
                  <a:schemeClr val="accent1"/>
                </a:solidFill>
                <a:effectLst>
                  <a:outerShdw blurRad="38100" dist="38100" dir="2700000" algn="tl">
                    <a:srgbClr val="C0C0C0"/>
                  </a:outerShdw>
                </a:effectLst>
              </a:rPr>
              <a:t> </a:t>
            </a:r>
            <a:r>
              <a:rPr lang="en-US" altLang="en-US" sz="2000"/>
              <a:t>(Brown/MIT): sensor monitoring, dataflow</a:t>
            </a:r>
          </a:p>
          <a:p>
            <a:pPr lvl="1">
              <a:lnSpc>
                <a:spcPct val="120000"/>
              </a:lnSpc>
              <a:defRPr/>
            </a:pPr>
            <a:r>
              <a:rPr lang="en-US" altLang="en-US" sz="2000">
                <a:solidFill>
                  <a:srgbClr val="A50021"/>
                </a:solidFill>
                <a:effectLst>
                  <a:outerShdw blurRad="38100" dist="38100" dir="2700000" algn="tl">
                    <a:srgbClr val="C0C0C0"/>
                  </a:outerShdw>
                </a:effectLst>
              </a:rPr>
              <a:t>Hancock </a:t>
            </a:r>
            <a:r>
              <a:rPr lang="en-US" altLang="en-US" sz="2000"/>
              <a:t>(AT&amp;T): telecom streams</a:t>
            </a:r>
          </a:p>
          <a:p>
            <a:pPr lvl="1">
              <a:lnSpc>
                <a:spcPct val="120000"/>
              </a:lnSpc>
              <a:defRPr/>
            </a:pPr>
            <a:r>
              <a:rPr lang="en-US" altLang="en-US" sz="2000">
                <a:solidFill>
                  <a:srgbClr val="00B082"/>
                </a:solidFill>
                <a:effectLst>
                  <a:outerShdw blurRad="38100" dist="38100" dir="2700000" algn="tl">
                    <a:srgbClr val="C0C0C0"/>
                  </a:outerShdw>
                </a:effectLst>
              </a:rPr>
              <a:t>Niagara</a:t>
            </a:r>
            <a:r>
              <a:rPr lang="en-US" altLang="en-US" sz="2000"/>
              <a:t> (OGI/Wisconsin): Internet XML databases</a:t>
            </a:r>
          </a:p>
          <a:p>
            <a:pPr lvl="1">
              <a:lnSpc>
                <a:spcPct val="120000"/>
              </a:lnSpc>
              <a:defRPr/>
            </a:pPr>
            <a:r>
              <a:rPr lang="en-US" altLang="en-US" sz="2000">
                <a:effectLst>
                  <a:outerShdw blurRad="38100" dist="38100" dir="2700000" algn="tl">
                    <a:srgbClr val="C0C0C0"/>
                  </a:outerShdw>
                </a:effectLst>
              </a:rPr>
              <a:t>OpenCQ</a:t>
            </a:r>
            <a:r>
              <a:rPr lang="en-US" altLang="en-US" sz="2000">
                <a:solidFill>
                  <a:schemeClr val="tx2"/>
                </a:solidFill>
                <a:effectLst>
                  <a:outerShdw blurRad="38100" dist="38100" dir="2700000" algn="tl">
                    <a:srgbClr val="C0C0C0"/>
                  </a:outerShdw>
                </a:effectLst>
              </a:rPr>
              <a:t> </a:t>
            </a:r>
            <a:r>
              <a:rPr lang="en-US" altLang="en-US" sz="2000"/>
              <a:t>(Georgia Tech):  triggers, incr. view maintenance</a:t>
            </a:r>
            <a:endParaRPr lang="en-US" altLang="en-US" sz="2000">
              <a:solidFill>
                <a:schemeClr val="accent1"/>
              </a:solidFill>
              <a:effectLst>
                <a:outerShdw blurRad="38100" dist="38100" dir="2700000" algn="tl">
                  <a:srgbClr val="C0C0C0"/>
                </a:outerShdw>
              </a:effectLst>
            </a:endParaRPr>
          </a:p>
          <a:p>
            <a:pPr lvl="1">
              <a:lnSpc>
                <a:spcPct val="120000"/>
              </a:lnSpc>
              <a:defRPr/>
            </a:pPr>
            <a:r>
              <a:rPr lang="en-US" altLang="en-US" sz="2000">
                <a:solidFill>
                  <a:srgbClr val="993366"/>
                </a:solidFill>
                <a:effectLst>
                  <a:outerShdw blurRad="38100" dist="38100" dir="2700000" algn="tl">
                    <a:srgbClr val="C0C0C0"/>
                  </a:outerShdw>
                </a:effectLst>
              </a:rPr>
              <a:t>Tapestry</a:t>
            </a:r>
            <a:r>
              <a:rPr lang="en-US" altLang="en-US" sz="2000">
                <a:solidFill>
                  <a:srgbClr val="993366"/>
                </a:solidFill>
              </a:rPr>
              <a:t> (</a:t>
            </a:r>
            <a:r>
              <a:rPr lang="en-US" altLang="en-US" sz="2000"/>
              <a:t>Xerox): pub/sub content-based filtering</a:t>
            </a:r>
          </a:p>
          <a:p>
            <a:pPr lvl="1">
              <a:lnSpc>
                <a:spcPct val="120000"/>
              </a:lnSpc>
              <a:defRPr/>
            </a:pPr>
            <a:r>
              <a:rPr lang="en-US" altLang="en-US" sz="2000">
                <a:solidFill>
                  <a:schemeClr val="tx2"/>
                </a:solidFill>
                <a:effectLst>
                  <a:outerShdw blurRad="38100" dist="38100" dir="2700000" algn="tl">
                    <a:srgbClr val="C0C0C0"/>
                  </a:outerShdw>
                </a:effectLst>
              </a:rPr>
              <a:t>Telegraph</a:t>
            </a:r>
            <a:r>
              <a:rPr lang="en-US" altLang="en-US" sz="2000">
                <a:solidFill>
                  <a:schemeClr val="tx2"/>
                </a:solidFill>
              </a:rPr>
              <a:t> </a:t>
            </a:r>
            <a:r>
              <a:rPr lang="en-US" altLang="en-US" sz="2000"/>
              <a:t>(Berkeley): adaptive engine for sensors</a:t>
            </a:r>
          </a:p>
          <a:p>
            <a:pPr lvl="1">
              <a:lnSpc>
                <a:spcPct val="120000"/>
              </a:lnSpc>
              <a:defRPr/>
            </a:pPr>
            <a:r>
              <a:rPr lang="en-US" altLang="en-US" sz="2000">
                <a:solidFill>
                  <a:srgbClr val="00B082"/>
                </a:solidFill>
                <a:effectLst>
                  <a:outerShdw blurRad="38100" dist="38100" dir="2700000" algn="tl">
                    <a:srgbClr val="C0C0C0"/>
                  </a:outerShdw>
                </a:effectLst>
              </a:rPr>
              <a:t>Tradebot</a:t>
            </a:r>
            <a:r>
              <a:rPr lang="en-US" altLang="en-US" sz="2000">
                <a:solidFill>
                  <a:schemeClr val="hlink"/>
                </a:solidFill>
              </a:rPr>
              <a:t> </a:t>
            </a:r>
            <a:r>
              <a:rPr lang="en-US" altLang="en-US" sz="2000"/>
              <a:t>(</a:t>
            </a:r>
            <a:r>
              <a:rPr lang="en-US" altLang="en-US" sz="2000">
                <a:hlinkClick r:id="rId2"/>
              </a:rPr>
              <a:t>www.tradebot.com</a:t>
            </a:r>
            <a:r>
              <a:rPr lang="en-US" altLang="en-US" sz="2000"/>
              <a:t>): stock tickers &amp; streams</a:t>
            </a:r>
          </a:p>
          <a:p>
            <a:pPr lvl="1">
              <a:lnSpc>
                <a:spcPct val="120000"/>
              </a:lnSpc>
              <a:defRPr/>
            </a:pPr>
            <a:r>
              <a:rPr lang="en-US" altLang="en-US" sz="2000">
                <a:solidFill>
                  <a:srgbClr val="993366"/>
                </a:solidFill>
                <a:effectLst>
                  <a:outerShdw blurRad="38100" dist="38100" dir="2700000" algn="tl">
                    <a:srgbClr val="C0C0C0"/>
                  </a:outerShdw>
                </a:effectLst>
              </a:rPr>
              <a:t>Tribeca</a:t>
            </a:r>
            <a:r>
              <a:rPr lang="en-US" altLang="en-US" sz="2000">
                <a:solidFill>
                  <a:srgbClr val="993366"/>
                </a:solidFill>
              </a:rPr>
              <a:t> </a:t>
            </a:r>
            <a:r>
              <a:rPr lang="en-US" altLang="en-US" sz="2000"/>
              <a:t>(Bellcore): network monitoring</a:t>
            </a:r>
          </a:p>
          <a:p>
            <a:pPr lvl="1">
              <a:lnSpc>
                <a:spcPct val="120000"/>
              </a:lnSpc>
              <a:defRPr/>
            </a:pPr>
            <a:r>
              <a:rPr lang="en-US" altLang="en-US" sz="2000">
                <a:effectLst>
                  <a:outerShdw blurRad="38100" dist="38100" dir="2700000" algn="tl">
                    <a:srgbClr val="C0C0C0"/>
                  </a:outerShdw>
                </a:effectLst>
              </a:rPr>
              <a:t>MAIDS </a:t>
            </a:r>
            <a:r>
              <a:rPr lang="en-US" altLang="en-US" sz="2000"/>
              <a:t>(UIUC/NCSA): Mining Alarming Incidents in Data Streams </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F1F3BFEB-FF4C-A6D4-2C07-F14ADFD2BC98}"/>
              </a:ext>
            </a:extLst>
          </p:cNvPr>
          <p:cNvSpPr>
            <a:spLocks noGrp="1"/>
          </p:cNvSpPr>
          <p:nvPr>
            <p:ph type="dt" sz="quarter" idx="10"/>
          </p:nvPr>
        </p:nvSpPr>
        <p:spPr/>
        <p:txBody>
          <a:bodyPr/>
          <a:lstStyle/>
          <a:p>
            <a:pPr>
              <a:defRPr/>
            </a:pPr>
            <a:fld id="{46AAC5C9-C902-4D61-B1C0-DD4578278C06}" type="datetime4">
              <a:rPr lang="en-US" altLang="en-US"/>
              <a:pPr>
                <a:defRPr/>
              </a:pPr>
              <a:t>April 9, 2025</a:t>
            </a:fld>
            <a:endParaRPr lang="en-US" altLang="en-US"/>
          </a:p>
        </p:txBody>
      </p:sp>
      <p:sp>
        <p:nvSpPr>
          <p:cNvPr id="667651" name="Footer Placeholder 4">
            <a:extLst>
              <a:ext uri="{FF2B5EF4-FFF2-40B4-BE49-F238E27FC236}">
                <a16:creationId xmlns:a16="http://schemas.microsoft.com/office/drawing/2014/main" id="{4861BCB3-A31A-D7FB-92ED-19860ADD35E7}"/>
              </a:ext>
            </a:extLst>
          </p:cNvPr>
          <p:cNvSpPr>
            <a:spLocks noGrp="1" noChangeArrowheads="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200">
                <a:solidFill>
                  <a:srgbClr val="00B050"/>
                </a:solidFill>
                <a:latin typeface="Arial" panose="020B0604020202020204" pitchFamily="34" charset="0"/>
                <a:cs typeface="Arial" panose="020B0604020202020204" pitchFamily="34" charset="0"/>
              </a:rPr>
              <a:t>Data Mining: Concepts and Techniques</a:t>
            </a:r>
          </a:p>
        </p:txBody>
      </p:sp>
      <p:sp>
        <p:nvSpPr>
          <p:cNvPr id="667652" name="Slide Number Placeholder 5">
            <a:extLst>
              <a:ext uri="{FF2B5EF4-FFF2-40B4-BE49-F238E27FC236}">
                <a16:creationId xmlns:a16="http://schemas.microsoft.com/office/drawing/2014/main" id="{29C80127-17A7-B955-8215-850779AA92E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8FA9649B-7253-45B6-8E96-A1C4CA71C4E9}"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25</a:t>
            </a:fld>
            <a:endParaRPr lang="en-US" altLang="en-US" sz="1200">
              <a:solidFill>
                <a:srgbClr val="898989"/>
              </a:solidFill>
              <a:latin typeface="Arial" panose="020B0604020202020204" pitchFamily="34" charset="0"/>
              <a:cs typeface="Arial" panose="020B0604020202020204" pitchFamily="34" charset="0"/>
            </a:endParaRPr>
          </a:p>
        </p:txBody>
      </p:sp>
      <p:sp>
        <p:nvSpPr>
          <p:cNvPr id="667653" name="Rectangle 2">
            <a:extLst>
              <a:ext uri="{FF2B5EF4-FFF2-40B4-BE49-F238E27FC236}">
                <a16:creationId xmlns:a16="http://schemas.microsoft.com/office/drawing/2014/main" id="{9E8180DD-5320-38E4-0E7D-CCFC30924A20}"/>
              </a:ext>
            </a:extLst>
          </p:cNvPr>
          <p:cNvSpPr>
            <a:spLocks noGrp="1"/>
          </p:cNvSpPr>
          <p:nvPr>
            <p:ph type="title"/>
          </p:nvPr>
        </p:nvSpPr>
        <p:spPr>
          <a:xfrm>
            <a:off x="1774826" y="228600"/>
            <a:ext cx="8569325" cy="914400"/>
          </a:xfrm>
          <a:noFill/>
        </p:spPr>
        <p:txBody>
          <a:bodyPr vert="horz" lIns="92075" tIns="46038" rIns="92075" bIns="46038" rtlCol="0" anchor="ctr">
            <a:normAutofit/>
          </a:bodyPr>
          <a:lstStyle/>
          <a:p>
            <a:r>
              <a:rPr lang="en-US" altLang="en-US" sz="3200"/>
              <a:t>Stream Data Mining vs. Stream Querying</a:t>
            </a:r>
          </a:p>
        </p:txBody>
      </p:sp>
      <p:sp>
        <p:nvSpPr>
          <p:cNvPr id="667654" name="Rectangle 3">
            <a:extLst>
              <a:ext uri="{FF2B5EF4-FFF2-40B4-BE49-F238E27FC236}">
                <a16:creationId xmlns:a16="http://schemas.microsoft.com/office/drawing/2014/main" id="{8C8A0AF3-B0F8-D94D-13F2-C1CDAF6FD2AD}"/>
              </a:ext>
            </a:extLst>
          </p:cNvPr>
          <p:cNvSpPr>
            <a:spLocks noGrp="1"/>
          </p:cNvSpPr>
          <p:nvPr>
            <p:ph type="body" idx="1"/>
          </p:nvPr>
        </p:nvSpPr>
        <p:spPr>
          <a:xfrm>
            <a:off x="1905000" y="1295400"/>
            <a:ext cx="8267700" cy="5181600"/>
          </a:xfrm>
          <a:noFill/>
        </p:spPr>
        <p:txBody>
          <a:bodyPr vert="horz" lIns="92075" tIns="46038" rIns="92075" bIns="46038" rtlCol="0">
            <a:normAutofit/>
          </a:bodyPr>
          <a:lstStyle/>
          <a:p>
            <a:r>
              <a:rPr lang="en-US" altLang="en-US" sz="2400"/>
              <a:t>Stream mining</a:t>
            </a:r>
            <a:r>
              <a:rPr lang="en-US" altLang="en-US" sz="2400">
                <a:cs typeface="Arial" panose="020B0604020202020204" pitchFamily="34" charset="0"/>
              </a:rPr>
              <a:t>—</a:t>
            </a:r>
            <a:r>
              <a:rPr lang="en-US" altLang="en-US" sz="2400"/>
              <a:t>A more challenging task in many cases</a:t>
            </a:r>
          </a:p>
          <a:p>
            <a:pPr lvl="1"/>
            <a:r>
              <a:rPr lang="en-US" altLang="en-US"/>
              <a:t>It shares most of the difficulties with stream querying</a:t>
            </a:r>
          </a:p>
          <a:p>
            <a:pPr lvl="2"/>
            <a:r>
              <a:rPr lang="en-US" altLang="en-US"/>
              <a:t>But often requires less “precision”, e.g., no join, grouping, sorting</a:t>
            </a:r>
          </a:p>
          <a:p>
            <a:pPr lvl="1"/>
            <a:r>
              <a:rPr lang="en-US" altLang="en-US"/>
              <a:t>Patterns are hidden and more general than querying</a:t>
            </a:r>
          </a:p>
          <a:p>
            <a:pPr lvl="1"/>
            <a:r>
              <a:rPr lang="en-US" altLang="en-US"/>
              <a:t>It may require exploratory analysis</a:t>
            </a:r>
          </a:p>
          <a:p>
            <a:pPr lvl="2"/>
            <a:r>
              <a:rPr lang="en-US" altLang="en-US"/>
              <a:t>Not necessarily continuous queries</a:t>
            </a:r>
          </a:p>
          <a:p>
            <a:r>
              <a:rPr lang="en-US" altLang="en-US" sz="2400"/>
              <a:t>Stream data mining tasks</a:t>
            </a:r>
          </a:p>
          <a:p>
            <a:pPr lvl="1"/>
            <a:r>
              <a:rPr lang="en-US" altLang="en-US"/>
              <a:t>Multi-dimensional on-line analysis of streams</a:t>
            </a:r>
          </a:p>
          <a:p>
            <a:pPr lvl="1"/>
            <a:r>
              <a:rPr lang="en-US" altLang="en-US"/>
              <a:t>Mining outliers and unusual patterns in stream data</a:t>
            </a:r>
          </a:p>
          <a:p>
            <a:pPr lvl="1"/>
            <a:r>
              <a:rPr lang="en-US" altLang="en-US"/>
              <a:t>Clustering data streams </a:t>
            </a:r>
          </a:p>
          <a:p>
            <a:pPr lvl="1"/>
            <a:r>
              <a:rPr lang="en-US" altLang="en-US"/>
              <a:t>Classification of stream data</a:t>
            </a: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Title 1">
            <a:extLst>
              <a:ext uri="{FF2B5EF4-FFF2-40B4-BE49-F238E27FC236}">
                <a16:creationId xmlns:a16="http://schemas.microsoft.com/office/drawing/2014/main" id="{1481112B-53EC-6915-A713-E51DFD0B6E2E}"/>
              </a:ext>
            </a:extLst>
          </p:cNvPr>
          <p:cNvSpPr>
            <a:spLocks noGrp="1"/>
          </p:cNvSpPr>
          <p:nvPr>
            <p:ph type="title"/>
          </p:nvPr>
        </p:nvSpPr>
        <p:spPr/>
        <p:txBody>
          <a:bodyPr/>
          <a:lstStyle/>
          <a:p>
            <a:r>
              <a:rPr lang="en-IN" altLang="en-US"/>
              <a:t>Stream Data Model and Architecture</a:t>
            </a:r>
          </a:p>
        </p:txBody>
      </p:sp>
      <p:sp>
        <p:nvSpPr>
          <p:cNvPr id="3" name="Content Placeholder 2">
            <a:extLst>
              <a:ext uri="{FF2B5EF4-FFF2-40B4-BE49-F238E27FC236}">
                <a16:creationId xmlns:a16="http://schemas.microsoft.com/office/drawing/2014/main" id="{B54BEBB2-2DC8-E0E9-28DE-5FFB5FBAC94F}"/>
              </a:ext>
            </a:extLst>
          </p:cNvPr>
          <p:cNvSpPr>
            <a:spLocks noGrp="1"/>
          </p:cNvSpPr>
          <p:nvPr>
            <p:ph idx="1"/>
          </p:nvPr>
        </p:nvSpPr>
        <p:spPr/>
        <p:txBody>
          <a:bodyPr>
            <a:normAutofit/>
          </a:bodyPr>
          <a:lstStyle/>
          <a:p>
            <a:pPr algn="just">
              <a:defRPr/>
            </a:pPr>
            <a:r>
              <a:rPr lang="en-IN" b="1" dirty="0"/>
              <a:t>Event: </a:t>
            </a:r>
            <a:r>
              <a:rPr lang="en-IN" dirty="0"/>
              <a:t>An event represents a data record in the stream, typically characterized by a timestamp and associated attributes.</a:t>
            </a:r>
          </a:p>
          <a:p>
            <a:pPr algn="just">
              <a:defRPr/>
            </a:pPr>
            <a:r>
              <a:rPr lang="en-IN" b="1" dirty="0"/>
              <a:t>Stream Processing Architecture: </a:t>
            </a:r>
            <a:r>
              <a:rPr lang="en-IN" dirty="0"/>
              <a:t>Stream processing architectures typically involve components for data ingestion, processing, analysis, and output. These components may include messaging systems (e.g., Apache Kafka), stream processing engines (e.g., Apache </a:t>
            </a:r>
            <a:r>
              <a:rPr lang="en-IN" dirty="0" err="1"/>
              <a:t>Flink</a:t>
            </a:r>
            <a:r>
              <a:rPr lang="en-IN" dirty="0"/>
              <a:t>, Apache Spark Streaming), and storage systems (e.g., databases, data lakes).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Title 1">
            <a:extLst>
              <a:ext uri="{FF2B5EF4-FFF2-40B4-BE49-F238E27FC236}">
                <a16:creationId xmlns:a16="http://schemas.microsoft.com/office/drawing/2014/main" id="{ECD39BCA-4D89-C9A4-3F6A-3376DF930987}"/>
              </a:ext>
            </a:extLst>
          </p:cNvPr>
          <p:cNvSpPr>
            <a:spLocks noGrp="1"/>
          </p:cNvSpPr>
          <p:nvPr>
            <p:ph type="title"/>
          </p:nvPr>
        </p:nvSpPr>
        <p:spPr/>
        <p:txBody>
          <a:bodyPr/>
          <a:lstStyle/>
          <a:p>
            <a:r>
              <a:rPr lang="en-IN" altLang="en-US"/>
              <a:t>Stream Computing</a:t>
            </a:r>
          </a:p>
        </p:txBody>
      </p:sp>
      <p:sp>
        <p:nvSpPr>
          <p:cNvPr id="3" name="Content Placeholder 2">
            <a:extLst>
              <a:ext uri="{FF2B5EF4-FFF2-40B4-BE49-F238E27FC236}">
                <a16:creationId xmlns:a16="http://schemas.microsoft.com/office/drawing/2014/main" id="{5FC03B86-2166-8F3C-D036-5537BCB67125}"/>
              </a:ext>
            </a:extLst>
          </p:cNvPr>
          <p:cNvSpPr>
            <a:spLocks noGrp="1"/>
          </p:cNvSpPr>
          <p:nvPr>
            <p:ph idx="1"/>
          </p:nvPr>
        </p:nvSpPr>
        <p:spPr/>
        <p:txBody>
          <a:bodyPr>
            <a:normAutofit/>
          </a:bodyPr>
          <a:lstStyle/>
          <a:p>
            <a:pPr algn="just">
              <a:defRPr/>
            </a:pPr>
            <a:r>
              <a:rPr lang="en-IN" b="1" dirty="0"/>
              <a:t>Stateful Stream Processing: </a:t>
            </a:r>
            <a:r>
              <a:rPr lang="en-IN" dirty="0"/>
              <a:t>Stateful stream processing involves maintaining and updating state information across multiple events in the stream. This enables tasks such as </a:t>
            </a:r>
            <a:r>
              <a:rPr lang="en-IN" dirty="0" err="1"/>
              <a:t>sessionization</a:t>
            </a:r>
            <a:r>
              <a:rPr lang="en-IN" dirty="0"/>
              <a:t>, pattern detection, and anomaly detection.</a:t>
            </a:r>
          </a:p>
          <a:p>
            <a:pPr algn="just">
              <a:defRPr/>
            </a:pPr>
            <a:r>
              <a:rPr lang="en-IN" b="1" dirty="0"/>
              <a:t>Windowing: </a:t>
            </a:r>
            <a:r>
              <a:rPr lang="en-IN" dirty="0"/>
              <a:t>Windowing divides the stream into finite segments or windows, allowing computations to be performed over fixed time intervals or based on a fixed number of events. Common window types include tumbling windows, sliding windows, and session windows.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2" name="Title 1">
            <a:extLst>
              <a:ext uri="{FF2B5EF4-FFF2-40B4-BE49-F238E27FC236}">
                <a16:creationId xmlns:a16="http://schemas.microsoft.com/office/drawing/2014/main" id="{F2BD32A9-4FF1-D840-B322-E31BAC4989A5}"/>
              </a:ext>
            </a:extLst>
          </p:cNvPr>
          <p:cNvSpPr>
            <a:spLocks noGrp="1"/>
          </p:cNvSpPr>
          <p:nvPr>
            <p:ph type="title"/>
          </p:nvPr>
        </p:nvSpPr>
        <p:spPr/>
        <p:txBody>
          <a:bodyPr/>
          <a:lstStyle/>
          <a:p>
            <a:r>
              <a:rPr lang="en-IN" altLang="en-US"/>
              <a:t>Filtering Streams</a:t>
            </a:r>
          </a:p>
        </p:txBody>
      </p:sp>
      <p:sp>
        <p:nvSpPr>
          <p:cNvPr id="670723" name="Content Placeholder 2">
            <a:extLst>
              <a:ext uri="{FF2B5EF4-FFF2-40B4-BE49-F238E27FC236}">
                <a16:creationId xmlns:a16="http://schemas.microsoft.com/office/drawing/2014/main" id="{2F8DC55A-0897-2173-79D9-C629767014A1}"/>
              </a:ext>
            </a:extLst>
          </p:cNvPr>
          <p:cNvSpPr>
            <a:spLocks noGrp="1"/>
          </p:cNvSpPr>
          <p:nvPr>
            <p:ph idx="1"/>
          </p:nvPr>
        </p:nvSpPr>
        <p:spPr/>
        <p:txBody>
          <a:bodyPr/>
          <a:lstStyle/>
          <a:p>
            <a:r>
              <a:rPr lang="en-IN" altLang="en-US" b="1"/>
              <a:t>Filtering: </a:t>
            </a:r>
            <a:r>
              <a:rPr lang="en-IN" altLang="en-US"/>
              <a:t>Filtering involves selecting or excluding events from the stream based on specified criteria. This can be done using predicates or conditional expressions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Title 1">
            <a:extLst>
              <a:ext uri="{FF2B5EF4-FFF2-40B4-BE49-F238E27FC236}">
                <a16:creationId xmlns:a16="http://schemas.microsoft.com/office/drawing/2014/main" id="{90E39180-10C9-6CA8-3922-092BD4872489}"/>
              </a:ext>
            </a:extLst>
          </p:cNvPr>
          <p:cNvSpPr>
            <a:spLocks noGrp="1"/>
          </p:cNvSpPr>
          <p:nvPr>
            <p:ph type="title"/>
          </p:nvPr>
        </p:nvSpPr>
        <p:spPr/>
        <p:txBody>
          <a:bodyPr/>
          <a:lstStyle/>
          <a:p>
            <a:r>
              <a:rPr lang="en-IN" altLang="en-US"/>
              <a:t>Estimating Moments</a:t>
            </a:r>
          </a:p>
        </p:txBody>
      </p:sp>
      <p:sp>
        <p:nvSpPr>
          <p:cNvPr id="3" name="Content Placeholder 2">
            <a:extLst>
              <a:ext uri="{FF2B5EF4-FFF2-40B4-BE49-F238E27FC236}">
                <a16:creationId xmlns:a16="http://schemas.microsoft.com/office/drawing/2014/main" id="{F671673E-6903-49C3-FAC3-53A2F20F8D8C}"/>
              </a:ext>
            </a:extLst>
          </p:cNvPr>
          <p:cNvSpPr>
            <a:spLocks noGrp="1"/>
          </p:cNvSpPr>
          <p:nvPr>
            <p:ph idx="1"/>
          </p:nvPr>
        </p:nvSpPr>
        <p:spPr/>
        <p:txBody>
          <a:bodyPr>
            <a:normAutofit/>
          </a:bodyPr>
          <a:lstStyle/>
          <a:p>
            <a:pPr algn="just">
              <a:defRPr/>
            </a:pPr>
            <a:r>
              <a:rPr lang="en-IN" b="1" dirty="0"/>
              <a:t>Moments: </a:t>
            </a:r>
            <a:r>
              <a:rPr lang="en-IN" dirty="0"/>
              <a:t>Moments are statistical measures of the distribution of data. Common moments include mean, variance, skewness, and kurtosis.</a:t>
            </a:r>
          </a:p>
          <a:p>
            <a:pPr algn="just">
              <a:defRPr/>
            </a:pPr>
            <a:r>
              <a:rPr lang="en-IN" b="1" dirty="0"/>
              <a:t>Estimating Moments in Data Streams: </a:t>
            </a:r>
            <a:r>
              <a:rPr lang="en-IN" dirty="0"/>
              <a:t>Estimating moments in data streams involves continuously updating estimates of statistical moments as new data arrives. Techniques such as reservoir sampling, sketching algorithms (e.g., Count-Min Sketch), and approximate algorithms are often used to efficiently compute moment estimates in data streams.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0B107-7F09-5391-8676-6050969ACA78}"/>
              </a:ext>
            </a:extLst>
          </p:cNvPr>
          <p:cNvSpPr>
            <a:spLocks noGrp="1"/>
          </p:cNvSpPr>
          <p:nvPr>
            <p:ph type="title" idx="4294967295"/>
          </p:nvPr>
        </p:nvSpPr>
        <p:spPr>
          <a:xfrm>
            <a:off x="2341563" y="274638"/>
            <a:ext cx="7497762" cy="1143000"/>
          </a:xfrm>
        </p:spPr>
        <p:txBody>
          <a:bodyPr>
            <a:normAutofit/>
          </a:bodyPr>
          <a:lstStyle/>
          <a:p>
            <a:pPr>
              <a:defRPr/>
            </a:pPr>
            <a:r>
              <a:rPr lang="en-US" altLang="en-US">
                <a:effectLst>
                  <a:outerShdw blurRad="38100" dist="38100" dir="2700000" algn="tl">
                    <a:srgbClr val="C0C0C0"/>
                  </a:outerShdw>
                </a:effectLst>
              </a:rPr>
              <a:t>Introduction</a:t>
            </a:r>
          </a:p>
        </p:txBody>
      </p:sp>
      <p:sp>
        <p:nvSpPr>
          <p:cNvPr id="644099" name="Content Placeholder 2">
            <a:extLst>
              <a:ext uri="{FF2B5EF4-FFF2-40B4-BE49-F238E27FC236}">
                <a16:creationId xmlns:a16="http://schemas.microsoft.com/office/drawing/2014/main" id="{9406CFB5-409E-14FF-FB8F-C559353EE938}"/>
              </a:ext>
            </a:extLst>
          </p:cNvPr>
          <p:cNvSpPr>
            <a:spLocks noGrp="1"/>
          </p:cNvSpPr>
          <p:nvPr>
            <p:ph idx="4294967295"/>
          </p:nvPr>
        </p:nvSpPr>
        <p:spPr>
          <a:xfrm>
            <a:off x="2438401" y="1447800"/>
            <a:ext cx="7497763" cy="533400"/>
          </a:xfrm>
        </p:spPr>
        <p:txBody>
          <a:bodyPr/>
          <a:lstStyle/>
          <a:p>
            <a:pPr marL="365125" indent="-282575"/>
            <a:r>
              <a:rPr lang="en-US" altLang="en-US" sz="2400"/>
              <a:t>Characteristics of Data streams are:</a:t>
            </a:r>
            <a:r>
              <a:rPr lang="en-US" altLang="en-US"/>
              <a:t> </a:t>
            </a:r>
          </a:p>
        </p:txBody>
      </p:sp>
      <p:grpSp>
        <p:nvGrpSpPr>
          <p:cNvPr id="3" name="Group 17">
            <a:extLst>
              <a:ext uri="{FF2B5EF4-FFF2-40B4-BE49-F238E27FC236}">
                <a16:creationId xmlns:a16="http://schemas.microsoft.com/office/drawing/2014/main" id="{B72DDD2F-D453-CBD4-4ADB-CAF287E9CD24}"/>
              </a:ext>
            </a:extLst>
          </p:cNvPr>
          <p:cNvGrpSpPr>
            <a:grpSpLocks/>
          </p:cNvGrpSpPr>
          <p:nvPr/>
        </p:nvGrpSpPr>
        <p:grpSpPr bwMode="auto">
          <a:xfrm>
            <a:off x="2133601" y="1905000"/>
            <a:ext cx="7415213" cy="1905000"/>
            <a:chOff x="204788" y="1600200"/>
            <a:chExt cx="7415212" cy="1905000"/>
          </a:xfrm>
        </p:grpSpPr>
        <p:pic>
          <p:nvPicPr>
            <p:cNvPr id="644108" name="Picture 18" descr="MCj02333170000[1]">
              <a:extLst>
                <a:ext uri="{FF2B5EF4-FFF2-40B4-BE49-F238E27FC236}">
                  <a16:creationId xmlns:a16="http://schemas.microsoft.com/office/drawing/2014/main" id="{9CAB3F6F-927D-96EB-14A5-5BEEE73ADC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600200"/>
              <a:ext cx="2667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Content Placeholder 2">
              <a:extLst>
                <a:ext uri="{FF2B5EF4-FFF2-40B4-BE49-F238E27FC236}">
                  <a16:creationId xmlns:a16="http://schemas.microsoft.com/office/drawing/2014/main" id="{6EB61531-915E-6C83-FC5B-A11DE668146F}"/>
                </a:ext>
              </a:extLst>
            </p:cNvPr>
            <p:cNvSpPr txBox="1">
              <a:spLocks/>
            </p:cNvSpPr>
            <p:nvPr/>
          </p:nvSpPr>
          <p:spPr bwMode="auto">
            <a:xfrm>
              <a:off x="204788" y="1676400"/>
              <a:ext cx="3581400" cy="533400"/>
            </a:xfrm>
            <a:prstGeom prst="rect">
              <a:avLst/>
            </a:prstGeom>
            <a:noFill/>
            <a:ln w="9525">
              <a:noFill/>
              <a:miter lim="800000"/>
              <a:headEnd/>
              <a:tailEnd/>
            </a:ln>
          </p:spPr>
          <p:txBody>
            <a:bodyPr/>
            <a:lstStyle/>
            <a:p>
              <a:pPr marL="742950" lvl="1" indent="-285750">
                <a:lnSpc>
                  <a:spcPts val="3000"/>
                </a:lnSpc>
                <a:spcBef>
                  <a:spcPts val="550"/>
                </a:spcBef>
                <a:buClr>
                  <a:schemeClr val="accent1"/>
                </a:buClr>
                <a:buFont typeface="Verdana" pitchFamily="34" charset="0"/>
                <a:buChar char="◦"/>
                <a:defRPr/>
              </a:pPr>
              <a:r>
                <a:rPr lang="en-US" sz="2000" kern="0" dirty="0"/>
                <a:t>Continuous flow of data</a:t>
              </a:r>
            </a:p>
          </p:txBody>
        </p:sp>
      </p:grpSp>
      <p:sp>
        <p:nvSpPr>
          <p:cNvPr id="15368" name="Text Box 26">
            <a:extLst>
              <a:ext uri="{FF2B5EF4-FFF2-40B4-BE49-F238E27FC236}">
                <a16:creationId xmlns:a16="http://schemas.microsoft.com/office/drawing/2014/main" id="{25C45FE3-0847-A544-4CFD-B782430C88AE}"/>
              </a:ext>
            </a:extLst>
          </p:cNvPr>
          <p:cNvSpPr txBox="1">
            <a:spLocks noChangeArrowheads="1"/>
          </p:cNvSpPr>
          <p:nvPr/>
        </p:nvSpPr>
        <p:spPr bwMode="auto">
          <a:xfrm>
            <a:off x="2819400" y="4572000"/>
            <a:ext cx="1981200" cy="369888"/>
          </a:xfrm>
          <a:prstGeom prst="rect">
            <a:avLst/>
          </a:prstGeom>
          <a:noFill/>
          <a:ln w="9525">
            <a:noFill/>
            <a:miter lim="800000"/>
            <a:headEnd/>
            <a:tailEnd/>
          </a:ln>
        </p:spPr>
        <p:txBody>
          <a:bodyPr>
            <a:spAutoFit/>
          </a:bodyPr>
          <a:lstStyle/>
          <a:p>
            <a:pPr>
              <a:spcBef>
                <a:spcPct val="50000"/>
              </a:spcBef>
              <a:defRPr/>
            </a:pPr>
            <a:r>
              <a:rPr lang="en-US" dirty="0">
                <a:cs typeface="Arial" charset="0"/>
              </a:rPr>
              <a:t>Network traffic</a:t>
            </a:r>
          </a:p>
        </p:txBody>
      </p:sp>
      <p:pic>
        <p:nvPicPr>
          <p:cNvPr id="15369" name="Picture 34" descr="MPj04371950000[1]">
            <a:extLst>
              <a:ext uri="{FF2B5EF4-FFF2-40B4-BE49-F238E27FC236}">
                <a16:creationId xmlns:a16="http://schemas.microsoft.com/office/drawing/2014/main" id="{51D84A90-1568-519F-53CF-0A5BE14755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124201"/>
            <a:ext cx="1219200" cy="1217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35" descr="ts_temperature">
            <a:extLst>
              <a:ext uri="{FF2B5EF4-FFF2-40B4-BE49-F238E27FC236}">
                <a16:creationId xmlns:a16="http://schemas.microsoft.com/office/drawing/2014/main" id="{D5243D2B-6664-7D5A-9BA7-2A70CB7E104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0600" y="3810000"/>
            <a:ext cx="190500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1" name="Text Box 36">
            <a:extLst>
              <a:ext uri="{FF2B5EF4-FFF2-40B4-BE49-F238E27FC236}">
                <a16:creationId xmlns:a16="http://schemas.microsoft.com/office/drawing/2014/main" id="{E7E39326-A8E3-D374-820F-8DD1B86935AA}"/>
              </a:ext>
            </a:extLst>
          </p:cNvPr>
          <p:cNvSpPr txBox="1">
            <a:spLocks noChangeArrowheads="1"/>
          </p:cNvSpPr>
          <p:nvPr/>
        </p:nvSpPr>
        <p:spPr bwMode="auto">
          <a:xfrm>
            <a:off x="5105400" y="5334000"/>
            <a:ext cx="1524000" cy="369888"/>
          </a:xfrm>
          <a:prstGeom prst="rect">
            <a:avLst/>
          </a:prstGeom>
          <a:noFill/>
          <a:ln w="9525">
            <a:noFill/>
            <a:miter lim="800000"/>
            <a:headEnd/>
            <a:tailEnd/>
          </a:ln>
        </p:spPr>
        <p:txBody>
          <a:bodyPr>
            <a:spAutoFit/>
          </a:bodyPr>
          <a:lstStyle/>
          <a:p>
            <a:pPr>
              <a:spcBef>
                <a:spcPct val="50000"/>
              </a:spcBef>
              <a:defRPr/>
            </a:pPr>
            <a:r>
              <a:rPr lang="en-US" dirty="0">
                <a:cs typeface="Arial" charset="0"/>
              </a:rPr>
              <a:t>Sensor data</a:t>
            </a:r>
          </a:p>
        </p:txBody>
      </p:sp>
      <p:pic>
        <p:nvPicPr>
          <p:cNvPr id="15372" name="Picture 39" descr="MPj04229940000[1]">
            <a:extLst>
              <a:ext uri="{FF2B5EF4-FFF2-40B4-BE49-F238E27FC236}">
                <a16:creationId xmlns:a16="http://schemas.microsoft.com/office/drawing/2014/main" id="{707F5F1E-D3FF-E196-F2E6-3DD2E3014F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1400" y="4495800"/>
            <a:ext cx="1524000"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3" name="Text Box 40">
            <a:extLst>
              <a:ext uri="{FF2B5EF4-FFF2-40B4-BE49-F238E27FC236}">
                <a16:creationId xmlns:a16="http://schemas.microsoft.com/office/drawing/2014/main" id="{88505C56-1833-2BDF-7B7C-251355776EA0}"/>
              </a:ext>
            </a:extLst>
          </p:cNvPr>
          <p:cNvSpPr txBox="1">
            <a:spLocks noChangeArrowheads="1"/>
          </p:cNvSpPr>
          <p:nvPr/>
        </p:nvSpPr>
        <p:spPr bwMode="auto">
          <a:xfrm>
            <a:off x="7162800" y="5715000"/>
            <a:ext cx="2209800" cy="369888"/>
          </a:xfrm>
          <a:prstGeom prst="rect">
            <a:avLst/>
          </a:prstGeom>
          <a:noFill/>
          <a:ln w="9525">
            <a:noFill/>
            <a:miter lim="800000"/>
            <a:headEnd/>
            <a:tailEnd/>
          </a:ln>
        </p:spPr>
        <p:txBody>
          <a:bodyPr>
            <a:spAutoFit/>
          </a:bodyPr>
          <a:lstStyle/>
          <a:p>
            <a:pPr>
              <a:spcBef>
                <a:spcPct val="50000"/>
              </a:spcBef>
              <a:defRPr/>
            </a:pPr>
            <a:r>
              <a:rPr lang="en-US" dirty="0">
                <a:cs typeface="Arial" charset="0"/>
              </a:rPr>
              <a:t>Call center records</a:t>
            </a:r>
          </a:p>
        </p:txBody>
      </p:sp>
      <p:sp>
        <p:nvSpPr>
          <p:cNvPr id="17" name="Content Placeholder 2">
            <a:extLst>
              <a:ext uri="{FF2B5EF4-FFF2-40B4-BE49-F238E27FC236}">
                <a16:creationId xmlns:a16="http://schemas.microsoft.com/office/drawing/2014/main" id="{837344C0-458F-5416-5B79-5EB8EE3779EA}"/>
              </a:ext>
            </a:extLst>
          </p:cNvPr>
          <p:cNvSpPr txBox="1">
            <a:spLocks/>
          </p:cNvSpPr>
          <p:nvPr/>
        </p:nvSpPr>
        <p:spPr bwMode="auto">
          <a:xfrm>
            <a:off x="2514601" y="2667000"/>
            <a:ext cx="7497763" cy="533400"/>
          </a:xfrm>
          <a:prstGeom prst="rect">
            <a:avLst/>
          </a:prstGeom>
          <a:noFill/>
          <a:ln w="9525">
            <a:noFill/>
            <a:miter lim="800000"/>
            <a:headEnd/>
            <a:tailEnd/>
          </a:ln>
        </p:spPr>
        <p:txBody>
          <a:bodyPr/>
          <a:lstStyle/>
          <a:p>
            <a:pPr marL="742950" lvl="1" indent="-285750">
              <a:lnSpc>
                <a:spcPts val="3000"/>
              </a:lnSpc>
              <a:spcBef>
                <a:spcPts val="550"/>
              </a:spcBef>
              <a:buClr>
                <a:schemeClr val="accent1"/>
              </a:buClr>
              <a:buFont typeface="Verdana" pitchFamily="34" charset="0"/>
              <a:buChar char="◦"/>
              <a:defRPr/>
            </a:pPr>
            <a:r>
              <a:rPr lang="en-US" sz="2000" kern="0" dirty="0"/>
              <a:t>Examples: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par>
                          <p:cTn id="13" fill="hold" nodeType="afterGroup">
                            <p:stCondLst>
                              <p:cond delay="500"/>
                            </p:stCondLst>
                            <p:childTnLst>
                              <p:par>
                                <p:cTn id="14" presetID="10" presetClass="entr" presetSubtype="0" fill="hold" nodeType="afterEffect">
                                  <p:stCondLst>
                                    <p:cond delay="0"/>
                                  </p:stCondLst>
                                  <p:childTnLst>
                                    <p:set>
                                      <p:cBhvr>
                                        <p:cTn id="15" dur="1" fill="hold">
                                          <p:stCondLst>
                                            <p:cond delay="0"/>
                                          </p:stCondLst>
                                        </p:cTn>
                                        <p:tgtEl>
                                          <p:spTgt spid="15369"/>
                                        </p:tgtEl>
                                        <p:attrNameLst>
                                          <p:attrName>style.visibility</p:attrName>
                                        </p:attrNameLst>
                                      </p:cBhvr>
                                      <p:to>
                                        <p:strVal val="visible"/>
                                      </p:to>
                                    </p:set>
                                    <p:animEffect transition="in" filter="fade">
                                      <p:cBhvr>
                                        <p:cTn id="16" dur="500"/>
                                        <p:tgtEl>
                                          <p:spTgt spid="15369"/>
                                        </p:tgtEl>
                                      </p:cBhvr>
                                    </p:animEffect>
                                  </p:childTnLst>
                                </p:cTn>
                              </p:par>
                              <p:par>
                                <p:cTn id="17" presetID="10" presetClass="entr" presetSubtype="0" fill="hold" nodeType="withEffect">
                                  <p:stCondLst>
                                    <p:cond delay="0"/>
                                  </p:stCondLst>
                                  <p:childTnLst>
                                    <p:set>
                                      <p:cBhvr>
                                        <p:cTn id="18" dur="1" fill="hold">
                                          <p:stCondLst>
                                            <p:cond delay="0"/>
                                          </p:stCondLst>
                                        </p:cTn>
                                        <p:tgtEl>
                                          <p:spTgt spid="15368"/>
                                        </p:tgtEl>
                                        <p:attrNameLst>
                                          <p:attrName>style.visibility</p:attrName>
                                        </p:attrNameLst>
                                      </p:cBhvr>
                                      <p:to>
                                        <p:strVal val="visible"/>
                                      </p:to>
                                    </p:set>
                                    <p:animEffect transition="in" filter="fade">
                                      <p:cBhvr>
                                        <p:cTn id="19" dur="500"/>
                                        <p:tgtEl>
                                          <p:spTgt spid="15368"/>
                                        </p:tgtEl>
                                      </p:cBhvr>
                                    </p:animEffect>
                                  </p:childTnLst>
                                </p:cTn>
                              </p:par>
                            </p:childTnLst>
                          </p:cTn>
                        </p:par>
                        <p:par>
                          <p:cTn id="20" fill="hold" nodeType="afterGroup">
                            <p:stCondLst>
                              <p:cond delay="1000"/>
                            </p:stCondLst>
                            <p:childTnLst>
                              <p:par>
                                <p:cTn id="21" presetID="10" presetClass="entr" presetSubtype="0" fill="hold" nodeType="afterEffect">
                                  <p:stCondLst>
                                    <p:cond delay="500"/>
                                  </p:stCondLst>
                                  <p:childTnLst>
                                    <p:set>
                                      <p:cBhvr>
                                        <p:cTn id="22" dur="1" fill="hold">
                                          <p:stCondLst>
                                            <p:cond delay="0"/>
                                          </p:stCondLst>
                                        </p:cTn>
                                        <p:tgtEl>
                                          <p:spTgt spid="15370"/>
                                        </p:tgtEl>
                                        <p:attrNameLst>
                                          <p:attrName>style.visibility</p:attrName>
                                        </p:attrNameLst>
                                      </p:cBhvr>
                                      <p:to>
                                        <p:strVal val="visible"/>
                                      </p:to>
                                    </p:set>
                                    <p:animEffect transition="in" filter="fade">
                                      <p:cBhvr>
                                        <p:cTn id="23" dur="500"/>
                                        <p:tgtEl>
                                          <p:spTgt spid="15370"/>
                                        </p:tgtEl>
                                      </p:cBhvr>
                                    </p:animEffect>
                                  </p:childTnLst>
                                </p:cTn>
                              </p:par>
                              <p:par>
                                <p:cTn id="24" presetID="10" presetClass="entr" presetSubtype="0" fill="hold" nodeType="withEffect">
                                  <p:stCondLst>
                                    <p:cond delay="500"/>
                                  </p:stCondLst>
                                  <p:childTnLst>
                                    <p:set>
                                      <p:cBhvr>
                                        <p:cTn id="25" dur="1" fill="hold">
                                          <p:stCondLst>
                                            <p:cond delay="0"/>
                                          </p:stCondLst>
                                        </p:cTn>
                                        <p:tgtEl>
                                          <p:spTgt spid="15371"/>
                                        </p:tgtEl>
                                        <p:attrNameLst>
                                          <p:attrName>style.visibility</p:attrName>
                                        </p:attrNameLst>
                                      </p:cBhvr>
                                      <p:to>
                                        <p:strVal val="visible"/>
                                      </p:to>
                                    </p:set>
                                    <p:animEffect transition="in" filter="fade">
                                      <p:cBhvr>
                                        <p:cTn id="26" dur="500"/>
                                        <p:tgtEl>
                                          <p:spTgt spid="15371"/>
                                        </p:tgtEl>
                                      </p:cBhvr>
                                    </p:animEffect>
                                  </p:childTnLst>
                                </p:cTn>
                              </p:par>
                            </p:childTnLst>
                          </p:cTn>
                        </p:par>
                        <p:par>
                          <p:cTn id="27" fill="hold" nodeType="afterGroup">
                            <p:stCondLst>
                              <p:cond delay="2000"/>
                            </p:stCondLst>
                            <p:childTnLst>
                              <p:par>
                                <p:cTn id="28" presetID="10" presetClass="entr" presetSubtype="0" fill="hold" nodeType="afterEffect">
                                  <p:stCondLst>
                                    <p:cond delay="500"/>
                                  </p:stCondLst>
                                  <p:childTnLst>
                                    <p:set>
                                      <p:cBhvr>
                                        <p:cTn id="29" dur="1" fill="hold">
                                          <p:stCondLst>
                                            <p:cond delay="0"/>
                                          </p:stCondLst>
                                        </p:cTn>
                                        <p:tgtEl>
                                          <p:spTgt spid="15372"/>
                                        </p:tgtEl>
                                        <p:attrNameLst>
                                          <p:attrName>style.visibility</p:attrName>
                                        </p:attrNameLst>
                                      </p:cBhvr>
                                      <p:to>
                                        <p:strVal val="visible"/>
                                      </p:to>
                                    </p:set>
                                    <p:animEffect transition="in" filter="fade">
                                      <p:cBhvr>
                                        <p:cTn id="30" dur="500"/>
                                        <p:tgtEl>
                                          <p:spTgt spid="15372"/>
                                        </p:tgtEl>
                                      </p:cBhvr>
                                    </p:animEffect>
                                  </p:childTnLst>
                                </p:cTn>
                              </p:par>
                              <p:par>
                                <p:cTn id="31" presetID="10" presetClass="entr" presetSubtype="0" fill="hold" nodeType="withEffect">
                                  <p:stCondLst>
                                    <p:cond delay="500"/>
                                  </p:stCondLst>
                                  <p:childTnLst>
                                    <p:set>
                                      <p:cBhvr>
                                        <p:cTn id="32" dur="1" fill="hold">
                                          <p:stCondLst>
                                            <p:cond delay="0"/>
                                          </p:stCondLst>
                                        </p:cTn>
                                        <p:tgtEl>
                                          <p:spTgt spid="15373"/>
                                        </p:tgtEl>
                                        <p:attrNameLst>
                                          <p:attrName>style.visibility</p:attrName>
                                        </p:attrNameLst>
                                      </p:cBhvr>
                                      <p:to>
                                        <p:strVal val="visible"/>
                                      </p:to>
                                    </p:set>
                                    <p:animEffect transition="in" filter="fade">
                                      <p:cBhvr>
                                        <p:cTn id="33" dur="500"/>
                                        <p:tgtEl>
                                          <p:spTgt spid="153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8" grpId="0"/>
      <p:bldP spid="15371" grpId="0"/>
      <p:bldP spid="15373" grpId="0"/>
      <p:bldP spid="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Title 1">
            <a:extLst>
              <a:ext uri="{FF2B5EF4-FFF2-40B4-BE49-F238E27FC236}">
                <a16:creationId xmlns:a16="http://schemas.microsoft.com/office/drawing/2014/main" id="{1C82FF5E-FCC0-CC68-919D-F190FAB862E7}"/>
              </a:ext>
            </a:extLst>
          </p:cNvPr>
          <p:cNvSpPr>
            <a:spLocks noGrp="1"/>
          </p:cNvSpPr>
          <p:nvPr>
            <p:ph type="title"/>
          </p:nvPr>
        </p:nvSpPr>
        <p:spPr/>
        <p:txBody>
          <a:bodyPr/>
          <a:lstStyle/>
          <a:p>
            <a:r>
              <a:rPr lang="en-IN" altLang="en-US"/>
              <a:t>Decaying Window</a:t>
            </a:r>
          </a:p>
        </p:txBody>
      </p:sp>
      <p:sp>
        <p:nvSpPr>
          <p:cNvPr id="672771" name="Content Placeholder 2">
            <a:extLst>
              <a:ext uri="{FF2B5EF4-FFF2-40B4-BE49-F238E27FC236}">
                <a16:creationId xmlns:a16="http://schemas.microsoft.com/office/drawing/2014/main" id="{0447DCCD-4EF2-B0A9-54B0-F0CEDB1CDFE0}"/>
              </a:ext>
            </a:extLst>
          </p:cNvPr>
          <p:cNvSpPr>
            <a:spLocks noGrp="1"/>
          </p:cNvSpPr>
          <p:nvPr>
            <p:ph idx="1"/>
          </p:nvPr>
        </p:nvSpPr>
        <p:spPr/>
        <p:txBody>
          <a:bodyPr/>
          <a:lstStyle/>
          <a:p>
            <a:pPr algn="just"/>
            <a:r>
              <a:rPr lang="en-IN" altLang="en-US" b="1"/>
              <a:t>Decaying Window: </a:t>
            </a:r>
            <a:r>
              <a:rPr lang="en-IN" altLang="en-US"/>
              <a:t>A decaying window gives more weight to recent events in the stream while gradually reducing the influence of older events. This is particularly useful for capturing trends or detecting changes in data distributions over time.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712BD-F945-3E73-38B2-25F6A4D7B22B}"/>
              </a:ext>
            </a:extLst>
          </p:cNvPr>
          <p:cNvSpPr>
            <a:spLocks noGrp="1"/>
          </p:cNvSpPr>
          <p:nvPr>
            <p:ph type="title"/>
          </p:nvPr>
        </p:nvSpPr>
        <p:spPr/>
        <p:txBody>
          <a:bodyPr>
            <a:normAutofit/>
          </a:bodyPr>
          <a:lstStyle/>
          <a:p>
            <a:pPr>
              <a:defRPr/>
            </a:pPr>
            <a:r>
              <a:rPr lang="en-IN" dirty="0"/>
              <a:t>Real-Time Analytics Platform (RTAP) Applications</a:t>
            </a:r>
          </a:p>
        </p:txBody>
      </p:sp>
      <p:sp>
        <p:nvSpPr>
          <p:cNvPr id="3" name="Content Placeholder 2">
            <a:extLst>
              <a:ext uri="{FF2B5EF4-FFF2-40B4-BE49-F238E27FC236}">
                <a16:creationId xmlns:a16="http://schemas.microsoft.com/office/drawing/2014/main" id="{CF2D8338-7539-338A-1664-2A0F79933BC9}"/>
              </a:ext>
            </a:extLst>
          </p:cNvPr>
          <p:cNvSpPr>
            <a:spLocks noGrp="1"/>
          </p:cNvSpPr>
          <p:nvPr>
            <p:ph idx="1"/>
          </p:nvPr>
        </p:nvSpPr>
        <p:spPr/>
        <p:txBody>
          <a:bodyPr>
            <a:normAutofit fontScale="77500" lnSpcReduction="20000"/>
          </a:bodyPr>
          <a:lstStyle/>
          <a:p>
            <a:pPr algn="just">
              <a:defRPr/>
            </a:pPr>
            <a:r>
              <a:rPr lang="en-IN" b="1" dirty="0"/>
              <a:t>Real-Time Monitoring and Alerting: </a:t>
            </a:r>
            <a:r>
              <a:rPr lang="en-IN" dirty="0"/>
              <a:t>RTAPs can be used for monitoring systems or processes in real-time and generating alerts or notifications based on predefined conditions or anomalies.</a:t>
            </a:r>
          </a:p>
          <a:p>
            <a:pPr algn="just">
              <a:defRPr/>
            </a:pPr>
            <a:r>
              <a:rPr lang="en-IN" b="1" dirty="0"/>
              <a:t>Fraud Detection and Anomaly Detection: </a:t>
            </a:r>
            <a:r>
              <a:rPr lang="en-IN" dirty="0"/>
              <a:t>RTAPs enable real-time detection of fraudulent activities or anomalous </a:t>
            </a:r>
            <a:r>
              <a:rPr lang="en-IN" dirty="0" err="1"/>
              <a:t>behavior</a:t>
            </a:r>
            <a:r>
              <a:rPr lang="en-IN" dirty="0"/>
              <a:t> by </a:t>
            </a:r>
            <a:r>
              <a:rPr lang="en-IN" dirty="0" err="1"/>
              <a:t>analyzing</a:t>
            </a:r>
            <a:r>
              <a:rPr lang="en-IN" dirty="0"/>
              <a:t> streaming data and identifying patterns that deviate from normal </a:t>
            </a:r>
            <a:r>
              <a:rPr lang="en-IN" dirty="0" err="1"/>
              <a:t>behavior</a:t>
            </a:r>
            <a:r>
              <a:rPr lang="en-IN" dirty="0"/>
              <a:t>.</a:t>
            </a:r>
          </a:p>
          <a:p>
            <a:pPr algn="just">
              <a:defRPr/>
            </a:pPr>
            <a:r>
              <a:rPr lang="en-IN" b="1" dirty="0"/>
              <a:t>Personalized Recommendations: </a:t>
            </a:r>
            <a:r>
              <a:rPr lang="en-IN" dirty="0"/>
              <a:t>RTAPs can </a:t>
            </a:r>
            <a:r>
              <a:rPr lang="en-IN" dirty="0" err="1"/>
              <a:t>analyze</a:t>
            </a:r>
            <a:r>
              <a:rPr lang="en-IN" dirty="0"/>
              <a:t> user interactions and </a:t>
            </a:r>
            <a:r>
              <a:rPr lang="en-IN" dirty="0" err="1"/>
              <a:t>behaviors</a:t>
            </a:r>
            <a:r>
              <a:rPr lang="en-IN" dirty="0"/>
              <a:t> in real-time to generate personalized recommendations or content suggestions.</a:t>
            </a:r>
          </a:p>
          <a:p>
            <a:pPr algn="just">
              <a:defRPr/>
            </a:pPr>
            <a:r>
              <a:rPr lang="en-IN" b="1" dirty="0"/>
              <a:t>Predictive Maintenance: </a:t>
            </a:r>
            <a:r>
              <a:rPr lang="en-IN" dirty="0"/>
              <a:t>RTAPs </a:t>
            </a:r>
            <a:r>
              <a:rPr lang="en-IN" dirty="0" err="1"/>
              <a:t>analyze</a:t>
            </a:r>
            <a:r>
              <a:rPr lang="en-IN" dirty="0"/>
              <a:t> sensor data from industrial equipment or machinery in real-time to detect potential failures or maintenance needs before they occur, thereby minimizing downtime and optimizing maintenance schedules.</a:t>
            </a:r>
          </a:p>
          <a:p>
            <a:pPr algn="just">
              <a:defRPr/>
            </a:pPr>
            <a:r>
              <a:rPr lang="en-IN" b="1" dirty="0"/>
              <a:t>Financial Trading and Algorithmic Trading: </a:t>
            </a:r>
            <a:r>
              <a:rPr lang="en-IN" dirty="0"/>
              <a:t>RTAPs </a:t>
            </a:r>
            <a:r>
              <a:rPr lang="en-IN" dirty="0" err="1"/>
              <a:t>analyze</a:t>
            </a:r>
            <a:r>
              <a:rPr lang="en-IN" dirty="0"/>
              <a:t> market data and execute trading strategies in real-time, enabling algorithmic trading and automated decision-making in financial markets.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146" name="Title 1">
            <a:extLst>
              <a:ext uri="{FF2B5EF4-FFF2-40B4-BE49-F238E27FC236}">
                <a16:creationId xmlns:a16="http://schemas.microsoft.com/office/drawing/2014/main" id="{1B1FE90A-F2D7-71D4-660E-D362DE2E42E3}"/>
              </a:ext>
            </a:extLst>
          </p:cNvPr>
          <p:cNvSpPr>
            <a:spLocks noGrp="1"/>
          </p:cNvSpPr>
          <p:nvPr>
            <p:ph type="title"/>
          </p:nvPr>
        </p:nvSpPr>
        <p:spPr/>
        <p:txBody>
          <a:bodyPr/>
          <a:lstStyle/>
          <a:p>
            <a:r>
              <a:rPr lang="en-IN" altLang="en-US"/>
              <a:t>Mining Data Streams(DS)</a:t>
            </a:r>
          </a:p>
        </p:txBody>
      </p:sp>
      <p:sp>
        <p:nvSpPr>
          <p:cNvPr id="646147" name="Content Placeholder 2">
            <a:extLst>
              <a:ext uri="{FF2B5EF4-FFF2-40B4-BE49-F238E27FC236}">
                <a16:creationId xmlns:a16="http://schemas.microsoft.com/office/drawing/2014/main" id="{9248152A-7B28-0E36-4E46-85AE4933FB22}"/>
              </a:ext>
            </a:extLst>
          </p:cNvPr>
          <p:cNvSpPr>
            <a:spLocks noGrp="1"/>
          </p:cNvSpPr>
          <p:nvPr>
            <p:ph idx="1"/>
          </p:nvPr>
        </p:nvSpPr>
        <p:spPr/>
        <p:txBody>
          <a:bodyPr/>
          <a:lstStyle/>
          <a:p>
            <a:r>
              <a:rPr lang="en-IN" altLang="en-US"/>
              <a:t>Mining data streams involves analyzing continuously generated data in real-time or near real-time to extract useful insights or patterns.</a:t>
            </a:r>
          </a:p>
          <a:p>
            <a:pPr algn="just"/>
            <a:r>
              <a:rPr lang="en-IN" altLang="en-US"/>
              <a:t>Mining DS is crucial for many real-time applications across various domains, including IoT, finance, e-commerce, healthcare, and more. </a:t>
            </a:r>
          </a:p>
          <a:p>
            <a:pPr algn="just"/>
            <a:r>
              <a:rPr lang="en-IN" altLang="en-US"/>
              <a:t>Effective stream processing systems and algorithms are essential for extracting timely insights and enabling proactive decision-making based on continuously evolving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99CE-4A42-CFBA-1CB5-4B9AA452E731}"/>
              </a:ext>
            </a:extLst>
          </p:cNvPr>
          <p:cNvSpPr>
            <a:spLocks noGrp="1"/>
          </p:cNvSpPr>
          <p:nvPr>
            <p:ph type="title"/>
          </p:nvPr>
        </p:nvSpPr>
        <p:spPr>
          <a:xfrm>
            <a:off x="202019" y="120576"/>
            <a:ext cx="11578856" cy="963945"/>
          </a:xfrm>
        </p:spPr>
        <p:txBody>
          <a:bodyPr/>
          <a:lstStyle/>
          <a:p>
            <a:r>
              <a:rPr lang="en-US" dirty="0"/>
              <a:t>Key Characteristics of Data Stream Mining</a:t>
            </a:r>
          </a:p>
        </p:txBody>
      </p:sp>
      <p:sp>
        <p:nvSpPr>
          <p:cNvPr id="3" name="Content Placeholder 2">
            <a:extLst>
              <a:ext uri="{FF2B5EF4-FFF2-40B4-BE49-F238E27FC236}">
                <a16:creationId xmlns:a16="http://schemas.microsoft.com/office/drawing/2014/main" id="{74EB6E13-BF7B-5F91-3E58-DE71D0EF80A0}"/>
              </a:ext>
            </a:extLst>
          </p:cNvPr>
          <p:cNvSpPr>
            <a:spLocks noGrp="1"/>
          </p:cNvSpPr>
          <p:nvPr>
            <p:ph idx="1"/>
          </p:nvPr>
        </p:nvSpPr>
        <p:spPr>
          <a:xfrm>
            <a:off x="202019" y="1084520"/>
            <a:ext cx="11787962" cy="5539563"/>
          </a:xfrm>
        </p:spPr>
        <p:txBody>
          <a:bodyPr>
            <a:normAutofit/>
          </a:bodyPr>
          <a:lstStyle/>
          <a:p>
            <a:r>
              <a:rPr lang="en-US" dirty="0"/>
              <a:t>Continuous &amp; Infinite Data Flow</a:t>
            </a:r>
          </a:p>
          <a:p>
            <a:pPr lvl="1"/>
            <a:r>
              <a:rPr lang="en-US" dirty="0"/>
              <a:t>Unlike traditional datasets, data streams are unbounded (no fixed size) and keep arriving continuously (e.g., sensor data, social media feeds, financial transactions).</a:t>
            </a:r>
          </a:p>
          <a:p>
            <a:r>
              <a:rPr lang="en-US" dirty="0"/>
              <a:t>Real-Time Processing</a:t>
            </a:r>
          </a:p>
          <a:p>
            <a:pPr lvl="1"/>
            <a:r>
              <a:rPr lang="en-US" dirty="0"/>
              <a:t>The system must process data on-the-fly, as it arrives, because storing it all is often not feasible.</a:t>
            </a:r>
          </a:p>
          <a:p>
            <a:r>
              <a:rPr lang="en-US" dirty="0"/>
              <a:t>Memory Constraints</a:t>
            </a:r>
          </a:p>
          <a:p>
            <a:pPr lvl="1"/>
            <a:r>
              <a:rPr lang="en-US" dirty="0"/>
              <a:t>Limited memory is used to handle large or infinite input, so data must be processed with lightweight, memory-efficient algorithms.</a:t>
            </a:r>
          </a:p>
          <a:p>
            <a:r>
              <a:rPr lang="en-US" dirty="0"/>
              <a:t>Concept Drift</a:t>
            </a:r>
          </a:p>
          <a:p>
            <a:pPr lvl="1"/>
            <a:r>
              <a:rPr lang="en-US" dirty="0"/>
              <a:t>The patterns or distributions in the stream may change over time, requiring </a:t>
            </a:r>
            <a:r>
              <a:rPr lang="en-US" b="1" dirty="0"/>
              <a:t>adaptive models</a:t>
            </a:r>
            <a:r>
              <a:rPr lang="en-US" dirty="0"/>
              <a:t> that evolve with the data.</a:t>
            </a:r>
          </a:p>
        </p:txBody>
      </p:sp>
    </p:spTree>
    <p:extLst>
      <p:ext uri="{BB962C8B-B14F-4D97-AF65-F5344CB8AC3E}">
        <p14:creationId xmlns:p14="http://schemas.microsoft.com/office/powerpoint/2010/main" val="2855389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Title 1">
            <a:extLst>
              <a:ext uri="{FF2B5EF4-FFF2-40B4-BE49-F238E27FC236}">
                <a16:creationId xmlns:a16="http://schemas.microsoft.com/office/drawing/2014/main" id="{668BC08A-1B0B-5EE3-1234-0994ACA68361}"/>
              </a:ext>
            </a:extLst>
          </p:cNvPr>
          <p:cNvSpPr>
            <a:spLocks noGrp="1"/>
          </p:cNvSpPr>
          <p:nvPr>
            <p:ph type="title"/>
          </p:nvPr>
        </p:nvSpPr>
        <p:spPr/>
        <p:txBody>
          <a:bodyPr/>
          <a:lstStyle/>
          <a:p>
            <a:r>
              <a:rPr lang="en-IN" altLang="en-US" sz="3300"/>
              <a:t>Streams Concepts</a:t>
            </a:r>
            <a:endParaRPr lang="en-IN" altLang="en-US"/>
          </a:p>
        </p:txBody>
      </p:sp>
      <p:sp>
        <p:nvSpPr>
          <p:cNvPr id="3" name="Content Placeholder 2">
            <a:extLst>
              <a:ext uri="{FF2B5EF4-FFF2-40B4-BE49-F238E27FC236}">
                <a16:creationId xmlns:a16="http://schemas.microsoft.com/office/drawing/2014/main" id="{FF4C7C89-893E-2781-3D4E-1C8CCF48BD0A}"/>
              </a:ext>
            </a:extLst>
          </p:cNvPr>
          <p:cNvSpPr>
            <a:spLocks noGrp="1"/>
          </p:cNvSpPr>
          <p:nvPr>
            <p:ph idx="1"/>
          </p:nvPr>
        </p:nvSpPr>
        <p:spPr/>
        <p:txBody>
          <a:bodyPr>
            <a:normAutofit/>
          </a:bodyPr>
          <a:lstStyle/>
          <a:p>
            <a:pPr algn="just">
              <a:defRPr/>
            </a:pPr>
            <a:r>
              <a:rPr lang="en-IN" b="1" dirty="0"/>
              <a:t>Data Streams: </a:t>
            </a:r>
            <a:r>
              <a:rPr lang="en-IN" dirty="0"/>
              <a:t>Data streams represent continuously flowing, potentially unbounded sequences of data records. Examples include sensor data, social media feeds, financial transactions, etc.</a:t>
            </a:r>
          </a:p>
          <a:p>
            <a:pPr algn="just">
              <a:defRPr/>
            </a:pPr>
            <a:r>
              <a:rPr lang="en-IN" b="1" dirty="0"/>
              <a:t>Stream Processing: </a:t>
            </a:r>
            <a:r>
              <a:rPr lang="en-IN" dirty="0"/>
              <a:t>Stream processing refers to the real-time or near real-time analysis of data streams to extract insights, detect patterns, or make decisions as the data arrives.</a:t>
            </a:r>
          </a:p>
          <a:p>
            <a:pPr algn="just">
              <a:defRPr/>
            </a:pPr>
            <a:r>
              <a:rPr lang="en-IN" b="1" dirty="0"/>
              <a:t>Event Time vs. Processing Time: </a:t>
            </a:r>
            <a:r>
              <a:rPr lang="en-IN" dirty="0"/>
              <a:t>Event time refers to the time when an event actually occurred, while processing time refers to the time when an event is observed by the processing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Title 1">
            <a:extLst>
              <a:ext uri="{FF2B5EF4-FFF2-40B4-BE49-F238E27FC236}">
                <a16:creationId xmlns:a16="http://schemas.microsoft.com/office/drawing/2014/main" id="{388AD218-B827-4FB9-6094-C17F6FA1359D}"/>
              </a:ext>
            </a:extLst>
          </p:cNvPr>
          <p:cNvSpPr>
            <a:spLocks noGrp="1"/>
          </p:cNvSpPr>
          <p:nvPr>
            <p:ph type="title"/>
          </p:nvPr>
        </p:nvSpPr>
        <p:spPr>
          <a:xfrm>
            <a:off x="297712" y="365125"/>
            <a:ext cx="11056088" cy="1325563"/>
          </a:xfrm>
        </p:spPr>
        <p:txBody>
          <a:bodyPr/>
          <a:lstStyle/>
          <a:p>
            <a:r>
              <a:rPr lang="en-IN" altLang="en-US" dirty="0"/>
              <a:t>Examples of Stream Sources</a:t>
            </a:r>
          </a:p>
        </p:txBody>
      </p:sp>
      <p:sp>
        <p:nvSpPr>
          <p:cNvPr id="648195" name="Content Placeholder 2">
            <a:extLst>
              <a:ext uri="{FF2B5EF4-FFF2-40B4-BE49-F238E27FC236}">
                <a16:creationId xmlns:a16="http://schemas.microsoft.com/office/drawing/2014/main" id="{F98C9BEB-3839-1079-CEE1-397F6E871A83}"/>
              </a:ext>
            </a:extLst>
          </p:cNvPr>
          <p:cNvSpPr>
            <a:spLocks noGrp="1"/>
          </p:cNvSpPr>
          <p:nvPr>
            <p:ph idx="1"/>
          </p:nvPr>
        </p:nvSpPr>
        <p:spPr>
          <a:xfrm>
            <a:off x="297711" y="1825625"/>
            <a:ext cx="11578855" cy="4351338"/>
          </a:xfrm>
        </p:spPr>
        <p:txBody>
          <a:bodyPr/>
          <a:lstStyle/>
          <a:p>
            <a:pPr algn="just"/>
            <a:r>
              <a:rPr lang="en-IN" altLang="en-US" b="1" dirty="0">
                <a:solidFill>
                  <a:srgbClr val="C00000"/>
                </a:solidFill>
              </a:rPr>
              <a:t>Sensor Data </a:t>
            </a:r>
            <a:r>
              <a:rPr lang="en-IN" altLang="en-US" sz="2400" dirty="0"/>
              <a:t>Imagine a temperature sensor bobbing about in the ocean, sending back to a base station a reading of the surface temperature each hour. The data produced by this sensor is a stream of real numbers.</a:t>
            </a:r>
          </a:p>
          <a:p>
            <a:pPr algn="just"/>
            <a:r>
              <a:rPr lang="en-IN" altLang="en-US" b="1" dirty="0">
                <a:solidFill>
                  <a:srgbClr val="C00000"/>
                </a:solidFill>
              </a:rPr>
              <a:t>Image Data </a:t>
            </a:r>
            <a:r>
              <a:rPr lang="en-IN" altLang="en-US" sz="2400" dirty="0"/>
              <a:t>Satellites often send down to earth streams consisting of many terabytes of images per day.</a:t>
            </a:r>
          </a:p>
          <a:p>
            <a:pPr algn="just"/>
            <a:r>
              <a:rPr lang="en-IN" altLang="en-US" b="1" dirty="0">
                <a:solidFill>
                  <a:srgbClr val="C00000"/>
                </a:solidFill>
              </a:rPr>
              <a:t>Internet and Web Traffic </a:t>
            </a:r>
            <a:r>
              <a:rPr lang="en-IN" altLang="en-US" sz="2400" dirty="0"/>
              <a:t>A switching node in the middle of the Internet receives streams of IP packets from many inputs and routes them to its outputs.</a:t>
            </a:r>
            <a:endParaRPr lang="en-I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7D7FC546-9D9B-DD46-061F-F8274C975610}"/>
              </a:ext>
            </a:extLst>
          </p:cNvPr>
          <p:cNvSpPr>
            <a:spLocks noGrp="1"/>
          </p:cNvSpPr>
          <p:nvPr>
            <p:ph type="dt" sz="quarter" idx="10"/>
          </p:nvPr>
        </p:nvSpPr>
        <p:spPr/>
        <p:txBody>
          <a:bodyPr/>
          <a:lstStyle/>
          <a:p>
            <a:pPr>
              <a:defRPr/>
            </a:pPr>
            <a:fld id="{1B21E1B3-997F-4672-8BD7-CD8D3F060DEE}" type="datetime4">
              <a:rPr lang="en-US" altLang="en-US"/>
              <a:pPr>
                <a:defRPr/>
              </a:pPr>
              <a:t>April 9, 2025</a:t>
            </a:fld>
            <a:endParaRPr lang="en-US" altLang="en-US" dirty="0"/>
          </a:p>
        </p:txBody>
      </p:sp>
      <p:sp>
        <p:nvSpPr>
          <p:cNvPr id="649219" name="Slide Number Placeholder 5">
            <a:extLst>
              <a:ext uri="{FF2B5EF4-FFF2-40B4-BE49-F238E27FC236}">
                <a16:creationId xmlns:a16="http://schemas.microsoft.com/office/drawing/2014/main" id="{2A06C144-2461-D0CE-2F41-E62FFEE38F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E115900B-6C61-4184-B902-E415F871F910}"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8</a:t>
            </a:fld>
            <a:endParaRPr lang="en-US" altLang="en-US" sz="1200">
              <a:solidFill>
                <a:srgbClr val="898989"/>
              </a:solidFill>
              <a:latin typeface="Arial" panose="020B0604020202020204" pitchFamily="34" charset="0"/>
              <a:cs typeface="Arial" panose="020B0604020202020204" pitchFamily="34" charset="0"/>
            </a:endParaRPr>
          </a:p>
        </p:txBody>
      </p:sp>
      <p:sp>
        <p:nvSpPr>
          <p:cNvPr id="649220" name="Rectangle 2">
            <a:extLst>
              <a:ext uri="{FF2B5EF4-FFF2-40B4-BE49-F238E27FC236}">
                <a16:creationId xmlns:a16="http://schemas.microsoft.com/office/drawing/2014/main" id="{A692079D-2D86-3944-F207-4A0C7BA6CE4A}"/>
              </a:ext>
            </a:extLst>
          </p:cNvPr>
          <p:cNvSpPr>
            <a:spLocks noGrp="1"/>
          </p:cNvSpPr>
          <p:nvPr>
            <p:ph type="title"/>
          </p:nvPr>
        </p:nvSpPr>
        <p:spPr>
          <a:xfrm>
            <a:off x="2209801" y="228601"/>
            <a:ext cx="7694613" cy="866775"/>
          </a:xfrm>
          <a:noFill/>
        </p:spPr>
        <p:txBody>
          <a:bodyPr vert="horz" lIns="92075" tIns="46038" rIns="92075" bIns="46038" rtlCol="0" anchor="ctr">
            <a:normAutofit/>
          </a:bodyPr>
          <a:lstStyle/>
          <a:p>
            <a:r>
              <a:rPr lang="en-US" altLang="en-US"/>
              <a:t>Characteristics of Data Streams</a:t>
            </a:r>
          </a:p>
        </p:txBody>
      </p:sp>
      <p:sp>
        <p:nvSpPr>
          <p:cNvPr id="695299" name="Rectangle 3">
            <a:extLst>
              <a:ext uri="{FF2B5EF4-FFF2-40B4-BE49-F238E27FC236}">
                <a16:creationId xmlns:a16="http://schemas.microsoft.com/office/drawing/2014/main" id="{5EC77476-6501-86AF-3671-5592FC58C6DC}"/>
              </a:ext>
            </a:extLst>
          </p:cNvPr>
          <p:cNvSpPr>
            <a:spLocks noGrp="1" noChangeArrowheads="1"/>
          </p:cNvSpPr>
          <p:nvPr>
            <p:ph type="body" idx="1"/>
          </p:nvPr>
        </p:nvSpPr>
        <p:spPr>
          <a:xfrm>
            <a:off x="1882775" y="1490664"/>
            <a:ext cx="8534400" cy="4962525"/>
          </a:xfrm>
        </p:spPr>
        <p:txBody>
          <a:bodyPr vert="horz" lIns="92075" tIns="46038" rIns="92075" bIns="46038" rtlCol="0">
            <a:normAutofit lnSpcReduction="10000"/>
          </a:bodyPr>
          <a:lstStyle/>
          <a:p>
            <a:pPr>
              <a:lnSpc>
                <a:spcPct val="110000"/>
              </a:lnSpc>
              <a:defRPr/>
            </a:pPr>
            <a:r>
              <a:rPr lang="en-US" altLang="en-US" sz="2400" dirty="0"/>
              <a:t>Data Streams</a:t>
            </a:r>
          </a:p>
          <a:p>
            <a:pPr lvl="1">
              <a:lnSpc>
                <a:spcPct val="110000"/>
              </a:lnSpc>
              <a:spcAft>
                <a:spcPct val="35000"/>
              </a:spcAft>
              <a:defRPr/>
            </a:pPr>
            <a:r>
              <a:rPr lang="en-US" altLang="en-US" sz="2000" dirty="0">
                <a:solidFill>
                  <a:schemeClr val="hlink"/>
                </a:solidFill>
              </a:rPr>
              <a:t>Data streams</a:t>
            </a:r>
            <a:r>
              <a:rPr lang="en-US" altLang="en-US" sz="2000" dirty="0">
                <a:cs typeface="Arial" panose="020B0604020202020204" pitchFamily="34" charset="0"/>
              </a:rPr>
              <a:t>—</a:t>
            </a:r>
            <a:r>
              <a:rPr lang="en-US" altLang="en-US" sz="2000" dirty="0">
                <a:solidFill>
                  <a:srgbClr val="006600"/>
                </a:solidFill>
              </a:rPr>
              <a:t>continuous, ordered, changing, fast, huge amount</a:t>
            </a:r>
            <a:r>
              <a:rPr lang="en-US" altLang="en-US" sz="2000" dirty="0"/>
              <a:t> </a:t>
            </a:r>
          </a:p>
          <a:p>
            <a:pPr lvl="1">
              <a:lnSpc>
                <a:spcPct val="110000"/>
              </a:lnSpc>
              <a:spcAft>
                <a:spcPct val="35000"/>
              </a:spcAft>
              <a:defRPr/>
            </a:pPr>
            <a:r>
              <a:rPr lang="en-US" altLang="en-US" sz="2000" dirty="0">
                <a:solidFill>
                  <a:schemeClr val="hlink"/>
                </a:solidFill>
              </a:rPr>
              <a:t>Traditional DBMS</a:t>
            </a:r>
            <a:r>
              <a:rPr lang="en-US" altLang="en-US" sz="2000" dirty="0">
                <a:cs typeface="Arial" panose="020B0604020202020204" pitchFamily="34" charset="0"/>
              </a:rPr>
              <a:t>—</a:t>
            </a:r>
            <a:r>
              <a:rPr lang="en-US" altLang="en-US" sz="2000" dirty="0"/>
              <a:t>data stored in </a:t>
            </a:r>
            <a:r>
              <a:rPr lang="en-US" altLang="en-US" sz="2000" dirty="0">
                <a:solidFill>
                  <a:srgbClr val="006600"/>
                </a:solidFill>
              </a:rPr>
              <a:t>finite, persistent</a:t>
            </a:r>
            <a:r>
              <a:rPr lang="en-US" altLang="en-US" sz="2000" dirty="0"/>
              <a:t> </a:t>
            </a:r>
            <a:r>
              <a:rPr lang="en-US" altLang="en-US" sz="2000" dirty="0">
                <a:solidFill>
                  <a:schemeClr val="tx2"/>
                </a:solidFill>
                <a:effectLst>
                  <a:outerShdw blurRad="38100" dist="38100" dir="2700000" algn="tl">
                    <a:srgbClr val="C0C0C0"/>
                  </a:outerShdw>
                </a:effectLst>
              </a:rPr>
              <a:t>data sets</a:t>
            </a:r>
            <a:r>
              <a:rPr lang="en-US" altLang="en-US" sz="2000" dirty="0">
                <a:effectLst>
                  <a:outerShdw blurRad="38100" dist="38100" dir="2700000" algn="tl">
                    <a:srgbClr val="C0C0C0"/>
                  </a:outerShdw>
                </a:effectLst>
              </a:rPr>
              <a:t> </a:t>
            </a:r>
            <a:endParaRPr lang="en-US" altLang="en-US" sz="2000" dirty="0"/>
          </a:p>
          <a:p>
            <a:pPr>
              <a:lnSpc>
                <a:spcPct val="110000"/>
              </a:lnSpc>
              <a:defRPr/>
            </a:pPr>
            <a:r>
              <a:rPr lang="en-US" altLang="en-US" sz="2400" dirty="0"/>
              <a:t>Characteristics</a:t>
            </a:r>
          </a:p>
          <a:p>
            <a:pPr lvl="1">
              <a:lnSpc>
                <a:spcPct val="110000"/>
              </a:lnSpc>
              <a:defRPr/>
            </a:pPr>
            <a:r>
              <a:rPr lang="en-US" altLang="en-US" sz="2000" dirty="0"/>
              <a:t>Huge volumes of continuous data, possibly infinite</a:t>
            </a:r>
          </a:p>
          <a:p>
            <a:pPr lvl="1">
              <a:lnSpc>
                <a:spcPct val="110000"/>
              </a:lnSpc>
              <a:defRPr/>
            </a:pPr>
            <a:r>
              <a:rPr lang="en-US" altLang="en-US" sz="2000" dirty="0"/>
              <a:t>Fast changing and requires fast, real-time response</a:t>
            </a:r>
          </a:p>
          <a:p>
            <a:pPr lvl="1">
              <a:lnSpc>
                <a:spcPct val="110000"/>
              </a:lnSpc>
              <a:defRPr/>
            </a:pPr>
            <a:r>
              <a:rPr lang="en-US" altLang="en-US" sz="2000" dirty="0"/>
              <a:t>Data stream captures nicely our data processing needs of today</a:t>
            </a:r>
          </a:p>
          <a:p>
            <a:pPr lvl="1">
              <a:lnSpc>
                <a:spcPct val="110000"/>
              </a:lnSpc>
              <a:defRPr/>
            </a:pPr>
            <a:r>
              <a:rPr lang="en-US" altLang="en-US" sz="2000" dirty="0"/>
              <a:t>Random access is expensive</a:t>
            </a:r>
            <a:r>
              <a:rPr lang="en-US" altLang="en-US" sz="2000" dirty="0">
                <a:cs typeface="Arial" panose="020B0604020202020204" pitchFamily="34" charset="0"/>
              </a:rPr>
              <a:t>—</a:t>
            </a:r>
            <a:r>
              <a:rPr lang="en-US" altLang="en-US" sz="2000" dirty="0"/>
              <a:t>single scan algorithm (</a:t>
            </a:r>
            <a:r>
              <a:rPr lang="en-US" altLang="en-US" sz="2000" i="1" dirty="0"/>
              <a:t>can only have one look</a:t>
            </a:r>
            <a:r>
              <a:rPr lang="en-US" altLang="en-US" sz="2000" dirty="0"/>
              <a:t>)</a:t>
            </a:r>
          </a:p>
          <a:p>
            <a:pPr lvl="1">
              <a:lnSpc>
                <a:spcPct val="110000"/>
              </a:lnSpc>
              <a:defRPr/>
            </a:pPr>
            <a:r>
              <a:rPr lang="en-US" altLang="en-US" sz="2000" dirty="0"/>
              <a:t>Store only the summary of the data seen thus far</a:t>
            </a:r>
          </a:p>
          <a:p>
            <a:pPr lvl="1">
              <a:lnSpc>
                <a:spcPct val="110000"/>
              </a:lnSpc>
              <a:defRPr/>
            </a:pPr>
            <a:r>
              <a:rPr lang="en-US" altLang="en-US" sz="2000" dirty="0">
                <a:solidFill>
                  <a:srgbClr val="FF0000"/>
                </a:solidFill>
              </a:rPr>
              <a:t>Most stream data are at pretty low-level or multi-dimensional in nature, needs multi-level and multi-dimensional processing</a:t>
            </a: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4">
            <a:extLst>
              <a:ext uri="{FF2B5EF4-FFF2-40B4-BE49-F238E27FC236}">
                <a16:creationId xmlns:a16="http://schemas.microsoft.com/office/drawing/2014/main" id="{5B623998-0215-8A39-B86B-53D5EA559316}"/>
              </a:ext>
            </a:extLst>
          </p:cNvPr>
          <p:cNvSpPr>
            <a:spLocks noGrp="1"/>
          </p:cNvSpPr>
          <p:nvPr>
            <p:ph type="dt" sz="quarter" idx="10"/>
          </p:nvPr>
        </p:nvSpPr>
        <p:spPr/>
        <p:txBody>
          <a:bodyPr/>
          <a:lstStyle/>
          <a:p>
            <a:pPr>
              <a:defRPr/>
            </a:pPr>
            <a:fld id="{36CD0EBF-01D3-40E4-988D-22F7CA189AA1}" type="datetime4">
              <a:rPr lang="en-US" altLang="en-US"/>
              <a:pPr>
                <a:defRPr/>
              </a:pPr>
              <a:t>April 9, 2025</a:t>
            </a:fld>
            <a:endParaRPr lang="en-US" altLang="en-US"/>
          </a:p>
        </p:txBody>
      </p:sp>
      <p:sp>
        <p:nvSpPr>
          <p:cNvPr id="650243" name="Slide Number Placeholder 6">
            <a:extLst>
              <a:ext uri="{FF2B5EF4-FFF2-40B4-BE49-F238E27FC236}">
                <a16:creationId xmlns:a16="http://schemas.microsoft.com/office/drawing/2014/main" id="{2FEDB1AA-F96E-2C63-B2E6-7FCADADEE9D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03EC795C-E1C8-4BE8-AE75-478008EBF083}" type="slidenum">
              <a:rPr lang="en-US" altLang="en-US" sz="1200">
                <a:solidFill>
                  <a:srgbClr val="898989"/>
                </a:solidFill>
                <a:latin typeface="Arial" panose="020B0604020202020204" pitchFamily="34" charset="0"/>
                <a:cs typeface="Arial" panose="020B0604020202020204" pitchFamily="34" charset="0"/>
              </a:rPr>
              <a:pPr>
                <a:spcBef>
                  <a:spcPct val="0"/>
                </a:spcBef>
                <a:buFontTx/>
                <a:buNone/>
              </a:pPr>
              <a:t>9</a:t>
            </a:fld>
            <a:endParaRPr lang="en-US" altLang="en-US" sz="1200">
              <a:solidFill>
                <a:srgbClr val="898989"/>
              </a:solidFill>
              <a:latin typeface="Arial" panose="020B0604020202020204" pitchFamily="34" charset="0"/>
              <a:cs typeface="Arial" panose="020B0604020202020204" pitchFamily="34" charset="0"/>
            </a:endParaRPr>
          </a:p>
        </p:txBody>
      </p:sp>
      <p:sp>
        <p:nvSpPr>
          <p:cNvPr id="650244" name="Rectangle 2">
            <a:extLst>
              <a:ext uri="{FF2B5EF4-FFF2-40B4-BE49-F238E27FC236}">
                <a16:creationId xmlns:a16="http://schemas.microsoft.com/office/drawing/2014/main" id="{C1C0DFB1-BE48-8C3E-511F-7A2E8F2765AF}"/>
              </a:ext>
            </a:extLst>
          </p:cNvPr>
          <p:cNvSpPr>
            <a:spLocks noGrp="1"/>
          </p:cNvSpPr>
          <p:nvPr>
            <p:ph type="title"/>
          </p:nvPr>
        </p:nvSpPr>
        <p:spPr/>
        <p:txBody>
          <a:bodyPr/>
          <a:lstStyle/>
          <a:p>
            <a:r>
              <a:rPr lang="en-US" altLang="en-US"/>
              <a:t>DBMS versus DSMS</a:t>
            </a:r>
          </a:p>
        </p:txBody>
      </p:sp>
      <p:sp>
        <p:nvSpPr>
          <p:cNvPr id="650245" name="Rectangle 3">
            <a:extLst>
              <a:ext uri="{FF2B5EF4-FFF2-40B4-BE49-F238E27FC236}">
                <a16:creationId xmlns:a16="http://schemas.microsoft.com/office/drawing/2014/main" id="{854FB818-34DB-D0C2-4E98-0B02D98B0FBD}"/>
              </a:ext>
            </a:extLst>
          </p:cNvPr>
          <p:cNvSpPr>
            <a:spLocks noGrp="1"/>
          </p:cNvSpPr>
          <p:nvPr>
            <p:ph type="body" sz="half" idx="1"/>
          </p:nvPr>
        </p:nvSpPr>
        <p:spPr>
          <a:xfrm>
            <a:off x="1905000" y="1447800"/>
            <a:ext cx="4146550" cy="5105400"/>
          </a:xfrm>
        </p:spPr>
        <p:txBody>
          <a:bodyPr>
            <a:normAutofit lnSpcReduction="10000"/>
          </a:bodyPr>
          <a:lstStyle/>
          <a:p>
            <a:pPr>
              <a:lnSpc>
                <a:spcPct val="120000"/>
              </a:lnSpc>
            </a:pPr>
            <a:r>
              <a:rPr lang="en-US" altLang="en-US" sz="2000"/>
              <a:t>Persistent relations</a:t>
            </a:r>
          </a:p>
          <a:p>
            <a:pPr>
              <a:lnSpc>
                <a:spcPct val="120000"/>
              </a:lnSpc>
            </a:pPr>
            <a:r>
              <a:rPr lang="en-US" altLang="en-US" sz="2000">
                <a:solidFill>
                  <a:schemeClr val="hlink"/>
                </a:solidFill>
              </a:rPr>
              <a:t>One-time queries</a:t>
            </a:r>
          </a:p>
          <a:p>
            <a:pPr>
              <a:lnSpc>
                <a:spcPct val="120000"/>
              </a:lnSpc>
            </a:pPr>
            <a:r>
              <a:rPr lang="en-US" altLang="en-US" sz="2000"/>
              <a:t>Random access</a:t>
            </a:r>
          </a:p>
          <a:p>
            <a:pPr>
              <a:lnSpc>
                <a:spcPct val="120000"/>
              </a:lnSpc>
            </a:pPr>
            <a:r>
              <a:rPr lang="en-US" altLang="en-US" sz="2000">
                <a:solidFill>
                  <a:schemeClr val="hlink"/>
                </a:solidFill>
              </a:rPr>
              <a:t>“Unbounded” disk store</a:t>
            </a:r>
          </a:p>
          <a:p>
            <a:pPr>
              <a:lnSpc>
                <a:spcPct val="120000"/>
              </a:lnSpc>
            </a:pPr>
            <a:r>
              <a:rPr lang="en-US" altLang="en-US" sz="2000"/>
              <a:t>Only current state matters</a:t>
            </a:r>
          </a:p>
          <a:p>
            <a:pPr>
              <a:lnSpc>
                <a:spcPct val="120000"/>
              </a:lnSpc>
            </a:pPr>
            <a:r>
              <a:rPr lang="en-US" altLang="en-US" sz="2000">
                <a:solidFill>
                  <a:schemeClr val="hlink"/>
                </a:solidFill>
              </a:rPr>
              <a:t>No real-time services</a:t>
            </a:r>
          </a:p>
          <a:p>
            <a:pPr>
              <a:lnSpc>
                <a:spcPct val="120000"/>
              </a:lnSpc>
            </a:pPr>
            <a:r>
              <a:rPr lang="en-US" altLang="en-US" sz="2000"/>
              <a:t>Relatively low update rate</a:t>
            </a:r>
          </a:p>
          <a:p>
            <a:pPr>
              <a:lnSpc>
                <a:spcPct val="120000"/>
              </a:lnSpc>
            </a:pPr>
            <a:r>
              <a:rPr lang="en-US" altLang="en-US" sz="2000">
                <a:solidFill>
                  <a:srgbClr val="00B082"/>
                </a:solidFill>
              </a:rPr>
              <a:t>Data at any granularity</a:t>
            </a:r>
          </a:p>
          <a:p>
            <a:pPr>
              <a:lnSpc>
                <a:spcPct val="120000"/>
              </a:lnSpc>
            </a:pPr>
            <a:r>
              <a:rPr lang="en-US" altLang="en-US" sz="2000"/>
              <a:t>Assume precise data</a:t>
            </a:r>
          </a:p>
          <a:p>
            <a:pPr>
              <a:lnSpc>
                <a:spcPct val="120000"/>
              </a:lnSpc>
            </a:pPr>
            <a:r>
              <a:rPr lang="en-US" altLang="en-US" sz="2000">
                <a:solidFill>
                  <a:schemeClr val="hlink"/>
                </a:solidFill>
              </a:rPr>
              <a:t>Access plan determined by query processor, physical DB design</a:t>
            </a:r>
          </a:p>
        </p:txBody>
      </p:sp>
      <p:sp>
        <p:nvSpPr>
          <p:cNvPr id="650246" name="Rectangle 4">
            <a:extLst>
              <a:ext uri="{FF2B5EF4-FFF2-40B4-BE49-F238E27FC236}">
                <a16:creationId xmlns:a16="http://schemas.microsoft.com/office/drawing/2014/main" id="{F17D7854-B574-C8D3-27F1-C57751579E4F}"/>
              </a:ext>
            </a:extLst>
          </p:cNvPr>
          <p:cNvSpPr>
            <a:spLocks noGrp="1"/>
          </p:cNvSpPr>
          <p:nvPr>
            <p:ph type="body" sz="half" idx="2"/>
          </p:nvPr>
        </p:nvSpPr>
        <p:spPr>
          <a:xfrm>
            <a:off x="6216650" y="1447800"/>
            <a:ext cx="4146550" cy="5105400"/>
          </a:xfrm>
        </p:spPr>
        <p:txBody>
          <a:bodyPr>
            <a:normAutofit lnSpcReduction="10000"/>
          </a:bodyPr>
          <a:lstStyle/>
          <a:p>
            <a:pPr>
              <a:lnSpc>
                <a:spcPct val="120000"/>
              </a:lnSpc>
            </a:pPr>
            <a:r>
              <a:rPr lang="en-US" altLang="en-US" sz="2000"/>
              <a:t>Transient streams </a:t>
            </a:r>
          </a:p>
          <a:p>
            <a:pPr>
              <a:lnSpc>
                <a:spcPct val="120000"/>
              </a:lnSpc>
            </a:pPr>
            <a:r>
              <a:rPr lang="en-US" altLang="en-US" sz="2000">
                <a:solidFill>
                  <a:schemeClr val="hlink"/>
                </a:solidFill>
              </a:rPr>
              <a:t>Continuous queries</a:t>
            </a:r>
          </a:p>
          <a:p>
            <a:pPr>
              <a:lnSpc>
                <a:spcPct val="120000"/>
              </a:lnSpc>
            </a:pPr>
            <a:r>
              <a:rPr lang="en-US" altLang="en-US" sz="2000"/>
              <a:t>Sequential access</a:t>
            </a:r>
          </a:p>
          <a:p>
            <a:pPr>
              <a:lnSpc>
                <a:spcPct val="120000"/>
              </a:lnSpc>
            </a:pPr>
            <a:r>
              <a:rPr lang="en-US" altLang="en-US" sz="2000">
                <a:solidFill>
                  <a:schemeClr val="hlink"/>
                </a:solidFill>
              </a:rPr>
              <a:t>Bounded main memory</a:t>
            </a:r>
          </a:p>
          <a:p>
            <a:pPr>
              <a:lnSpc>
                <a:spcPct val="120000"/>
              </a:lnSpc>
            </a:pPr>
            <a:r>
              <a:rPr lang="en-US" altLang="en-US" sz="2000"/>
              <a:t>Historical data is important</a:t>
            </a:r>
          </a:p>
          <a:p>
            <a:pPr>
              <a:lnSpc>
                <a:spcPct val="120000"/>
              </a:lnSpc>
            </a:pPr>
            <a:r>
              <a:rPr lang="en-US" altLang="en-US" sz="2000">
                <a:solidFill>
                  <a:schemeClr val="hlink"/>
                </a:solidFill>
              </a:rPr>
              <a:t>Real-time requirements</a:t>
            </a:r>
          </a:p>
          <a:p>
            <a:pPr>
              <a:lnSpc>
                <a:spcPct val="120000"/>
              </a:lnSpc>
            </a:pPr>
            <a:r>
              <a:rPr lang="en-US" altLang="en-US" sz="2000"/>
              <a:t>Possibly multi-GB arrival rate</a:t>
            </a:r>
          </a:p>
          <a:p>
            <a:pPr>
              <a:lnSpc>
                <a:spcPct val="120000"/>
              </a:lnSpc>
            </a:pPr>
            <a:r>
              <a:rPr lang="en-US" altLang="en-US" sz="2000">
                <a:solidFill>
                  <a:srgbClr val="00B082"/>
                </a:solidFill>
              </a:rPr>
              <a:t>Data at fine granularity</a:t>
            </a:r>
          </a:p>
          <a:p>
            <a:pPr>
              <a:lnSpc>
                <a:spcPct val="120000"/>
              </a:lnSpc>
            </a:pPr>
            <a:r>
              <a:rPr lang="en-US" altLang="en-US" sz="2000"/>
              <a:t>Data stale/imprecise</a:t>
            </a:r>
          </a:p>
          <a:p>
            <a:pPr>
              <a:lnSpc>
                <a:spcPct val="120000"/>
              </a:lnSpc>
            </a:pPr>
            <a:r>
              <a:rPr lang="en-US" altLang="en-US" sz="2000">
                <a:solidFill>
                  <a:schemeClr val="hlink"/>
                </a:solidFill>
              </a:rPr>
              <a:t>Unpredictable/variable data arrival and characteristics</a:t>
            </a:r>
          </a:p>
        </p:txBody>
      </p:sp>
      <p:sp>
        <p:nvSpPr>
          <p:cNvPr id="650247" name="Text Box 5">
            <a:extLst>
              <a:ext uri="{FF2B5EF4-FFF2-40B4-BE49-F238E27FC236}">
                <a16:creationId xmlns:a16="http://schemas.microsoft.com/office/drawing/2014/main" id="{0AF82EDB-420D-E8F6-2B5A-46BBE83091FE}"/>
              </a:ext>
            </a:extLst>
          </p:cNvPr>
          <p:cNvSpPr txBox="1">
            <a:spLocks noChangeArrowheads="1"/>
          </p:cNvSpPr>
          <p:nvPr/>
        </p:nvSpPr>
        <p:spPr bwMode="auto">
          <a:xfrm>
            <a:off x="6238875" y="6453981"/>
            <a:ext cx="44132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1800" i="1" dirty="0">
                <a:latin typeface="Arial" panose="020B0604020202020204" pitchFamily="34" charset="0"/>
                <a:cs typeface="Arial" panose="020B0604020202020204" pitchFamily="34" charset="0"/>
              </a:rPr>
              <a:t>Ack. From Motwani’s PODS tutorial slides</a:t>
            </a: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90</TotalTime>
  <Words>2358</Words>
  <Application>Microsoft Office PowerPoint</Application>
  <PresentationFormat>Widescreen</PresentationFormat>
  <Paragraphs>283</Paragraphs>
  <Slides>31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Aptos</vt:lpstr>
      <vt:lpstr>Aptos Display</vt:lpstr>
      <vt:lpstr>Arial</vt:lpstr>
      <vt:lpstr>Times New Roman</vt:lpstr>
      <vt:lpstr>Verdana</vt:lpstr>
      <vt:lpstr>Office Theme</vt:lpstr>
      <vt:lpstr>Mining Data Streams</vt:lpstr>
      <vt:lpstr>Agenda</vt:lpstr>
      <vt:lpstr>Introduction</vt:lpstr>
      <vt:lpstr>Mining Data Streams(DS)</vt:lpstr>
      <vt:lpstr>Key Characteristics of Data Stream Mining</vt:lpstr>
      <vt:lpstr>Streams Concepts</vt:lpstr>
      <vt:lpstr>Examples of Stream Sources</vt:lpstr>
      <vt:lpstr>Characteristics of Data Streams</vt:lpstr>
      <vt:lpstr>DBMS versus DSMS</vt:lpstr>
      <vt:lpstr>Stream Data Model</vt:lpstr>
      <vt:lpstr>Stream data model</vt:lpstr>
      <vt:lpstr>Stream data model</vt:lpstr>
      <vt:lpstr>Architecture: Stream Query Processing</vt:lpstr>
      <vt:lpstr>Challenges</vt:lpstr>
      <vt:lpstr>Infinite Length</vt:lpstr>
      <vt:lpstr>PowerPoint Presentation</vt:lpstr>
      <vt:lpstr>Concept Drift</vt:lpstr>
      <vt:lpstr>PowerPoint Presentation</vt:lpstr>
      <vt:lpstr>Challenges of Stream Data Processing</vt:lpstr>
      <vt:lpstr>Processing Stream Queries</vt:lpstr>
      <vt:lpstr>Methodologies for Stream Data Processing</vt:lpstr>
      <vt:lpstr>Stream Data Processing Methods</vt:lpstr>
      <vt:lpstr>Approximate Query Answering in Streams</vt:lpstr>
      <vt:lpstr>Projects on DSMS (Data Stream Management System) </vt:lpstr>
      <vt:lpstr>Stream Data Mining vs. Stream Querying</vt:lpstr>
      <vt:lpstr>Stream Data Model and Architecture</vt:lpstr>
      <vt:lpstr>Stream Computing</vt:lpstr>
      <vt:lpstr>Filtering Streams</vt:lpstr>
      <vt:lpstr>Estimating Moments</vt:lpstr>
      <vt:lpstr>Decaying Window</vt:lpstr>
      <vt:lpstr>Real-Time Analytics Platform (RTAP) Applications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Shatabdi Basu [MU - Jaipur]</dc:creator>
  <cp:lastModifiedBy>Shatabdi Basu [MU - Jaipur]</cp:lastModifiedBy>
  <cp:revision>20</cp:revision>
  <dcterms:created xsi:type="dcterms:W3CDTF">2025-03-22T16:58:15Z</dcterms:created>
  <dcterms:modified xsi:type="dcterms:W3CDTF">2025-04-09T05:00:45Z</dcterms:modified>
</cp:coreProperties>
</file>