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893" r:id="rId3"/>
    <p:sldId id="895" r:id="rId4"/>
    <p:sldId id="896" r:id="rId5"/>
    <p:sldId id="897" r:id="rId6"/>
    <p:sldId id="898" r:id="rId7"/>
    <p:sldId id="899" r:id="rId8"/>
    <p:sldId id="900" r:id="rId9"/>
    <p:sldId id="901" r:id="rId10"/>
    <p:sldId id="902" r:id="rId11"/>
    <p:sldId id="903" r:id="rId12"/>
    <p:sldId id="904" r:id="rId13"/>
    <p:sldId id="90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0" d="100"/>
          <a:sy n="60" d="100"/>
        </p:scale>
        <p:origin x="90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0DD2E-E4E1-2A01-8068-3A05DCF06B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5B87F7E-4CDD-633D-578C-C874C5A69E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C221859-3800-A351-62C7-88FDD2490193}"/>
              </a:ext>
            </a:extLst>
          </p:cNvPr>
          <p:cNvSpPr>
            <a:spLocks noGrp="1"/>
          </p:cNvSpPr>
          <p:nvPr>
            <p:ph type="dt" sz="half" idx="10"/>
          </p:nvPr>
        </p:nvSpPr>
        <p:spPr/>
        <p:txBody>
          <a:bodyPr/>
          <a:lstStyle/>
          <a:p>
            <a:fld id="{17BC4AAD-823A-4F48-87CB-B4214D38D185}" type="datetimeFigureOut">
              <a:rPr lang="en-US" smtClean="0"/>
              <a:t>4/10/2025</a:t>
            </a:fld>
            <a:endParaRPr lang="en-US"/>
          </a:p>
        </p:txBody>
      </p:sp>
      <p:sp>
        <p:nvSpPr>
          <p:cNvPr id="5" name="Footer Placeholder 4">
            <a:extLst>
              <a:ext uri="{FF2B5EF4-FFF2-40B4-BE49-F238E27FC236}">
                <a16:creationId xmlns:a16="http://schemas.microsoft.com/office/drawing/2014/main" id="{5CDB92DE-2348-0813-8B1F-2F7DF72358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9C267E-E7F3-9030-EA78-C7076CEB67BD}"/>
              </a:ext>
            </a:extLst>
          </p:cNvPr>
          <p:cNvSpPr>
            <a:spLocks noGrp="1"/>
          </p:cNvSpPr>
          <p:nvPr>
            <p:ph type="sldNum" sz="quarter" idx="12"/>
          </p:nvPr>
        </p:nvSpPr>
        <p:spPr/>
        <p:txBody>
          <a:bodyPr/>
          <a:lstStyle/>
          <a:p>
            <a:fld id="{5ACF84A1-FAE9-47B5-93E1-78F59F2A0546}" type="slidenum">
              <a:rPr lang="en-US" smtClean="0"/>
              <a:t>‹#›</a:t>
            </a:fld>
            <a:endParaRPr lang="en-US"/>
          </a:p>
        </p:txBody>
      </p:sp>
    </p:spTree>
    <p:extLst>
      <p:ext uri="{BB962C8B-B14F-4D97-AF65-F5344CB8AC3E}">
        <p14:creationId xmlns:p14="http://schemas.microsoft.com/office/powerpoint/2010/main" val="3628696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24A3F-BF27-5CAF-C3CE-D428988D25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12EE3A-F5FA-8C2A-72AD-8DA8C59B16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FD03AC-1234-0672-EDB7-C670503DE6E5}"/>
              </a:ext>
            </a:extLst>
          </p:cNvPr>
          <p:cNvSpPr>
            <a:spLocks noGrp="1"/>
          </p:cNvSpPr>
          <p:nvPr>
            <p:ph type="dt" sz="half" idx="10"/>
          </p:nvPr>
        </p:nvSpPr>
        <p:spPr/>
        <p:txBody>
          <a:bodyPr/>
          <a:lstStyle/>
          <a:p>
            <a:fld id="{17BC4AAD-823A-4F48-87CB-B4214D38D185}" type="datetimeFigureOut">
              <a:rPr lang="en-US" smtClean="0"/>
              <a:t>4/10/2025</a:t>
            </a:fld>
            <a:endParaRPr lang="en-US"/>
          </a:p>
        </p:txBody>
      </p:sp>
      <p:sp>
        <p:nvSpPr>
          <p:cNvPr id="5" name="Footer Placeholder 4">
            <a:extLst>
              <a:ext uri="{FF2B5EF4-FFF2-40B4-BE49-F238E27FC236}">
                <a16:creationId xmlns:a16="http://schemas.microsoft.com/office/drawing/2014/main" id="{58232952-CA7F-6178-9590-C6778B11AE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FA18C7-D7A8-26BB-467F-6419E17522B6}"/>
              </a:ext>
            </a:extLst>
          </p:cNvPr>
          <p:cNvSpPr>
            <a:spLocks noGrp="1"/>
          </p:cNvSpPr>
          <p:nvPr>
            <p:ph type="sldNum" sz="quarter" idx="12"/>
          </p:nvPr>
        </p:nvSpPr>
        <p:spPr/>
        <p:txBody>
          <a:bodyPr/>
          <a:lstStyle/>
          <a:p>
            <a:fld id="{5ACF84A1-FAE9-47B5-93E1-78F59F2A0546}" type="slidenum">
              <a:rPr lang="en-US" smtClean="0"/>
              <a:t>‹#›</a:t>
            </a:fld>
            <a:endParaRPr lang="en-US"/>
          </a:p>
        </p:txBody>
      </p:sp>
    </p:spTree>
    <p:extLst>
      <p:ext uri="{BB962C8B-B14F-4D97-AF65-F5344CB8AC3E}">
        <p14:creationId xmlns:p14="http://schemas.microsoft.com/office/powerpoint/2010/main" val="3858492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475ED9-8036-9575-4386-C7C9272A337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5B2D29-B6CA-29B3-07BF-E0D8FDDEA4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9EA357-F0E3-7432-DF0E-9AF89ABD05B4}"/>
              </a:ext>
            </a:extLst>
          </p:cNvPr>
          <p:cNvSpPr>
            <a:spLocks noGrp="1"/>
          </p:cNvSpPr>
          <p:nvPr>
            <p:ph type="dt" sz="half" idx="10"/>
          </p:nvPr>
        </p:nvSpPr>
        <p:spPr/>
        <p:txBody>
          <a:bodyPr/>
          <a:lstStyle/>
          <a:p>
            <a:fld id="{17BC4AAD-823A-4F48-87CB-B4214D38D185}" type="datetimeFigureOut">
              <a:rPr lang="en-US" smtClean="0"/>
              <a:t>4/10/2025</a:t>
            </a:fld>
            <a:endParaRPr lang="en-US"/>
          </a:p>
        </p:txBody>
      </p:sp>
      <p:sp>
        <p:nvSpPr>
          <p:cNvPr id="5" name="Footer Placeholder 4">
            <a:extLst>
              <a:ext uri="{FF2B5EF4-FFF2-40B4-BE49-F238E27FC236}">
                <a16:creationId xmlns:a16="http://schemas.microsoft.com/office/drawing/2014/main" id="{67EDFAF8-EBCF-1A04-426D-A1661DDBFE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C25EED-7D2A-BAAC-4B23-15961FB84AEA}"/>
              </a:ext>
            </a:extLst>
          </p:cNvPr>
          <p:cNvSpPr>
            <a:spLocks noGrp="1"/>
          </p:cNvSpPr>
          <p:nvPr>
            <p:ph type="sldNum" sz="quarter" idx="12"/>
          </p:nvPr>
        </p:nvSpPr>
        <p:spPr/>
        <p:txBody>
          <a:bodyPr/>
          <a:lstStyle/>
          <a:p>
            <a:fld id="{5ACF84A1-FAE9-47B5-93E1-78F59F2A0546}" type="slidenum">
              <a:rPr lang="en-US" smtClean="0"/>
              <a:t>‹#›</a:t>
            </a:fld>
            <a:endParaRPr lang="en-US"/>
          </a:p>
        </p:txBody>
      </p:sp>
    </p:spTree>
    <p:extLst>
      <p:ext uri="{BB962C8B-B14F-4D97-AF65-F5344CB8AC3E}">
        <p14:creationId xmlns:p14="http://schemas.microsoft.com/office/powerpoint/2010/main" val="2022342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86295-BC66-5A96-B3A0-B4447737CB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7CF34A-F914-D562-C753-339807834D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8B4154-343D-8264-8555-1D59ED55D0FB}"/>
              </a:ext>
            </a:extLst>
          </p:cNvPr>
          <p:cNvSpPr>
            <a:spLocks noGrp="1"/>
          </p:cNvSpPr>
          <p:nvPr>
            <p:ph type="dt" sz="half" idx="10"/>
          </p:nvPr>
        </p:nvSpPr>
        <p:spPr/>
        <p:txBody>
          <a:bodyPr/>
          <a:lstStyle/>
          <a:p>
            <a:fld id="{17BC4AAD-823A-4F48-87CB-B4214D38D185}" type="datetimeFigureOut">
              <a:rPr lang="en-US" smtClean="0"/>
              <a:t>4/10/2025</a:t>
            </a:fld>
            <a:endParaRPr lang="en-US"/>
          </a:p>
        </p:txBody>
      </p:sp>
      <p:sp>
        <p:nvSpPr>
          <p:cNvPr id="5" name="Footer Placeholder 4">
            <a:extLst>
              <a:ext uri="{FF2B5EF4-FFF2-40B4-BE49-F238E27FC236}">
                <a16:creationId xmlns:a16="http://schemas.microsoft.com/office/drawing/2014/main" id="{694F9B17-950F-F92A-6AE0-623CF6363C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1199A1-EF6C-B38A-8CF8-7C9A835546E1}"/>
              </a:ext>
            </a:extLst>
          </p:cNvPr>
          <p:cNvSpPr>
            <a:spLocks noGrp="1"/>
          </p:cNvSpPr>
          <p:nvPr>
            <p:ph type="sldNum" sz="quarter" idx="12"/>
          </p:nvPr>
        </p:nvSpPr>
        <p:spPr/>
        <p:txBody>
          <a:bodyPr/>
          <a:lstStyle/>
          <a:p>
            <a:fld id="{5ACF84A1-FAE9-47B5-93E1-78F59F2A0546}" type="slidenum">
              <a:rPr lang="en-US" smtClean="0"/>
              <a:t>‹#›</a:t>
            </a:fld>
            <a:endParaRPr lang="en-US"/>
          </a:p>
        </p:txBody>
      </p:sp>
    </p:spTree>
    <p:extLst>
      <p:ext uri="{BB962C8B-B14F-4D97-AF65-F5344CB8AC3E}">
        <p14:creationId xmlns:p14="http://schemas.microsoft.com/office/powerpoint/2010/main" val="1062830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A3E55-947B-A77E-7803-74072C98B8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02F414C-6092-3C06-EC74-20CDF73F207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5324C1-6788-B065-876C-69E3919F3979}"/>
              </a:ext>
            </a:extLst>
          </p:cNvPr>
          <p:cNvSpPr>
            <a:spLocks noGrp="1"/>
          </p:cNvSpPr>
          <p:nvPr>
            <p:ph type="dt" sz="half" idx="10"/>
          </p:nvPr>
        </p:nvSpPr>
        <p:spPr/>
        <p:txBody>
          <a:bodyPr/>
          <a:lstStyle/>
          <a:p>
            <a:fld id="{17BC4AAD-823A-4F48-87CB-B4214D38D185}" type="datetimeFigureOut">
              <a:rPr lang="en-US" smtClean="0"/>
              <a:t>4/10/2025</a:t>
            </a:fld>
            <a:endParaRPr lang="en-US"/>
          </a:p>
        </p:txBody>
      </p:sp>
      <p:sp>
        <p:nvSpPr>
          <p:cNvPr id="5" name="Footer Placeholder 4">
            <a:extLst>
              <a:ext uri="{FF2B5EF4-FFF2-40B4-BE49-F238E27FC236}">
                <a16:creationId xmlns:a16="http://schemas.microsoft.com/office/drawing/2014/main" id="{70F7B44F-707D-C82A-1C71-D7CFCDB9DC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ECBD59-FDA2-5862-E91A-CB9CF009F2B6}"/>
              </a:ext>
            </a:extLst>
          </p:cNvPr>
          <p:cNvSpPr>
            <a:spLocks noGrp="1"/>
          </p:cNvSpPr>
          <p:nvPr>
            <p:ph type="sldNum" sz="quarter" idx="12"/>
          </p:nvPr>
        </p:nvSpPr>
        <p:spPr/>
        <p:txBody>
          <a:bodyPr/>
          <a:lstStyle/>
          <a:p>
            <a:fld id="{5ACF84A1-FAE9-47B5-93E1-78F59F2A0546}" type="slidenum">
              <a:rPr lang="en-US" smtClean="0"/>
              <a:t>‹#›</a:t>
            </a:fld>
            <a:endParaRPr lang="en-US"/>
          </a:p>
        </p:txBody>
      </p:sp>
    </p:spTree>
    <p:extLst>
      <p:ext uri="{BB962C8B-B14F-4D97-AF65-F5344CB8AC3E}">
        <p14:creationId xmlns:p14="http://schemas.microsoft.com/office/powerpoint/2010/main" val="929593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79D09-27EE-237A-57C9-A8B7BEF965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7967EF-DFAA-8C3C-4EDD-EBB020CB91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93424C-7678-49AE-22F4-8A3AB00A61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594B4AC-F796-A311-3E3E-40950BC9BB44}"/>
              </a:ext>
            </a:extLst>
          </p:cNvPr>
          <p:cNvSpPr>
            <a:spLocks noGrp="1"/>
          </p:cNvSpPr>
          <p:nvPr>
            <p:ph type="dt" sz="half" idx="10"/>
          </p:nvPr>
        </p:nvSpPr>
        <p:spPr/>
        <p:txBody>
          <a:bodyPr/>
          <a:lstStyle/>
          <a:p>
            <a:fld id="{17BC4AAD-823A-4F48-87CB-B4214D38D185}" type="datetimeFigureOut">
              <a:rPr lang="en-US" smtClean="0"/>
              <a:t>4/10/2025</a:t>
            </a:fld>
            <a:endParaRPr lang="en-US"/>
          </a:p>
        </p:txBody>
      </p:sp>
      <p:sp>
        <p:nvSpPr>
          <p:cNvPr id="6" name="Footer Placeholder 5">
            <a:extLst>
              <a:ext uri="{FF2B5EF4-FFF2-40B4-BE49-F238E27FC236}">
                <a16:creationId xmlns:a16="http://schemas.microsoft.com/office/drawing/2014/main" id="{7C4FE25B-C6E7-41F2-9694-A69B84B4CE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EB2FF3-8875-D6E2-086A-330A009E0229}"/>
              </a:ext>
            </a:extLst>
          </p:cNvPr>
          <p:cNvSpPr>
            <a:spLocks noGrp="1"/>
          </p:cNvSpPr>
          <p:nvPr>
            <p:ph type="sldNum" sz="quarter" idx="12"/>
          </p:nvPr>
        </p:nvSpPr>
        <p:spPr/>
        <p:txBody>
          <a:bodyPr/>
          <a:lstStyle/>
          <a:p>
            <a:fld id="{5ACF84A1-FAE9-47B5-93E1-78F59F2A0546}" type="slidenum">
              <a:rPr lang="en-US" smtClean="0"/>
              <a:t>‹#›</a:t>
            </a:fld>
            <a:endParaRPr lang="en-US"/>
          </a:p>
        </p:txBody>
      </p:sp>
    </p:spTree>
    <p:extLst>
      <p:ext uri="{BB962C8B-B14F-4D97-AF65-F5344CB8AC3E}">
        <p14:creationId xmlns:p14="http://schemas.microsoft.com/office/powerpoint/2010/main" val="4278802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BBF0-E363-844E-D768-95169ADDD22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2ED2D9-38DE-3A0D-6E97-E08E7DCE54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B568AA-74D1-C780-8B5A-A298F57E2D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0144C5F-40D1-9327-8742-8BCE19BD2C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8775F3-A3C8-B5FA-34D3-920CFC64A2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26B14F-15EE-FE57-5DBF-E5FDC0194F41}"/>
              </a:ext>
            </a:extLst>
          </p:cNvPr>
          <p:cNvSpPr>
            <a:spLocks noGrp="1"/>
          </p:cNvSpPr>
          <p:nvPr>
            <p:ph type="dt" sz="half" idx="10"/>
          </p:nvPr>
        </p:nvSpPr>
        <p:spPr/>
        <p:txBody>
          <a:bodyPr/>
          <a:lstStyle/>
          <a:p>
            <a:fld id="{17BC4AAD-823A-4F48-87CB-B4214D38D185}" type="datetimeFigureOut">
              <a:rPr lang="en-US" smtClean="0"/>
              <a:t>4/10/2025</a:t>
            </a:fld>
            <a:endParaRPr lang="en-US"/>
          </a:p>
        </p:txBody>
      </p:sp>
      <p:sp>
        <p:nvSpPr>
          <p:cNvPr id="8" name="Footer Placeholder 7">
            <a:extLst>
              <a:ext uri="{FF2B5EF4-FFF2-40B4-BE49-F238E27FC236}">
                <a16:creationId xmlns:a16="http://schemas.microsoft.com/office/drawing/2014/main" id="{BCA9E8F9-CA23-225B-92B1-658482C9F7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EA5EDA-F0DC-CC8F-6C76-92E84AB78435}"/>
              </a:ext>
            </a:extLst>
          </p:cNvPr>
          <p:cNvSpPr>
            <a:spLocks noGrp="1"/>
          </p:cNvSpPr>
          <p:nvPr>
            <p:ph type="sldNum" sz="quarter" idx="12"/>
          </p:nvPr>
        </p:nvSpPr>
        <p:spPr/>
        <p:txBody>
          <a:bodyPr/>
          <a:lstStyle/>
          <a:p>
            <a:fld id="{5ACF84A1-FAE9-47B5-93E1-78F59F2A0546}" type="slidenum">
              <a:rPr lang="en-US" smtClean="0"/>
              <a:t>‹#›</a:t>
            </a:fld>
            <a:endParaRPr lang="en-US"/>
          </a:p>
        </p:txBody>
      </p:sp>
    </p:spTree>
    <p:extLst>
      <p:ext uri="{BB962C8B-B14F-4D97-AF65-F5344CB8AC3E}">
        <p14:creationId xmlns:p14="http://schemas.microsoft.com/office/powerpoint/2010/main" val="3677288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50C9E-B148-FC1B-8DE8-BA7B7FBF806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8A54FF-C32F-F20D-C5F6-2C1E77824112}"/>
              </a:ext>
            </a:extLst>
          </p:cNvPr>
          <p:cNvSpPr>
            <a:spLocks noGrp="1"/>
          </p:cNvSpPr>
          <p:nvPr>
            <p:ph type="dt" sz="half" idx="10"/>
          </p:nvPr>
        </p:nvSpPr>
        <p:spPr/>
        <p:txBody>
          <a:bodyPr/>
          <a:lstStyle/>
          <a:p>
            <a:fld id="{17BC4AAD-823A-4F48-87CB-B4214D38D185}" type="datetimeFigureOut">
              <a:rPr lang="en-US" smtClean="0"/>
              <a:t>4/10/2025</a:t>
            </a:fld>
            <a:endParaRPr lang="en-US"/>
          </a:p>
        </p:txBody>
      </p:sp>
      <p:sp>
        <p:nvSpPr>
          <p:cNvPr id="4" name="Footer Placeholder 3">
            <a:extLst>
              <a:ext uri="{FF2B5EF4-FFF2-40B4-BE49-F238E27FC236}">
                <a16:creationId xmlns:a16="http://schemas.microsoft.com/office/drawing/2014/main" id="{BC116581-E5C7-2FE3-6C53-266F0262879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740C3CF-B628-46ED-6AEC-8B387E38F8D6}"/>
              </a:ext>
            </a:extLst>
          </p:cNvPr>
          <p:cNvSpPr>
            <a:spLocks noGrp="1"/>
          </p:cNvSpPr>
          <p:nvPr>
            <p:ph type="sldNum" sz="quarter" idx="12"/>
          </p:nvPr>
        </p:nvSpPr>
        <p:spPr/>
        <p:txBody>
          <a:bodyPr/>
          <a:lstStyle/>
          <a:p>
            <a:fld id="{5ACF84A1-FAE9-47B5-93E1-78F59F2A0546}" type="slidenum">
              <a:rPr lang="en-US" smtClean="0"/>
              <a:t>‹#›</a:t>
            </a:fld>
            <a:endParaRPr lang="en-US"/>
          </a:p>
        </p:txBody>
      </p:sp>
    </p:spTree>
    <p:extLst>
      <p:ext uri="{BB962C8B-B14F-4D97-AF65-F5344CB8AC3E}">
        <p14:creationId xmlns:p14="http://schemas.microsoft.com/office/powerpoint/2010/main" val="249280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A2D91A-B717-B5CB-2844-A4D7E192AAD4}"/>
              </a:ext>
            </a:extLst>
          </p:cNvPr>
          <p:cNvSpPr>
            <a:spLocks noGrp="1"/>
          </p:cNvSpPr>
          <p:nvPr>
            <p:ph type="dt" sz="half" idx="10"/>
          </p:nvPr>
        </p:nvSpPr>
        <p:spPr/>
        <p:txBody>
          <a:bodyPr/>
          <a:lstStyle/>
          <a:p>
            <a:fld id="{17BC4AAD-823A-4F48-87CB-B4214D38D185}" type="datetimeFigureOut">
              <a:rPr lang="en-US" smtClean="0"/>
              <a:t>4/10/2025</a:t>
            </a:fld>
            <a:endParaRPr lang="en-US"/>
          </a:p>
        </p:txBody>
      </p:sp>
      <p:sp>
        <p:nvSpPr>
          <p:cNvPr id="3" name="Footer Placeholder 2">
            <a:extLst>
              <a:ext uri="{FF2B5EF4-FFF2-40B4-BE49-F238E27FC236}">
                <a16:creationId xmlns:a16="http://schemas.microsoft.com/office/drawing/2014/main" id="{6A651D2C-13DC-23EC-0B42-64435C52B7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9D2C66-B0F5-C30B-0019-820D19D1239C}"/>
              </a:ext>
            </a:extLst>
          </p:cNvPr>
          <p:cNvSpPr>
            <a:spLocks noGrp="1"/>
          </p:cNvSpPr>
          <p:nvPr>
            <p:ph type="sldNum" sz="quarter" idx="12"/>
          </p:nvPr>
        </p:nvSpPr>
        <p:spPr/>
        <p:txBody>
          <a:bodyPr/>
          <a:lstStyle/>
          <a:p>
            <a:fld id="{5ACF84A1-FAE9-47B5-93E1-78F59F2A0546}" type="slidenum">
              <a:rPr lang="en-US" smtClean="0"/>
              <a:t>‹#›</a:t>
            </a:fld>
            <a:endParaRPr lang="en-US"/>
          </a:p>
        </p:txBody>
      </p:sp>
    </p:spTree>
    <p:extLst>
      <p:ext uri="{BB962C8B-B14F-4D97-AF65-F5344CB8AC3E}">
        <p14:creationId xmlns:p14="http://schemas.microsoft.com/office/powerpoint/2010/main" val="835935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B96AF-8055-001A-D82D-D6EE7F1B53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EA3184-1017-80BB-39D7-3C8B014A74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60301C-029C-3480-09F4-1524013EF6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3E192D-DDF6-0E5A-CFAC-948D739DC3A0}"/>
              </a:ext>
            </a:extLst>
          </p:cNvPr>
          <p:cNvSpPr>
            <a:spLocks noGrp="1"/>
          </p:cNvSpPr>
          <p:nvPr>
            <p:ph type="dt" sz="half" idx="10"/>
          </p:nvPr>
        </p:nvSpPr>
        <p:spPr/>
        <p:txBody>
          <a:bodyPr/>
          <a:lstStyle/>
          <a:p>
            <a:fld id="{17BC4AAD-823A-4F48-87CB-B4214D38D185}" type="datetimeFigureOut">
              <a:rPr lang="en-US" smtClean="0"/>
              <a:t>4/10/2025</a:t>
            </a:fld>
            <a:endParaRPr lang="en-US"/>
          </a:p>
        </p:txBody>
      </p:sp>
      <p:sp>
        <p:nvSpPr>
          <p:cNvPr id="6" name="Footer Placeholder 5">
            <a:extLst>
              <a:ext uri="{FF2B5EF4-FFF2-40B4-BE49-F238E27FC236}">
                <a16:creationId xmlns:a16="http://schemas.microsoft.com/office/drawing/2014/main" id="{77F4DD9C-305D-8533-5722-00D04498D3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221F89-AF39-A93B-0862-579CBA4F0410}"/>
              </a:ext>
            </a:extLst>
          </p:cNvPr>
          <p:cNvSpPr>
            <a:spLocks noGrp="1"/>
          </p:cNvSpPr>
          <p:nvPr>
            <p:ph type="sldNum" sz="quarter" idx="12"/>
          </p:nvPr>
        </p:nvSpPr>
        <p:spPr/>
        <p:txBody>
          <a:bodyPr/>
          <a:lstStyle/>
          <a:p>
            <a:fld id="{5ACF84A1-FAE9-47B5-93E1-78F59F2A0546}" type="slidenum">
              <a:rPr lang="en-US" smtClean="0"/>
              <a:t>‹#›</a:t>
            </a:fld>
            <a:endParaRPr lang="en-US"/>
          </a:p>
        </p:txBody>
      </p:sp>
    </p:spTree>
    <p:extLst>
      <p:ext uri="{BB962C8B-B14F-4D97-AF65-F5344CB8AC3E}">
        <p14:creationId xmlns:p14="http://schemas.microsoft.com/office/powerpoint/2010/main" val="112611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54AED-8012-0983-9335-652939FEC5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4CF96CC-1682-948F-9006-4309C235DF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24154C3-A3E6-6CEB-B667-DBAE1B4B7A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7F8658-CC64-7A1A-C45B-9ED8F5714EE1}"/>
              </a:ext>
            </a:extLst>
          </p:cNvPr>
          <p:cNvSpPr>
            <a:spLocks noGrp="1"/>
          </p:cNvSpPr>
          <p:nvPr>
            <p:ph type="dt" sz="half" idx="10"/>
          </p:nvPr>
        </p:nvSpPr>
        <p:spPr/>
        <p:txBody>
          <a:bodyPr/>
          <a:lstStyle/>
          <a:p>
            <a:fld id="{17BC4AAD-823A-4F48-87CB-B4214D38D185}" type="datetimeFigureOut">
              <a:rPr lang="en-US" smtClean="0"/>
              <a:t>4/10/2025</a:t>
            </a:fld>
            <a:endParaRPr lang="en-US"/>
          </a:p>
        </p:txBody>
      </p:sp>
      <p:sp>
        <p:nvSpPr>
          <p:cNvPr id="6" name="Footer Placeholder 5">
            <a:extLst>
              <a:ext uri="{FF2B5EF4-FFF2-40B4-BE49-F238E27FC236}">
                <a16:creationId xmlns:a16="http://schemas.microsoft.com/office/drawing/2014/main" id="{27944EB2-5AA9-411E-6F82-6076E2E4EB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3B3C48-CBF7-27BE-86CE-7CB29888A1C0}"/>
              </a:ext>
            </a:extLst>
          </p:cNvPr>
          <p:cNvSpPr>
            <a:spLocks noGrp="1"/>
          </p:cNvSpPr>
          <p:nvPr>
            <p:ph type="sldNum" sz="quarter" idx="12"/>
          </p:nvPr>
        </p:nvSpPr>
        <p:spPr/>
        <p:txBody>
          <a:bodyPr/>
          <a:lstStyle/>
          <a:p>
            <a:fld id="{5ACF84A1-FAE9-47B5-93E1-78F59F2A0546}" type="slidenum">
              <a:rPr lang="en-US" smtClean="0"/>
              <a:t>‹#›</a:t>
            </a:fld>
            <a:endParaRPr lang="en-US"/>
          </a:p>
        </p:txBody>
      </p:sp>
    </p:spTree>
    <p:extLst>
      <p:ext uri="{BB962C8B-B14F-4D97-AF65-F5344CB8AC3E}">
        <p14:creationId xmlns:p14="http://schemas.microsoft.com/office/powerpoint/2010/main" val="2668856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3F5AA8-DEE8-CAAD-370E-B04657FBAB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442C672-5D13-80F9-F21F-42611DCCD3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302A63-534E-1A6E-EB2A-D851EAF479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7BC4AAD-823A-4F48-87CB-B4214D38D185}" type="datetimeFigureOut">
              <a:rPr lang="en-US" smtClean="0"/>
              <a:t>4/10/2025</a:t>
            </a:fld>
            <a:endParaRPr lang="en-US"/>
          </a:p>
        </p:txBody>
      </p:sp>
      <p:sp>
        <p:nvSpPr>
          <p:cNvPr id="5" name="Footer Placeholder 4">
            <a:extLst>
              <a:ext uri="{FF2B5EF4-FFF2-40B4-BE49-F238E27FC236}">
                <a16:creationId xmlns:a16="http://schemas.microsoft.com/office/drawing/2014/main" id="{70227C65-CEE4-74E0-B8B4-C7A24D5795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1AD13E1-F0E4-149A-A635-C5452EAC1F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ACF84A1-FAE9-47B5-93E1-78F59F2A0546}" type="slidenum">
              <a:rPr lang="en-US" smtClean="0"/>
              <a:t>‹#›</a:t>
            </a:fld>
            <a:endParaRPr lang="en-US"/>
          </a:p>
        </p:txBody>
      </p:sp>
    </p:spTree>
    <p:extLst>
      <p:ext uri="{BB962C8B-B14F-4D97-AF65-F5344CB8AC3E}">
        <p14:creationId xmlns:p14="http://schemas.microsoft.com/office/powerpoint/2010/main" val="25931444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D3515-3170-6356-C960-AD102729ED59}"/>
              </a:ext>
            </a:extLst>
          </p:cNvPr>
          <p:cNvSpPr>
            <a:spLocks noGrp="1"/>
          </p:cNvSpPr>
          <p:nvPr>
            <p:ph type="ctrTitle"/>
          </p:nvPr>
        </p:nvSpPr>
        <p:spPr/>
        <p:txBody>
          <a:bodyPr/>
          <a:lstStyle/>
          <a:p>
            <a:r>
              <a:rPr lang="en-US" dirty="0"/>
              <a:t>Case Studies</a:t>
            </a:r>
          </a:p>
        </p:txBody>
      </p:sp>
    </p:spTree>
    <p:extLst>
      <p:ext uri="{BB962C8B-B14F-4D97-AF65-F5344CB8AC3E}">
        <p14:creationId xmlns:p14="http://schemas.microsoft.com/office/powerpoint/2010/main" val="588363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E3DE15-283B-BCE5-29A2-B991C9209938}"/>
              </a:ext>
            </a:extLst>
          </p:cNvPr>
          <p:cNvSpPr>
            <a:spLocks noGrp="1"/>
          </p:cNvSpPr>
          <p:nvPr>
            <p:ph idx="1"/>
          </p:nvPr>
        </p:nvSpPr>
        <p:spPr>
          <a:xfrm>
            <a:off x="2098675" y="1400175"/>
            <a:ext cx="7886700" cy="3263900"/>
          </a:xfrm>
        </p:spPr>
        <p:txBody>
          <a:bodyPr/>
          <a:lstStyle/>
          <a:p>
            <a:pPr lvl="1" algn="just">
              <a:defRPr/>
            </a:pPr>
            <a:r>
              <a:rPr lang="en-IN" dirty="0"/>
              <a:t>With this portion of log, we can monitor the status of the Mapper or Reducer tasks being run on the Hadoop cluster to get the details like whether it was successful or failed. This is how we track the status of the Mapper and Reducer tasks.</a:t>
            </a:r>
          </a:p>
          <a:p>
            <a:pPr marL="342900" lvl="1" indent="0" algn="just">
              <a:buNone/>
              <a:defRPr/>
            </a:pPr>
            <a:endParaRPr lang="en-IN" dirty="0"/>
          </a:p>
        </p:txBody>
      </p:sp>
      <p:pic>
        <p:nvPicPr>
          <p:cNvPr id="684035" name="Picture 4">
            <a:extLst>
              <a:ext uri="{FF2B5EF4-FFF2-40B4-BE49-F238E27FC236}">
                <a16:creationId xmlns:a16="http://schemas.microsoft.com/office/drawing/2014/main" id="{7A40F852-BA9F-5AB9-4ED4-D325D6268A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3218" y="3155692"/>
            <a:ext cx="3665538" cy="347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8B3976-6AF3-1DB5-D379-6AA6BC4E39BD}"/>
              </a:ext>
            </a:extLst>
          </p:cNvPr>
          <p:cNvSpPr>
            <a:spLocks noGrp="1"/>
          </p:cNvSpPr>
          <p:nvPr>
            <p:ph idx="1"/>
          </p:nvPr>
        </p:nvSpPr>
        <p:spPr>
          <a:xfrm>
            <a:off x="1878014" y="1209675"/>
            <a:ext cx="4560887" cy="4725988"/>
          </a:xfrm>
        </p:spPr>
        <p:txBody>
          <a:bodyPr>
            <a:normAutofit fontScale="70000" lnSpcReduction="20000"/>
          </a:bodyPr>
          <a:lstStyle/>
          <a:p>
            <a:pPr algn="just">
              <a:defRPr/>
            </a:pPr>
            <a:r>
              <a:rPr lang="en-IN" dirty="0"/>
              <a:t>Once the MapReduce job is completed, its output location will be displayed at the end of the logs. This is known as tracking the HDFS output location.</a:t>
            </a:r>
          </a:p>
          <a:p>
            <a:pPr algn="just">
              <a:defRPr/>
            </a:pPr>
            <a:endParaRPr lang="en-IN" dirty="0"/>
          </a:p>
          <a:p>
            <a:pPr marL="0" indent="0" algn="just">
              <a:buNone/>
              <a:defRPr/>
            </a:pPr>
            <a:endParaRPr lang="en-IN" dirty="0"/>
          </a:p>
          <a:p>
            <a:pPr algn="just">
              <a:defRPr/>
            </a:pPr>
            <a:r>
              <a:rPr lang="en-IN" dirty="0"/>
              <a:t>From the terminal, the output of the Hadoop MapReduce program can be called using the following command:</a:t>
            </a:r>
          </a:p>
          <a:p>
            <a:pPr marL="0" indent="0" algn="just">
              <a:buNone/>
              <a:defRPr/>
            </a:pPr>
            <a:r>
              <a:rPr lang="en-IN" sz="1350" b="1" dirty="0">
                <a:solidFill>
                  <a:srgbClr val="000000"/>
                </a:solidFill>
                <a:latin typeface="CourierStd-Bold"/>
              </a:rPr>
              <a:t>	bin/</a:t>
            </a:r>
            <a:r>
              <a:rPr lang="en-IN" sz="1350" b="1" dirty="0" err="1">
                <a:solidFill>
                  <a:srgbClr val="000000"/>
                </a:solidFill>
                <a:latin typeface="CourierStd-Bold"/>
              </a:rPr>
              <a:t>hadoop</a:t>
            </a:r>
            <a:r>
              <a:rPr lang="en-IN" sz="1350" b="1" dirty="0">
                <a:solidFill>
                  <a:srgbClr val="000000"/>
                </a:solidFill>
                <a:latin typeface="CourierStd-Bold"/>
              </a:rPr>
              <a:t> </a:t>
            </a:r>
            <a:r>
              <a:rPr lang="en-IN" sz="1350" b="1" dirty="0" err="1">
                <a:solidFill>
                  <a:srgbClr val="000000"/>
                </a:solidFill>
                <a:latin typeface="CourierStd-Bold"/>
              </a:rPr>
              <a:t>dfs</a:t>
            </a:r>
            <a:r>
              <a:rPr lang="en-IN" sz="1350" b="1" dirty="0">
                <a:solidFill>
                  <a:srgbClr val="000000"/>
                </a:solidFill>
                <a:latin typeface="CourierStd-Bold"/>
              </a:rPr>
              <a:t> -cat /stock/outputs/part-00000</a:t>
            </a:r>
          </a:p>
          <a:p>
            <a:pPr algn="just">
              <a:defRPr/>
            </a:pPr>
            <a:r>
              <a:rPr lang="en-IN" dirty="0"/>
              <a:t>The headers of the output of your MapReduce program will look as follows:</a:t>
            </a:r>
          </a:p>
          <a:p>
            <a:pPr marL="0" indent="0" algn="just">
              <a:buNone/>
              <a:defRPr/>
            </a:pPr>
            <a:r>
              <a:rPr lang="en-IN" dirty="0"/>
              <a:t>	</a:t>
            </a:r>
            <a:r>
              <a:rPr lang="en-IN" sz="1350" b="1" dirty="0">
                <a:solidFill>
                  <a:srgbClr val="000000"/>
                </a:solidFill>
                <a:latin typeface="CourierStd-Bold"/>
              </a:rPr>
              <a:t>change frequency</a:t>
            </a:r>
          </a:p>
          <a:p>
            <a:pPr algn="just">
              <a:defRPr/>
            </a:pPr>
            <a:r>
              <a:rPr lang="en-IN" dirty="0"/>
              <a:t>The following figure shows the sample output of MapReduce problem:</a:t>
            </a:r>
            <a:endParaRPr lang="en-IN" sz="1350" b="1" dirty="0">
              <a:solidFill>
                <a:srgbClr val="000000"/>
              </a:solidFill>
              <a:latin typeface="CourierStd-Bold"/>
            </a:endParaRPr>
          </a:p>
        </p:txBody>
      </p:sp>
      <p:pic>
        <p:nvPicPr>
          <p:cNvPr id="685059" name="Picture 4">
            <a:extLst>
              <a:ext uri="{FF2B5EF4-FFF2-40B4-BE49-F238E27FC236}">
                <a16:creationId xmlns:a16="http://schemas.microsoft.com/office/drawing/2014/main" id="{E1DD87A2-3206-1912-037B-FE95CA0646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0439" y="2379663"/>
            <a:ext cx="37306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5060" name="Picture 6">
            <a:extLst>
              <a:ext uri="{FF2B5EF4-FFF2-40B4-BE49-F238E27FC236}">
                <a16:creationId xmlns:a16="http://schemas.microsoft.com/office/drawing/2014/main" id="{537F490D-7DE2-48B9-15ED-89D6417C99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8601" y="1209675"/>
            <a:ext cx="2112963" cy="44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2" name="Title 1">
            <a:extLst>
              <a:ext uri="{FF2B5EF4-FFF2-40B4-BE49-F238E27FC236}">
                <a16:creationId xmlns:a16="http://schemas.microsoft.com/office/drawing/2014/main" id="{4F3F0047-597E-CD13-485D-5C7D44168519}"/>
              </a:ext>
            </a:extLst>
          </p:cNvPr>
          <p:cNvSpPr>
            <a:spLocks noGrp="1"/>
          </p:cNvSpPr>
          <p:nvPr>
            <p:ph type="title"/>
          </p:nvPr>
        </p:nvSpPr>
        <p:spPr/>
        <p:txBody>
          <a:bodyPr/>
          <a:lstStyle/>
          <a:p>
            <a:endParaRPr lang="en-IN" altLang="en-US"/>
          </a:p>
        </p:txBody>
      </p:sp>
      <p:sp>
        <p:nvSpPr>
          <p:cNvPr id="3" name="Content Placeholder 2">
            <a:extLst>
              <a:ext uri="{FF2B5EF4-FFF2-40B4-BE49-F238E27FC236}">
                <a16:creationId xmlns:a16="http://schemas.microsoft.com/office/drawing/2014/main" id="{2EBDC38B-5DF4-1527-DC5C-700438DC20BF}"/>
              </a:ext>
            </a:extLst>
          </p:cNvPr>
          <p:cNvSpPr>
            <a:spLocks noGrp="1"/>
          </p:cNvSpPr>
          <p:nvPr>
            <p:ph idx="1"/>
          </p:nvPr>
        </p:nvSpPr>
        <p:spPr>
          <a:xfrm>
            <a:off x="2152651" y="2227264"/>
            <a:ext cx="2816225" cy="1912937"/>
          </a:xfrm>
        </p:spPr>
        <p:txBody>
          <a:bodyPr>
            <a:normAutofit fontScale="55000" lnSpcReduction="20000"/>
          </a:bodyPr>
          <a:lstStyle/>
          <a:p>
            <a:pPr marL="0" indent="0">
              <a:buNone/>
              <a:defRPr/>
            </a:pPr>
            <a:r>
              <a:rPr lang="en-IN" b="1" dirty="0"/>
              <a:t>Visualizing data</a:t>
            </a:r>
          </a:p>
          <a:p>
            <a:pPr algn="just">
              <a:defRPr/>
            </a:pPr>
            <a:r>
              <a:rPr lang="en-IN" dirty="0"/>
              <a:t>We can get more insights if we visualize our output with various graphs in R.</a:t>
            </a:r>
          </a:p>
          <a:p>
            <a:pPr algn="just">
              <a:defRPr/>
            </a:pPr>
            <a:r>
              <a:rPr lang="en-IN" dirty="0"/>
              <a:t>Here, we have tried to visualize the output with the help of the ggplot2 package.</a:t>
            </a:r>
          </a:p>
          <a:p>
            <a:pPr algn="just">
              <a:defRPr/>
            </a:pPr>
            <a:endParaRPr lang="en-IN" dirty="0"/>
          </a:p>
        </p:txBody>
      </p:sp>
      <p:pic>
        <p:nvPicPr>
          <p:cNvPr id="686084" name="Picture 4">
            <a:extLst>
              <a:ext uri="{FF2B5EF4-FFF2-40B4-BE49-F238E27FC236}">
                <a16:creationId xmlns:a16="http://schemas.microsoft.com/office/drawing/2014/main" id="{F93C4256-4B91-72D0-C865-054CF91809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9225" y="2125663"/>
            <a:ext cx="5118100" cy="375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Title 1">
            <a:extLst>
              <a:ext uri="{FF2B5EF4-FFF2-40B4-BE49-F238E27FC236}">
                <a16:creationId xmlns:a16="http://schemas.microsoft.com/office/drawing/2014/main" id="{286123B2-BDF4-614C-A611-586F028FC050}"/>
              </a:ext>
            </a:extLst>
          </p:cNvPr>
          <p:cNvSpPr>
            <a:spLocks noGrp="1"/>
          </p:cNvSpPr>
          <p:nvPr>
            <p:ph type="title"/>
          </p:nvPr>
        </p:nvSpPr>
        <p:spPr/>
        <p:txBody>
          <a:bodyPr/>
          <a:lstStyle/>
          <a:p>
            <a:endParaRPr lang="en-IN" altLang="en-US"/>
          </a:p>
        </p:txBody>
      </p:sp>
      <p:sp>
        <p:nvSpPr>
          <p:cNvPr id="3" name="Content Placeholder 2">
            <a:extLst>
              <a:ext uri="{FF2B5EF4-FFF2-40B4-BE49-F238E27FC236}">
                <a16:creationId xmlns:a16="http://schemas.microsoft.com/office/drawing/2014/main" id="{92211B1F-C0F7-2EFA-9012-AEE8A6E61EA6}"/>
              </a:ext>
            </a:extLst>
          </p:cNvPr>
          <p:cNvSpPr>
            <a:spLocks noGrp="1"/>
          </p:cNvSpPr>
          <p:nvPr>
            <p:ph idx="1"/>
          </p:nvPr>
        </p:nvSpPr>
        <p:spPr>
          <a:xfrm>
            <a:off x="2152650" y="2227264"/>
            <a:ext cx="7886700" cy="1201737"/>
          </a:xfrm>
        </p:spPr>
        <p:txBody>
          <a:bodyPr>
            <a:normAutofit fontScale="55000" lnSpcReduction="20000"/>
          </a:bodyPr>
          <a:lstStyle/>
          <a:p>
            <a:pPr>
              <a:defRPr/>
            </a:pPr>
            <a:r>
              <a:rPr lang="en-IN" dirty="0"/>
              <a:t>From the previous graph, we can quickly identify that most of the time the stock price has changed from around 0 to 1.5. </a:t>
            </a:r>
          </a:p>
          <a:p>
            <a:pPr>
              <a:defRPr/>
            </a:pPr>
            <a:r>
              <a:rPr lang="en-IN" dirty="0"/>
              <a:t>So, the stock's price movements in the history will be helpful at the time of investing.</a:t>
            </a:r>
          </a:p>
          <a:p>
            <a:pPr>
              <a:defRPr/>
            </a:pPr>
            <a:r>
              <a:rPr lang="en-IN" dirty="0"/>
              <a:t>The required code for generating this graph is as follows:</a:t>
            </a:r>
          </a:p>
        </p:txBody>
      </p:sp>
      <p:pic>
        <p:nvPicPr>
          <p:cNvPr id="687108" name="Picture 4">
            <a:extLst>
              <a:ext uri="{FF2B5EF4-FFF2-40B4-BE49-F238E27FC236}">
                <a16:creationId xmlns:a16="http://schemas.microsoft.com/office/drawing/2014/main" id="{91994764-BAFD-93E3-BAB1-4D61704628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7614" y="3224213"/>
            <a:ext cx="6149975" cy="199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8" name="Title 1">
            <a:extLst>
              <a:ext uri="{FF2B5EF4-FFF2-40B4-BE49-F238E27FC236}">
                <a16:creationId xmlns:a16="http://schemas.microsoft.com/office/drawing/2014/main" id="{0FB5B3F0-7333-2900-2E4F-741468546C20}"/>
              </a:ext>
            </a:extLst>
          </p:cNvPr>
          <p:cNvSpPr>
            <a:spLocks noGrp="1"/>
          </p:cNvSpPr>
          <p:nvPr>
            <p:ph type="title"/>
          </p:nvPr>
        </p:nvSpPr>
        <p:spPr/>
        <p:txBody>
          <a:bodyPr/>
          <a:lstStyle/>
          <a:p>
            <a:r>
              <a:rPr lang="en-IN" altLang="en-US"/>
              <a:t>Case studies</a:t>
            </a:r>
          </a:p>
        </p:txBody>
      </p:sp>
      <p:sp>
        <p:nvSpPr>
          <p:cNvPr id="674819" name="Content Placeholder 2">
            <a:extLst>
              <a:ext uri="{FF2B5EF4-FFF2-40B4-BE49-F238E27FC236}">
                <a16:creationId xmlns:a16="http://schemas.microsoft.com/office/drawing/2014/main" id="{DE8EDD9F-4163-9793-A435-62178BE8EEFC}"/>
              </a:ext>
            </a:extLst>
          </p:cNvPr>
          <p:cNvSpPr>
            <a:spLocks noGrp="1"/>
          </p:cNvSpPr>
          <p:nvPr>
            <p:ph idx="1"/>
          </p:nvPr>
        </p:nvSpPr>
        <p:spPr/>
        <p:txBody>
          <a:bodyPr/>
          <a:lstStyle/>
          <a:p>
            <a:r>
              <a:rPr lang="en-IN" altLang="en-US" dirty="0"/>
              <a:t>Real Time Sentiment Analysis</a:t>
            </a:r>
          </a:p>
          <a:p>
            <a:r>
              <a:rPr lang="en-IN" altLang="en-US" dirty="0"/>
              <a:t>Stock Market Predictions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6" name="Title 1">
            <a:extLst>
              <a:ext uri="{FF2B5EF4-FFF2-40B4-BE49-F238E27FC236}">
                <a16:creationId xmlns:a16="http://schemas.microsoft.com/office/drawing/2014/main" id="{13B8D293-1AE0-E9C2-E260-607B8BA9402E}"/>
              </a:ext>
            </a:extLst>
          </p:cNvPr>
          <p:cNvSpPr>
            <a:spLocks noGrp="1"/>
          </p:cNvSpPr>
          <p:nvPr>
            <p:ph type="title"/>
          </p:nvPr>
        </p:nvSpPr>
        <p:spPr/>
        <p:txBody>
          <a:bodyPr/>
          <a:lstStyle/>
          <a:p>
            <a:r>
              <a:rPr lang="en-IN" altLang="en-US"/>
              <a:t>Stock Market Predictions</a:t>
            </a:r>
          </a:p>
        </p:txBody>
      </p:sp>
      <p:sp>
        <p:nvSpPr>
          <p:cNvPr id="3" name="Content Placeholder 2">
            <a:extLst>
              <a:ext uri="{FF2B5EF4-FFF2-40B4-BE49-F238E27FC236}">
                <a16:creationId xmlns:a16="http://schemas.microsoft.com/office/drawing/2014/main" id="{4CB8287F-E55A-2BC9-7690-0A83F0432443}"/>
              </a:ext>
            </a:extLst>
          </p:cNvPr>
          <p:cNvSpPr>
            <a:spLocks noGrp="1"/>
          </p:cNvSpPr>
          <p:nvPr>
            <p:ph idx="1"/>
          </p:nvPr>
        </p:nvSpPr>
        <p:spPr>
          <a:xfrm>
            <a:off x="2152650" y="2227263"/>
            <a:ext cx="7886700" cy="1681162"/>
          </a:xfrm>
        </p:spPr>
        <p:txBody>
          <a:bodyPr>
            <a:normAutofit fontScale="55000" lnSpcReduction="20000"/>
          </a:bodyPr>
          <a:lstStyle/>
          <a:p>
            <a:pPr marL="0" indent="0" algn="just">
              <a:buNone/>
              <a:defRPr/>
            </a:pPr>
            <a:r>
              <a:rPr lang="en-IN" b="1" dirty="0">
                <a:solidFill>
                  <a:srgbClr val="FF0000"/>
                </a:solidFill>
              </a:rPr>
              <a:t>Computing the frequency of stock market change: </a:t>
            </a:r>
            <a:r>
              <a:rPr lang="en-IN" dirty="0"/>
              <a:t>This data analytics MapReduce problem is designed for calculating the frequency of stock market changes.</a:t>
            </a:r>
          </a:p>
          <a:p>
            <a:pPr marL="0" indent="0">
              <a:buNone/>
              <a:defRPr/>
            </a:pPr>
            <a:r>
              <a:rPr lang="en-IN" b="1" dirty="0"/>
              <a:t>Identifying the problem</a:t>
            </a:r>
          </a:p>
          <a:p>
            <a:pPr algn="just">
              <a:defRPr/>
            </a:pPr>
            <a:r>
              <a:rPr lang="en-IN" dirty="0"/>
              <a:t>Since this is a typical stock market data analytics problem, it will calculate the frequency of past changes for one particular symbol of the stock market, such as a Fourier Transformation. Based on this information, the investor can get more insights on changes for different time periods. So the goal of this analytics is to calculate the frequencies of percentage change.</a:t>
            </a:r>
          </a:p>
          <a:p>
            <a:pPr algn="just">
              <a:defRPr/>
            </a:pPr>
            <a:endParaRPr lang="en-IN" dirty="0"/>
          </a:p>
          <a:p>
            <a:pPr>
              <a:defRPr/>
            </a:pPr>
            <a:endParaRPr lang="en-IN" dirty="0"/>
          </a:p>
        </p:txBody>
      </p:sp>
      <p:pic>
        <p:nvPicPr>
          <p:cNvPr id="676868" name="Picture 4">
            <a:extLst>
              <a:ext uri="{FF2B5EF4-FFF2-40B4-BE49-F238E27FC236}">
                <a16:creationId xmlns:a16="http://schemas.microsoft.com/office/drawing/2014/main" id="{49C293C1-4052-1262-7C64-98B3168121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2489" y="3908426"/>
            <a:ext cx="4852987" cy="204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890" name="Title 1">
            <a:extLst>
              <a:ext uri="{FF2B5EF4-FFF2-40B4-BE49-F238E27FC236}">
                <a16:creationId xmlns:a16="http://schemas.microsoft.com/office/drawing/2014/main" id="{62874EEE-AD06-31B3-AA4E-4ED1700A4354}"/>
              </a:ext>
            </a:extLst>
          </p:cNvPr>
          <p:cNvSpPr>
            <a:spLocks noGrp="1"/>
          </p:cNvSpPr>
          <p:nvPr>
            <p:ph type="title"/>
          </p:nvPr>
        </p:nvSpPr>
        <p:spPr/>
        <p:txBody>
          <a:bodyPr/>
          <a:lstStyle/>
          <a:p>
            <a:endParaRPr lang="en-IN" altLang="en-US"/>
          </a:p>
        </p:txBody>
      </p:sp>
      <p:sp>
        <p:nvSpPr>
          <p:cNvPr id="3" name="Content Placeholder 2">
            <a:extLst>
              <a:ext uri="{FF2B5EF4-FFF2-40B4-BE49-F238E27FC236}">
                <a16:creationId xmlns:a16="http://schemas.microsoft.com/office/drawing/2014/main" id="{BF70CA17-85E7-ECF8-FF58-5A9894F15B7E}"/>
              </a:ext>
            </a:extLst>
          </p:cNvPr>
          <p:cNvSpPr>
            <a:spLocks noGrp="1"/>
          </p:cNvSpPr>
          <p:nvPr>
            <p:ph idx="1"/>
          </p:nvPr>
        </p:nvSpPr>
        <p:spPr/>
        <p:txBody>
          <a:bodyPr>
            <a:normAutofit fontScale="92500" lnSpcReduction="20000"/>
          </a:bodyPr>
          <a:lstStyle/>
          <a:p>
            <a:pPr marL="0" indent="0">
              <a:buNone/>
              <a:defRPr/>
            </a:pPr>
            <a:r>
              <a:rPr lang="en-IN" b="1" dirty="0"/>
              <a:t>Designing data requirement</a:t>
            </a:r>
          </a:p>
          <a:p>
            <a:pPr algn="just">
              <a:defRPr/>
            </a:pPr>
            <a:r>
              <a:rPr lang="en-IN" dirty="0"/>
              <a:t>For this stock market analytics, we will use Yahoo! Finance as the input dataset. </a:t>
            </a:r>
          </a:p>
          <a:p>
            <a:pPr algn="just">
              <a:defRPr/>
            </a:pPr>
            <a:r>
              <a:rPr lang="en-IN" dirty="0"/>
              <a:t>We need to retrieve the specific symbol's stock information. </a:t>
            </a:r>
          </a:p>
          <a:p>
            <a:pPr algn="just">
              <a:defRPr/>
            </a:pPr>
            <a:r>
              <a:rPr lang="en-IN" dirty="0"/>
              <a:t>To retrieve this data, we will use the Yahoo! API with the following parameters:</a:t>
            </a:r>
          </a:p>
          <a:p>
            <a:pPr lvl="1" algn="just">
              <a:defRPr/>
            </a:pPr>
            <a:r>
              <a:rPr lang="en-IN" dirty="0"/>
              <a:t>From month</a:t>
            </a:r>
          </a:p>
          <a:p>
            <a:pPr lvl="1" algn="just">
              <a:defRPr/>
            </a:pPr>
            <a:r>
              <a:rPr lang="en-IN" dirty="0"/>
              <a:t>From day</a:t>
            </a:r>
          </a:p>
          <a:p>
            <a:pPr lvl="1" algn="just">
              <a:defRPr/>
            </a:pPr>
            <a:r>
              <a:rPr lang="en-IN" dirty="0"/>
              <a:t>From year</a:t>
            </a:r>
          </a:p>
          <a:p>
            <a:pPr lvl="1" algn="just">
              <a:defRPr/>
            </a:pPr>
            <a:r>
              <a:rPr lang="en-IN" dirty="0"/>
              <a:t>To month</a:t>
            </a:r>
          </a:p>
          <a:p>
            <a:pPr lvl="1" algn="just">
              <a:defRPr/>
            </a:pPr>
            <a:r>
              <a:rPr lang="en-IN" dirty="0"/>
              <a:t>To day</a:t>
            </a:r>
          </a:p>
          <a:p>
            <a:pPr lvl="1" algn="just">
              <a:defRPr/>
            </a:pPr>
            <a:r>
              <a:rPr lang="en-IN" dirty="0"/>
              <a:t>To year</a:t>
            </a:r>
          </a:p>
          <a:p>
            <a:pPr lvl="1" algn="just">
              <a:defRPr/>
            </a:pPr>
            <a:r>
              <a:rPr lang="en-IN" dirty="0"/>
              <a:t>Symbol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14" name="Title 1">
            <a:extLst>
              <a:ext uri="{FF2B5EF4-FFF2-40B4-BE49-F238E27FC236}">
                <a16:creationId xmlns:a16="http://schemas.microsoft.com/office/drawing/2014/main" id="{01D1335B-EF9C-4D3E-49E6-C9AE511ED9F4}"/>
              </a:ext>
            </a:extLst>
          </p:cNvPr>
          <p:cNvSpPr>
            <a:spLocks noGrp="1"/>
          </p:cNvSpPr>
          <p:nvPr>
            <p:ph type="title"/>
          </p:nvPr>
        </p:nvSpPr>
        <p:spPr/>
        <p:txBody>
          <a:bodyPr/>
          <a:lstStyle/>
          <a:p>
            <a:endParaRPr lang="en-IN" altLang="en-US"/>
          </a:p>
        </p:txBody>
      </p:sp>
      <p:sp>
        <p:nvSpPr>
          <p:cNvPr id="3" name="Content Placeholder 2">
            <a:extLst>
              <a:ext uri="{FF2B5EF4-FFF2-40B4-BE49-F238E27FC236}">
                <a16:creationId xmlns:a16="http://schemas.microsoft.com/office/drawing/2014/main" id="{DB7BB2F0-A5AF-73D7-9F0F-6E64DF1559BE}"/>
              </a:ext>
            </a:extLst>
          </p:cNvPr>
          <p:cNvSpPr>
            <a:spLocks noGrp="1"/>
          </p:cNvSpPr>
          <p:nvPr>
            <p:ph idx="1"/>
          </p:nvPr>
        </p:nvSpPr>
        <p:spPr/>
        <p:txBody>
          <a:bodyPr>
            <a:normAutofit fontScale="92500" lnSpcReduction="10000"/>
          </a:bodyPr>
          <a:lstStyle/>
          <a:p>
            <a:pPr marL="0" indent="0">
              <a:buNone/>
              <a:defRPr/>
            </a:pPr>
            <a:r>
              <a:rPr lang="en-IN" b="1" dirty="0"/>
              <a:t>Preprocessing data</a:t>
            </a:r>
          </a:p>
          <a:p>
            <a:pPr>
              <a:defRPr/>
            </a:pPr>
            <a:r>
              <a:rPr lang="en-IN" dirty="0"/>
              <a:t>To perform the analytics over the extracted dataset, we will use R to fire the following command:</a:t>
            </a:r>
          </a:p>
          <a:p>
            <a:pPr marL="0" indent="0">
              <a:buNone/>
              <a:defRPr/>
            </a:pPr>
            <a:r>
              <a:rPr lang="en-IN" sz="1350" b="1" dirty="0">
                <a:solidFill>
                  <a:srgbClr val="000000"/>
                </a:solidFill>
                <a:latin typeface="CourierStd-Bold"/>
              </a:rPr>
              <a:t>	</a:t>
            </a:r>
            <a:r>
              <a:rPr lang="en-IN" sz="1350" b="1" dirty="0" err="1">
                <a:solidFill>
                  <a:srgbClr val="000000"/>
                </a:solidFill>
                <a:latin typeface="CourierStd-Bold"/>
              </a:rPr>
              <a:t>stock_BP</a:t>
            </a:r>
            <a:r>
              <a:rPr lang="en-IN" sz="1350" b="1" dirty="0">
                <a:solidFill>
                  <a:srgbClr val="000000"/>
                </a:solidFill>
                <a:latin typeface="CourierStd-Bold"/>
              </a:rPr>
              <a:t> &lt;- read.csv("http://ichart.finance.yahoo.com/</a:t>
            </a:r>
            <a:r>
              <a:rPr lang="en-IN" sz="1350" b="1" dirty="0" err="1">
                <a:solidFill>
                  <a:srgbClr val="000000"/>
                </a:solidFill>
                <a:latin typeface="CourierStd-Bold"/>
              </a:rPr>
              <a:t>table.csv?s</a:t>
            </a:r>
            <a:r>
              <a:rPr lang="en-IN" sz="1350" b="1" dirty="0">
                <a:solidFill>
                  <a:srgbClr val="000000"/>
                </a:solidFill>
                <a:latin typeface="CourierStd-Bold"/>
              </a:rPr>
              <a:t>=BP")</a:t>
            </a:r>
          </a:p>
          <a:p>
            <a:pPr marL="0" indent="0">
              <a:buNone/>
              <a:defRPr/>
            </a:pPr>
            <a:r>
              <a:rPr lang="en-IN" dirty="0"/>
              <a:t>   or you can also download via the terminal:</a:t>
            </a:r>
          </a:p>
          <a:p>
            <a:pPr marL="0" indent="0">
              <a:buNone/>
              <a:defRPr/>
            </a:pPr>
            <a:r>
              <a:rPr lang="da-DK" sz="1350" b="1" dirty="0">
                <a:solidFill>
                  <a:srgbClr val="000000"/>
                </a:solidFill>
                <a:latin typeface="CourierStd-Bold"/>
              </a:rPr>
              <a:t>	wget http://ichart.finance.yahoo.com/table.csv?s=BP</a:t>
            </a:r>
          </a:p>
          <a:p>
            <a:pPr marL="0" indent="0">
              <a:buNone/>
              <a:defRPr/>
            </a:pPr>
            <a:r>
              <a:rPr lang="en-IN" sz="1350" b="1" dirty="0">
                <a:solidFill>
                  <a:srgbClr val="000000"/>
                </a:solidFill>
                <a:latin typeface="CourierStd-Bold"/>
              </a:rPr>
              <a:t>	#exporting to csv file</a:t>
            </a:r>
          </a:p>
          <a:p>
            <a:pPr marL="0" indent="0">
              <a:buNone/>
              <a:defRPr/>
            </a:pPr>
            <a:r>
              <a:rPr lang="en-IN" sz="1350" b="1" dirty="0">
                <a:solidFill>
                  <a:srgbClr val="000000"/>
                </a:solidFill>
                <a:latin typeface="CourierStd-Bold"/>
              </a:rPr>
              <a:t>	write.csv(</a:t>
            </a:r>
            <a:r>
              <a:rPr lang="en-IN" sz="1350" b="1" dirty="0" err="1">
                <a:solidFill>
                  <a:srgbClr val="000000"/>
                </a:solidFill>
                <a:latin typeface="CourierStd-Bold"/>
              </a:rPr>
              <a:t>stock_BP,"table.csv</a:t>
            </a:r>
            <a:r>
              <a:rPr lang="en-IN" sz="1350" b="1" dirty="0">
                <a:solidFill>
                  <a:srgbClr val="000000"/>
                </a:solidFill>
                <a:latin typeface="CourierStd-Bold"/>
              </a:rPr>
              <a:t>", </a:t>
            </a:r>
            <a:r>
              <a:rPr lang="en-IN" sz="1350" b="1" dirty="0" err="1">
                <a:solidFill>
                  <a:srgbClr val="000000"/>
                </a:solidFill>
                <a:latin typeface="CourierStd-Bold"/>
              </a:rPr>
              <a:t>row.names</a:t>
            </a:r>
            <a:r>
              <a:rPr lang="en-IN" sz="1350" b="1" dirty="0">
                <a:solidFill>
                  <a:srgbClr val="000000"/>
                </a:solidFill>
                <a:latin typeface="CourierStd-Bold"/>
              </a:rPr>
              <a:t>=FALSE)</a:t>
            </a:r>
          </a:p>
          <a:p>
            <a:pPr>
              <a:defRPr/>
            </a:pPr>
            <a:r>
              <a:rPr lang="en-IN" dirty="0"/>
              <a:t>Then upload it to HDFS by creating a </a:t>
            </a:r>
            <a:r>
              <a:rPr lang="en-IN" dirty="0" err="1"/>
              <a:t>speciic</a:t>
            </a:r>
            <a:r>
              <a:rPr lang="en-IN" dirty="0"/>
              <a:t> Hadoop directory for this:</a:t>
            </a:r>
          </a:p>
          <a:p>
            <a:pPr marL="0" indent="0">
              <a:buNone/>
              <a:defRPr/>
            </a:pPr>
            <a:r>
              <a:rPr lang="en-IN" sz="1350" b="1" dirty="0">
                <a:solidFill>
                  <a:srgbClr val="000000"/>
                </a:solidFill>
                <a:latin typeface="CourierStd-Bold"/>
              </a:rPr>
              <a:t>	# creating /stock directory in </a:t>
            </a:r>
            <a:r>
              <a:rPr lang="en-IN" sz="1350" b="1" dirty="0" err="1">
                <a:solidFill>
                  <a:srgbClr val="000000"/>
                </a:solidFill>
                <a:latin typeface="CourierStd-Bold"/>
              </a:rPr>
              <a:t>hdfs</a:t>
            </a:r>
            <a:endParaRPr lang="en-IN" sz="1350" b="1" dirty="0">
              <a:solidFill>
                <a:srgbClr val="000000"/>
              </a:solidFill>
              <a:latin typeface="CourierStd-Bold"/>
            </a:endParaRPr>
          </a:p>
          <a:p>
            <a:pPr marL="0" indent="0">
              <a:buNone/>
              <a:defRPr/>
            </a:pPr>
            <a:r>
              <a:rPr lang="en-IN" sz="1350" b="1" dirty="0">
                <a:solidFill>
                  <a:srgbClr val="000000"/>
                </a:solidFill>
                <a:latin typeface="CourierStd-Bold"/>
              </a:rPr>
              <a:t>	bin/</a:t>
            </a:r>
            <a:r>
              <a:rPr lang="en-IN" sz="1350" b="1" dirty="0" err="1">
                <a:solidFill>
                  <a:srgbClr val="000000"/>
                </a:solidFill>
                <a:latin typeface="CourierStd-Bold"/>
              </a:rPr>
              <a:t>hadoop</a:t>
            </a:r>
            <a:r>
              <a:rPr lang="en-IN" sz="1350" b="1" dirty="0">
                <a:solidFill>
                  <a:srgbClr val="000000"/>
                </a:solidFill>
                <a:latin typeface="CourierStd-Bold"/>
              </a:rPr>
              <a:t> </a:t>
            </a:r>
            <a:r>
              <a:rPr lang="en-IN" sz="1350" b="1" dirty="0" err="1">
                <a:solidFill>
                  <a:srgbClr val="000000"/>
                </a:solidFill>
                <a:latin typeface="CourierStd-Bold"/>
              </a:rPr>
              <a:t>dfs</a:t>
            </a:r>
            <a:r>
              <a:rPr lang="en-IN" sz="1350" b="1" dirty="0">
                <a:solidFill>
                  <a:srgbClr val="000000"/>
                </a:solidFill>
                <a:latin typeface="CourierStd-Bold"/>
              </a:rPr>
              <a:t> -</a:t>
            </a:r>
            <a:r>
              <a:rPr lang="en-IN" sz="1350" b="1" dirty="0" err="1">
                <a:solidFill>
                  <a:srgbClr val="000000"/>
                </a:solidFill>
                <a:latin typeface="CourierStd-Bold"/>
              </a:rPr>
              <a:t>mkdir</a:t>
            </a:r>
            <a:r>
              <a:rPr lang="en-IN" sz="1350" b="1" dirty="0">
                <a:solidFill>
                  <a:srgbClr val="000000"/>
                </a:solidFill>
                <a:latin typeface="CourierStd-Bold"/>
              </a:rPr>
              <a:t> /stock</a:t>
            </a:r>
          </a:p>
          <a:p>
            <a:pPr marL="0" indent="0">
              <a:buNone/>
              <a:defRPr/>
            </a:pPr>
            <a:r>
              <a:rPr lang="en-IN" sz="1350" b="1" dirty="0">
                <a:solidFill>
                  <a:srgbClr val="000000"/>
                </a:solidFill>
                <a:latin typeface="CourierStd-Bold"/>
              </a:rPr>
              <a:t>	# uploading table.csv to </a:t>
            </a:r>
            <a:r>
              <a:rPr lang="en-IN" sz="1350" b="1" dirty="0" err="1">
                <a:solidFill>
                  <a:srgbClr val="000000"/>
                </a:solidFill>
                <a:latin typeface="CourierStd-Bold"/>
              </a:rPr>
              <a:t>hdfs</a:t>
            </a:r>
            <a:r>
              <a:rPr lang="en-IN" sz="1350" b="1" dirty="0">
                <a:solidFill>
                  <a:srgbClr val="000000"/>
                </a:solidFill>
                <a:latin typeface="CourierStd-Bold"/>
              </a:rPr>
              <a:t> in /stock directory</a:t>
            </a:r>
          </a:p>
          <a:p>
            <a:pPr marL="0" indent="0">
              <a:buNone/>
              <a:defRPr/>
            </a:pPr>
            <a:r>
              <a:rPr lang="en-IN" sz="1350" b="1" dirty="0">
                <a:solidFill>
                  <a:srgbClr val="000000"/>
                </a:solidFill>
                <a:latin typeface="CourierStd-Bold"/>
              </a:rPr>
              <a:t>	bin/</a:t>
            </a:r>
            <a:r>
              <a:rPr lang="en-IN" sz="1350" b="1" dirty="0" err="1">
                <a:solidFill>
                  <a:srgbClr val="000000"/>
                </a:solidFill>
                <a:latin typeface="CourierStd-Bold"/>
              </a:rPr>
              <a:t>hadoop</a:t>
            </a:r>
            <a:r>
              <a:rPr lang="en-IN" sz="1350" b="1" dirty="0">
                <a:solidFill>
                  <a:srgbClr val="000000"/>
                </a:solidFill>
                <a:latin typeface="CourierStd-Bold"/>
              </a:rPr>
              <a:t> </a:t>
            </a:r>
            <a:r>
              <a:rPr lang="en-IN" sz="1350" b="1" dirty="0" err="1">
                <a:solidFill>
                  <a:srgbClr val="000000"/>
                </a:solidFill>
                <a:latin typeface="CourierStd-Bold"/>
              </a:rPr>
              <a:t>dfs</a:t>
            </a:r>
            <a:r>
              <a:rPr lang="en-IN" sz="1350" b="1" dirty="0">
                <a:solidFill>
                  <a:srgbClr val="000000"/>
                </a:solidFill>
                <a:latin typeface="CourierStd-Bold"/>
              </a:rPr>
              <a:t> -put /home/Vignesh/downloads/table.csv /stock/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F5745F-64F2-A842-FAD4-F32B27588BDF}"/>
              </a:ext>
            </a:extLst>
          </p:cNvPr>
          <p:cNvSpPr>
            <a:spLocks noGrp="1"/>
          </p:cNvSpPr>
          <p:nvPr>
            <p:ph idx="1"/>
          </p:nvPr>
        </p:nvSpPr>
        <p:spPr>
          <a:xfrm>
            <a:off x="2076450" y="1222375"/>
            <a:ext cx="7886700" cy="4198938"/>
          </a:xfrm>
        </p:spPr>
        <p:txBody>
          <a:bodyPr>
            <a:normAutofit fontScale="70000" lnSpcReduction="20000"/>
          </a:bodyPr>
          <a:lstStyle/>
          <a:p>
            <a:pPr marL="0" indent="0">
              <a:buNone/>
              <a:defRPr/>
            </a:pPr>
            <a:r>
              <a:rPr lang="en-IN" b="1" dirty="0"/>
              <a:t>Performing analytics over data</a:t>
            </a:r>
          </a:p>
          <a:p>
            <a:pPr>
              <a:defRPr/>
            </a:pPr>
            <a:r>
              <a:rPr lang="en-IN" dirty="0"/>
              <a:t>To perform the data analytics operations, we will use streaming with R and Hadoop (without the </a:t>
            </a:r>
            <a:r>
              <a:rPr lang="en-IN" dirty="0" err="1"/>
              <a:t>HadoopStreaming</a:t>
            </a:r>
            <a:r>
              <a:rPr lang="en-IN" dirty="0"/>
              <a:t> package). </a:t>
            </a:r>
          </a:p>
          <a:p>
            <a:pPr>
              <a:defRPr/>
            </a:pPr>
            <a:r>
              <a:rPr lang="en-IN" dirty="0"/>
              <a:t>So, the development of this MapReduce job can be done without any </a:t>
            </a:r>
            <a:r>
              <a:rPr lang="en-IN" dirty="0" err="1"/>
              <a:t>RHadoop</a:t>
            </a:r>
            <a:r>
              <a:rPr lang="en-IN" dirty="0"/>
              <a:t> integrated library/package.</a:t>
            </a:r>
          </a:p>
          <a:p>
            <a:pPr>
              <a:defRPr/>
            </a:pPr>
            <a:r>
              <a:rPr lang="en-IN" dirty="0"/>
              <a:t>In this MapReduce job, we have defined Map and Reduce in different R files to be provided to the Hadoop streaming function.</a:t>
            </a:r>
          </a:p>
          <a:p>
            <a:pPr>
              <a:defRPr/>
            </a:pPr>
            <a:endParaRPr lang="en-IN" dirty="0"/>
          </a:p>
          <a:p>
            <a:pPr>
              <a:defRPr/>
            </a:pPr>
            <a:r>
              <a:rPr lang="en-IN" dirty="0"/>
              <a:t>From the following codes, we run MapReduce in R without installing or using any R library/package. </a:t>
            </a:r>
          </a:p>
          <a:p>
            <a:pPr>
              <a:defRPr/>
            </a:pPr>
            <a:r>
              <a:rPr lang="en-IN" dirty="0"/>
              <a:t>There is one system() method in R to fire the system command within R console to help us direct the firing of Hadoop jobs within R. </a:t>
            </a:r>
          </a:p>
          <a:p>
            <a:pPr>
              <a:defRPr/>
            </a:pPr>
            <a:r>
              <a:rPr lang="en-IN" dirty="0"/>
              <a:t>It will also provide the repose of the commands into the R console.</a:t>
            </a:r>
          </a:p>
          <a:p>
            <a:pPr>
              <a:defRPr/>
            </a:pPr>
            <a:endParaRPr lang="en-IN" dirty="0"/>
          </a:p>
          <a:p>
            <a:pPr>
              <a:defRPr/>
            </a:pPr>
            <a:endParaRPr lang="en-IN" dirty="0"/>
          </a:p>
          <a:p>
            <a:pPr>
              <a:defRPr/>
            </a:pPr>
            <a:endParaRPr lang="en-IN" dirty="0"/>
          </a:p>
          <a:p>
            <a:pPr>
              <a:defRPr/>
            </a:pP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0962" name="Picture 4">
            <a:extLst>
              <a:ext uri="{FF2B5EF4-FFF2-40B4-BE49-F238E27FC236}">
                <a16:creationId xmlns:a16="http://schemas.microsoft.com/office/drawing/2014/main" id="{A402AD55-7364-1ABC-63C0-9118172B05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2425" y="857250"/>
            <a:ext cx="459898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0963" name="Picture 5">
            <a:extLst>
              <a:ext uri="{FF2B5EF4-FFF2-40B4-BE49-F238E27FC236}">
                <a16:creationId xmlns:a16="http://schemas.microsoft.com/office/drawing/2014/main" id="{FF7645FB-AD13-7FF7-C5CE-3345A4D156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9500" y="865188"/>
            <a:ext cx="4171950"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1986" name="Picture 4">
            <a:extLst>
              <a:ext uri="{FF2B5EF4-FFF2-40B4-BE49-F238E27FC236}">
                <a16:creationId xmlns:a16="http://schemas.microsoft.com/office/drawing/2014/main" id="{E68F3642-3E2F-4221-8DCC-3D44216398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6864" y="1011239"/>
            <a:ext cx="4529137" cy="483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1987" name="Picture 6">
            <a:extLst>
              <a:ext uri="{FF2B5EF4-FFF2-40B4-BE49-F238E27FC236}">
                <a16:creationId xmlns:a16="http://schemas.microsoft.com/office/drawing/2014/main" id="{E22BDC54-4C05-684A-D3AD-04EC6C1AA1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6788" y="1071564"/>
            <a:ext cx="4621212" cy="190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10" name="Title 1">
            <a:extLst>
              <a:ext uri="{FF2B5EF4-FFF2-40B4-BE49-F238E27FC236}">
                <a16:creationId xmlns:a16="http://schemas.microsoft.com/office/drawing/2014/main" id="{A5B3C62B-5459-E067-ACEB-B58946444FE4}"/>
              </a:ext>
            </a:extLst>
          </p:cNvPr>
          <p:cNvSpPr>
            <a:spLocks noGrp="1"/>
          </p:cNvSpPr>
          <p:nvPr>
            <p:ph type="title"/>
          </p:nvPr>
        </p:nvSpPr>
        <p:spPr/>
        <p:txBody>
          <a:bodyPr/>
          <a:lstStyle/>
          <a:p>
            <a:endParaRPr lang="en-IN" altLang="en-US"/>
          </a:p>
        </p:txBody>
      </p:sp>
      <p:sp>
        <p:nvSpPr>
          <p:cNvPr id="3" name="Content Placeholder 2">
            <a:extLst>
              <a:ext uri="{FF2B5EF4-FFF2-40B4-BE49-F238E27FC236}">
                <a16:creationId xmlns:a16="http://schemas.microsoft.com/office/drawing/2014/main" id="{F7C01D25-369C-5CE6-45BD-CF2963F2EF3B}"/>
              </a:ext>
            </a:extLst>
          </p:cNvPr>
          <p:cNvSpPr>
            <a:spLocks noGrp="1"/>
          </p:cNvSpPr>
          <p:nvPr>
            <p:ph idx="1"/>
          </p:nvPr>
        </p:nvSpPr>
        <p:spPr>
          <a:xfrm>
            <a:off x="2152650" y="2227263"/>
            <a:ext cx="7886700" cy="2081212"/>
          </a:xfrm>
        </p:spPr>
        <p:txBody>
          <a:bodyPr>
            <a:normAutofit fontScale="47500" lnSpcReduction="20000"/>
          </a:bodyPr>
          <a:lstStyle/>
          <a:p>
            <a:pPr algn="just">
              <a:defRPr/>
            </a:pPr>
            <a:r>
              <a:rPr lang="en-IN" dirty="0"/>
              <a:t>While running this program, the output at your R console or terminal will be as given in the following screenshot, and with the help of this we can monitor the status of the Hadoop MapReduce job. </a:t>
            </a:r>
          </a:p>
          <a:p>
            <a:pPr algn="just">
              <a:defRPr/>
            </a:pPr>
            <a:r>
              <a:rPr lang="en-IN" dirty="0"/>
              <a:t>Here we will see them sequentially with the divided parts. </a:t>
            </a:r>
          </a:p>
          <a:p>
            <a:pPr algn="just">
              <a:defRPr/>
            </a:pPr>
            <a:r>
              <a:rPr lang="en-IN" dirty="0"/>
              <a:t>Please note that we have separated the logs output into parts to help you understand them better.</a:t>
            </a:r>
          </a:p>
          <a:p>
            <a:pPr algn="just">
              <a:defRPr/>
            </a:pPr>
            <a:r>
              <a:rPr lang="en-IN" dirty="0"/>
              <a:t>The MapReduce log output contains (when run from terminal):</a:t>
            </a:r>
          </a:p>
          <a:p>
            <a:pPr lvl="1" algn="just">
              <a:defRPr/>
            </a:pPr>
            <a:r>
              <a:rPr lang="en-IN" dirty="0"/>
              <a:t>With this initial portion of log, we can identify the metadata for the Hadoop MapReduce job. We can also track the job status with the web browser, by calling the given Tracking URL. This is how the MapReduce job metadata is tracked.</a:t>
            </a:r>
          </a:p>
        </p:txBody>
      </p:sp>
      <p:pic>
        <p:nvPicPr>
          <p:cNvPr id="683012" name="Picture 4">
            <a:extLst>
              <a:ext uri="{FF2B5EF4-FFF2-40B4-BE49-F238E27FC236}">
                <a16:creationId xmlns:a16="http://schemas.microsoft.com/office/drawing/2014/main" id="{55B52A56-B49B-6CF1-1BE3-D944599020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9589" y="4224338"/>
            <a:ext cx="6550025" cy="136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TotalTime>
  <Words>817</Words>
  <Application>Microsoft Office PowerPoint</Application>
  <PresentationFormat>Widescreen</PresentationFormat>
  <Paragraphs>61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Aptos</vt:lpstr>
      <vt:lpstr>Aptos Display</vt:lpstr>
      <vt:lpstr>Arial</vt:lpstr>
      <vt:lpstr>CourierStd-Bold</vt:lpstr>
      <vt:lpstr>Office Theme</vt:lpstr>
      <vt:lpstr>Case Studies</vt:lpstr>
      <vt:lpstr>Case studies</vt:lpstr>
      <vt:lpstr>Stock Market Predictions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Shatabdi Basu [MU - Jaipur]</dc:creator>
  <cp:lastModifiedBy>Shatabdi Basu [MU - Jaipur]</cp:lastModifiedBy>
  <cp:revision>4</cp:revision>
  <dcterms:created xsi:type="dcterms:W3CDTF">2025-03-22T17:00:41Z</dcterms:created>
  <dcterms:modified xsi:type="dcterms:W3CDTF">2025-04-10T11:55:55Z</dcterms:modified>
</cp:coreProperties>
</file>