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83" r:id="rId2"/>
    <p:sldId id="284" r:id="rId3"/>
    <p:sldId id="285" r:id="rId4"/>
    <p:sldId id="259" r:id="rId5"/>
    <p:sldId id="261" r:id="rId6"/>
    <p:sldId id="286" r:id="rId7"/>
    <p:sldId id="313" r:id="rId8"/>
    <p:sldId id="310" r:id="rId9"/>
    <p:sldId id="314" r:id="rId10"/>
    <p:sldId id="264" r:id="rId11"/>
    <p:sldId id="262" r:id="rId12"/>
    <p:sldId id="265" r:id="rId13"/>
    <p:sldId id="270" r:id="rId14"/>
    <p:sldId id="266" r:id="rId15"/>
    <p:sldId id="268" r:id="rId16"/>
    <p:sldId id="269" r:id="rId17"/>
    <p:sldId id="271" r:id="rId18"/>
    <p:sldId id="272" r:id="rId19"/>
    <p:sldId id="273" r:id="rId20"/>
    <p:sldId id="274" r:id="rId21"/>
    <p:sldId id="275" r:id="rId22"/>
    <p:sldId id="318" r:id="rId23"/>
    <p:sldId id="276" r:id="rId24"/>
    <p:sldId id="333" r:id="rId25"/>
    <p:sldId id="277" r:id="rId26"/>
    <p:sldId id="316" r:id="rId27"/>
    <p:sldId id="278" r:id="rId28"/>
    <p:sldId id="317" r:id="rId29"/>
    <p:sldId id="279" r:id="rId30"/>
    <p:sldId id="280" r:id="rId31"/>
    <p:sldId id="281" r:id="rId32"/>
    <p:sldId id="282" r:id="rId33"/>
    <p:sldId id="319" r:id="rId34"/>
    <p:sldId id="257" r:id="rId35"/>
    <p:sldId id="320" r:id="rId36"/>
    <p:sldId id="260" r:id="rId37"/>
    <p:sldId id="321" r:id="rId38"/>
    <p:sldId id="322" r:id="rId39"/>
    <p:sldId id="323" r:id="rId40"/>
    <p:sldId id="324" r:id="rId41"/>
    <p:sldId id="287" r:id="rId42"/>
    <p:sldId id="325" r:id="rId43"/>
    <p:sldId id="326" r:id="rId44"/>
    <p:sldId id="327" r:id="rId45"/>
    <p:sldId id="328" r:id="rId46"/>
    <p:sldId id="329" r:id="rId47"/>
    <p:sldId id="330"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31" r:id="rId69"/>
    <p:sldId id="308" r:id="rId70"/>
    <p:sldId id="309" r:id="rId71"/>
    <p:sldId id="332"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ju Susan George [MU - Jaipur]" userId="70824c1d-57a7-46b3-b5af-c3967b1ed203" providerId="ADAL" clId="{DC245BA4-771F-4E86-860C-A1EC0F128EFE}"/>
    <pc:docChg chg="modSld">
      <pc:chgData name="Dr. Anju Susan George [MU - Jaipur]" userId="70824c1d-57a7-46b3-b5af-c3967b1ed203" providerId="ADAL" clId="{DC245BA4-771F-4E86-860C-A1EC0F128EFE}" dt="2024-04-14T18:06:57.518" v="0" actId="113"/>
      <pc:docMkLst>
        <pc:docMk/>
      </pc:docMkLst>
      <pc:sldChg chg="modSp mod">
        <pc:chgData name="Dr. Anju Susan George [MU - Jaipur]" userId="70824c1d-57a7-46b3-b5af-c3967b1ed203" providerId="ADAL" clId="{DC245BA4-771F-4E86-860C-A1EC0F128EFE}" dt="2024-04-14T18:06:57.518" v="0" actId="113"/>
        <pc:sldMkLst>
          <pc:docMk/>
          <pc:sldMk cId="2142991781" sldId="277"/>
        </pc:sldMkLst>
      </pc:sldChg>
    </pc:docChg>
  </pc:docChgLst>
  <pc:docChgLst>
    <pc:chgData name="Dr. Anju Susan George [MU - Jaipur]" userId="70824c1d-57a7-46b3-b5af-c3967b1ed203" providerId="ADAL" clId="{4BA0E7E5-39BE-44AB-933C-AD297ACF216F}"/>
    <pc:docChg chg="custSel modSld">
      <pc:chgData name="Dr. Anju Susan George [MU - Jaipur]" userId="70824c1d-57a7-46b3-b5af-c3967b1ed203" providerId="ADAL" clId="{4BA0E7E5-39BE-44AB-933C-AD297ACF216F}" dt="2025-01-14T13:52:42.710" v="32" actId="14100"/>
      <pc:docMkLst>
        <pc:docMk/>
      </pc:docMkLst>
      <pc:sldChg chg="delSp mod">
        <pc:chgData name="Dr. Anju Susan George [MU - Jaipur]" userId="70824c1d-57a7-46b3-b5af-c3967b1ed203" providerId="ADAL" clId="{4BA0E7E5-39BE-44AB-933C-AD297ACF216F}" dt="2025-01-14T13:48:09.554" v="4" actId="478"/>
        <pc:sldMkLst>
          <pc:docMk/>
          <pc:sldMk cId="2702116669" sldId="289"/>
        </pc:sldMkLst>
        <pc:spChg chg="del">
          <ac:chgData name="Dr. Anju Susan George [MU - Jaipur]" userId="70824c1d-57a7-46b3-b5af-c3967b1ed203" providerId="ADAL" clId="{4BA0E7E5-39BE-44AB-933C-AD297ACF216F}" dt="2025-01-14T13:48:09.554" v="4" actId="478"/>
          <ac:spMkLst>
            <pc:docMk/>
            <pc:sldMk cId="2702116669" sldId="289"/>
            <ac:spMk id="2" creationId="{E8342D3B-3D6A-F288-3436-4E5CBED93CFD}"/>
          </ac:spMkLst>
        </pc:spChg>
      </pc:sldChg>
      <pc:sldChg chg="delSp mod">
        <pc:chgData name="Dr. Anju Susan George [MU - Jaipur]" userId="70824c1d-57a7-46b3-b5af-c3967b1ed203" providerId="ADAL" clId="{4BA0E7E5-39BE-44AB-933C-AD297ACF216F}" dt="2025-01-14T13:48:51.551" v="8" actId="478"/>
        <pc:sldMkLst>
          <pc:docMk/>
          <pc:sldMk cId="482475438" sldId="290"/>
        </pc:sldMkLst>
        <pc:spChg chg="del">
          <ac:chgData name="Dr. Anju Susan George [MU - Jaipur]" userId="70824c1d-57a7-46b3-b5af-c3967b1ed203" providerId="ADAL" clId="{4BA0E7E5-39BE-44AB-933C-AD297ACF216F}" dt="2025-01-14T13:48:51.551" v="8" actId="478"/>
          <ac:spMkLst>
            <pc:docMk/>
            <pc:sldMk cId="482475438" sldId="290"/>
            <ac:spMk id="2" creationId="{ADB32D46-0401-A528-2C98-D9D038424F13}"/>
          </ac:spMkLst>
        </pc:spChg>
      </pc:sldChg>
      <pc:sldChg chg="delSp mod">
        <pc:chgData name="Dr. Anju Susan George [MU - Jaipur]" userId="70824c1d-57a7-46b3-b5af-c3967b1ed203" providerId="ADAL" clId="{4BA0E7E5-39BE-44AB-933C-AD297ACF216F}" dt="2025-01-14T13:48:46.964" v="7" actId="478"/>
        <pc:sldMkLst>
          <pc:docMk/>
          <pc:sldMk cId="3178480905" sldId="291"/>
        </pc:sldMkLst>
        <pc:spChg chg="del">
          <ac:chgData name="Dr. Anju Susan George [MU - Jaipur]" userId="70824c1d-57a7-46b3-b5af-c3967b1ed203" providerId="ADAL" clId="{4BA0E7E5-39BE-44AB-933C-AD297ACF216F}" dt="2025-01-14T13:48:46.964" v="7" actId="478"/>
          <ac:spMkLst>
            <pc:docMk/>
            <pc:sldMk cId="3178480905" sldId="291"/>
            <ac:spMk id="2" creationId="{586480E7-91B8-A3B5-E332-08CE42B0AE65}"/>
          </ac:spMkLst>
        </pc:spChg>
      </pc:sldChg>
      <pc:sldChg chg="delSp mod">
        <pc:chgData name="Dr. Anju Susan George [MU - Jaipur]" userId="70824c1d-57a7-46b3-b5af-c3967b1ed203" providerId="ADAL" clId="{4BA0E7E5-39BE-44AB-933C-AD297ACF216F}" dt="2025-01-14T13:48:41.137" v="6" actId="478"/>
        <pc:sldMkLst>
          <pc:docMk/>
          <pc:sldMk cId="3898568333" sldId="292"/>
        </pc:sldMkLst>
        <pc:spChg chg="del">
          <ac:chgData name="Dr. Anju Susan George [MU - Jaipur]" userId="70824c1d-57a7-46b3-b5af-c3967b1ed203" providerId="ADAL" clId="{4BA0E7E5-39BE-44AB-933C-AD297ACF216F}" dt="2025-01-14T13:48:41.137" v="6" actId="478"/>
          <ac:spMkLst>
            <pc:docMk/>
            <pc:sldMk cId="3898568333" sldId="292"/>
            <ac:spMk id="2" creationId="{83A73B6A-7492-CEA8-A86F-F463872A908B}"/>
          </ac:spMkLst>
        </pc:spChg>
      </pc:sldChg>
      <pc:sldChg chg="delSp mod">
        <pc:chgData name="Dr. Anju Susan George [MU - Jaipur]" userId="70824c1d-57a7-46b3-b5af-c3967b1ed203" providerId="ADAL" clId="{4BA0E7E5-39BE-44AB-933C-AD297ACF216F}" dt="2025-01-14T13:48:34.631" v="5" actId="478"/>
        <pc:sldMkLst>
          <pc:docMk/>
          <pc:sldMk cId="2869110065" sldId="293"/>
        </pc:sldMkLst>
        <pc:spChg chg="del">
          <ac:chgData name="Dr. Anju Susan George [MU - Jaipur]" userId="70824c1d-57a7-46b3-b5af-c3967b1ed203" providerId="ADAL" clId="{4BA0E7E5-39BE-44AB-933C-AD297ACF216F}" dt="2025-01-14T13:48:34.631" v="5" actId="478"/>
          <ac:spMkLst>
            <pc:docMk/>
            <pc:sldMk cId="2869110065" sldId="293"/>
            <ac:spMk id="2" creationId="{B51D9E0D-6872-75CA-9139-024FB4EDB868}"/>
          </ac:spMkLst>
        </pc:spChg>
      </pc:sldChg>
      <pc:sldChg chg="delSp modSp mod">
        <pc:chgData name="Dr. Anju Susan George [MU - Jaipur]" userId="70824c1d-57a7-46b3-b5af-c3967b1ed203" providerId="ADAL" clId="{4BA0E7E5-39BE-44AB-933C-AD297ACF216F}" dt="2025-01-14T13:49:22.395" v="10" actId="478"/>
        <pc:sldMkLst>
          <pc:docMk/>
          <pc:sldMk cId="1953215948" sldId="294"/>
        </pc:sldMkLst>
        <pc:spChg chg="del mod">
          <ac:chgData name="Dr. Anju Susan George [MU - Jaipur]" userId="70824c1d-57a7-46b3-b5af-c3967b1ed203" providerId="ADAL" clId="{4BA0E7E5-39BE-44AB-933C-AD297ACF216F}" dt="2025-01-14T13:49:22.395" v="10" actId="478"/>
          <ac:spMkLst>
            <pc:docMk/>
            <pc:sldMk cId="1953215948" sldId="294"/>
            <ac:spMk id="2" creationId="{CA05C4C8-0F5B-9AA3-737F-726EC1818262}"/>
          </ac:spMkLst>
        </pc:spChg>
      </pc:sldChg>
      <pc:sldChg chg="delSp mod">
        <pc:chgData name="Dr. Anju Susan George [MU - Jaipur]" userId="70824c1d-57a7-46b3-b5af-c3967b1ed203" providerId="ADAL" clId="{4BA0E7E5-39BE-44AB-933C-AD297ACF216F}" dt="2025-01-14T13:49:28.536" v="11" actId="478"/>
        <pc:sldMkLst>
          <pc:docMk/>
          <pc:sldMk cId="53074681" sldId="295"/>
        </pc:sldMkLst>
        <pc:spChg chg="del">
          <ac:chgData name="Dr. Anju Susan George [MU - Jaipur]" userId="70824c1d-57a7-46b3-b5af-c3967b1ed203" providerId="ADAL" clId="{4BA0E7E5-39BE-44AB-933C-AD297ACF216F}" dt="2025-01-14T13:49:28.536" v="11" actId="478"/>
          <ac:spMkLst>
            <pc:docMk/>
            <pc:sldMk cId="53074681" sldId="295"/>
            <ac:spMk id="2" creationId="{AFC10BA6-AC9E-E300-9221-E0A06A2C02B5}"/>
          </ac:spMkLst>
        </pc:spChg>
      </pc:sldChg>
      <pc:sldChg chg="delSp mod">
        <pc:chgData name="Dr. Anju Susan George [MU - Jaipur]" userId="70824c1d-57a7-46b3-b5af-c3967b1ed203" providerId="ADAL" clId="{4BA0E7E5-39BE-44AB-933C-AD297ACF216F}" dt="2025-01-14T13:49:42.856" v="12" actId="478"/>
        <pc:sldMkLst>
          <pc:docMk/>
          <pc:sldMk cId="3783162417" sldId="296"/>
        </pc:sldMkLst>
        <pc:spChg chg="del">
          <ac:chgData name="Dr. Anju Susan George [MU - Jaipur]" userId="70824c1d-57a7-46b3-b5af-c3967b1ed203" providerId="ADAL" clId="{4BA0E7E5-39BE-44AB-933C-AD297ACF216F}" dt="2025-01-14T13:49:42.856" v="12" actId="478"/>
          <ac:spMkLst>
            <pc:docMk/>
            <pc:sldMk cId="3783162417" sldId="296"/>
            <ac:spMk id="2" creationId="{F0CC59ED-0385-5244-CFB7-9BBDCC43B065}"/>
          </ac:spMkLst>
        </pc:spChg>
      </pc:sldChg>
      <pc:sldChg chg="delSp mod">
        <pc:chgData name="Dr. Anju Susan George [MU - Jaipur]" userId="70824c1d-57a7-46b3-b5af-c3967b1ed203" providerId="ADAL" clId="{4BA0E7E5-39BE-44AB-933C-AD297ACF216F}" dt="2025-01-14T13:49:49.199" v="13" actId="478"/>
        <pc:sldMkLst>
          <pc:docMk/>
          <pc:sldMk cId="620643515" sldId="297"/>
        </pc:sldMkLst>
        <pc:spChg chg="del">
          <ac:chgData name="Dr. Anju Susan George [MU - Jaipur]" userId="70824c1d-57a7-46b3-b5af-c3967b1ed203" providerId="ADAL" clId="{4BA0E7E5-39BE-44AB-933C-AD297ACF216F}" dt="2025-01-14T13:49:49.199" v="13" actId="478"/>
          <ac:spMkLst>
            <pc:docMk/>
            <pc:sldMk cId="620643515" sldId="297"/>
            <ac:spMk id="2" creationId="{B06878F0-6FC2-0DBE-3C69-14B38A2D8042}"/>
          </ac:spMkLst>
        </pc:spChg>
      </pc:sldChg>
      <pc:sldChg chg="delSp mod">
        <pc:chgData name="Dr. Anju Susan George [MU - Jaipur]" userId="70824c1d-57a7-46b3-b5af-c3967b1ed203" providerId="ADAL" clId="{4BA0E7E5-39BE-44AB-933C-AD297ACF216F}" dt="2025-01-14T13:49:58.619" v="14" actId="478"/>
        <pc:sldMkLst>
          <pc:docMk/>
          <pc:sldMk cId="510017143" sldId="298"/>
        </pc:sldMkLst>
        <pc:spChg chg="del">
          <ac:chgData name="Dr. Anju Susan George [MU - Jaipur]" userId="70824c1d-57a7-46b3-b5af-c3967b1ed203" providerId="ADAL" clId="{4BA0E7E5-39BE-44AB-933C-AD297ACF216F}" dt="2025-01-14T13:49:58.619" v="14" actId="478"/>
          <ac:spMkLst>
            <pc:docMk/>
            <pc:sldMk cId="510017143" sldId="298"/>
            <ac:spMk id="2" creationId="{C566BD30-B9A5-A15C-3BAE-10C3653359DC}"/>
          </ac:spMkLst>
        </pc:spChg>
      </pc:sldChg>
      <pc:sldChg chg="delSp mod">
        <pc:chgData name="Dr. Anju Susan George [MU - Jaipur]" userId="70824c1d-57a7-46b3-b5af-c3967b1ed203" providerId="ADAL" clId="{4BA0E7E5-39BE-44AB-933C-AD297ACF216F}" dt="2025-01-14T13:50:07.179" v="15" actId="478"/>
        <pc:sldMkLst>
          <pc:docMk/>
          <pc:sldMk cId="114545674" sldId="299"/>
        </pc:sldMkLst>
        <pc:spChg chg="del">
          <ac:chgData name="Dr. Anju Susan George [MU - Jaipur]" userId="70824c1d-57a7-46b3-b5af-c3967b1ed203" providerId="ADAL" clId="{4BA0E7E5-39BE-44AB-933C-AD297ACF216F}" dt="2025-01-14T13:50:07.179" v="15" actId="478"/>
          <ac:spMkLst>
            <pc:docMk/>
            <pc:sldMk cId="114545674" sldId="299"/>
            <ac:spMk id="2" creationId="{DAEB3383-2FA7-A18A-BE73-60E015FD3BA6}"/>
          </ac:spMkLst>
        </pc:spChg>
      </pc:sldChg>
      <pc:sldChg chg="delSp mod">
        <pc:chgData name="Dr. Anju Susan George [MU - Jaipur]" userId="70824c1d-57a7-46b3-b5af-c3967b1ed203" providerId="ADAL" clId="{4BA0E7E5-39BE-44AB-933C-AD297ACF216F}" dt="2025-01-14T13:50:14.312" v="16" actId="478"/>
        <pc:sldMkLst>
          <pc:docMk/>
          <pc:sldMk cId="2193273126" sldId="300"/>
        </pc:sldMkLst>
        <pc:spChg chg="del">
          <ac:chgData name="Dr. Anju Susan George [MU - Jaipur]" userId="70824c1d-57a7-46b3-b5af-c3967b1ed203" providerId="ADAL" clId="{4BA0E7E5-39BE-44AB-933C-AD297ACF216F}" dt="2025-01-14T13:50:14.312" v="16" actId="478"/>
          <ac:spMkLst>
            <pc:docMk/>
            <pc:sldMk cId="2193273126" sldId="300"/>
            <ac:spMk id="2" creationId="{BD3BCC3C-A64A-8D65-590D-7DC51357788F}"/>
          </ac:spMkLst>
        </pc:spChg>
      </pc:sldChg>
      <pc:sldChg chg="delSp mod">
        <pc:chgData name="Dr. Anju Susan George [MU - Jaipur]" userId="70824c1d-57a7-46b3-b5af-c3967b1ed203" providerId="ADAL" clId="{4BA0E7E5-39BE-44AB-933C-AD297ACF216F}" dt="2025-01-14T13:50:20.100" v="17" actId="478"/>
        <pc:sldMkLst>
          <pc:docMk/>
          <pc:sldMk cId="3489169733" sldId="301"/>
        </pc:sldMkLst>
        <pc:spChg chg="del">
          <ac:chgData name="Dr. Anju Susan George [MU - Jaipur]" userId="70824c1d-57a7-46b3-b5af-c3967b1ed203" providerId="ADAL" clId="{4BA0E7E5-39BE-44AB-933C-AD297ACF216F}" dt="2025-01-14T13:50:20.100" v="17" actId="478"/>
          <ac:spMkLst>
            <pc:docMk/>
            <pc:sldMk cId="3489169733" sldId="301"/>
            <ac:spMk id="2" creationId="{73365CD2-7C68-120D-872A-12C4A633065F}"/>
          </ac:spMkLst>
        </pc:spChg>
      </pc:sldChg>
      <pc:sldChg chg="delSp mod">
        <pc:chgData name="Dr. Anju Susan George [MU - Jaipur]" userId="70824c1d-57a7-46b3-b5af-c3967b1ed203" providerId="ADAL" clId="{4BA0E7E5-39BE-44AB-933C-AD297ACF216F}" dt="2025-01-14T13:50:27.626" v="18" actId="478"/>
        <pc:sldMkLst>
          <pc:docMk/>
          <pc:sldMk cId="1963529551" sldId="302"/>
        </pc:sldMkLst>
        <pc:spChg chg="del">
          <ac:chgData name="Dr. Anju Susan George [MU - Jaipur]" userId="70824c1d-57a7-46b3-b5af-c3967b1ed203" providerId="ADAL" clId="{4BA0E7E5-39BE-44AB-933C-AD297ACF216F}" dt="2025-01-14T13:50:27.626" v="18" actId="478"/>
          <ac:spMkLst>
            <pc:docMk/>
            <pc:sldMk cId="1963529551" sldId="302"/>
            <ac:spMk id="2" creationId="{8149B1FA-F47A-B224-68B4-0F63341B1ED7}"/>
          </ac:spMkLst>
        </pc:spChg>
      </pc:sldChg>
      <pc:sldChg chg="delSp mod">
        <pc:chgData name="Dr. Anju Susan George [MU - Jaipur]" userId="70824c1d-57a7-46b3-b5af-c3967b1ed203" providerId="ADAL" clId="{4BA0E7E5-39BE-44AB-933C-AD297ACF216F}" dt="2025-01-14T13:50:33.183" v="19" actId="478"/>
        <pc:sldMkLst>
          <pc:docMk/>
          <pc:sldMk cId="1718848947" sldId="303"/>
        </pc:sldMkLst>
        <pc:spChg chg="del">
          <ac:chgData name="Dr. Anju Susan George [MU - Jaipur]" userId="70824c1d-57a7-46b3-b5af-c3967b1ed203" providerId="ADAL" clId="{4BA0E7E5-39BE-44AB-933C-AD297ACF216F}" dt="2025-01-14T13:50:33.183" v="19" actId="478"/>
          <ac:spMkLst>
            <pc:docMk/>
            <pc:sldMk cId="1718848947" sldId="303"/>
            <ac:spMk id="2" creationId="{8F6C6528-7D44-1ACC-4138-853EEA4A2DEF}"/>
          </ac:spMkLst>
        </pc:spChg>
      </pc:sldChg>
      <pc:sldChg chg="delSp modSp mod">
        <pc:chgData name="Dr. Anju Susan George [MU - Jaipur]" userId="70824c1d-57a7-46b3-b5af-c3967b1ed203" providerId="ADAL" clId="{4BA0E7E5-39BE-44AB-933C-AD297ACF216F}" dt="2025-01-14T13:50:55.691" v="21" actId="478"/>
        <pc:sldMkLst>
          <pc:docMk/>
          <pc:sldMk cId="21159079" sldId="304"/>
        </pc:sldMkLst>
        <pc:spChg chg="del mod">
          <ac:chgData name="Dr. Anju Susan George [MU - Jaipur]" userId="70824c1d-57a7-46b3-b5af-c3967b1ed203" providerId="ADAL" clId="{4BA0E7E5-39BE-44AB-933C-AD297ACF216F}" dt="2025-01-14T13:50:55.691" v="21" actId="478"/>
          <ac:spMkLst>
            <pc:docMk/>
            <pc:sldMk cId="21159079" sldId="304"/>
            <ac:spMk id="2" creationId="{AAC6FE8B-92F1-7647-923F-1FE42F9F5CDB}"/>
          </ac:spMkLst>
        </pc:spChg>
      </pc:sldChg>
      <pc:sldChg chg="modSp mod">
        <pc:chgData name="Dr. Anju Susan George [MU - Jaipur]" userId="70824c1d-57a7-46b3-b5af-c3967b1ed203" providerId="ADAL" clId="{4BA0E7E5-39BE-44AB-933C-AD297ACF216F}" dt="2025-01-14T13:51:11.691" v="22" actId="14100"/>
        <pc:sldMkLst>
          <pc:docMk/>
          <pc:sldMk cId="3157953114" sldId="305"/>
        </pc:sldMkLst>
        <pc:picChg chg="mod">
          <ac:chgData name="Dr. Anju Susan George [MU - Jaipur]" userId="70824c1d-57a7-46b3-b5af-c3967b1ed203" providerId="ADAL" clId="{4BA0E7E5-39BE-44AB-933C-AD297ACF216F}" dt="2025-01-14T13:51:11.691" v="22" actId="14100"/>
          <ac:picMkLst>
            <pc:docMk/>
            <pc:sldMk cId="3157953114" sldId="305"/>
            <ac:picMk id="5" creationId="{713704D8-DF84-E01F-62A8-87277E740AA4}"/>
          </ac:picMkLst>
        </pc:picChg>
      </pc:sldChg>
      <pc:sldChg chg="delSp mod">
        <pc:chgData name="Dr. Anju Susan George [MU - Jaipur]" userId="70824c1d-57a7-46b3-b5af-c3967b1ed203" providerId="ADAL" clId="{4BA0E7E5-39BE-44AB-933C-AD297ACF216F}" dt="2025-01-14T13:51:21.281" v="23" actId="478"/>
        <pc:sldMkLst>
          <pc:docMk/>
          <pc:sldMk cId="311075165" sldId="306"/>
        </pc:sldMkLst>
        <pc:spChg chg="del">
          <ac:chgData name="Dr. Anju Susan George [MU - Jaipur]" userId="70824c1d-57a7-46b3-b5af-c3967b1ed203" providerId="ADAL" clId="{4BA0E7E5-39BE-44AB-933C-AD297ACF216F}" dt="2025-01-14T13:51:21.281" v="23" actId="478"/>
          <ac:spMkLst>
            <pc:docMk/>
            <pc:sldMk cId="311075165" sldId="306"/>
            <ac:spMk id="2" creationId="{099BF844-EFA9-B96B-84A6-2D3BA5AF5BBD}"/>
          </ac:spMkLst>
        </pc:spChg>
      </pc:sldChg>
      <pc:sldChg chg="delSp modSp mod">
        <pc:chgData name="Dr. Anju Susan George [MU - Jaipur]" userId="70824c1d-57a7-46b3-b5af-c3967b1ed203" providerId="ADAL" clId="{4BA0E7E5-39BE-44AB-933C-AD297ACF216F}" dt="2025-01-14T13:51:48.712" v="25" actId="478"/>
        <pc:sldMkLst>
          <pc:docMk/>
          <pc:sldMk cId="3668732842" sldId="307"/>
        </pc:sldMkLst>
        <pc:spChg chg="del mod">
          <ac:chgData name="Dr. Anju Susan George [MU - Jaipur]" userId="70824c1d-57a7-46b3-b5af-c3967b1ed203" providerId="ADAL" clId="{4BA0E7E5-39BE-44AB-933C-AD297ACF216F}" dt="2025-01-14T13:51:48.712" v="25" actId="478"/>
          <ac:spMkLst>
            <pc:docMk/>
            <pc:sldMk cId="3668732842" sldId="307"/>
            <ac:spMk id="2" creationId="{600F2ED7-E7C5-1D86-777F-3F0F77D0091B}"/>
          </ac:spMkLst>
        </pc:spChg>
      </pc:sldChg>
      <pc:sldChg chg="delSp mod">
        <pc:chgData name="Dr. Anju Susan George [MU - Jaipur]" userId="70824c1d-57a7-46b3-b5af-c3967b1ed203" providerId="ADAL" clId="{4BA0E7E5-39BE-44AB-933C-AD297ACF216F}" dt="2025-01-14T13:51:58.608" v="26" actId="478"/>
        <pc:sldMkLst>
          <pc:docMk/>
          <pc:sldMk cId="1996829847" sldId="308"/>
        </pc:sldMkLst>
        <pc:spChg chg="del">
          <ac:chgData name="Dr. Anju Susan George [MU - Jaipur]" userId="70824c1d-57a7-46b3-b5af-c3967b1ed203" providerId="ADAL" clId="{4BA0E7E5-39BE-44AB-933C-AD297ACF216F}" dt="2025-01-14T13:51:58.608" v="26" actId="478"/>
          <ac:spMkLst>
            <pc:docMk/>
            <pc:sldMk cId="1996829847" sldId="308"/>
            <ac:spMk id="2" creationId="{4386070F-F7C5-B11E-30CB-BD64468EF89C}"/>
          </ac:spMkLst>
        </pc:spChg>
      </pc:sldChg>
      <pc:sldChg chg="delSp mod">
        <pc:chgData name="Dr. Anju Susan George [MU - Jaipur]" userId="70824c1d-57a7-46b3-b5af-c3967b1ed203" providerId="ADAL" clId="{4BA0E7E5-39BE-44AB-933C-AD297ACF216F}" dt="2025-01-14T13:52:06.253" v="27" actId="478"/>
        <pc:sldMkLst>
          <pc:docMk/>
          <pc:sldMk cId="1875693150" sldId="309"/>
        </pc:sldMkLst>
        <pc:spChg chg="del">
          <ac:chgData name="Dr. Anju Susan George [MU - Jaipur]" userId="70824c1d-57a7-46b3-b5af-c3967b1ed203" providerId="ADAL" clId="{4BA0E7E5-39BE-44AB-933C-AD297ACF216F}" dt="2025-01-14T13:52:06.253" v="27" actId="478"/>
          <ac:spMkLst>
            <pc:docMk/>
            <pc:sldMk cId="1875693150" sldId="309"/>
            <ac:spMk id="2" creationId="{AF3B2001-B4E4-1B45-E6F2-2793DAD65416}"/>
          </ac:spMkLst>
        </pc:spChg>
      </pc:sldChg>
      <pc:sldChg chg="delSp mod">
        <pc:chgData name="Dr. Anju Susan George [MU - Jaipur]" userId="70824c1d-57a7-46b3-b5af-c3967b1ed203" providerId="ADAL" clId="{4BA0E7E5-39BE-44AB-933C-AD297ACF216F}" dt="2025-01-14T13:43:28.345" v="0" actId="478"/>
        <pc:sldMkLst>
          <pc:docMk/>
          <pc:sldMk cId="2217505869" sldId="316"/>
        </pc:sldMkLst>
        <pc:spChg chg="del">
          <ac:chgData name="Dr. Anju Susan George [MU - Jaipur]" userId="70824c1d-57a7-46b3-b5af-c3967b1ed203" providerId="ADAL" clId="{4BA0E7E5-39BE-44AB-933C-AD297ACF216F}" dt="2025-01-14T13:43:28.345" v="0" actId="478"/>
          <ac:spMkLst>
            <pc:docMk/>
            <pc:sldMk cId="2217505869" sldId="316"/>
            <ac:spMk id="2" creationId="{4E132BCC-6247-12B7-770F-B310D5108B26}"/>
          </ac:spMkLst>
        </pc:spChg>
      </pc:sldChg>
      <pc:sldChg chg="delSp mod">
        <pc:chgData name="Dr. Anju Susan George [MU - Jaipur]" userId="70824c1d-57a7-46b3-b5af-c3967b1ed203" providerId="ADAL" clId="{4BA0E7E5-39BE-44AB-933C-AD297ACF216F}" dt="2025-01-14T13:43:52.468" v="3" actId="478"/>
        <pc:sldMkLst>
          <pc:docMk/>
          <pc:sldMk cId="3200013516" sldId="317"/>
        </pc:sldMkLst>
        <pc:spChg chg="del">
          <ac:chgData name="Dr. Anju Susan George [MU - Jaipur]" userId="70824c1d-57a7-46b3-b5af-c3967b1ed203" providerId="ADAL" clId="{4BA0E7E5-39BE-44AB-933C-AD297ACF216F}" dt="2025-01-14T13:43:52.468" v="3" actId="478"/>
          <ac:spMkLst>
            <pc:docMk/>
            <pc:sldMk cId="3200013516" sldId="317"/>
            <ac:spMk id="2" creationId="{9B450521-FCD6-582B-BDED-3CB291AB69A3}"/>
          </ac:spMkLst>
        </pc:spChg>
      </pc:sldChg>
      <pc:sldChg chg="delSp mod">
        <pc:chgData name="Dr. Anju Susan George [MU - Jaipur]" userId="70824c1d-57a7-46b3-b5af-c3967b1ed203" providerId="ADAL" clId="{4BA0E7E5-39BE-44AB-933C-AD297ACF216F}" dt="2025-01-14T13:43:42.339" v="2" actId="478"/>
        <pc:sldMkLst>
          <pc:docMk/>
          <pc:sldMk cId="656423811" sldId="318"/>
        </pc:sldMkLst>
        <pc:spChg chg="del">
          <ac:chgData name="Dr. Anju Susan George [MU - Jaipur]" userId="70824c1d-57a7-46b3-b5af-c3967b1ed203" providerId="ADAL" clId="{4BA0E7E5-39BE-44AB-933C-AD297ACF216F}" dt="2025-01-14T13:43:42.339" v="2" actId="478"/>
          <ac:spMkLst>
            <pc:docMk/>
            <pc:sldMk cId="656423811" sldId="318"/>
            <ac:spMk id="2" creationId="{9BF6A7C8-3B42-AF2F-EBC8-6F7370036445}"/>
          </ac:spMkLst>
        </pc:spChg>
      </pc:sldChg>
      <pc:sldChg chg="delSp modSp mod">
        <pc:chgData name="Dr. Anju Susan George [MU - Jaipur]" userId="70824c1d-57a7-46b3-b5af-c3967b1ed203" providerId="ADAL" clId="{4BA0E7E5-39BE-44AB-933C-AD297ACF216F}" dt="2025-01-14T13:52:42.710" v="32" actId="14100"/>
        <pc:sldMkLst>
          <pc:docMk/>
          <pc:sldMk cId="3043938880" sldId="331"/>
        </pc:sldMkLst>
        <pc:spChg chg="del">
          <ac:chgData name="Dr. Anju Susan George [MU - Jaipur]" userId="70824c1d-57a7-46b3-b5af-c3967b1ed203" providerId="ADAL" clId="{4BA0E7E5-39BE-44AB-933C-AD297ACF216F}" dt="2025-01-14T13:52:38.053" v="31" actId="478"/>
          <ac:spMkLst>
            <pc:docMk/>
            <pc:sldMk cId="3043938880" sldId="331"/>
            <ac:spMk id="2" creationId="{EE3EB471-79EC-D269-F85C-366983ECB3C0}"/>
          </ac:spMkLst>
        </pc:spChg>
        <pc:picChg chg="mod">
          <ac:chgData name="Dr. Anju Susan George [MU - Jaipur]" userId="70824c1d-57a7-46b3-b5af-c3967b1ed203" providerId="ADAL" clId="{4BA0E7E5-39BE-44AB-933C-AD297ACF216F}" dt="2025-01-14T13:52:42.710" v="32" actId="14100"/>
          <ac:picMkLst>
            <pc:docMk/>
            <pc:sldMk cId="3043938880" sldId="331"/>
            <ac:picMk id="6" creationId="{295F6EDD-C704-AF05-7517-6474BC561A4A}"/>
          </ac:picMkLst>
        </pc:picChg>
      </pc:sldChg>
      <pc:sldChg chg="delSp modSp mod">
        <pc:chgData name="Dr. Anju Susan George [MU - Jaipur]" userId="70824c1d-57a7-46b3-b5af-c3967b1ed203" providerId="ADAL" clId="{4BA0E7E5-39BE-44AB-933C-AD297ACF216F}" dt="2025-01-14T13:52:15.459" v="29" actId="14100"/>
        <pc:sldMkLst>
          <pc:docMk/>
          <pc:sldMk cId="593828525" sldId="332"/>
        </pc:sldMkLst>
        <pc:spChg chg="del">
          <ac:chgData name="Dr. Anju Susan George [MU - Jaipur]" userId="70824c1d-57a7-46b3-b5af-c3967b1ed203" providerId="ADAL" clId="{4BA0E7E5-39BE-44AB-933C-AD297ACF216F}" dt="2025-01-14T13:52:12.372" v="28" actId="478"/>
          <ac:spMkLst>
            <pc:docMk/>
            <pc:sldMk cId="593828525" sldId="332"/>
            <ac:spMk id="2" creationId="{003CCE01-5059-D3C6-5625-9C9B3CF1C0EC}"/>
          </ac:spMkLst>
        </pc:spChg>
        <pc:spChg chg="mod">
          <ac:chgData name="Dr. Anju Susan George [MU - Jaipur]" userId="70824c1d-57a7-46b3-b5af-c3967b1ed203" providerId="ADAL" clId="{4BA0E7E5-39BE-44AB-933C-AD297ACF216F}" dt="2025-01-14T13:52:15.459" v="29" actId="14100"/>
          <ac:spMkLst>
            <pc:docMk/>
            <pc:sldMk cId="593828525" sldId="332"/>
            <ac:spMk id="3" creationId="{3E3264CC-B509-830A-9FEE-37D5F3F51E51}"/>
          </ac:spMkLst>
        </pc:spChg>
      </pc:sldChg>
      <pc:sldChg chg="delSp mod">
        <pc:chgData name="Dr. Anju Susan George [MU - Jaipur]" userId="70824c1d-57a7-46b3-b5af-c3967b1ed203" providerId="ADAL" clId="{4BA0E7E5-39BE-44AB-933C-AD297ACF216F}" dt="2025-01-14T13:43:35.152" v="1" actId="478"/>
        <pc:sldMkLst>
          <pc:docMk/>
          <pc:sldMk cId="1376449068" sldId="333"/>
        </pc:sldMkLst>
        <pc:spChg chg="del">
          <ac:chgData name="Dr. Anju Susan George [MU - Jaipur]" userId="70824c1d-57a7-46b3-b5af-c3967b1ed203" providerId="ADAL" clId="{4BA0E7E5-39BE-44AB-933C-AD297ACF216F}" dt="2025-01-14T13:43:35.152" v="1" actId="478"/>
          <ac:spMkLst>
            <pc:docMk/>
            <pc:sldMk cId="1376449068" sldId="333"/>
            <ac:spMk id="2" creationId="{F0B5DEF4-9E37-8CCA-D94F-21525F05EA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ECC53-4895-4E63-8F9A-226497715F14}"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029F6-1F7B-41D7-A8F4-F100AF962D5E}" type="slidenum">
              <a:rPr lang="en-IN" smtClean="0"/>
              <a:t>‹#›</a:t>
            </a:fld>
            <a:endParaRPr lang="en-IN"/>
          </a:p>
        </p:txBody>
      </p:sp>
    </p:spTree>
    <p:extLst>
      <p:ext uri="{BB962C8B-B14F-4D97-AF65-F5344CB8AC3E}">
        <p14:creationId xmlns:p14="http://schemas.microsoft.com/office/powerpoint/2010/main" val="96991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826-76CE-84C8-2CD9-4767BDB72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50743-E4A5-5AAF-F764-92BF9A30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D43BA-EAEE-424F-B508-F4AAF8B49679}"/>
              </a:ext>
            </a:extLst>
          </p:cNvPr>
          <p:cNvSpPr>
            <a:spLocks noGrp="1"/>
          </p:cNvSpPr>
          <p:nvPr>
            <p:ph type="dt" sz="half" idx="10"/>
          </p:nvPr>
        </p:nvSpPr>
        <p:spPr/>
        <p:txBody>
          <a:bodyPr/>
          <a:lstStyle/>
          <a:p>
            <a:fld id="{B03B7FF7-D443-4D08-961B-3DE2D2DB431A}" type="datetime1">
              <a:rPr lang="en-US" smtClean="0"/>
              <a:t>1/17/2025</a:t>
            </a:fld>
            <a:endParaRPr lang="en-US"/>
          </a:p>
        </p:txBody>
      </p:sp>
      <p:sp>
        <p:nvSpPr>
          <p:cNvPr id="5" name="Footer Placeholder 4">
            <a:extLst>
              <a:ext uri="{FF2B5EF4-FFF2-40B4-BE49-F238E27FC236}">
                <a16:creationId xmlns:a16="http://schemas.microsoft.com/office/drawing/2014/main" id="{9B4AAF71-88FB-F7F7-D57E-D9B2C88D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DD280-F641-D2C5-3D87-B79CE622E103}"/>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16588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87C-FFFB-6C50-EBD1-8B2CA1AE1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3E464-BA82-F4EA-049E-F60512AF3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213DB-BA30-A43F-2983-6FC861F99E28}"/>
              </a:ext>
            </a:extLst>
          </p:cNvPr>
          <p:cNvSpPr>
            <a:spLocks noGrp="1"/>
          </p:cNvSpPr>
          <p:nvPr>
            <p:ph type="dt" sz="half" idx="10"/>
          </p:nvPr>
        </p:nvSpPr>
        <p:spPr/>
        <p:txBody>
          <a:bodyPr/>
          <a:lstStyle/>
          <a:p>
            <a:fld id="{706B624E-AF24-42B8-8ABB-41A6E29FDB54}" type="datetime1">
              <a:rPr lang="en-US" smtClean="0"/>
              <a:t>1/17/2025</a:t>
            </a:fld>
            <a:endParaRPr lang="en-US"/>
          </a:p>
        </p:txBody>
      </p:sp>
      <p:sp>
        <p:nvSpPr>
          <p:cNvPr id="5" name="Footer Placeholder 4">
            <a:extLst>
              <a:ext uri="{FF2B5EF4-FFF2-40B4-BE49-F238E27FC236}">
                <a16:creationId xmlns:a16="http://schemas.microsoft.com/office/drawing/2014/main" id="{AA25AF10-1E5B-5F47-A48A-328E9730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61BCF-63C3-AD11-2F50-B305E77EFE30}"/>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08365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CB413-7F5E-1283-66F6-843742784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233A4-12A1-A51D-73CC-94AC7A631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0E7C4-7534-403F-3249-21EF19706189}"/>
              </a:ext>
            </a:extLst>
          </p:cNvPr>
          <p:cNvSpPr>
            <a:spLocks noGrp="1"/>
          </p:cNvSpPr>
          <p:nvPr>
            <p:ph type="dt" sz="half" idx="10"/>
          </p:nvPr>
        </p:nvSpPr>
        <p:spPr/>
        <p:txBody>
          <a:bodyPr/>
          <a:lstStyle/>
          <a:p>
            <a:fld id="{B8A4FB7F-730A-4966-B822-E3B5CAD4E832}" type="datetime1">
              <a:rPr lang="en-US" smtClean="0"/>
              <a:t>1/17/2025</a:t>
            </a:fld>
            <a:endParaRPr lang="en-US"/>
          </a:p>
        </p:txBody>
      </p:sp>
      <p:sp>
        <p:nvSpPr>
          <p:cNvPr id="5" name="Footer Placeholder 4">
            <a:extLst>
              <a:ext uri="{FF2B5EF4-FFF2-40B4-BE49-F238E27FC236}">
                <a16:creationId xmlns:a16="http://schemas.microsoft.com/office/drawing/2014/main" id="{CABA55CF-932B-79BF-B1ED-558AB2EB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2BA67-106D-00E8-B6DA-497DEA09490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00701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F7D-6C81-DF18-FB6E-00219BDC1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A1CE-1471-8163-063A-863534786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09C14-8C86-C1D2-4743-543B5BDD2B78}"/>
              </a:ext>
            </a:extLst>
          </p:cNvPr>
          <p:cNvSpPr>
            <a:spLocks noGrp="1"/>
          </p:cNvSpPr>
          <p:nvPr>
            <p:ph type="dt" sz="half" idx="10"/>
          </p:nvPr>
        </p:nvSpPr>
        <p:spPr/>
        <p:txBody>
          <a:bodyPr/>
          <a:lstStyle/>
          <a:p>
            <a:fld id="{78FC13E9-ECBA-4601-80AB-65290D42B57A}" type="datetime1">
              <a:rPr lang="en-US" smtClean="0"/>
              <a:t>1/17/2025</a:t>
            </a:fld>
            <a:endParaRPr lang="en-US"/>
          </a:p>
        </p:txBody>
      </p:sp>
      <p:sp>
        <p:nvSpPr>
          <p:cNvPr id="5" name="Footer Placeholder 4">
            <a:extLst>
              <a:ext uri="{FF2B5EF4-FFF2-40B4-BE49-F238E27FC236}">
                <a16:creationId xmlns:a16="http://schemas.microsoft.com/office/drawing/2014/main" id="{DA54579C-9F5D-124C-FC6E-DE2CF19E6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44C4F-E903-682C-4CC8-0A1EBAED598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13099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50B8-D803-DC6C-AA8E-7ABCB147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178F5-1B5A-2F03-5C52-603077471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6CB4B-033C-29D1-C0A9-55B9065E1A1D}"/>
              </a:ext>
            </a:extLst>
          </p:cNvPr>
          <p:cNvSpPr>
            <a:spLocks noGrp="1"/>
          </p:cNvSpPr>
          <p:nvPr>
            <p:ph type="dt" sz="half" idx="10"/>
          </p:nvPr>
        </p:nvSpPr>
        <p:spPr/>
        <p:txBody>
          <a:bodyPr/>
          <a:lstStyle/>
          <a:p>
            <a:fld id="{04EC5EDA-25AD-426F-94C1-7C52092C13C8}" type="datetime1">
              <a:rPr lang="en-US" smtClean="0"/>
              <a:t>1/17/2025</a:t>
            </a:fld>
            <a:endParaRPr lang="en-US"/>
          </a:p>
        </p:txBody>
      </p:sp>
      <p:sp>
        <p:nvSpPr>
          <p:cNvPr id="5" name="Footer Placeholder 4">
            <a:extLst>
              <a:ext uri="{FF2B5EF4-FFF2-40B4-BE49-F238E27FC236}">
                <a16:creationId xmlns:a16="http://schemas.microsoft.com/office/drawing/2014/main" id="{CF65249B-C2A1-C692-2CFA-A4E4E46EA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190C-E397-9DA5-09D3-D144B107EDC7}"/>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938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78E2-4FE8-8CEB-25BF-3C170C130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BD049-0050-21DB-ABA7-9C8EAAE0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5865-2126-982C-9952-F0981FAA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409CB-4337-0687-CA60-DC84E22EAF22}"/>
              </a:ext>
            </a:extLst>
          </p:cNvPr>
          <p:cNvSpPr>
            <a:spLocks noGrp="1"/>
          </p:cNvSpPr>
          <p:nvPr>
            <p:ph type="dt" sz="half" idx="10"/>
          </p:nvPr>
        </p:nvSpPr>
        <p:spPr/>
        <p:txBody>
          <a:bodyPr/>
          <a:lstStyle/>
          <a:p>
            <a:fld id="{B2D06524-DA64-4CEC-88FB-21885920538E}" type="datetime1">
              <a:rPr lang="en-US" smtClean="0"/>
              <a:t>1/17/2025</a:t>
            </a:fld>
            <a:endParaRPr lang="en-US"/>
          </a:p>
        </p:txBody>
      </p:sp>
      <p:sp>
        <p:nvSpPr>
          <p:cNvPr id="6" name="Footer Placeholder 5">
            <a:extLst>
              <a:ext uri="{FF2B5EF4-FFF2-40B4-BE49-F238E27FC236}">
                <a16:creationId xmlns:a16="http://schemas.microsoft.com/office/drawing/2014/main" id="{24C434FB-2BC0-B3CC-A94D-A99E16072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19C0C-A8CB-5F53-BDC2-993ECE233F5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1576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F3F-5F72-AB32-1833-F95C55F60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5C68E-82DF-7AC7-FDF5-CC47F6F9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AA979-1A48-D97D-9ED0-DA382C882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4973B-7366-61F1-F5A4-F38A12ACB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1681-6E09-0E38-BE3E-A121606E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9F4DA-7A79-BC3A-50A7-02C3008C078B}"/>
              </a:ext>
            </a:extLst>
          </p:cNvPr>
          <p:cNvSpPr>
            <a:spLocks noGrp="1"/>
          </p:cNvSpPr>
          <p:nvPr>
            <p:ph type="dt" sz="half" idx="10"/>
          </p:nvPr>
        </p:nvSpPr>
        <p:spPr/>
        <p:txBody>
          <a:bodyPr/>
          <a:lstStyle/>
          <a:p>
            <a:fld id="{6479B963-7DFD-4B2D-BEBE-C23C80E3739B}" type="datetime1">
              <a:rPr lang="en-US" smtClean="0"/>
              <a:t>1/17/2025</a:t>
            </a:fld>
            <a:endParaRPr lang="en-US"/>
          </a:p>
        </p:txBody>
      </p:sp>
      <p:sp>
        <p:nvSpPr>
          <p:cNvPr id="8" name="Footer Placeholder 7">
            <a:extLst>
              <a:ext uri="{FF2B5EF4-FFF2-40B4-BE49-F238E27FC236}">
                <a16:creationId xmlns:a16="http://schemas.microsoft.com/office/drawing/2014/main" id="{7799ED9F-89B0-7046-949B-78783C6A9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EC07D-9F1A-91F0-525D-89C6B2664DE9}"/>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2148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18E2-15A1-2954-8BAD-ECE635238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89578-84B2-3579-F0C1-B8E2D4D77965}"/>
              </a:ext>
            </a:extLst>
          </p:cNvPr>
          <p:cNvSpPr>
            <a:spLocks noGrp="1"/>
          </p:cNvSpPr>
          <p:nvPr>
            <p:ph type="dt" sz="half" idx="10"/>
          </p:nvPr>
        </p:nvSpPr>
        <p:spPr/>
        <p:txBody>
          <a:bodyPr/>
          <a:lstStyle/>
          <a:p>
            <a:fld id="{DCF98D21-340E-4108-BCB3-3C09E4A2E3FC}" type="datetime1">
              <a:rPr lang="en-US" smtClean="0"/>
              <a:t>1/17/2025</a:t>
            </a:fld>
            <a:endParaRPr lang="en-US"/>
          </a:p>
        </p:txBody>
      </p:sp>
      <p:sp>
        <p:nvSpPr>
          <p:cNvPr id="4" name="Footer Placeholder 3">
            <a:extLst>
              <a:ext uri="{FF2B5EF4-FFF2-40B4-BE49-F238E27FC236}">
                <a16:creationId xmlns:a16="http://schemas.microsoft.com/office/drawing/2014/main" id="{64BF2A3E-F89B-CC18-0A2F-35897EDBF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9DCBE-04B3-4FC0-3CDB-FAA550A969F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8326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6F9B6-07BB-C547-62C2-D0B3BA6F17B9}"/>
              </a:ext>
            </a:extLst>
          </p:cNvPr>
          <p:cNvSpPr>
            <a:spLocks noGrp="1"/>
          </p:cNvSpPr>
          <p:nvPr>
            <p:ph type="dt" sz="half" idx="10"/>
          </p:nvPr>
        </p:nvSpPr>
        <p:spPr/>
        <p:txBody>
          <a:bodyPr/>
          <a:lstStyle/>
          <a:p>
            <a:fld id="{E49BF7A3-E1B8-45BB-AEEF-8F5921F72BBB}" type="datetime1">
              <a:rPr lang="en-US" smtClean="0"/>
              <a:t>1/17/2025</a:t>
            </a:fld>
            <a:endParaRPr lang="en-US"/>
          </a:p>
        </p:txBody>
      </p:sp>
      <p:sp>
        <p:nvSpPr>
          <p:cNvPr id="3" name="Footer Placeholder 2">
            <a:extLst>
              <a:ext uri="{FF2B5EF4-FFF2-40B4-BE49-F238E27FC236}">
                <a16:creationId xmlns:a16="http://schemas.microsoft.com/office/drawing/2014/main" id="{88D19F4D-CF5B-D7E7-72E3-CEEFDE561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7A3AE-17CD-E6CC-A687-BF67E02FC49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2314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24-9D14-4D04-A630-51C791780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36B91-98B2-E1C3-24D0-86FB7ADD6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7ED1C-5182-E07B-0F07-4635ED7A3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FF1E6-0FED-5310-788A-88E5042826FA}"/>
              </a:ext>
            </a:extLst>
          </p:cNvPr>
          <p:cNvSpPr>
            <a:spLocks noGrp="1"/>
          </p:cNvSpPr>
          <p:nvPr>
            <p:ph type="dt" sz="half" idx="10"/>
          </p:nvPr>
        </p:nvSpPr>
        <p:spPr/>
        <p:txBody>
          <a:bodyPr/>
          <a:lstStyle/>
          <a:p>
            <a:fld id="{15B7306C-A650-4ECD-99DB-F7FCE5D4A843}" type="datetime1">
              <a:rPr lang="en-US" smtClean="0"/>
              <a:t>1/17/2025</a:t>
            </a:fld>
            <a:endParaRPr lang="en-US"/>
          </a:p>
        </p:txBody>
      </p:sp>
      <p:sp>
        <p:nvSpPr>
          <p:cNvPr id="6" name="Footer Placeholder 5">
            <a:extLst>
              <a:ext uri="{FF2B5EF4-FFF2-40B4-BE49-F238E27FC236}">
                <a16:creationId xmlns:a16="http://schemas.microsoft.com/office/drawing/2014/main" id="{536068C9-EE70-E955-B1B6-1FD3B634C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1AC99-4A41-024D-93D4-0DAE7115F4F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68863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6CDC-6F20-17A6-AD8A-B096B6AAC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4006D-B76F-F909-D179-D792FE5F4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CCBB4-FF4F-5290-993C-407FD3B76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EE5EA-6E07-CFC3-257C-8573207565E6}"/>
              </a:ext>
            </a:extLst>
          </p:cNvPr>
          <p:cNvSpPr>
            <a:spLocks noGrp="1"/>
          </p:cNvSpPr>
          <p:nvPr>
            <p:ph type="dt" sz="half" idx="10"/>
          </p:nvPr>
        </p:nvSpPr>
        <p:spPr/>
        <p:txBody>
          <a:bodyPr/>
          <a:lstStyle/>
          <a:p>
            <a:fld id="{2E21180A-9219-4458-BFD0-496BFEF70E0A}" type="datetime1">
              <a:rPr lang="en-US" smtClean="0"/>
              <a:t>1/17/2025</a:t>
            </a:fld>
            <a:endParaRPr lang="en-US"/>
          </a:p>
        </p:txBody>
      </p:sp>
      <p:sp>
        <p:nvSpPr>
          <p:cNvPr id="6" name="Footer Placeholder 5">
            <a:extLst>
              <a:ext uri="{FF2B5EF4-FFF2-40B4-BE49-F238E27FC236}">
                <a16:creationId xmlns:a16="http://schemas.microsoft.com/office/drawing/2014/main" id="{EA894E24-4263-0663-5202-8431A3D56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EC35-3E64-3D41-AC7A-846FEA92281F}"/>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76349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328A-5936-22CD-A5F6-A9E378D12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5D5AD-60BC-5794-AC98-17487D8F6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CA6D-3FE9-28EC-2D51-0456E0738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548B-9E62-482D-9893-41446F26F9F6}" type="datetime1">
              <a:rPr lang="en-US" smtClean="0"/>
              <a:t>1/17/2025</a:t>
            </a:fld>
            <a:endParaRPr lang="en-US"/>
          </a:p>
        </p:txBody>
      </p:sp>
      <p:sp>
        <p:nvSpPr>
          <p:cNvPr id="5" name="Footer Placeholder 4">
            <a:extLst>
              <a:ext uri="{FF2B5EF4-FFF2-40B4-BE49-F238E27FC236}">
                <a16:creationId xmlns:a16="http://schemas.microsoft.com/office/drawing/2014/main" id="{73C629F1-B718-F284-EA50-617583228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23745-BAAE-982A-FEBC-0FC3EAD5C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E4B54-9FBF-4371-A767-DCD0D50C10CC}" type="slidenum">
              <a:rPr lang="en-US" smtClean="0"/>
              <a:t>‹#›</a:t>
            </a:fld>
            <a:endParaRPr lang="en-US"/>
          </a:p>
        </p:txBody>
      </p:sp>
    </p:spTree>
    <p:extLst>
      <p:ext uri="{BB962C8B-B14F-4D97-AF65-F5344CB8AC3E}">
        <p14:creationId xmlns:p14="http://schemas.microsoft.com/office/powerpoint/2010/main" val="7397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what-is-multimedi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D17-D1AD-BDB9-AC20-CD2543B3F3CF}"/>
              </a:ext>
            </a:extLst>
          </p:cNvPr>
          <p:cNvSpPr>
            <a:spLocks noGrp="1"/>
          </p:cNvSpPr>
          <p:nvPr>
            <p:ph type="ctrTitle"/>
          </p:nvPr>
        </p:nvSpPr>
        <p:spPr>
          <a:xfrm>
            <a:off x="910975" y="184935"/>
            <a:ext cx="10766675" cy="1462890"/>
          </a:xfrm>
        </p:spPr>
        <p:txBody>
          <a:bodyPr>
            <a:normAutofit fontScale="90000"/>
          </a:bodyPr>
          <a:lstStyle/>
          <a:p>
            <a:r>
              <a:rPr lang="en-IN" b="1" u="sng" dirty="0"/>
              <a:t>DS3202:                                       PARALLEL PROGRAMMING   </a:t>
            </a:r>
          </a:p>
        </p:txBody>
      </p:sp>
      <p:sp>
        <p:nvSpPr>
          <p:cNvPr id="3" name="Subtitle 2">
            <a:extLst>
              <a:ext uri="{FF2B5EF4-FFF2-40B4-BE49-F238E27FC236}">
                <a16:creationId xmlns:a16="http://schemas.microsoft.com/office/drawing/2014/main" id="{8BDA6BEE-2056-5519-ACB3-8AF0A1B3D899}"/>
              </a:ext>
            </a:extLst>
          </p:cNvPr>
          <p:cNvSpPr>
            <a:spLocks noGrp="1"/>
          </p:cNvSpPr>
          <p:nvPr>
            <p:ph type="subTitle" idx="1"/>
          </p:nvPr>
        </p:nvSpPr>
        <p:spPr>
          <a:xfrm>
            <a:off x="1523999" y="1943101"/>
            <a:ext cx="9757025" cy="4352924"/>
          </a:xfrm>
        </p:spPr>
        <p:txBody>
          <a:bodyPr>
            <a:noAutofit/>
          </a:bodyPr>
          <a:lstStyle/>
          <a:p>
            <a:r>
              <a:rPr lang="en-IN" sz="3600" b="1" u="sng" dirty="0"/>
              <a:t>MODULE – 1</a:t>
            </a:r>
          </a:p>
          <a:p>
            <a:r>
              <a:rPr lang="en-IN" sz="3600" b="1" u="sng" dirty="0"/>
              <a:t>Introduction to Parallel Programming</a:t>
            </a:r>
          </a:p>
          <a:p>
            <a:endParaRPr lang="en-IN" sz="3600" b="1" dirty="0"/>
          </a:p>
          <a:p>
            <a:pPr algn="r"/>
            <a:r>
              <a:rPr lang="en-IN" sz="3600" b="1" dirty="0"/>
              <a:t>6</a:t>
            </a:r>
            <a:r>
              <a:rPr lang="en-IN" sz="3600" b="1" baseline="30000" dirty="0"/>
              <a:t>th</a:t>
            </a:r>
            <a:r>
              <a:rPr lang="en-IN" sz="3600" b="1" dirty="0"/>
              <a:t> SEM</a:t>
            </a:r>
          </a:p>
          <a:p>
            <a:pPr algn="r"/>
            <a:r>
              <a:rPr lang="en-IN" sz="3600" b="1" dirty="0" err="1"/>
              <a:t>B.Tech</a:t>
            </a:r>
            <a:endParaRPr lang="en-IN" sz="3600" b="1" dirty="0"/>
          </a:p>
          <a:p>
            <a:pPr algn="r"/>
            <a:r>
              <a:rPr lang="en-IN" sz="3600" b="1" dirty="0"/>
              <a:t>DSE</a:t>
            </a:r>
          </a:p>
        </p:txBody>
      </p:sp>
    </p:spTree>
    <p:extLst>
      <p:ext uri="{BB962C8B-B14F-4D97-AF65-F5344CB8AC3E}">
        <p14:creationId xmlns:p14="http://schemas.microsoft.com/office/powerpoint/2010/main" val="365155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3E90-9804-61D7-A227-3F41266BE1DA}"/>
              </a:ext>
            </a:extLst>
          </p:cNvPr>
          <p:cNvSpPr>
            <a:spLocks noGrp="1"/>
          </p:cNvSpPr>
          <p:nvPr>
            <p:ph type="title"/>
          </p:nvPr>
        </p:nvSpPr>
        <p:spPr>
          <a:xfrm>
            <a:off x="838200" y="365125"/>
            <a:ext cx="10515600" cy="987425"/>
          </a:xfrm>
        </p:spPr>
        <p:txBody>
          <a:bodyPr/>
          <a:lstStyle/>
          <a:p>
            <a:r>
              <a:rPr lang="en-US" b="1" u="sng" dirty="0"/>
              <a:t>Von Neumann Architecture</a:t>
            </a:r>
          </a:p>
        </p:txBody>
      </p:sp>
      <p:sp>
        <p:nvSpPr>
          <p:cNvPr id="3" name="Content Placeholder 2">
            <a:extLst>
              <a:ext uri="{FF2B5EF4-FFF2-40B4-BE49-F238E27FC236}">
                <a16:creationId xmlns:a16="http://schemas.microsoft.com/office/drawing/2014/main" id="{A7FB60DB-4FD1-BA10-B0B3-E26BB9A0F21B}"/>
              </a:ext>
            </a:extLst>
          </p:cNvPr>
          <p:cNvSpPr>
            <a:spLocks noGrp="1"/>
          </p:cNvSpPr>
          <p:nvPr>
            <p:ph idx="1"/>
          </p:nvPr>
        </p:nvSpPr>
        <p:spPr>
          <a:xfrm>
            <a:off x="838200" y="1514476"/>
            <a:ext cx="10515600" cy="4029074"/>
          </a:xfrm>
        </p:spPr>
        <p:txBody>
          <a:bodyPr>
            <a:normAutofit lnSpcReduction="10000"/>
          </a:bodyPr>
          <a:lstStyle/>
          <a:p>
            <a:r>
              <a:rPr lang="en-US" dirty="0"/>
              <a:t>Developed by John Von Neumann in 1945</a:t>
            </a:r>
          </a:p>
          <a:p>
            <a:r>
              <a:rPr lang="en-US" dirty="0"/>
              <a:t>Princeton University, New </a:t>
            </a:r>
            <a:r>
              <a:rPr lang="en-US" dirty="0" err="1"/>
              <a:t>Jersy</a:t>
            </a:r>
            <a:endParaRPr lang="en-US" dirty="0"/>
          </a:p>
          <a:p>
            <a:r>
              <a:rPr lang="en-US" dirty="0"/>
              <a:t>Key components :</a:t>
            </a:r>
          </a:p>
          <a:p>
            <a:pPr lvl="1" algn="just"/>
            <a:r>
              <a:rPr lang="en-US" b="1" dirty="0"/>
              <a:t>CPU</a:t>
            </a:r>
            <a:r>
              <a:rPr lang="en-US" dirty="0"/>
              <a:t> : Execute instructions stored in memory. Performs arithmetic and logical operations, as well as control flow operations.</a:t>
            </a:r>
          </a:p>
          <a:p>
            <a:pPr lvl="2" algn="just"/>
            <a:r>
              <a:rPr lang="en-US" sz="2400" b="1" dirty="0"/>
              <a:t>Control Unit </a:t>
            </a:r>
            <a:r>
              <a:rPr lang="en-US" sz="2400" dirty="0"/>
              <a:t>: Manages the execution of instructions.</a:t>
            </a:r>
          </a:p>
          <a:p>
            <a:pPr lvl="2" algn="just"/>
            <a:r>
              <a:rPr lang="en-US" sz="2400" b="1" dirty="0"/>
              <a:t>Arithmetic and Logic Unit (ALU) </a:t>
            </a:r>
            <a:r>
              <a:rPr lang="en-US" sz="2400" dirty="0"/>
              <a:t>: Performs arithmetic and logical operations, such as addition, subtraction, AND, OR, etc.</a:t>
            </a:r>
          </a:p>
          <a:p>
            <a:pPr lvl="1" algn="just"/>
            <a:r>
              <a:rPr lang="en-US" sz="2400" b="1" dirty="0"/>
              <a:t>Memory</a:t>
            </a:r>
            <a:r>
              <a:rPr lang="en-US" sz="2400" dirty="0"/>
              <a:t> : Single memory space used for both program instructions and data.</a:t>
            </a:r>
          </a:p>
          <a:p>
            <a:pPr lvl="1" algn="just"/>
            <a:r>
              <a:rPr lang="en-US" b="1" dirty="0"/>
              <a:t>I/O</a:t>
            </a:r>
            <a:r>
              <a:rPr lang="en-US" dirty="0"/>
              <a:t> : Devices for input (e.g., keyboards, mice) and output (e.g., displays, printers) allow the computer to interact with the external world.</a:t>
            </a:r>
          </a:p>
          <a:p>
            <a:pPr lvl="1" algn="just"/>
            <a:endParaRPr lang="en-US" dirty="0"/>
          </a:p>
          <a:p>
            <a:pPr lvl="1" algn="just"/>
            <a:endParaRPr lang="en-US" sz="2400" dirty="0"/>
          </a:p>
          <a:p>
            <a:pPr lvl="1" algn="just"/>
            <a:endParaRPr lang="en-US" dirty="0"/>
          </a:p>
        </p:txBody>
      </p:sp>
      <p:sp>
        <p:nvSpPr>
          <p:cNvPr id="4" name="Slide Number Placeholder 3">
            <a:extLst>
              <a:ext uri="{FF2B5EF4-FFF2-40B4-BE49-F238E27FC236}">
                <a16:creationId xmlns:a16="http://schemas.microsoft.com/office/drawing/2014/main" id="{494AC84C-3076-AC47-0C3E-07CF631D82AC}"/>
              </a:ext>
            </a:extLst>
          </p:cNvPr>
          <p:cNvSpPr>
            <a:spLocks noGrp="1"/>
          </p:cNvSpPr>
          <p:nvPr>
            <p:ph type="sldNum" sz="quarter" idx="12"/>
          </p:nvPr>
        </p:nvSpPr>
        <p:spPr/>
        <p:txBody>
          <a:bodyPr/>
          <a:lstStyle/>
          <a:p>
            <a:fld id="{665E4B54-9FBF-4371-A767-DCD0D50C10CC}" type="slidenum">
              <a:rPr lang="en-US" smtClean="0"/>
              <a:t>10</a:t>
            </a:fld>
            <a:endParaRPr lang="en-US"/>
          </a:p>
        </p:txBody>
      </p:sp>
    </p:spTree>
    <p:extLst>
      <p:ext uri="{BB962C8B-B14F-4D97-AF65-F5344CB8AC3E}">
        <p14:creationId xmlns:p14="http://schemas.microsoft.com/office/powerpoint/2010/main" val="246914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1547-DADC-AEC4-FCD3-5D11C5DF5267}"/>
              </a:ext>
            </a:extLst>
          </p:cNvPr>
          <p:cNvSpPr>
            <a:spLocks noGrp="1"/>
          </p:cNvSpPr>
          <p:nvPr>
            <p:ph type="title"/>
          </p:nvPr>
        </p:nvSpPr>
        <p:spPr/>
        <p:txBody>
          <a:bodyPr/>
          <a:lstStyle/>
          <a:p>
            <a:r>
              <a:rPr lang="en-US" b="1" u="sng" dirty="0"/>
              <a:t>Three ways of doing anything faster</a:t>
            </a:r>
          </a:p>
        </p:txBody>
      </p:sp>
      <p:pic>
        <p:nvPicPr>
          <p:cNvPr id="5" name="Content Placeholder 4">
            <a:extLst>
              <a:ext uri="{FF2B5EF4-FFF2-40B4-BE49-F238E27FC236}">
                <a16:creationId xmlns:a16="http://schemas.microsoft.com/office/drawing/2014/main" id="{AE4C385A-CC1B-8BC9-3156-28E10FEEDF0A}"/>
              </a:ext>
            </a:extLst>
          </p:cNvPr>
          <p:cNvPicPr>
            <a:picLocks noGrp="1" noChangeAspect="1"/>
          </p:cNvPicPr>
          <p:nvPr>
            <p:ph idx="1"/>
          </p:nvPr>
        </p:nvPicPr>
        <p:blipFill>
          <a:blip r:embed="rId2"/>
          <a:stretch>
            <a:fillRect/>
          </a:stretch>
        </p:blipFill>
        <p:spPr>
          <a:xfrm>
            <a:off x="2037047" y="1879599"/>
            <a:ext cx="7444932" cy="4613276"/>
          </a:xfrm>
        </p:spPr>
      </p:pic>
      <p:sp>
        <p:nvSpPr>
          <p:cNvPr id="3" name="Slide Number Placeholder 2">
            <a:extLst>
              <a:ext uri="{FF2B5EF4-FFF2-40B4-BE49-F238E27FC236}">
                <a16:creationId xmlns:a16="http://schemas.microsoft.com/office/drawing/2014/main" id="{6AF06999-F331-33DB-405A-FF244994E16A}"/>
              </a:ext>
            </a:extLst>
          </p:cNvPr>
          <p:cNvSpPr>
            <a:spLocks noGrp="1"/>
          </p:cNvSpPr>
          <p:nvPr>
            <p:ph type="sldNum" sz="quarter" idx="12"/>
          </p:nvPr>
        </p:nvSpPr>
        <p:spPr/>
        <p:txBody>
          <a:bodyPr/>
          <a:lstStyle/>
          <a:p>
            <a:fld id="{665E4B54-9FBF-4371-A767-DCD0D50C10CC}" type="slidenum">
              <a:rPr lang="en-US" smtClean="0"/>
              <a:t>11</a:t>
            </a:fld>
            <a:endParaRPr lang="en-US"/>
          </a:p>
        </p:txBody>
      </p:sp>
    </p:spTree>
    <p:extLst>
      <p:ext uri="{BB962C8B-B14F-4D97-AF65-F5344CB8AC3E}">
        <p14:creationId xmlns:p14="http://schemas.microsoft.com/office/powerpoint/2010/main" val="143760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9F9E-87D6-0467-AF26-0C2989BA60F4}"/>
              </a:ext>
            </a:extLst>
          </p:cNvPr>
          <p:cNvSpPr>
            <a:spLocks noGrp="1"/>
          </p:cNvSpPr>
          <p:nvPr>
            <p:ph type="title"/>
          </p:nvPr>
        </p:nvSpPr>
        <p:spPr/>
        <p:txBody>
          <a:bodyPr/>
          <a:lstStyle/>
          <a:p>
            <a:r>
              <a:rPr lang="en-US" b="1" u="sng" dirty="0"/>
              <a:t>Work Harder</a:t>
            </a:r>
          </a:p>
        </p:txBody>
      </p:sp>
      <p:sp>
        <p:nvSpPr>
          <p:cNvPr id="3" name="Content Placeholder 2">
            <a:extLst>
              <a:ext uri="{FF2B5EF4-FFF2-40B4-BE49-F238E27FC236}">
                <a16:creationId xmlns:a16="http://schemas.microsoft.com/office/drawing/2014/main" id="{F4E5E90C-BE6F-0253-3F0D-AB3AB2EDE48E}"/>
              </a:ext>
            </a:extLst>
          </p:cNvPr>
          <p:cNvSpPr>
            <a:spLocks noGrp="1"/>
          </p:cNvSpPr>
          <p:nvPr>
            <p:ph idx="1"/>
          </p:nvPr>
        </p:nvSpPr>
        <p:spPr>
          <a:xfrm>
            <a:off x="838200" y="1825625"/>
            <a:ext cx="10515600" cy="4667250"/>
          </a:xfrm>
        </p:spPr>
        <p:txBody>
          <a:bodyPr>
            <a:normAutofit/>
          </a:bodyPr>
          <a:lstStyle/>
          <a:p>
            <a:pPr algn="just"/>
            <a:r>
              <a:rPr lang="en-US" b="1" dirty="0"/>
              <a:t>Number of transistors on chips </a:t>
            </a:r>
            <a:r>
              <a:rPr lang="en-US" dirty="0"/>
              <a:t>doubling every two years according to Moore’s law. (more transistors, more clock cycles)</a:t>
            </a:r>
          </a:p>
          <a:p>
            <a:pPr algn="just"/>
            <a:r>
              <a:rPr lang="en-US" dirty="0"/>
              <a:t>Industry was able to increase the frequency (F) for decades.</a:t>
            </a:r>
          </a:p>
        </p:txBody>
      </p:sp>
      <p:sp>
        <p:nvSpPr>
          <p:cNvPr id="4" name="Slide Number Placeholder 3">
            <a:extLst>
              <a:ext uri="{FF2B5EF4-FFF2-40B4-BE49-F238E27FC236}">
                <a16:creationId xmlns:a16="http://schemas.microsoft.com/office/drawing/2014/main" id="{32483A40-ACFE-D892-9226-42E37C1A80A9}"/>
              </a:ext>
            </a:extLst>
          </p:cNvPr>
          <p:cNvSpPr>
            <a:spLocks noGrp="1"/>
          </p:cNvSpPr>
          <p:nvPr>
            <p:ph type="sldNum" sz="quarter" idx="12"/>
          </p:nvPr>
        </p:nvSpPr>
        <p:spPr/>
        <p:txBody>
          <a:bodyPr/>
          <a:lstStyle/>
          <a:p>
            <a:fld id="{665E4B54-9FBF-4371-A767-DCD0D50C10CC}" type="slidenum">
              <a:rPr lang="en-US" smtClean="0"/>
              <a:t>12</a:t>
            </a:fld>
            <a:endParaRPr lang="en-US"/>
          </a:p>
        </p:txBody>
      </p:sp>
    </p:spTree>
    <p:extLst>
      <p:ext uri="{BB962C8B-B14F-4D97-AF65-F5344CB8AC3E}">
        <p14:creationId xmlns:p14="http://schemas.microsoft.com/office/powerpoint/2010/main" val="5622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7591-8271-1E9A-EF13-3C40173E61FA}"/>
              </a:ext>
            </a:extLst>
          </p:cNvPr>
          <p:cNvSpPr>
            <a:spLocks noGrp="1"/>
          </p:cNvSpPr>
          <p:nvPr>
            <p:ph type="title"/>
          </p:nvPr>
        </p:nvSpPr>
        <p:spPr/>
        <p:txBody>
          <a:bodyPr/>
          <a:lstStyle/>
          <a:p>
            <a:r>
              <a:rPr lang="en-US" b="1" u="sng" dirty="0"/>
              <a:t>Bottleneck in Work Harder</a:t>
            </a:r>
          </a:p>
        </p:txBody>
      </p:sp>
      <p:sp>
        <p:nvSpPr>
          <p:cNvPr id="3" name="Content Placeholder 2">
            <a:extLst>
              <a:ext uri="{FF2B5EF4-FFF2-40B4-BE49-F238E27FC236}">
                <a16:creationId xmlns:a16="http://schemas.microsoft.com/office/drawing/2014/main" id="{9D15D8BD-63B0-1E8C-B4FA-FB74FCDB2FB0}"/>
              </a:ext>
            </a:extLst>
          </p:cNvPr>
          <p:cNvSpPr>
            <a:spLocks noGrp="1"/>
          </p:cNvSpPr>
          <p:nvPr>
            <p:ph idx="1"/>
          </p:nvPr>
        </p:nvSpPr>
        <p:spPr/>
        <p:txBody>
          <a:bodyPr/>
          <a:lstStyle/>
          <a:p>
            <a:pPr algn="just"/>
            <a:r>
              <a:rPr lang="en-US" b="1" dirty="0"/>
              <a:t>Power Wall problem :</a:t>
            </a:r>
          </a:p>
          <a:p>
            <a:pPr lvl="1" algn="just"/>
            <a:r>
              <a:rPr lang="en-US" dirty="0"/>
              <a:t>As the number of transistors on a chip increases, so does the power consumption. </a:t>
            </a:r>
          </a:p>
          <a:p>
            <a:pPr lvl="1" algn="just"/>
            <a:r>
              <a:rPr lang="en-US" dirty="0"/>
              <a:t>Additionally, higher clock frequencies often lead to increased power consumption due to the dynamic power dissipated during each clock cycle.</a:t>
            </a:r>
          </a:p>
          <a:p>
            <a:pPr lvl="1" algn="just"/>
            <a:r>
              <a:rPr lang="en-US" dirty="0"/>
              <a:t>If the power density (power per unit area) is too high, its challenging to dissipate the heat efficiently.</a:t>
            </a:r>
          </a:p>
          <a:p>
            <a:endParaRPr lang="en-US" dirty="0"/>
          </a:p>
        </p:txBody>
      </p:sp>
      <p:sp>
        <p:nvSpPr>
          <p:cNvPr id="4" name="Slide Number Placeholder 3">
            <a:extLst>
              <a:ext uri="{FF2B5EF4-FFF2-40B4-BE49-F238E27FC236}">
                <a16:creationId xmlns:a16="http://schemas.microsoft.com/office/drawing/2014/main" id="{AAE6DD96-8133-5902-AF8A-33F6A0030361}"/>
              </a:ext>
            </a:extLst>
          </p:cNvPr>
          <p:cNvSpPr>
            <a:spLocks noGrp="1"/>
          </p:cNvSpPr>
          <p:nvPr>
            <p:ph type="sldNum" sz="quarter" idx="12"/>
          </p:nvPr>
        </p:nvSpPr>
        <p:spPr/>
        <p:txBody>
          <a:bodyPr/>
          <a:lstStyle/>
          <a:p>
            <a:fld id="{665E4B54-9FBF-4371-A767-DCD0D50C10CC}" type="slidenum">
              <a:rPr lang="en-US" smtClean="0"/>
              <a:t>13</a:t>
            </a:fld>
            <a:endParaRPr lang="en-US"/>
          </a:p>
        </p:txBody>
      </p:sp>
    </p:spTree>
    <p:extLst>
      <p:ext uri="{BB962C8B-B14F-4D97-AF65-F5344CB8AC3E}">
        <p14:creationId xmlns:p14="http://schemas.microsoft.com/office/powerpoint/2010/main" val="80763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796E-F2B7-7933-5CE7-75364FBED480}"/>
              </a:ext>
            </a:extLst>
          </p:cNvPr>
          <p:cNvSpPr>
            <a:spLocks noGrp="1"/>
          </p:cNvSpPr>
          <p:nvPr>
            <p:ph type="title"/>
          </p:nvPr>
        </p:nvSpPr>
        <p:spPr>
          <a:xfrm>
            <a:off x="838200" y="247651"/>
            <a:ext cx="10515600" cy="885824"/>
          </a:xfrm>
        </p:spPr>
        <p:txBody>
          <a:bodyPr/>
          <a:lstStyle/>
          <a:p>
            <a:r>
              <a:rPr lang="en-US" b="1" u="sng" dirty="0"/>
              <a:t>Work Smarter</a:t>
            </a:r>
          </a:p>
        </p:txBody>
      </p:sp>
      <p:sp>
        <p:nvSpPr>
          <p:cNvPr id="3" name="Content Placeholder 2">
            <a:extLst>
              <a:ext uri="{FF2B5EF4-FFF2-40B4-BE49-F238E27FC236}">
                <a16:creationId xmlns:a16="http://schemas.microsoft.com/office/drawing/2014/main" id="{85D24536-8D88-4E1A-3AF4-8071A603DF30}"/>
              </a:ext>
            </a:extLst>
          </p:cNvPr>
          <p:cNvSpPr>
            <a:spLocks noGrp="1"/>
          </p:cNvSpPr>
          <p:nvPr>
            <p:ph idx="1"/>
          </p:nvPr>
        </p:nvSpPr>
        <p:spPr>
          <a:xfrm>
            <a:off x="838200" y="1209675"/>
            <a:ext cx="10515600" cy="4967288"/>
          </a:xfrm>
        </p:spPr>
        <p:txBody>
          <a:bodyPr>
            <a:normAutofit/>
          </a:bodyPr>
          <a:lstStyle/>
          <a:p>
            <a:pPr algn="just"/>
            <a:r>
              <a:rPr lang="en-US" b="1" dirty="0"/>
              <a:t>Instruction Level Parallelism (ILP) </a:t>
            </a:r>
            <a:r>
              <a:rPr lang="en-US" dirty="0"/>
              <a:t>: Capability of a computer to execute multiple instructions simultaneously or in parallel.</a:t>
            </a:r>
          </a:p>
          <a:p>
            <a:pPr algn="just"/>
            <a:r>
              <a:rPr lang="en-US" dirty="0"/>
              <a:t>Techniques used to achieve ILP :</a:t>
            </a:r>
          </a:p>
          <a:p>
            <a:pPr lvl="1" algn="just"/>
            <a:r>
              <a:rPr lang="en-US" b="1" dirty="0"/>
              <a:t>Pipelining</a:t>
            </a:r>
            <a:r>
              <a:rPr lang="en-US" dirty="0"/>
              <a:t> : Divides the execution of instructions into several stages, and each stage is performed by a different segment of the processor. This allows for the parallel execution of multiple instructions at different stages of the pipeline.</a:t>
            </a:r>
          </a:p>
          <a:p>
            <a:pPr lvl="1" algn="just"/>
            <a:r>
              <a:rPr lang="en-US" b="1" dirty="0"/>
              <a:t>Superscalar architecture </a:t>
            </a:r>
            <a:r>
              <a:rPr lang="en-US" dirty="0"/>
              <a:t>:  Instructions are dispatched to multiple execution units based on availability, allowing for parallel execution of multiple instructions in a single clock cycle.</a:t>
            </a:r>
          </a:p>
          <a:p>
            <a:pPr lvl="1" algn="just"/>
            <a:r>
              <a:rPr lang="en-US" b="1" dirty="0"/>
              <a:t>Out of order execution </a:t>
            </a:r>
            <a:r>
              <a:rPr lang="en-US" dirty="0"/>
              <a:t>: The processor dynamically reorders the execution of instructions to maximize the utilization of available execution units.</a:t>
            </a:r>
          </a:p>
          <a:p>
            <a:pPr lvl="1" algn="just"/>
            <a:r>
              <a:rPr lang="en-US" b="1" dirty="0"/>
              <a:t>Vector processing </a:t>
            </a:r>
            <a:r>
              <a:rPr lang="en-US" dirty="0"/>
              <a:t>: Perform the same operation on multiple data elements simultaneously.</a:t>
            </a:r>
          </a:p>
          <a:p>
            <a:pPr lvl="1"/>
            <a:endParaRPr lang="en-US" dirty="0"/>
          </a:p>
          <a:p>
            <a:pPr lvl="1"/>
            <a:endParaRPr lang="en-US" dirty="0"/>
          </a:p>
          <a:p>
            <a:pPr lvl="1"/>
            <a:endParaRPr lang="en-US" dirty="0"/>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95350C7-A9AE-40EC-0582-66EE4A4073D1}"/>
              </a:ext>
            </a:extLst>
          </p:cNvPr>
          <p:cNvSpPr>
            <a:spLocks noGrp="1"/>
          </p:cNvSpPr>
          <p:nvPr>
            <p:ph type="sldNum" sz="quarter" idx="12"/>
          </p:nvPr>
        </p:nvSpPr>
        <p:spPr/>
        <p:txBody>
          <a:bodyPr/>
          <a:lstStyle/>
          <a:p>
            <a:fld id="{665E4B54-9FBF-4371-A767-DCD0D50C10CC}" type="slidenum">
              <a:rPr lang="en-US" smtClean="0"/>
              <a:t>14</a:t>
            </a:fld>
            <a:endParaRPr lang="en-US"/>
          </a:p>
        </p:txBody>
      </p:sp>
    </p:spTree>
    <p:extLst>
      <p:ext uri="{BB962C8B-B14F-4D97-AF65-F5344CB8AC3E}">
        <p14:creationId xmlns:p14="http://schemas.microsoft.com/office/powerpoint/2010/main" val="307741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76CC-AD97-59B6-13E6-3FA1EEA46934}"/>
              </a:ext>
            </a:extLst>
          </p:cNvPr>
          <p:cNvSpPr>
            <a:spLocks noGrp="1"/>
          </p:cNvSpPr>
          <p:nvPr>
            <p:ph type="title"/>
          </p:nvPr>
        </p:nvSpPr>
        <p:spPr/>
        <p:txBody>
          <a:bodyPr/>
          <a:lstStyle/>
          <a:p>
            <a:r>
              <a:rPr lang="en-US" b="1" u="sng" dirty="0"/>
              <a:t>Pipelining</a:t>
            </a:r>
          </a:p>
        </p:txBody>
      </p:sp>
      <p:pic>
        <p:nvPicPr>
          <p:cNvPr id="1026" name="Picture 2" descr="Concepts of Pipelining | Computer Architecture">
            <a:extLst>
              <a:ext uri="{FF2B5EF4-FFF2-40B4-BE49-F238E27FC236}">
                <a16:creationId xmlns:a16="http://schemas.microsoft.com/office/drawing/2014/main" id="{B27DD7BF-EA1F-D371-4387-463CE1D3A9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350" y="1857375"/>
            <a:ext cx="87344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2AD054-3C56-D796-7DCF-150F5C5FB214}"/>
              </a:ext>
            </a:extLst>
          </p:cNvPr>
          <p:cNvSpPr>
            <a:spLocks noGrp="1"/>
          </p:cNvSpPr>
          <p:nvPr>
            <p:ph type="sldNum" sz="quarter" idx="12"/>
          </p:nvPr>
        </p:nvSpPr>
        <p:spPr/>
        <p:txBody>
          <a:bodyPr/>
          <a:lstStyle/>
          <a:p>
            <a:fld id="{665E4B54-9FBF-4371-A767-DCD0D50C10CC}" type="slidenum">
              <a:rPr lang="en-US" smtClean="0"/>
              <a:t>15</a:t>
            </a:fld>
            <a:endParaRPr lang="en-US"/>
          </a:p>
        </p:txBody>
      </p:sp>
    </p:spTree>
    <p:extLst>
      <p:ext uri="{BB962C8B-B14F-4D97-AF65-F5344CB8AC3E}">
        <p14:creationId xmlns:p14="http://schemas.microsoft.com/office/powerpoint/2010/main" val="413076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C3B4-8A76-D421-6EF0-95FB2724E7BD}"/>
              </a:ext>
            </a:extLst>
          </p:cNvPr>
          <p:cNvSpPr>
            <a:spLocks noGrp="1"/>
          </p:cNvSpPr>
          <p:nvPr>
            <p:ph type="title"/>
          </p:nvPr>
        </p:nvSpPr>
        <p:spPr/>
        <p:txBody>
          <a:bodyPr/>
          <a:lstStyle/>
          <a:p>
            <a:r>
              <a:rPr lang="en-US" b="1" u="sng" dirty="0"/>
              <a:t>Superscalar architecture</a:t>
            </a:r>
          </a:p>
        </p:txBody>
      </p:sp>
      <p:pic>
        <p:nvPicPr>
          <p:cNvPr id="5" name="Content Placeholder 4">
            <a:extLst>
              <a:ext uri="{FF2B5EF4-FFF2-40B4-BE49-F238E27FC236}">
                <a16:creationId xmlns:a16="http://schemas.microsoft.com/office/drawing/2014/main" id="{9494068C-79F2-18E8-2186-D49811A35AED}"/>
              </a:ext>
            </a:extLst>
          </p:cNvPr>
          <p:cNvPicPr>
            <a:picLocks noGrp="1" noChangeAspect="1"/>
          </p:cNvPicPr>
          <p:nvPr>
            <p:ph idx="1"/>
          </p:nvPr>
        </p:nvPicPr>
        <p:blipFill>
          <a:blip r:embed="rId2"/>
          <a:stretch>
            <a:fillRect/>
          </a:stretch>
        </p:blipFill>
        <p:spPr>
          <a:xfrm>
            <a:off x="2234494" y="1825625"/>
            <a:ext cx="7723012" cy="4351338"/>
          </a:xfrm>
        </p:spPr>
      </p:pic>
      <p:sp>
        <p:nvSpPr>
          <p:cNvPr id="3" name="Slide Number Placeholder 2">
            <a:extLst>
              <a:ext uri="{FF2B5EF4-FFF2-40B4-BE49-F238E27FC236}">
                <a16:creationId xmlns:a16="http://schemas.microsoft.com/office/drawing/2014/main" id="{958448B6-2132-5959-22B7-23F9175E4853}"/>
              </a:ext>
            </a:extLst>
          </p:cNvPr>
          <p:cNvSpPr>
            <a:spLocks noGrp="1"/>
          </p:cNvSpPr>
          <p:nvPr>
            <p:ph type="sldNum" sz="quarter" idx="12"/>
          </p:nvPr>
        </p:nvSpPr>
        <p:spPr/>
        <p:txBody>
          <a:bodyPr/>
          <a:lstStyle/>
          <a:p>
            <a:fld id="{665E4B54-9FBF-4371-A767-DCD0D50C10CC}" type="slidenum">
              <a:rPr lang="en-US" smtClean="0"/>
              <a:t>16</a:t>
            </a:fld>
            <a:endParaRPr lang="en-US"/>
          </a:p>
        </p:txBody>
      </p:sp>
    </p:spTree>
    <p:extLst>
      <p:ext uri="{BB962C8B-B14F-4D97-AF65-F5344CB8AC3E}">
        <p14:creationId xmlns:p14="http://schemas.microsoft.com/office/powerpoint/2010/main" val="337715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5DBE-E0DC-486C-7184-435BF1C47A6C}"/>
              </a:ext>
            </a:extLst>
          </p:cNvPr>
          <p:cNvSpPr>
            <a:spLocks noGrp="1"/>
          </p:cNvSpPr>
          <p:nvPr>
            <p:ph type="title"/>
          </p:nvPr>
        </p:nvSpPr>
        <p:spPr/>
        <p:txBody>
          <a:bodyPr/>
          <a:lstStyle/>
          <a:p>
            <a:r>
              <a:rPr lang="en-US" b="1" u="sng" dirty="0"/>
              <a:t>Bottleneck in Work Smarter</a:t>
            </a:r>
          </a:p>
        </p:txBody>
      </p:sp>
      <p:sp>
        <p:nvSpPr>
          <p:cNvPr id="3" name="Content Placeholder 2">
            <a:extLst>
              <a:ext uri="{FF2B5EF4-FFF2-40B4-BE49-F238E27FC236}">
                <a16:creationId xmlns:a16="http://schemas.microsoft.com/office/drawing/2014/main" id="{445B60DC-7B50-DD98-EE7A-793EC7C13BB7}"/>
              </a:ext>
            </a:extLst>
          </p:cNvPr>
          <p:cNvSpPr>
            <a:spLocks noGrp="1"/>
          </p:cNvSpPr>
          <p:nvPr>
            <p:ph idx="1"/>
          </p:nvPr>
        </p:nvSpPr>
        <p:spPr/>
        <p:txBody>
          <a:bodyPr>
            <a:normAutofit/>
          </a:bodyPr>
          <a:lstStyle/>
          <a:p>
            <a:pPr algn="just"/>
            <a:r>
              <a:rPr lang="en-US" dirty="0"/>
              <a:t>ILP Wall : A point in the design of microprocessors where further attempts to exploit Instruction Level Parallelism (ILP) provide diminishing returns.</a:t>
            </a:r>
          </a:p>
          <a:p>
            <a:pPr lvl="1" algn="just"/>
            <a:r>
              <a:rPr lang="en-US" dirty="0"/>
              <a:t>It becomes increasingly difficult to identify and execute more instructions in parallel.</a:t>
            </a:r>
          </a:p>
          <a:p>
            <a:pPr lvl="1" algn="just"/>
            <a:r>
              <a:rPr lang="en-US" dirty="0"/>
              <a:t>Many instructions in a program depend on the results of previous instructions which creates constraints on the ability to execute instructions in parallel.</a:t>
            </a:r>
          </a:p>
          <a:p>
            <a:pPr lvl="1" algn="just"/>
            <a:r>
              <a:rPr lang="en-US" dirty="0"/>
              <a:t>Deeper pipelines make the power problem worse.</a:t>
            </a:r>
          </a:p>
          <a:p>
            <a:pPr algn="just"/>
            <a:r>
              <a:rPr lang="en-US" dirty="0"/>
              <a:t>A solution is to use caching.</a:t>
            </a:r>
          </a:p>
        </p:txBody>
      </p:sp>
      <p:sp>
        <p:nvSpPr>
          <p:cNvPr id="4" name="Slide Number Placeholder 3">
            <a:extLst>
              <a:ext uri="{FF2B5EF4-FFF2-40B4-BE49-F238E27FC236}">
                <a16:creationId xmlns:a16="http://schemas.microsoft.com/office/drawing/2014/main" id="{3D721867-99ED-0DFD-1BDA-9372E8CFC769}"/>
              </a:ext>
            </a:extLst>
          </p:cNvPr>
          <p:cNvSpPr>
            <a:spLocks noGrp="1"/>
          </p:cNvSpPr>
          <p:nvPr>
            <p:ph type="sldNum" sz="quarter" idx="12"/>
          </p:nvPr>
        </p:nvSpPr>
        <p:spPr/>
        <p:txBody>
          <a:bodyPr/>
          <a:lstStyle/>
          <a:p>
            <a:fld id="{665E4B54-9FBF-4371-A767-DCD0D50C10CC}" type="slidenum">
              <a:rPr lang="en-US" smtClean="0"/>
              <a:t>17</a:t>
            </a:fld>
            <a:endParaRPr lang="en-US"/>
          </a:p>
        </p:txBody>
      </p:sp>
    </p:spTree>
    <p:extLst>
      <p:ext uri="{BB962C8B-B14F-4D97-AF65-F5344CB8AC3E}">
        <p14:creationId xmlns:p14="http://schemas.microsoft.com/office/powerpoint/2010/main" val="122374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28D0-D246-01D3-C21A-8D5285F1E125}"/>
              </a:ext>
            </a:extLst>
          </p:cNvPr>
          <p:cNvSpPr>
            <a:spLocks noGrp="1"/>
          </p:cNvSpPr>
          <p:nvPr>
            <p:ph type="title"/>
          </p:nvPr>
        </p:nvSpPr>
        <p:spPr>
          <a:xfrm>
            <a:off x="838200" y="257175"/>
            <a:ext cx="10515600" cy="981075"/>
          </a:xfrm>
        </p:spPr>
        <p:txBody>
          <a:bodyPr/>
          <a:lstStyle/>
          <a:p>
            <a:r>
              <a:rPr lang="en-US" b="1" u="sng" dirty="0"/>
              <a:t>Parallelism</a:t>
            </a:r>
          </a:p>
        </p:txBody>
      </p:sp>
      <p:pic>
        <p:nvPicPr>
          <p:cNvPr id="5" name="Content Placeholder 4">
            <a:extLst>
              <a:ext uri="{FF2B5EF4-FFF2-40B4-BE49-F238E27FC236}">
                <a16:creationId xmlns:a16="http://schemas.microsoft.com/office/drawing/2014/main" id="{3BA45891-2377-1AE5-0DB4-8D7FAA4DC25B}"/>
              </a:ext>
            </a:extLst>
          </p:cNvPr>
          <p:cNvPicPr>
            <a:picLocks noGrp="1" noChangeAspect="1"/>
          </p:cNvPicPr>
          <p:nvPr>
            <p:ph idx="1"/>
          </p:nvPr>
        </p:nvPicPr>
        <p:blipFill>
          <a:blip r:embed="rId2"/>
          <a:stretch>
            <a:fillRect/>
          </a:stretch>
        </p:blipFill>
        <p:spPr>
          <a:xfrm>
            <a:off x="1362075" y="1238250"/>
            <a:ext cx="9867900" cy="4938713"/>
          </a:xfrm>
        </p:spPr>
      </p:pic>
      <p:sp>
        <p:nvSpPr>
          <p:cNvPr id="3" name="Slide Number Placeholder 2">
            <a:extLst>
              <a:ext uri="{FF2B5EF4-FFF2-40B4-BE49-F238E27FC236}">
                <a16:creationId xmlns:a16="http://schemas.microsoft.com/office/drawing/2014/main" id="{512FB450-14A3-D443-47DC-7649B59CADF5}"/>
              </a:ext>
            </a:extLst>
          </p:cNvPr>
          <p:cNvSpPr>
            <a:spLocks noGrp="1"/>
          </p:cNvSpPr>
          <p:nvPr>
            <p:ph type="sldNum" sz="quarter" idx="12"/>
          </p:nvPr>
        </p:nvSpPr>
        <p:spPr/>
        <p:txBody>
          <a:bodyPr/>
          <a:lstStyle/>
          <a:p>
            <a:fld id="{665E4B54-9FBF-4371-A767-DCD0D50C10CC}" type="slidenum">
              <a:rPr lang="en-US" smtClean="0"/>
              <a:t>18</a:t>
            </a:fld>
            <a:endParaRPr lang="en-US"/>
          </a:p>
        </p:txBody>
      </p:sp>
    </p:spTree>
    <p:extLst>
      <p:ext uri="{BB962C8B-B14F-4D97-AF65-F5344CB8AC3E}">
        <p14:creationId xmlns:p14="http://schemas.microsoft.com/office/powerpoint/2010/main" val="190778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6BE4-5D94-F49E-20CE-AA3D3EA97168}"/>
              </a:ext>
            </a:extLst>
          </p:cNvPr>
          <p:cNvSpPr>
            <a:spLocks noGrp="1"/>
          </p:cNvSpPr>
          <p:nvPr>
            <p:ph type="title"/>
          </p:nvPr>
        </p:nvSpPr>
        <p:spPr>
          <a:xfrm>
            <a:off x="838200" y="365126"/>
            <a:ext cx="10515600" cy="901700"/>
          </a:xfrm>
        </p:spPr>
        <p:txBody>
          <a:bodyPr/>
          <a:lstStyle/>
          <a:p>
            <a:r>
              <a:rPr lang="en-US" b="1" u="sng" dirty="0"/>
              <a:t>Flynn’s Taxonomy</a:t>
            </a:r>
          </a:p>
        </p:txBody>
      </p:sp>
      <p:sp>
        <p:nvSpPr>
          <p:cNvPr id="3" name="Content Placeholder 2">
            <a:extLst>
              <a:ext uri="{FF2B5EF4-FFF2-40B4-BE49-F238E27FC236}">
                <a16:creationId xmlns:a16="http://schemas.microsoft.com/office/drawing/2014/main" id="{89BA3C1D-78FB-4DFA-4F34-D540360FCD14}"/>
              </a:ext>
            </a:extLst>
          </p:cNvPr>
          <p:cNvSpPr>
            <a:spLocks noGrp="1"/>
          </p:cNvSpPr>
          <p:nvPr>
            <p:ph idx="1"/>
          </p:nvPr>
        </p:nvSpPr>
        <p:spPr>
          <a:xfrm>
            <a:off x="838200" y="1200150"/>
            <a:ext cx="10515600" cy="4976813"/>
          </a:xfrm>
        </p:spPr>
        <p:txBody>
          <a:bodyPr>
            <a:normAutofit/>
          </a:bodyPr>
          <a:lstStyle/>
          <a:p>
            <a:pPr algn="just"/>
            <a:r>
              <a:rPr lang="en-US" dirty="0"/>
              <a:t>Proposed by Michael J. Flynn in 1966</a:t>
            </a:r>
          </a:p>
          <a:p>
            <a:pPr algn="just"/>
            <a:r>
              <a:rPr lang="en-US" dirty="0"/>
              <a:t>Framework for understanding and classifying parallel processing systems.</a:t>
            </a:r>
          </a:p>
          <a:p>
            <a:pPr algn="just"/>
            <a:r>
              <a:rPr lang="en-US" dirty="0"/>
              <a:t>Categorizes computer architectures based on the number of instruction streams and data streams that can be processed concurrently.</a:t>
            </a:r>
          </a:p>
          <a:p>
            <a:pPr algn="just"/>
            <a:r>
              <a:rPr lang="en-US" dirty="0"/>
              <a:t>The four categories are :</a:t>
            </a:r>
          </a:p>
          <a:p>
            <a:pPr lvl="1" algn="just"/>
            <a:r>
              <a:rPr lang="en-US" dirty="0"/>
              <a:t>Single Instruction, Single Data (SISD)</a:t>
            </a:r>
          </a:p>
          <a:p>
            <a:pPr lvl="1" algn="just"/>
            <a:r>
              <a:rPr lang="en-US" dirty="0"/>
              <a:t>Single Instruction, Multiple Data (SIMD)</a:t>
            </a:r>
          </a:p>
          <a:p>
            <a:pPr lvl="1" algn="just"/>
            <a:r>
              <a:rPr lang="en-US" dirty="0"/>
              <a:t>Multiple Instruction, Single Data (MISD)</a:t>
            </a:r>
          </a:p>
          <a:p>
            <a:pPr lvl="1" algn="just"/>
            <a:r>
              <a:rPr lang="fr-FR" dirty="0"/>
              <a:t>Multiple Instruction, Multiple Data (MIMD)</a:t>
            </a:r>
            <a:endParaRPr lang="en-US" dirty="0"/>
          </a:p>
        </p:txBody>
      </p:sp>
      <p:sp>
        <p:nvSpPr>
          <p:cNvPr id="4" name="Slide Number Placeholder 3">
            <a:extLst>
              <a:ext uri="{FF2B5EF4-FFF2-40B4-BE49-F238E27FC236}">
                <a16:creationId xmlns:a16="http://schemas.microsoft.com/office/drawing/2014/main" id="{825BF102-2C65-F01E-FD81-747CCEB66D3A}"/>
              </a:ext>
            </a:extLst>
          </p:cNvPr>
          <p:cNvSpPr>
            <a:spLocks noGrp="1"/>
          </p:cNvSpPr>
          <p:nvPr>
            <p:ph type="sldNum" sz="quarter" idx="12"/>
          </p:nvPr>
        </p:nvSpPr>
        <p:spPr/>
        <p:txBody>
          <a:bodyPr/>
          <a:lstStyle/>
          <a:p>
            <a:fld id="{665E4B54-9FBF-4371-A767-DCD0D50C10CC}" type="slidenum">
              <a:rPr lang="en-US" smtClean="0"/>
              <a:t>19</a:t>
            </a:fld>
            <a:endParaRPr lang="en-US"/>
          </a:p>
        </p:txBody>
      </p:sp>
    </p:spTree>
    <p:extLst>
      <p:ext uri="{BB962C8B-B14F-4D97-AF65-F5344CB8AC3E}">
        <p14:creationId xmlns:p14="http://schemas.microsoft.com/office/powerpoint/2010/main" val="40869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9909-1B67-6C6F-B4EF-82B25236F1C1}"/>
              </a:ext>
            </a:extLst>
          </p:cNvPr>
          <p:cNvSpPr>
            <a:spLocks noGrp="1"/>
          </p:cNvSpPr>
          <p:nvPr>
            <p:ph type="title"/>
          </p:nvPr>
        </p:nvSpPr>
        <p:spPr>
          <a:xfrm>
            <a:off x="380144" y="205483"/>
            <a:ext cx="11415445" cy="976045"/>
          </a:xfrm>
        </p:spPr>
        <p:txBody>
          <a:bodyPr>
            <a:normAutofit/>
          </a:bodyPr>
          <a:lstStyle/>
          <a:p>
            <a:pPr algn="ctr"/>
            <a:r>
              <a:rPr lang="en-IN" b="1" u="sng" dirty="0"/>
              <a:t>Introduction</a:t>
            </a:r>
          </a:p>
        </p:txBody>
      </p:sp>
      <p:sp>
        <p:nvSpPr>
          <p:cNvPr id="3" name="Content Placeholder 2">
            <a:extLst>
              <a:ext uri="{FF2B5EF4-FFF2-40B4-BE49-F238E27FC236}">
                <a16:creationId xmlns:a16="http://schemas.microsoft.com/office/drawing/2014/main" id="{7E54019A-808E-856E-B81B-93DB529A911C}"/>
              </a:ext>
            </a:extLst>
          </p:cNvPr>
          <p:cNvSpPr>
            <a:spLocks noGrp="1"/>
          </p:cNvSpPr>
          <p:nvPr>
            <p:ph idx="1"/>
          </p:nvPr>
        </p:nvSpPr>
        <p:spPr>
          <a:xfrm>
            <a:off x="838200" y="1181528"/>
            <a:ext cx="10515600" cy="5095982"/>
          </a:xfrm>
        </p:spPr>
        <p:txBody>
          <a:bodyPr>
            <a:normAutofit fontScale="92500" lnSpcReduction="10000"/>
          </a:bodyPr>
          <a:lstStyle/>
          <a:p>
            <a:pPr marL="0" indent="0">
              <a:buNone/>
            </a:pPr>
            <a:r>
              <a:rPr lang="en-IN" sz="3900" b="1" u="sng" dirty="0"/>
              <a:t>Traditional Systems</a:t>
            </a:r>
          </a:p>
          <a:p>
            <a:pPr algn="just"/>
            <a:r>
              <a:rPr lang="en-IN" dirty="0"/>
              <a:t>Traditionally, computer software has been written for serial computation, called as </a:t>
            </a:r>
            <a:r>
              <a:rPr lang="en-IN" b="1" dirty="0"/>
              <a:t>sequential computing or traditional computing.</a:t>
            </a:r>
          </a:p>
          <a:p>
            <a:pPr algn="just"/>
            <a:r>
              <a:rPr lang="en-IN" b="1" dirty="0"/>
              <a:t>Sequential Computing</a:t>
            </a:r>
            <a:r>
              <a:rPr lang="en-IN" dirty="0"/>
              <a:t> is the type of computing where one instruction is given at a particular time and the next instruction has to wait for the first instruction to execute.</a:t>
            </a:r>
          </a:p>
          <a:p>
            <a:pPr algn="just"/>
            <a:r>
              <a:rPr lang="en-IN" dirty="0"/>
              <a:t> To solve a problem, an algorithm is constructed and implemented as a serial stream of instructions. </a:t>
            </a:r>
          </a:p>
          <a:p>
            <a:pPr algn="just"/>
            <a:r>
              <a:rPr lang="en-IN" dirty="0"/>
              <a:t>These instructions are executed on a Central Processing Unit on one computer. </a:t>
            </a:r>
          </a:p>
          <a:p>
            <a:pPr algn="just"/>
            <a:r>
              <a:rPr lang="en-IN" dirty="0"/>
              <a:t>It is having a single processor with low performance and high work-load for the processor.</a:t>
            </a:r>
            <a:endParaRPr lang="en-IN" baseline="30000" dirty="0"/>
          </a:p>
        </p:txBody>
      </p:sp>
      <p:sp>
        <p:nvSpPr>
          <p:cNvPr id="4" name="Slide Number Placeholder 3">
            <a:extLst>
              <a:ext uri="{FF2B5EF4-FFF2-40B4-BE49-F238E27FC236}">
                <a16:creationId xmlns:a16="http://schemas.microsoft.com/office/drawing/2014/main" id="{5B8A1C9C-DFB1-8947-C1CF-939E578079BA}"/>
              </a:ext>
            </a:extLst>
          </p:cNvPr>
          <p:cNvSpPr>
            <a:spLocks noGrp="1"/>
          </p:cNvSpPr>
          <p:nvPr>
            <p:ph type="sldNum" sz="quarter" idx="12"/>
          </p:nvPr>
        </p:nvSpPr>
        <p:spPr/>
        <p:txBody>
          <a:bodyPr/>
          <a:lstStyle/>
          <a:p>
            <a:fld id="{665E4B54-9FBF-4371-A767-DCD0D50C10CC}" type="slidenum">
              <a:rPr lang="en-US" smtClean="0"/>
              <a:t>2</a:t>
            </a:fld>
            <a:endParaRPr lang="en-US"/>
          </a:p>
        </p:txBody>
      </p:sp>
    </p:spTree>
    <p:extLst>
      <p:ext uri="{BB962C8B-B14F-4D97-AF65-F5344CB8AC3E}">
        <p14:creationId xmlns:p14="http://schemas.microsoft.com/office/powerpoint/2010/main" val="36764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44DC-8674-4D6B-3F9F-CF56F4DB110E}"/>
              </a:ext>
            </a:extLst>
          </p:cNvPr>
          <p:cNvSpPr>
            <a:spLocks noGrp="1"/>
          </p:cNvSpPr>
          <p:nvPr>
            <p:ph type="title"/>
          </p:nvPr>
        </p:nvSpPr>
        <p:spPr/>
        <p:txBody>
          <a:bodyPr/>
          <a:lstStyle/>
          <a:p>
            <a:r>
              <a:rPr lang="en-US" b="1" u="sng" dirty="0"/>
              <a:t>Categories of Flynn’s Taxonomy</a:t>
            </a:r>
          </a:p>
        </p:txBody>
      </p:sp>
      <p:pic>
        <p:nvPicPr>
          <p:cNvPr id="5" name="Content Placeholder 4">
            <a:extLst>
              <a:ext uri="{FF2B5EF4-FFF2-40B4-BE49-F238E27FC236}">
                <a16:creationId xmlns:a16="http://schemas.microsoft.com/office/drawing/2014/main" id="{644781FD-104E-B7ED-993F-0321CCE2E18C}"/>
              </a:ext>
            </a:extLst>
          </p:cNvPr>
          <p:cNvPicPr>
            <a:picLocks noGrp="1" noChangeAspect="1"/>
          </p:cNvPicPr>
          <p:nvPr>
            <p:ph idx="1"/>
          </p:nvPr>
        </p:nvPicPr>
        <p:blipFill>
          <a:blip r:embed="rId2"/>
          <a:stretch>
            <a:fillRect/>
          </a:stretch>
        </p:blipFill>
        <p:spPr>
          <a:xfrm>
            <a:off x="1428750" y="1825624"/>
            <a:ext cx="8949655" cy="4546857"/>
          </a:xfrm>
        </p:spPr>
      </p:pic>
      <p:sp>
        <p:nvSpPr>
          <p:cNvPr id="3" name="Slide Number Placeholder 2">
            <a:extLst>
              <a:ext uri="{FF2B5EF4-FFF2-40B4-BE49-F238E27FC236}">
                <a16:creationId xmlns:a16="http://schemas.microsoft.com/office/drawing/2014/main" id="{76435F40-87D2-AE3A-352E-39CF0256C051}"/>
              </a:ext>
            </a:extLst>
          </p:cNvPr>
          <p:cNvSpPr>
            <a:spLocks noGrp="1"/>
          </p:cNvSpPr>
          <p:nvPr>
            <p:ph type="sldNum" sz="quarter" idx="12"/>
          </p:nvPr>
        </p:nvSpPr>
        <p:spPr/>
        <p:txBody>
          <a:bodyPr/>
          <a:lstStyle/>
          <a:p>
            <a:fld id="{665E4B54-9FBF-4371-A767-DCD0D50C10CC}" type="slidenum">
              <a:rPr lang="en-US" smtClean="0"/>
              <a:t>20</a:t>
            </a:fld>
            <a:endParaRPr lang="en-US"/>
          </a:p>
        </p:txBody>
      </p:sp>
    </p:spTree>
    <p:extLst>
      <p:ext uri="{BB962C8B-B14F-4D97-AF65-F5344CB8AC3E}">
        <p14:creationId xmlns:p14="http://schemas.microsoft.com/office/powerpoint/2010/main" val="252763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94A-2E5E-BC14-54C1-361F0A5BDA19}"/>
              </a:ext>
            </a:extLst>
          </p:cNvPr>
          <p:cNvSpPr>
            <a:spLocks noGrp="1"/>
          </p:cNvSpPr>
          <p:nvPr>
            <p:ph type="title"/>
          </p:nvPr>
        </p:nvSpPr>
        <p:spPr/>
        <p:txBody>
          <a:bodyPr/>
          <a:lstStyle/>
          <a:p>
            <a:r>
              <a:rPr lang="en-US" b="1" u="sng" dirty="0"/>
              <a:t>Single Instruction, Single Data (SISD)</a:t>
            </a:r>
          </a:p>
        </p:txBody>
      </p:sp>
      <p:sp>
        <p:nvSpPr>
          <p:cNvPr id="3" name="Content Placeholder 2">
            <a:extLst>
              <a:ext uri="{FF2B5EF4-FFF2-40B4-BE49-F238E27FC236}">
                <a16:creationId xmlns:a16="http://schemas.microsoft.com/office/drawing/2014/main" id="{6E1ECCD1-D368-0EEE-B5D7-BA90616C384F}"/>
              </a:ext>
            </a:extLst>
          </p:cNvPr>
          <p:cNvSpPr>
            <a:spLocks noGrp="1"/>
          </p:cNvSpPr>
          <p:nvPr>
            <p:ph idx="1"/>
          </p:nvPr>
        </p:nvSpPr>
        <p:spPr/>
        <p:txBody>
          <a:bodyPr/>
          <a:lstStyle/>
          <a:p>
            <a:pPr algn="just"/>
            <a:r>
              <a:rPr lang="en-US" dirty="0"/>
              <a:t>Only one instruction stream and one data stream.</a:t>
            </a:r>
          </a:p>
          <a:p>
            <a:pPr algn="just"/>
            <a:r>
              <a:rPr lang="en-US" dirty="0"/>
              <a:t>This is the traditional von Neumann architecture, where a single processor executes a single instruction at a time on a single piece of data and is called scalar operations.</a:t>
            </a:r>
          </a:p>
          <a:p>
            <a:pPr algn="just"/>
            <a:r>
              <a:rPr lang="en-US" b="1" dirty="0"/>
              <a:t>Example</a:t>
            </a:r>
            <a:r>
              <a:rPr lang="en-US"/>
              <a:t>: Conventional </a:t>
            </a:r>
            <a:r>
              <a:rPr lang="en-US" dirty="0"/>
              <a:t>sequential computer </a:t>
            </a:r>
          </a:p>
          <a:p>
            <a:endParaRPr lang="en-US" dirty="0"/>
          </a:p>
        </p:txBody>
      </p:sp>
      <p:sp>
        <p:nvSpPr>
          <p:cNvPr id="4" name="Slide Number Placeholder 3">
            <a:extLst>
              <a:ext uri="{FF2B5EF4-FFF2-40B4-BE49-F238E27FC236}">
                <a16:creationId xmlns:a16="http://schemas.microsoft.com/office/drawing/2014/main" id="{E61B7DD9-3D51-3ED3-2686-D992BA33D75C}"/>
              </a:ext>
            </a:extLst>
          </p:cNvPr>
          <p:cNvSpPr>
            <a:spLocks noGrp="1"/>
          </p:cNvSpPr>
          <p:nvPr>
            <p:ph type="sldNum" sz="quarter" idx="12"/>
          </p:nvPr>
        </p:nvSpPr>
        <p:spPr/>
        <p:txBody>
          <a:bodyPr/>
          <a:lstStyle/>
          <a:p>
            <a:fld id="{665E4B54-9FBF-4371-A767-DCD0D50C10CC}" type="slidenum">
              <a:rPr lang="en-US" smtClean="0"/>
              <a:t>21</a:t>
            </a:fld>
            <a:endParaRPr lang="en-US"/>
          </a:p>
        </p:txBody>
      </p:sp>
    </p:spTree>
    <p:extLst>
      <p:ext uri="{BB962C8B-B14F-4D97-AF65-F5344CB8AC3E}">
        <p14:creationId xmlns:p14="http://schemas.microsoft.com/office/powerpoint/2010/main" val="123233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data pool&#10;&#10;Description automatically generated">
            <a:extLst>
              <a:ext uri="{FF2B5EF4-FFF2-40B4-BE49-F238E27FC236}">
                <a16:creationId xmlns:a16="http://schemas.microsoft.com/office/drawing/2014/main" id="{E1813336-1144-2EEB-38B2-FD77293B1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986" y="704193"/>
            <a:ext cx="8912773" cy="5255173"/>
          </a:xfrm>
        </p:spPr>
      </p:pic>
      <p:sp>
        <p:nvSpPr>
          <p:cNvPr id="4" name="Slide Number Placeholder 3">
            <a:extLst>
              <a:ext uri="{FF2B5EF4-FFF2-40B4-BE49-F238E27FC236}">
                <a16:creationId xmlns:a16="http://schemas.microsoft.com/office/drawing/2014/main" id="{3213F67E-E181-A912-31B3-77AEC39C2C06}"/>
              </a:ext>
            </a:extLst>
          </p:cNvPr>
          <p:cNvSpPr>
            <a:spLocks noGrp="1"/>
          </p:cNvSpPr>
          <p:nvPr>
            <p:ph type="sldNum" sz="quarter" idx="12"/>
          </p:nvPr>
        </p:nvSpPr>
        <p:spPr/>
        <p:txBody>
          <a:bodyPr/>
          <a:lstStyle/>
          <a:p>
            <a:fld id="{665E4B54-9FBF-4371-A767-DCD0D50C10CC}" type="slidenum">
              <a:rPr lang="en-US" smtClean="0"/>
              <a:t>22</a:t>
            </a:fld>
            <a:endParaRPr lang="en-US"/>
          </a:p>
        </p:txBody>
      </p:sp>
    </p:spTree>
    <p:extLst>
      <p:ext uri="{BB962C8B-B14F-4D97-AF65-F5344CB8AC3E}">
        <p14:creationId xmlns:p14="http://schemas.microsoft.com/office/powerpoint/2010/main" val="656423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8A7D-4ACE-7E94-4099-DF201444F9CB}"/>
              </a:ext>
            </a:extLst>
          </p:cNvPr>
          <p:cNvSpPr>
            <a:spLocks noGrp="1"/>
          </p:cNvSpPr>
          <p:nvPr>
            <p:ph type="title"/>
          </p:nvPr>
        </p:nvSpPr>
        <p:spPr>
          <a:xfrm>
            <a:off x="838200" y="136525"/>
            <a:ext cx="10515600" cy="1407785"/>
          </a:xfrm>
        </p:spPr>
        <p:txBody>
          <a:bodyPr/>
          <a:lstStyle/>
          <a:p>
            <a:r>
              <a:rPr lang="en-US" b="1" u="sng" dirty="0"/>
              <a:t>Single Instruction, Multiple Data (SIMD)</a:t>
            </a:r>
          </a:p>
        </p:txBody>
      </p:sp>
      <p:sp>
        <p:nvSpPr>
          <p:cNvPr id="3" name="Content Placeholder 2">
            <a:extLst>
              <a:ext uri="{FF2B5EF4-FFF2-40B4-BE49-F238E27FC236}">
                <a16:creationId xmlns:a16="http://schemas.microsoft.com/office/drawing/2014/main" id="{BEF93BE7-0082-BAC4-E661-9847CA97540F}"/>
              </a:ext>
            </a:extLst>
          </p:cNvPr>
          <p:cNvSpPr>
            <a:spLocks noGrp="1"/>
          </p:cNvSpPr>
          <p:nvPr>
            <p:ph idx="1"/>
          </p:nvPr>
        </p:nvSpPr>
        <p:spPr>
          <a:xfrm>
            <a:off x="838200" y="1723697"/>
            <a:ext cx="10515600" cy="4453266"/>
          </a:xfrm>
        </p:spPr>
        <p:txBody>
          <a:bodyPr/>
          <a:lstStyle/>
          <a:p>
            <a:r>
              <a:rPr lang="en-US" dirty="0"/>
              <a:t>Multiple data streams processed with one instruction stream at the same time.</a:t>
            </a:r>
          </a:p>
          <a:p>
            <a:r>
              <a:rPr lang="en-US" b="1" dirty="0"/>
              <a:t>Example</a:t>
            </a:r>
            <a:r>
              <a:rPr lang="en-US" dirty="0"/>
              <a:t>: </a:t>
            </a:r>
            <a:r>
              <a:rPr lang="en-IN" dirty="0"/>
              <a:t>Wireless MMX unit, </a:t>
            </a:r>
            <a:r>
              <a:rPr lang="en-US" dirty="0"/>
              <a:t>Graphics processing units (GPUs) often use SIMD architecture to perform parallel processing on large sets of data, such as pixels in an image.</a:t>
            </a:r>
          </a:p>
          <a:p>
            <a:endParaRPr lang="en-US" dirty="0"/>
          </a:p>
        </p:txBody>
      </p:sp>
      <p:sp>
        <p:nvSpPr>
          <p:cNvPr id="4" name="Slide Number Placeholder 3">
            <a:extLst>
              <a:ext uri="{FF2B5EF4-FFF2-40B4-BE49-F238E27FC236}">
                <a16:creationId xmlns:a16="http://schemas.microsoft.com/office/drawing/2014/main" id="{B5DA9BE6-85CD-E33D-3475-CDA99B67C809}"/>
              </a:ext>
            </a:extLst>
          </p:cNvPr>
          <p:cNvSpPr>
            <a:spLocks noGrp="1"/>
          </p:cNvSpPr>
          <p:nvPr>
            <p:ph type="sldNum" sz="quarter" idx="12"/>
          </p:nvPr>
        </p:nvSpPr>
        <p:spPr/>
        <p:txBody>
          <a:bodyPr/>
          <a:lstStyle/>
          <a:p>
            <a:fld id="{665E4B54-9FBF-4371-A767-DCD0D50C10CC}" type="slidenum">
              <a:rPr lang="en-US" smtClean="0"/>
              <a:t>23</a:t>
            </a:fld>
            <a:endParaRPr lang="en-US"/>
          </a:p>
        </p:txBody>
      </p:sp>
    </p:spTree>
    <p:extLst>
      <p:ext uri="{BB962C8B-B14F-4D97-AF65-F5344CB8AC3E}">
        <p14:creationId xmlns:p14="http://schemas.microsoft.com/office/powerpoint/2010/main" val="40002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sim card&#10;&#10;Description automatically generated">
            <a:extLst>
              <a:ext uri="{FF2B5EF4-FFF2-40B4-BE49-F238E27FC236}">
                <a16:creationId xmlns:a16="http://schemas.microsoft.com/office/drawing/2014/main" id="{5F94110C-A1DF-7844-0E27-F335A3A80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440" y="629921"/>
            <a:ext cx="7223759" cy="5862954"/>
          </a:xfrm>
        </p:spPr>
      </p:pic>
      <p:sp>
        <p:nvSpPr>
          <p:cNvPr id="4" name="Slide Number Placeholder 3">
            <a:extLst>
              <a:ext uri="{FF2B5EF4-FFF2-40B4-BE49-F238E27FC236}">
                <a16:creationId xmlns:a16="http://schemas.microsoft.com/office/drawing/2014/main" id="{A729C976-C280-EBB3-5A38-5154C2184433}"/>
              </a:ext>
            </a:extLst>
          </p:cNvPr>
          <p:cNvSpPr>
            <a:spLocks noGrp="1"/>
          </p:cNvSpPr>
          <p:nvPr>
            <p:ph type="sldNum" sz="quarter" idx="12"/>
          </p:nvPr>
        </p:nvSpPr>
        <p:spPr/>
        <p:txBody>
          <a:bodyPr/>
          <a:lstStyle/>
          <a:p>
            <a:fld id="{665E4B54-9FBF-4371-A767-DCD0D50C10CC}" type="slidenum">
              <a:rPr lang="en-US" smtClean="0"/>
              <a:t>24</a:t>
            </a:fld>
            <a:endParaRPr lang="en-US"/>
          </a:p>
        </p:txBody>
      </p:sp>
    </p:spTree>
    <p:extLst>
      <p:ext uri="{BB962C8B-B14F-4D97-AF65-F5344CB8AC3E}">
        <p14:creationId xmlns:p14="http://schemas.microsoft.com/office/powerpoint/2010/main" val="137644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B0B8-C116-16D8-D93F-11290069E68A}"/>
              </a:ext>
            </a:extLst>
          </p:cNvPr>
          <p:cNvSpPr>
            <a:spLocks noGrp="1"/>
          </p:cNvSpPr>
          <p:nvPr>
            <p:ph type="title"/>
          </p:nvPr>
        </p:nvSpPr>
        <p:spPr/>
        <p:txBody>
          <a:bodyPr/>
          <a:lstStyle/>
          <a:p>
            <a:r>
              <a:rPr lang="en-US" b="1" u="sng" dirty="0"/>
              <a:t>Multiple Instruction, Single Data (MISD)</a:t>
            </a:r>
          </a:p>
        </p:txBody>
      </p:sp>
      <p:sp>
        <p:nvSpPr>
          <p:cNvPr id="3" name="Content Placeholder 2">
            <a:extLst>
              <a:ext uri="{FF2B5EF4-FFF2-40B4-BE49-F238E27FC236}">
                <a16:creationId xmlns:a16="http://schemas.microsoft.com/office/drawing/2014/main" id="{183716FB-C67A-0305-CEE6-B03FB1C772E5}"/>
              </a:ext>
            </a:extLst>
          </p:cNvPr>
          <p:cNvSpPr>
            <a:spLocks noGrp="1"/>
          </p:cNvSpPr>
          <p:nvPr>
            <p:ph idx="1"/>
          </p:nvPr>
        </p:nvSpPr>
        <p:spPr/>
        <p:txBody>
          <a:bodyPr/>
          <a:lstStyle/>
          <a:p>
            <a:pPr algn="just"/>
            <a:r>
              <a:rPr lang="en-US" dirty="0"/>
              <a:t>Multiple instructions applied to the same data in parallel.</a:t>
            </a:r>
          </a:p>
          <a:p>
            <a:pPr algn="just"/>
            <a:r>
              <a:rPr lang="en-US" b="1" dirty="0"/>
              <a:t>Rarely used in practice. </a:t>
            </a:r>
          </a:p>
          <a:p>
            <a:pPr algn="just"/>
            <a:r>
              <a:rPr lang="en-US" dirty="0"/>
              <a:t>Hypothetical scenarios, such as having multiple processors applying different filters to the same image simultaneously.</a:t>
            </a:r>
          </a:p>
          <a:p>
            <a:pPr algn="just"/>
            <a:r>
              <a:rPr lang="en-US" dirty="0"/>
              <a:t>Replication of Task</a:t>
            </a:r>
          </a:p>
          <a:p>
            <a:pPr algn="just"/>
            <a:r>
              <a:rPr lang="en-US" b="1" dirty="0" err="1"/>
              <a:t>Eg</a:t>
            </a:r>
            <a:r>
              <a:rPr lang="en-US" dirty="0"/>
              <a:t>: </a:t>
            </a:r>
            <a:r>
              <a:rPr lang="en-IN" dirty="0"/>
              <a:t>Space Shuttle flight control computers</a:t>
            </a:r>
            <a:endParaRPr lang="en-US" dirty="0"/>
          </a:p>
        </p:txBody>
      </p:sp>
      <p:sp>
        <p:nvSpPr>
          <p:cNvPr id="4" name="Slide Number Placeholder 3">
            <a:extLst>
              <a:ext uri="{FF2B5EF4-FFF2-40B4-BE49-F238E27FC236}">
                <a16:creationId xmlns:a16="http://schemas.microsoft.com/office/drawing/2014/main" id="{2BD2CAEB-B261-C910-3F48-10677B54AA7C}"/>
              </a:ext>
            </a:extLst>
          </p:cNvPr>
          <p:cNvSpPr>
            <a:spLocks noGrp="1"/>
          </p:cNvSpPr>
          <p:nvPr>
            <p:ph type="sldNum" sz="quarter" idx="12"/>
          </p:nvPr>
        </p:nvSpPr>
        <p:spPr/>
        <p:txBody>
          <a:bodyPr/>
          <a:lstStyle/>
          <a:p>
            <a:fld id="{665E4B54-9FBF-4371-A767-DCD0D50C10CC}" type="slidenum">
              <a:rPr lang="en-US" smtClean="0"/>
              <a:t>25</a:t>
            </a:fld>
            <a:endParaRPr lang="en-US"/>
          </a:p>
        </p:txBody>
      </p:sp>
    </p:spTree>
    <p:extLst>
      <p:ext uri="{BB962C8B-B14F-4D97-AF65-F5344CB8AC3E}">
        <p14:creationId xmlns:p14="http://schemas.microsoft.com/office/powerpoint/2010/main" val="2142991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pool">
            <a:extLst>
              <a:ext uri="{FF2B5EF4-FFF2-40B4-BE49-F238E27FC236}">
                <a16:creationId xmlns:a16="http://schemas.microsoft.com/office/drawing/2014/main" id="{C09B2167-39C5-5B5B-5EDE-296824CCBBA2}"/>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18" y="1876424"/>
            <a:ext cx="8455743" cy="4479925"/>
          </a:xfrm>
        </p:spPr>
      </p:pic>
      <p:sp>
        <p:nvSpPr>
          <p:cNvPr id="4" name="Slide Number Placeholder 3">
            <a:extLst>
              <a:ext uri="{FF2B5EF4-FFF2-40B4-BE49-F238E27FC236}">
                <a16:creationId xmlns:a16="http://schemas.microsoft.com/office/drawing/2014/main" id="{ADA78FF0-0F53-5F9A-2BCD-7F6D7B4CBBC5}"/>
              </a:ext>
            </a:extLst>
          </p:cNvPr>
          <p:cNvSpPr>
            <a:spLocks noGrp="1"/>
          </p:cNvSpPr>
          <p:nvPr>
            <p:ph type="sldNum" sz="quarter" idx="12"/>
          </p:nvPr>
        </p:nvSpPr>
        <p:spPr/>
        <p:txBody>
          <a:bodyPr/>
          <a:lstStyle/>
          <a:p>
            <a:fld id="{665E4B54-9FBF-4371-A767-DCD0D50C10CC}" type="slidenum">
              <a:rPr lang="en-US" smtClean="0"/>
              <a:t>26</a:t>
            </a:fld>
            <a:endParaRPr lang="en-US"/>
          </a:p>
        </p:txBody>
      </p:sp>
    </p:spTree>
    <p:extLst>
      <p:ext uri="{BB962C8B-B14F-4D97-AF65-F5344CB8AC3E}">
        <p14:creationId xmlns:p14="http://schemas.microsoft.com/office/powerpoint/2010/main" val="221750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CF82-25F5-3719-AA52-16FDB93321CA}"/>
              </a:ext>
            </a:extLst>
          </p:cNvPr>
          <p:cNvSpPr>
            <a:spLocks noGrp="1"/>
          </p:cNvSpPr>
          <p:nvPr>
            <p:ph type="title"/>
          </p:nvPr>
        </p:nvSpPr>
        <p:spPr/>
        <p:txBody>
          <a:bodyPr/>
          <a:lstStyle/>
          <a:p>
            <a:r>
              <a:rPr lang="fr-FR" b="1" u="sng" dirty="0"/>
              <a:t>Multiple Instruction, Multiple Data (MIMD)</a:t>
            </a:r>
            <a:endParaRPr lang="en-US" b="1" u="sng" dirty="0"/>
          </a:p>
        </p:txBody>
      </p:sp>
      <p:sp>
        <p:nvSpPr>
          <p:cNvPr id="3" name="Content Placeholder 2">
            <a:extLst>
              <a:ext uri="{FF2B5EF4-FFF2-40B4-BE49-F238E27FC236}">
                <a16:creationId xmlns:a16="http://schemas.microsoft.com/office/drawing/2014/main" id="{6A418058-E9A8-ADC5-0880-EBA18A9CCE95}"/>
              </a:ext>
            </a:extLst>
          </p:cNvPr>
          <p:cNvSpPr>
            <a:spLocks noGrp="1"/>
          </p:cNvSpPr>
          <p:nvPr>
            <p:ph idx="1"/>
          </p:nvPr>
        </p:nvSpPr>
        <p:spPr/>
        <p:txBody>
          <a:bodyPr/>
          <a:lstStyle/>
          <a:p>
            <a:pPr algn="just"/>
            <a:r>
              <a:rPr lang="en-US" dirty="0"/>
              <a:t>Multiple processors execute independent instruction streams on different sets of data.</a:t>
            </a:r>
          </a:p>
          <a:p>
            <a:pPr algn="just"/>
            <a:r>
              <a:rPr lang="en-US" b="1" dirty="0"/>
              <a:t>Example</a:t>
            </a:r>
            <a:r>
              <a:rPr lang="en-US" dirty="0"/>
              <a:t>: Most modern parallel computers, including multi-core processors, clusters, distributed computing system. </a:t>
            </a:r>
          </a:p>
        </p:txBody>
      </p:sp>
      <p:sp>
        <p:nvSpPr>
          <p:cNvPr id="4" name="Slide Number Placeholder 3">
            <a:extLst>
              <a:ext uri="{FF2B5EF4-FFF2-40B4-BE49-F238E27FC236}">
                <a16:creationId xmlns:a16="http://schemas.microsoft.com/office/drawing/2014/main" id="{836770A4-8AEF-B318-E28D-80E98A827851}"/>
              </a:ext>
            </a:extLst>
          </p:cNvPr>
          <p:cNvSpPr>
            <a:spLocks noGrp="1"/>
          </p:cNvSpPr>
          <p:nvPr>
            <p:ph type="sldNum" sz="quarter" idx="12"/>
          </p:nvPr>
        </p:nvSpPr>
        <p:spPr/>
        <p:txBody>
          <a:bodyPr/>
          <a:lstStyle/>
          <a:p>
            <a:fld id="{665E4B54-9FBF-4371-A767-DCD0D50C10CC}" type="slidenum">
              <a:rPr lang="en-US" smtClean="0"/>
              <a:t>27</a:t>
            </a:fld>
            <a:endParaRPr lang="en-US"/>
          </a:p>
        </p:txBody>
      </p:sp>
    </p:spTree>
    <p:extLst>
      <p:ext uri="{BB962C8B-B14F-4D97-AF65-F5344CB8AC3E}">
        <p14:creationId xmlns:p14="http://schemas.microsoft.com/office/powerpoint/2010/main" val="4107709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data pool">
            <a:extLst>
              <a:ext uri="{FF2B5EF4-FFF2-40B4-BE49-F238E27FC236}">
                <a16:creationId xmlns:a16="http://schemas.microsoft.com/office/drawing/2014/main" id="{4BF2C1FA-FFCC-716F-663F-0F08B60B0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55" y="1199535"/>
            <a:ext cx="8180439" cy="5004620"/>
          </a:xfrm>
        </p:spPr>
      </p:pic>
      <p:sp>
        <p:nvSpPr>
          <p:cNvPr id="4" name="Slide Number Placeholder 3">
            <a:extLst>
              <a:ext uri="{FF2B5EF4-FFF2-40B4-BE49-F238E27FC236}">
                <a16:creationId xmlns:a16="http://schemas.microsoft.com/office/drawing/2014/main" id="{BBA7C74B-E866-0F4E-BCDB-21A9C6C3B7C1}"/>
              </a:ext>
            </a:extLst>
          </p:cNvPr>
          <p:cNvSpPr>
            <a:spLocks noGrp="1"/>
          </p:cNvSpPr>
          <p:nvPr>
            <p:ph type="sldNum" sz="quarter" idx="12"/>
          </p:nvPr>
        </p:nvSpPr>
        <p:spPr/>
        <p:txBody>
          <a:bodyPr/>
          <a:lstStyle/>
          <a:p>
            <a:fld id="{665E4B54-9FBF-4371-A767-DCD0D50C10CC}" type="slidenum">
              <a:rPr lang="en-US" smtClean="0"/>
              <a:t>28</a:t>
            </a:fld>
            <a:endParaRPr lang="en-US"/>
          </a:p>
        </p:txBody>
      </p:sp>
    </p:spTree>
    <p:extLst>
      <p:ext uri="{BB962C8B-B14F-4D97-AF65-F5344CB8AC3E}">
        <p14:creationId xmlns:p14="http://schemas.microsoft.com/office/powerpoint/2010/main" val="3200013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0EF3-1368-1A78-D019-DD5EEFA7ADD4}"/>
              </a:ext>
            </a:extLst>
          </p:cNvPr>
          <p:cNvSpPr>
            <a:spLocks noGrp="1"/>
          </p:cNvSpPr>
          <p:nvPr>
            <p:ph type="title"/>
          </p:nvPr>
        </p:nvSpPr>
        <p:spPr/>
        <p:txBody>
          <a:bodyPr/>
          <a:lstStyle/>
          <a:p>
            <a:r>
              <a:rPr lang="en-US" b="1" u="sng" dirty="0"/>
              <a:t>Performance Metrics and Enhancement </a:t>
            </a:r>
          </a:p>
        </p:txBody>
      </p:sp>
      <p:sp>
        <p:nvSpPr>
          <p:cNvPr id="3" name="Content Placeholder 2">
            <a:extLst>
              <a:ext uri="{FF2B5EF4-FFF2-40B4-BE49-F238E27FC236}">
                <a16:creationId xmlns:a16="http://schemas.microsoft.com/office/drawing/2014/main" id="{D87F6739-D372-ED47-5E5C-E901518A8114}"/>
              </a:ext>
            </a:extLst>
          </p:cNvPr>
          <p:cNvSpPr>
            <a:spLocks noGrp="1"/>
          </p:cNvSpPr>
          <p:nvPr>
            <p:ph idx="1"/>
          </p:nvPr>
        </p:nvSpPr>
        <p:spPr/>
        <p:txBody>
          <a:bodyPr/>
          <a:lstStyle/>
          <a:p>
            <a:pPr marL="0" indent="0">
              <a:buNone/>
            </a:pPr>
            <a:r>
              <a:rPr lang="en-US" b="1" u="sng" dirty="0"/>
              <a:t>Uses of Parallelism</a:t>
            </a:r>
          </a:p>
          <a:p>
            <a:r>
              <a:rPr lang="en-US" dirty="0"/>
              <a:t>Speedup - Compute faster</a:t>
            </a:r>
          </a:p>
          <a:p>
            <a:r>
              <a:rPr lang="en-US" dirty="0"/>
              <a:t>Throughput - Compute more at the same time</a:t>
            </a:r>
          </a:p>
          <a:p>
            <a:r>
              <a:rPr lang="en-US" dirty="0"/>
              <a:t>Scalability - Compute faster/more with additional resources</a:t>
            </a:r>
          </a:p>
        </p:txBody>
      </p:sp>
      <p:sp>
        <p:nvSpPr>
          <p:cNvPr id="4" name="Slide Number Placeholder 3">
            <a:extLst>
              <a:ext uri="{FF2B5EF4-FFF2-40B4-BE49-F238E27FC236}">
                <a16:creationId xmlns:a16="http://schemas.microsoft.com/office/drawing/2014/main" id="{31BC7509-ED11-84D6-9A63-0086568ED4C3}"/>
              </a:ext>
            </a:extLst>
          </p:cNvPr>
          <p:cNvSpPr>
            <a:spLocks noGrp="1"/>
          </p:cNvSpPr>
          <p:nvPr>
            <p:ph type="sldNum" sz="quarter" idx="12"/>
          </p:nvPr>
        </p:nvSpPr>
        <p:spPr/>
        <p:txBody>
          <a:bodyPr/>
          <a:lstStyle/>
          <a:p>
            <a:fld id="{665E4B54-9FBF-4371-A767-DCD0D50C10CC}" type="slidenum">
              <a:rPr lang="en-US" smtClean="0"/>
              <a:t>29</a:t>
            </a:fld>
            <a:endParaRPr lang="en-US"/>
          </a:p>
        </p:txBody>
      </p:sp>
    </p:spTree>
    <p:extLst>
      <p:ext uri="{BB962C8B-B14F-4D97-AF65-F5344CB8AC3E}">
        <p14:creationId xmlns:p14="http://schemas.microsoft.com/office/powerpoint/2010/main" val="307902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F074-D323-3D6D-A277-1A34807081EF}"/>
              </a:ext>
            </a:extLst>
          </p:cNvPr>
          <p:cNvSpPr>
            <a:spLocks noGrp="1"/>
          </p:cNvSpPr>
          <p:nvPr>
            <p:ph type="title"/>
          </p:nvPr>
        </p:nvSpPr>
        <p:spPr>
          <a:xfrm>
            <a:off x="838200" y="195210"/>
            <a:ext cx="10515600" cy="1027416"/>
          </a:xfrm>
        </p:spPr>
        <p:txBody>
          <a:bodyPr/>
          <a:lstStyle/>
          <a:p>
            <a:r>
              <a:rPr lang="en-IN" b="1" u="sng" dirty="0"/>
              <a:t>Parallel Computing</a:t>
            </a:r>
          </a:p>
        </p:txBody>
      </p:sp>
      <p:sp>
        <p:nvSpPr>
          <p:cNvPr id="3" name="Content Placeholder 2">
            <a:extLst>
              <a:ext uri="{FF2B5EF4-FFF2-40B4-BE49-F238E27FC236}">
                <a16:creationId xmlns:a16="http://schemas.microsoft.com/office/drawing/2014/main" id="{A34D77B7-FFCA-CC7D-A73F-73D5DEB87881}"/>
              </a:ext>
            </a:extLst>
          </p:cNvPr>
          <p:cNvSpPr>
            <a:spLocks noGrp="1"/>
          </p:cNvSpPr>
          <p:nvPr>
            <p:ph idx="1"/>
          </p:nvPr>
        </p:nvSpPr>
        <p:spPr>
          <a:xfrm>
            <a:off x="838200" y="1304818"/>
            <a:ext cx="10515600" cy="5065160"/>
          </a:xfrm>
        </p:spPr>
        <p:txBody>
          <a:bodyPr>
            <a:normAutofit/>
          </a:bodyPr>
          <a:lstStyle/>
          <a:p>
            <a:pPr algn="just"/>
            <a:r>
              <a:rPr lang="en-IN" dirty="0"/>
              <a:t>Parallel computing perform computational tasks using multiple processors or cores simultaneously</a:t>
            </a:r>
          </a:p>
          <a:p>
            <a:pPr algn="just"/>
            <a:r>
              <a:rPr lang="en-IN" dirty="0"/>
              <a:t>This is accomplished by </a:t>
            </a:r>
            <a:r>
              <a:rPr lang="en-IN" b="1" dirty="0"/>
              <a:t>parallel processing</a:t>
            </a:r>
            <a:r>
              <a:rPr lang="en-IN" dirty="0"/>
              <a:t>, </a:t>
            </a:r>
            <a:r>
              <a:rPr lang="en-IN" dirty="0" err="1"/>
              <a:t>ie</a:t>
            </a:r>
            <a:r>
              <a:rPr lang="en-IN" dirty="0"/>
              <a:t> dividing the tasks into sub-tasks, which are then broken down further into instructions, and each instruction is then assigned to a different processor or cores</a:t>
            </a:r>
          </a:p>
          <a:p>
            <a:pPr algn="just"/>
            <a:r>
              <a:rPr lang="en-IN" dirty="0"/>
              <a:t>Parallel computing typically requires one computer with multiple processors and multiple cores. </a:t>
            </a:r>
          </a:p>
          <a:p>
            <a:pPr algn="just"/>
            <a:r>
              <a:rPr lang="en-IN" dirty="0"/>
              <a:t>Processors connect via a shared memory space</a:t>
            </a:r>
          </a:p>
          <a:p>
            <a:pPr algn="just"/>
            <a:r>
              <a:rPr lang="en-IN" dirty="0"/>
              <a:t>It saves time as the processes are executed simultaneously</a:t>
            </a:r>
          </a:p>
          <a:p>
            <a:pPr algn="just"/>
            <a:r>
              <a:rPr lang="en-IN" dirty="0"/>
              <a:t>It solves larger problems and complex calculations</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883090E7-50DE-2D67-3E5E-227BF2471D71}"/>
              </a:ext>
            </a:extLst>
          </p:cNvPr>
          <p:cNvSpPr>
            <a:spLocks noGrp="1"/>
          </p:cNvSpPr>
          <p:nvPr>
            <p:ph type="sldNum" sz="quarter" idx="12"/>
          </p:nvPr>
        </p:nvSpPr>
        <p:spPr/>
        <p:txBody>
          <a:bodyPr/>
          <a:lstStyle/>
          <a:p>
            <a:fld id="{665E4B54-9FBF-4371-A767-DCD0D50C10CC}" type="slidenum">
              <a:rPr lang="en-US" smtClean="0"/>
              <a:t>3</a:t>
            </a:fld>
            <a:endParaRPr lang="en-US"/>
          </a:p>
        </p:txBody>
      </p:sp>
    </p:spTree>
    <p:extLst>
      <p:ext uri="{BB962C8B-B14F-4D97-AF65-F5344CB8AC3E}">
        <p14:creationId xmlns:p14="http://schemas.microsoft.com/office/powerpoint/2010/main" val="861476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54A3-3094-EC18-5F57-3FD1CDC641D9}"/>
              </a:ext>
            </a:extLst>
          </p:cNvPr>
          <p:cNvSpPr>
            <a:spLocks noGrp="1"/>
          </p:cNvSpPr>
          <p:nvPr>
            <p:ph type="title"/>
          </p:nvPr>
        </p:nvSpPr>
        <p:spPr/>
        <p:txBody>
          <a:bodyPr/>
          <a:lstStyle/>
          <a:p>
            <a:r>
              <a:rPr lang="en-US" b="1" u="sng" dirty="0"/>
              <a:t>Parallelization Metrics </a:t>
            </a:r>
          </a:p>
        </p:txBody>
      </p:sp>
      <p:sp>
        <p:nvSpPr>
          <p:cNvPr id="3" name="Content Placeholder 2">
            <a:extLst>
              <a:ext uri="{FF2B5EF4-FFF2-40B4-BE49-F238E27FC236}">
                <a16:creationId xmlns:a16="http://schemas.microsoft.com/office/drawing/2014/main" id="{D8FE4B9E-8517-D6B3-6095-425F36474931}"/>
              </a:ext>
            </a:extLst>
          </p:cNvPr>
          <p:cNvSpPr>
            <a:spLocks noGrp="1"/>
          </p:cNvSpPr>
          <p:nvPr>
            <p:ph idx="1"/>
          </p:nvPr>
        </p:nvSpPr>
        <p:spPr>
          <a:xfrm>
            <a:off x="838200" y="1825625"/>
            <a:ext cx="10515600" cy="2441575"/>
          </a:xfrm>
        </p:spPr>
        <p:txBody>
          <a:bodyPr/>
          <a:lstStyle/>
          <a:p>
            <a:pPr marL="0" indent="0">
              <a:buNone/>
            </a:pPr>
            <a:r>
              <a:rPr lang="en-US" b="1" u="sng" dirty="0"/>
              <a:t>Speedup : </a:t>
            </a:r>
          </a:p>
          <a:p>
            <a:pPr lvl="1" algn="just"/>
            <a:r>
              <a:rPr lang="en-US" dirty="0"/>
              <a:t> is a number that measures the performance improvement achieved by parallelizing a computation compared to a sequential implementation.</a:t>
            </a:r>
          </a:p>
          <a:p>
            <a:pPr lvl="1" algn="just"/>
            <a:r>
              <a:rPr lang="en-US" dirty="0"/>
              <a:t>The ratio of  the time taken by the sequential algorithm to the time taken by the parallel algorithm.</a:t>
            </a:r>
          </a:p>
          <a:p>
            <a:endParaRPr lang="en-US" dirty="0"/>
          </a:p>
        </p:txBody>
      </p:sp>
      <p:pic>
        <p:nvPicPr>
          <p:cNvPr id="5" name="Picture 4">
            <a:extLst>
              <a:ext uri="{FF2B5EF4-FFF2-40B4-BE49-F238E27FC236}">
                <a16:creationId xmlns:a16="http://schemas.microsoft.com/office/drawing/2014/main" id="{6BA51079-1926-F453-CED3-489748D09D70}"/>
              </a:ext>
            </a:extLst>
          </p:cNvPr>
          <p:cNvPicPr>
            <a:picLocks noChangeAspect="1"/>
          </p:cNvPicPr>
          <p:nvPr/>
        </p:nvPicPr>
        <p:blipFill>
          <a:blip r:embed="rId2"/>
          <a:stretch>
            <a:fillRect/>
          </a:stretch>
        </p:blipFill>
        <p:spPr>
          <a:xfrm>
            <a:off x="4367212" y="4402137"/>
            <a:ext cx="3213459" cy="1064598"/>
          </a:xfrm>
          <a:prstGeom prst="rect">
            <a:avLst/>
          </a:prstGeom>
        </p:spPr>
      </p:pic>
      <p:sp>
        <p:nvSpPr>
          <p:cNvPr id="4" name="Slide Number Placeholder 3">
            <a:extLst>
              <a:ext uri="{FF2B5EF4-FFF2-40B4-BE49-F238E27FC236}">
                <a16:creationId xmlns:a16="http://schemas.microsoft.com/office/drawing/2014/main" id="{FDF9080F-06C0-2849-A51B-0F22BE190F0A}"/>
              </a:ext>
            </a:extLst>
          </p:cNvPr>
          <p:cNvSpPr>
            <a:spLocks noGrp="1"/>
          </p:cNvSpPr>
          <p:nvPr>
            <p:ph type="sldNum" sz="quarter" idx="12"/>
          </p:nvPr>
        </p:nvSpPr>
        <p:spPr/>
        <p:txBody>
          <a:bodyPr/>
          <a:lstStyle/>
          <a:p>
            <a:fld id="{665E4B54-9FBF-4371-A767-DCD0D50C10CC}" type="slidenum">
              <a:rPr lang="en-US" smtClean="0"/>
              <a:t>30</a:t>
            </a:fld>
            <a:endParaRPr lang="en-US"/>
          </a:p>
        </p:txBody>
      </p:sp>
    </p:spTree>
    <p:extLst>
      <p:ext uri="{BB962C8B-B14F-4D97-AF65-F5344CB8AC3E}">
        <p14:creationId xmlns:p14="http://schemas.microsoft.com/office/powerpoint/2010/main" val="135148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9BDF-88B3-6F90-F71A-15BA0C2DE801}"/>
              </a:ext>
            </a:extLst>
          </p:cNvPr>
          <p:cNvSpPr>
            <a:spLocks noGrp="1"/>
          </p:cNvSpPr>
          <p:nvPr>
            <p:ph type="title"/>
          </p:nvPr>
        </p:nvSpPr>
        <p:spPr>
          <a:xfrm>
            <a:off x="838200" y="365125"/>
            <a:ext cx="10515600" cy="722313"/>
          </a:xfrm>
        </p:spPr>
        <p:txBody>
          <a:bodyPr>
            <a:normAutofit/>
          </a:bodyPr>
          <a:lstStyle/>
          <a:p>
            <a:r>
              <a:rPr lang="en-US" sz="2400" b="1" dirty="0"/>
              <a:t>Continues…….</a:t>
            </a:r>
          </a:p>
        </p:txBody>
      </p:sp>
      <p:sp>
        <p:nvSpPr>
          <p:cNvPr id="3" name="Content Placeholder 2">
            <a:extLst>
              <a:ext uri="{FF2B5EF4-FFF2-40B4-BE49-F238E27FC236}">
                <a16:creationId xmlns:a16="http://schemas.microsoft.com/office/drawing/2014/main" id="{AB2BE976-BD06-A89C-8F6A-189D77022537}"/>
              </a:ext>
            </a:extLst>
          </p:cNvPr>
          <p:cNvSpPr>
            <a:spLocks noGrp="1"/>
          </p:cNvSpPr>
          <p:nvPr>
            <p:ph idx="1"/>
          </p:nvPr>
        </p:nvSpPr>
        <p:spPr>
          <a:xfrm>
            <a:off x="838200" y="1386349"/>
            <a:ext cx="10515600" cy="2690352"/>
          </a:xfrm>
        </p:spPr>
        <p:txBody>
          <a:bodyPr>
            <a:normAutofit/>
          </a:bodyPr>
          <a:lstStyle/>
          <a:p>
            <a:pPr marL="0" indent="0">
              <a:buNone/>
            </a:pPr>
            <a:r>
              <a:rPr lang="en-US" b="1" u="sng" dirty="0"/>
              <a:t>Efficiency (E) :</a:t>
            </a:r>
          </a:p>
          <a:p>
            <a:pPr lvl="1" algn="just"/>
            <a:r>
              <a:rPr lang="en-US" dirty="0"/>
              <a:t>Measures the utilization of resources in a parallel system.</a:t>
            </a:r>
          </a:p>
          <a:p>
            <a:pPr lvl="1" algn="just"/>
            <a:r>
              <a:rPr lang="en-US" dirty="0"/>
              <a:t>Ratio of the speedup achieved to the number of processors used. </a:t>
            </a:r>
          </a:p>
          <a:p>
            <a:pPr lvl="1" algn="just"/>
            <a:r>
              <a:rPr lang="en-US" dirty="0"/>
              <a:t>High efficiency indicates effective utilization of parallel resources.</a:t>
            </a:r>
          </a:p>
          <a:p>
            <a:pPr lvl="1" algn="just"/>
            <a:r>
              <a:rPr lang="en-US" dirty="0"/>
              <a:t>Efficiency close to 1 implies effective utilization of parallel resources.</a:t>
            </a:r>
          </a:p>
        </p:txBody>
      </p:sp>
      <p:pic>
        <p:nvPicPr>
          <p:cNvPr id="5" name="Picture 4">
            <a:extLst>
              <a:ext uri="{FF2B5EF4-FFF2-40B4-BE49-F238E27FC236}">
                <a16:creationId xmlns:a16="http://schemas.microsoft.com/office/drawing/2014/main" id="{93A4FF5F-38FB-DF07-5C90-CB0BE6C7CE29}"/>
              </a:ext>
            </a:extLst>
          </p:cNvPr>
          <p:cNvPicPr>
            <a:picLocks noChangeAspect="1"/>
          </p:cNvPicPr>
          <p:nvPr/>
        </p:nvPicPr>
        <p:blipFill>
          <a:blip r:embed="rId2"/>
          <a:stretch>
            <a:fillRect/>
          </a:stretch>
        </p:blipFill>
        <p:spPr>
          <a:xfrm>
            <a:off x="2867025" y="4542503"/>
            <a:ext cx="5867400" cy="1101213"/>
          </a:xfrm>
          <a:prstGeom prst="rect">
            <a:avLst/>
          </a:prstGeom>
        </p:spPr>
      </p:pic>
      <p:sp>
        <p:nvSpPr>
          <p:cNvPr id="4" name="Slide Number Placeholder 3">
            <a:extLst>
              <a:ext uri="{FF2B5EF4-FFF2-40B4-BE49-F238E27FC236}">
                <a16:creationId xmlns:a16="http://schemas.microsoft.com/office/drawing/2014/main" id="{1545A260-78A7-6792-5E9D-57335151F46C}"/>
              </a:ext>
            </a:extLst>
          </p:cNvPr>
          <p:cNvSpPr>
            <a:spLocks noGrp="1"/>
          </p:cNvSpPr>
          <p:nvPr>
            <p:ph type="sldNum" sz="quarter" idx="12"/>
          </p:nvPr>
        </p:nvSpPr>
        <p:spPr/>
        <p:txBody>
          <a:bodyPr/>
          <a:lstStyle/>
          <a:p>
            <a:fld id="{665E4B54-9FBF-4371-A767-DCD0D50C10CC}" type="slidenum">
              <a:rPr lang="en-US" smtClean="0"/>
              <a:t>31</a:t>
            </a:fld>
            <a:endParaRPr lang="en-US"/>
          </a:p>
        </p:txBody>
      </p:sp>
    </p:spTree>
    <p:extLst>
      <p:ext uri="{BB962C8B-B14F-4D97-AF65-F5344CB8AC3E}">
        <p14:creationId xmlns:p14="http://schemas.microsoft.com/office/powerpoint/2010/main" val="2320992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3A49-8C3B-DD04-EDF0-F0C41F1F4ACB}"/>
              </a:ext>
            </a:extLst>
          </p:cNvPr>
          <p:cNvSpPr>
            <a:spLocks noGrp="1"/>
          </p:cNvSpPr>
          <p:nvPr>
            <p:ph type="title"/>
          </p:nvPr>
        </p:nvSpPr>
        <p:spPr>
          <a:xfrm>
            <a:off x="838200" y="365126"/>
            <a:ext cx="10515600" cy="578772"/>
          </a:xfrm>
        </p:spPr>
        <p:txBody>
          <a:bodyPr>
            <a:normAutofit/>
          </a:bodyPr>
          <a:lstStyle/>
          <a:p>
            <a:r>
              <a:rPr lang="en-US" sz="2400" b="1" dirty="0"/>
              <a:t>Continues……..</a:t>
            </a:r>
          </a:p>
        </p:txBody>
      </p:sp>
      <p:sp>
        <p:nvSpPr>
          <p:cNvPr id="3" name="Content Placeholder 2">
            <a:extLst>
              <a:ext uri="{FF2B5EF4-FFF2-40B4-BE49-F238E27FC236}">
                <a16:creationId xmlns:a16="http://schemas.microsoft.com/office/drawing/2014/main" id="{82B41635-4D4F-96D8-A62E-A6EB4EA04B01}"/>
              </a:ext>
            </a:extLst>
          </p:cNvPr>
          <p:cNvSpPr>
            <a:spLocks noGrp="1"/>
          </p:cNvSpPr>
          <p:nvPr>
            <p:ph idx="1"/>
          </p:nvPr>
        </p:nvSpPr>
        <p:spPr>
          <a:xfrm>
            <a:off x="838200" y="1223963"/>
            <a:ext cx="10515600" cy="2689276"/>
          </a:xfrm>
        </p:spPr>
        <p:txBody>
          <a:bodyPr/>
          <a:lstStyle/>
          <a:p>
            <a:pPr marL="0" indent="0">
              <a:buNone/>
            </a:pPr>
            <a:r>
              <a:rPr lang="en-US" b="1" u="sng" dirty="0"/>
              <a:t>Scalability :</a:t>
            </a:r>
          </a:p>
          <a:p>
            <a:pPr lvl="1" algn="just"/>
            <a:r>
              <a:rPr lang="en-US" dirty="0"/>
              <a:t>Measures how well a parallel algorithm or system can handle an increasing number of processors or workload size while maintaining or improving performance.</a:t>
            </a:r>
          </a:p>
          <a:p>
            <a:pPr lvl="1" algn="just"/>
            <a:r>
              <a:rPr lang="en-US" dirty="0"/>
              <a:t>Good scalability means that the performance improves as the system size or workload increases.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82F983A-6E2B-3EA6-F3A6-D2CB47D607D1}"/>
              </a:ext>
            </a:extLst>
          </p:cNvPr>
          <p:cNvPicPr>
            <a:picLocks noChangeAspect="1"/>
          </p:cNvPicPr>
          <p:nvPr/>
        </p:nvPicPr>
        <p:blipFill>
          <a:blip r:embed="rId2"/>
          <a:stretch>
            <a:fillRect/>
          </a:stretch>
        </p:blipFill>
        <p:spPr>
          <a:xfrm>
            <a:off x="1847850" y="4286866"/>
            <a:ext cx="8888976" cy="1347172"/>
          </a:xfrm>
          <a:prstGeom prst="rect">
            <a:avLst/>
          </a:prstGeom>
        </p:spPr>
      </p:pic>
      <p:sp>
        <p:nvSpPr>
          <p:cNvPr id="4" name="Slide Number Placeholder 3">
            <a:extLst>
              <a:ext uri="{FF2B5EF4-FFF2-40B4-BE49-F238E27FC236}">
                <a16:creationId xmlns:a16="http://schemas.microsoft.com/office/drawing/2014/main" id="{6FDCD207-6503-0348-C67B-2BA60382DBE1}"/>
              </a:ext>
            </a:extLst>
          </p:cNvPr>
          <p:cNvSpPr>
            <a:spLocks noGrp="1"/>
          </p:cNvSpPr>
          <p:nvPr>
            <p:ph type="sldNum" sz="quarter" idx="12"/>
          </p:nvPr>
        </p:nvSpPr>
        <p:spPr/>
        <p:txBody>
          <a:bodyPr/>
          <a:lstStyle/>
          <a:p>
            <a:fld id="{665E4B54-9FBF-4371-A767-DCD0D50C10CC}" type="slidenum">
              <a:rPr lang="en-US" smtClean="0"/>
              <a:t>32</a:t>
            </a:fld>
            <a:endParaRPr lang="en-US"/>
          </a:p>
        </p:txBody>
      </p:sp>
    </p:spTree>
    <p:extLst>
      <p:ext uri="{BB962C8B-B14F-4D97-AF65-F5344CB8AC3E}">
        <p14:creationId xmlns:p14="http://schemas.microsoft.com/office/powerpoint/2010/main" val="113083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7449-86FE-051E-8782-53B1BB32D43A}"/>
              </a:ext>
            </a:extLst>
          </p:cNvPr>
          <p:cNvSpPr>
            <a:spLocks noGrp="1"/>
          </p:cNvSpPr>
          <p:nvPr>
            <p:ph type="title"/>
          </p:nvPr>
        </p:nvSpPr>
        <p:spPr>
          <a:xfrm>
            <a:off x="838200" y="238125"/>
            <a:ext cx="10515600" cy="1257301"/>
          </a:xfrm>
        </p:spPr>
        <p:txBody>
          <a:bodyPr/>
          <a:lstStyle/>
          <a:p>
            <a:r>
              <a:rPr lang="en-US" b="1" u="sng" dirty="0"/>
              <a:t>LAWS OF PARALLEL PROGRAMMING</a:t>
            </a:r>
            <a:endParaRPr lang="en-IN" u="sng" dirty="0"/>
          </a:p>
        </p:txBody>
      </p:sp>
      <p:sp>
        <p:nvSpPr>
          <p:cNvPr id="3" name="Content Placeholder 2">
            <a:extLst>
              <a:ext uri="{FF2B5EF4-FFF2-40B4-BE49-F238E27FC236}">
                <a16:creationId xmlns:a16="http://schemas.microsoft.com/office/drawing/2014/main" id="{CE6BF737-07D3-CBE8-2B70-50B4F159F966}"/>
              </a:ext>
            </a:extLst>
          </p:cNvPr>
          <p:cNvSpPr>
            <a:spLocks noGrp="1"/>
          </p:cNvSpPr>
          <p:nvPr>
            <p:ph idx="1"/>
          </p:nvPr>
        </p:nvSpPr>
        <p:spPr>
          <a:xfrm>
            <a:off x="838200" y="1638300"/>
            <a:ext cx="10515600" cy="4538663"/>
          </a:xfrm>
        </p:spPr>
        <p:txBody>
          <a:bodyPr/>
          <a:lstStyle/>
          <a:p>
            <a:pPr marL="514350" indent="-514350" algn="just">
              <a:buFont typeface="+mj-lt"/>
              <a:buAutoNum type="arabicPeriod"/>
            </a:pPr>
            <a:r>
              <a:rPr lang="en-IN" b="1" dirty="0"/>
              <a:t>Amdahl's Law</a:t>
            </a:r>
          </a:p>
          <a:p>
            <a:pPr marL="514350" indent="-514350" algn="just">
              <a:buFont typeface="+mj-lt"/>
              <a:buAutoNum type="arabicPeriod"/>
            </a:pPr>
            <a:r>
              <a:rPr lang="en-IN" b="1" dirty="0"/>
              <a:t>Gustafson's Law</a:t>
            </a:r>
          </a:p>
          <a:p>
            <a:pPr marL="0" indent="0" algn="just">
              <a:buNone/>
            </a:pPr>
            <a:endParaRPr lang="en-IN" dirty="0"/>
          </a:p>
          <a:p>
            <a:pPr algn="just"/>
            <a:r>
              <a:rPr lang="en-IN" dirty="0"/>
              <a:t>Amdahl's Law does not consider scalability factor as the workload cannot scale to much the available computing power as the machine size increases. </a:t>
            </a:r>
          </a:p>
          <a:p>
            <a:pPr algn="just"/>
            <a:r>
              <a:rPr lang="en-IN" dirty="0"/>
              <a:t>Gustafson's Law states that increase of problem size for large machines can retain scalability with respect to the number of processors. It is a </a:t>
            </a:r>
            <a:r>
              <a:rPr lang="en-IN" b="1" dirty="0"/>
              <a:t>counter argument to Amdahl’s law</a:t>
            </a:r>
            <a:r>
              <a:rPr lang="en-IN" dirty="0"/>
              <a:t>.</a:t>
            </a:r>
          </a:p>
        </p:txBody>
      </p:sp>
      <p:sp>
        <p:nvSpPr>
          <p:cNvPr id="4" name="Slide Number Placeholder 3">
            <a:extLst>
              <a:ext uri="{FF2B5EF4-FFF2-40B4-BE49-F238E27FC236}">
                <a16:creationId xmlns:a16="http://schemas.microsoft.com/office/drawing/2014/main" id="{C520DD12-7191-F7A0-5CFC-5F628B2126F2}"/>
              </a:ext>
            </a:extLst>
          </p:cNvPr>
          <p:cNvSpPr>
            <a:spLocks noGrp="1"/>
          </p:cNvSpPr>
          <p:nvPr>
            <p:ph type="sldNum" sz="quarter" idx="12"/>
          </p:nvPr>
        </p:nvSpPr>
        <p:spPr/>
        <p:txBody>
          <a:bodyPr/>
          <a:lstStyle/>
          <a:p>
            <a:fld id="{665E4B54-9FBF-4371-A767-DCD0D50C10CC}" type="slidenum">
              <a:rPr lang="en-US" smtClean="0"/>
              <a:t>33</a:t>
            </a:fld>
            <a:endParaRPr lang="en-US"/>
          </a:p>
        </p:txBody>
      </p:sp>
    </p:spTree>
    <p:extLst>
      <p:ext uri="{BB962C8B-B14F-4D97-AF65-F5344CB8AC3E}">
        <p14:creationId xmlns:p14="http://schemas.microsoft.com/office/powerpoint/2010/main" val="2867996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E461-13FD-E5C2-DF5A-2E17C3C98F4E}"/>
              </a:ext>
            </a:extLst>
          </p:cNvPr>
          <p:cNvSpPr>
            <a:spLocks noGrp="1"/>
          </p:cNvSpPr>
          <p:nvPr>
            <p:ph type="title"/>
          </p:nvPr>
        </p:nvSpPr>
        <p:spPr/>
        <p:txBody>
          <a:bodyPr/>
          <a:lstStyle/>
          <a:p>
            <a:r>
              <a:rPr lang="en-US" b="1" u="sng" dirty="0"/>
              <a:t>Amdahl’s Law</a:t>
            </a:r>
          </a:p>
        </p:txBody>
      </p:sp>
      <p:sp>
        <p:nvSpPr>
          <p:cNvPr id="3" name="Content Placeholder 2">
            <a:extLst>
              <a:ext uri="{FF2B5EF4-FFF2-40B4-BE49-F238E27FC236}">
                <a16:creationId xmlns:a16="http://schemas.microsoft.com/office/drawing/2014/main" id="{7A4000EB-4302-5F36-5428-0FB40012F0DC}"/>
              </a:ext>
            </a:extLst>
          </p:cNvPr>
          <p:cNvSpPr>
            <a:spLocks noGrp="1"/>
          </p:cNvSpPr>
          <p:nvPr>
            <p:ph idx="1"/>
          </p:nvPr>
        </p:nvSpPr>
        <p:spPr/>
        <p:txBody>
          <a:bodyPr/>
          <a:lstStyle/>
          <a:p>
            <a:pPr algn="just"/>
            <a:r>
              <a:rPr lang="en-US" dirty="0"/>
              <a:t>Developed by Dr. Gene Amdahl in 1967</a:t>
            </a:r>
          </a:p>
          <a:p>
            <a:pPr algn="just"/>
            <a:r>
              <a:rPr lang="en-US" dirty="0"/>
              <a:t>A formula that expresses the potential speedup of a parallelized program. </a:t>
            </a:r>
          </a:p>
          <a:p>
            <a:pPr algn="just"/>
            <a:r>
              <a:rPr lang="en-US" dirty="0"/>
              <a:t>It is a formula that estimates how much a system’s performance can improve when a part of it </a:t>
            </a:r>
            <a:r>
              <a:rPr lang="en-US"/>
              <a:t>is improved.</a:t>
            </a:r>
            <a:endParaRPr lang="en-US" dirty="0"/>
          </a:p>
          <a:p>
            <a:pPr algn="just"/>
            <a:r>
              <a:rPr lang="en-US" dirty="0"/>
              <a:t>Used to find the maximum expected improvement to an overall system when only part of the system is improved.</a:t>
            </a:r>
          </a:p>
          <a:p>
            <a:pPr algn="just"/>
            <a:r>
              <a:rPr lang="en-US" dirty="0"/>
              <a:t>Predicts the theoretical maximum speedup using multiple processors.</a:t>
            </a:r>
          </a:p>
        </p:txBody>
      </p:sp>
    </p:spTree>
    <p:extLst>
      <p:ext uri="{BB962C8B-B14F-4D97-AF65-F5344CB8AC3E}">
        <p14:creationId xmlns:p14="http://schemas.microsoft.com/office/powerpoint/2010/main" val="2726387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6B04-780F-B788-650E-CAC1BDBE17A7}"/>
              </a:ext>
            </a:extLst>
          </p:cNvPr>
          <p:cNvSpPr>
            <a:spLocks noGrp="1"/>
          </p:cNvSpPr>
          <p:nvPr>
            <p:ph type="title"/>
          </p:nvPr>
        </p:nvSpPr>
        <p:spPr/>
        <p:txBody>
          <a:bodyPr/>
          <a:lstStyle/>
          <a:p>
            <a:r>
              <a:rPr lang="en-US" b="1" u="sng" dirty="0"/>
              <a:t>Formula for Amdahl’s Law</a:t>
            </a:r>
          </a:p>
        </p:txBody>
      </p:sp>
      <p:pic>
        <p:nvPicPr>
          <p:cNvPr id="7" name="Content Placeholder 6">
            <a:extLst>
              <a:ext uri="{FF2B5EF4-FFF2-40B4-BE49-F238E27FC236}">
                <a16:creationId xmlns:a16="http://schemas.microsoft.com/office/drawing/2014/main" id="{A09A5EBB-1CC4-9D89-8281-EE8C6A7FAD0E}"/>
              </a:ext>
            </a:extLst>
          </p:cNvPr>
          <p:cNvPicPr>
            <a:picLocks noGrp="1" noChangeAspect="1"/>
          </p:cNvPicPr>
          <p:nvPr>
            <p:ph idx="1"/>
          </p:nvPr>
        </p:nvPicPr>
        <p:blipFill>
          <a:blip r:embed="rId2"/>
          <a:stretch>
            <a:fillRect/>
          </a:stretch>
        </p:blipFill>
        <p:spPr>
          <a:xfrm>
            <a:off x="1333500" y="1400176"/>
            <a:ext cx="9486900" cy="4391024"/>
          </a:xfrm>
        </p:spPr>
      </p:pic>
    </p:spTree>
    <p:extLst>
      <p:ext uri="{BB962C8B-B14F-4D97-AF65-F5344CB8AC3E}">
        <p14:creationId xmlns:p14="http://schemas.microsoft.com/office/powerpoint/2010/main" val="3020800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1CA9-163A-765A-7F69-7F01A14FDCF5}"/>
              </a:ext>
            </a:extLst>
          </p:cNvPr>
          <p:cNvSpPr>
            <a:spLocks noGrp="1"/>
          </p:cNvSpPr>
          <p:nvPr>
            <p:ph type="title"/>
          </p:nvPr>
        </p:nvSpPr>
        <p:spPr/>
        <p:txBody>
          <a:bodyPr/>
          <a:lstStyle/>
          <a:p>
            <a:r>
              <a:rPr lang="en-US" b="1" u="sng" dirty="0"/>
              <a:t>Key Features of Amdahl’s Law</a:t>
            </a:r>
          </a:p>
        </p:txBody>
      </p:sp>
      <p:sp>
        <p:nvSpPr>
          <p:cNvPr id="3" name="Content Placeholder 2">
            <a:extLst>
              <a:ext uri="{FF2B5EF4-FFF2-40B4-BE49-F238E27FC236}">
                <a16:creationId xmlns:a16="http://schemas.microsoft.com/office/drawing/2014/main" id="{1BEE5D69-E2E9-A0D9-AEC0-A8B85B7B1D69}"/>
              </a:ext>
            </a:extLst>
          </p:cNvPr>
          <p:cNvSpPr>
            <a:spLocks noGrp="1"/>
          </p:cNvSpPr>
          <p:nvPr>
            <p:ph idx="1"/>
          </p:nvPr>
        </p:nvSpPr>
        <p:spPr/>
        <p:txBody>
          <a:bodyPr>
            <a:normAutofit/>
          </a:bodyPr>
          <a:lstStyle/>
          <a:p>
            <a:pPr algn="just"/>
            <a:r>
              <a:rPr lang="en-US" sz="2400" b="1" dirty="0"/>
              <a:t>Limit to Speedup </a:t>
            </a:r>
            <a:r>
              <a:rPr lang="en-US" sz="2400" dirty="0"/>
              <a:t>: The speedup of a program is limited by the sequential portion of the code, not matter how many processors are added.</a:t>
            </a:r>
          </a:p>
          <a:p>
            <a:pPr algn="just"/>
            <a:r>
              <a:rPr lang="en-US" sz="2400" b="1" dirty="0"/>
              <a:t>Diminishing Returns </a:t>
            </a:r>
            <a:r>
              <a:rPr lang="en-US" sz="2400" dirty="0"/>
              <a:t>: As the number of processors (n) increases, the impact of the parallelizable portion (P) becomes less significant compared to the sequential portion (1−P). </a:t>
            </a:r>
          </a:p>
          <a:p>
            <a:pPr algn="just"/>
            <a:r>
              <a:rPr lang="en-US" sz="2400" b="1" dirty="0"/>
              <a:t>Identifying Sequential Bottlenecks </a:t>
            </a:r>
            <a:r>
              <a:rPr lang="en-US" sz="2400" dirty="0"/>
              <a:t>: Improving the parallelizable portion alone will not yield significant speedup if the sequential part remains a bottleneck..</a:t>
            </a:r>
          </a:p>
          <a:p>
            <a:pPr algn="just"/>
            <a:r>
              <a:rPr lang="en-US" sz="2400" b="1" dirty="0"/>
              <a:t>Application to Parallel Programming </a:t>
            </a:r>
            <a:r>
              <a:rPr lang="en-US" sz="2400" dirty="0"/>
              <a:t>: Serves as a tool for decision-making and resource allocation in parallel computing projects.</a:t>
            </a:r>
          </a:p>
        </p:txBody>
      </p:sp>
    </p:spTree>
    <p:extLst>
      <p:ext uri="{BB962C8B-B14F-4D97-AF65-F5344CB8AC3E}">
        <p14:creationId xmlns:p14="http://schemas.microsoft.com/office/powerpoint/2010/main" val="215661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61AA-F49E-F640-2076-9C3C072C7C06}"/>
              </a:ext>
            </a:extLst>
          </p:cNvPr>
          <p:cNvSpPr>
            <a:spLocks noGrp="1"/>
          </p:cNvSpPr>
          <p:nvPr>
            <p:ph type="title"/>
          </p:nvPr>
        </p:nvSpPr>
        <p:spPr/>
        <p:txBody>
          <a:bodyPr/>
          <a:lstStyle/>
          <a:p>
            <a:r>
              <a:rPr lang="en-US" b="1" u="sng" dirty="0"/>
              <a:t>Graphical Representation</a:t>
            </a:r>
          </a:p>
        </p:txBody>
      </p:sp>
      <p:pic>
        <p:nvPicPr>
          <p:cNvPr id="1026" name="Picture 2" descr="2: Graph demonstrating Amdahl's Law | Download Scientific Diagram">
            <a:extLst>
              <a:ext uri="{FF2B5EF4-FFF2-40B4-BE49-F238E27FC236}">
                <a16:creationId xmlns:a16="http://schemas.microsoft.com/office/drawing/2014/main" id="{E04E4A53-56AB-057C-ED37-2749CE31D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0942" y="1825625"/>
            <a:ext cx="64101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19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8B78-065F-3EFB-EFF4-5E168DAA352D}"/>
              </a:ext>
            </a:extLst>
          </p:cNvPr>
          <p:cNvSpPr>
            <a:spLocks noGrp="1"/>
          </p:cNvSpPr>
          <p:nvPr>
            <p:ph type="title"/>
          </p:nvPr>
        </p:nvSpPr>
        <p:spPr/>
        <p:txBody>
          <a:bodyPr/>
          <a:lstStyle/>
          <a:p>
            <a:r>
              <a:rPr lang="en-US" b="1" u="sng" dirty="0"/>
              <a:t>Problem 1-Amdahl's Law</a:t>
            </a:r>
          </a:p>
        </p:txBody>
      </p:sp>
      <p:pic>
        <p:nvPicPr>
          <p:cNvPr id="5" name="Content Placeholder 4">
            <a:extLst>
              <a:ext uri="{FF2B5EF4-FFF2-40B4-BE49-F238E27FC236}">
                <a16:creationId xmlns:a16="http://schemas.microsoft.com/office/drawing/2014/main" id="{D87C238E-59A7-DEC8-BC31-2E510E4C63EE}"/>
              </a:ext>
            </a:extLst>
          </p:cNvPr>
          <p:cNvPicPr>
            <a:picLocks noGrp="1" noChangeAspect="1"/>
          </p:cNvPicPr>
          <p:nvPr>
            <p:ph idx="1"/>
          </p:nvPr>
        </p:nvPicPr>
        <p:blipFill>
          <a:blip r:embed="rId2"/>
          <a:stretch>
            <a:fillRect/>
          </a:stretch>
        </p:blipFill>
        <p:spPr>
          <a:xfrm>
            <a:off x="838200" y="1690687"/>
            <a:ext cx="10120669" cy="4071937"/>
          </a:xfrm>
        </p:spPr>
      </p:pic>
    </p:spTree>
    <p:extLst>
      <p:ext uri="{BB962C8B-B14F-4D97-AF65-F5344CB8AC3E}">
        <p14:creationId xmlns:p14="http://schemas.microsoft.com/office/powerpoint/2010/main" val="2063464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AAC4-6AF9-3983-57CC-25240805A503}"/>
              </a:ext>
            </a:extLst>
          </p:cNvPr>
          <p:cNvSpPr>
            <a:spLocks noGrp="1"/>
          </p:cNvSpPr>
          <p:nvPr>
            <p:ph type="title"/>
          </p:nvPr>
        </p:nvSpPr>
        <p:spPr/>
        <p:txBody>
          <a:bodyPr/>
          <a:lstStyle/>
          <a:p>
            <a:r>
              <a:rPr lang="en-US" b="1" u="sng" dirty="0"/>
              <a:t>Problem 2-Amdahl's Law </a:t>
            </a:r>
          </a:p>
        </p:txBody>
      </p:sp>
      <p:sp>
        <p:nvSpPr>
          <p:cNvPr id="3" name="Content Placeholder 2">
            <a:extLst>
              <a:ext uri="{FF2B5EF4-FFF2-40B4-BE49-F238E27FC236}">
                <a16:creationId xmlns:a16="http://schemas.microsoft.com/office/drawing/2014/main" id="{4D9947D9-4CFA-742F-F03E-1B2D52F6CB83}"/>
              </a:ext>
            </a:extLst>
          </p:cNvPr>
          <p:cNvSpPr>
            <a:spLocks noGrp="1"/>
          </p:cNvSpPr>
          <p:nvPr>
            <p:ph idx="1"/>
          </p:nvPr>
        </p:nvSpPr>
        <p:spPr>
          <a:xfrm>
            <a:off x="838200" y="1587500"/>
            <a:ext cx="10515600" cy="2584450"/>
          </a:xfrm>
        </p:spPr>
        <p:txBody>
          <a:bodyPr>
            <a:normAutofit fontScale="92500" lnSpcReduction="10000"/>
          </a:bodyPr>
          <a:lstStyle/>
          <a:p>
            <a:pPr algn="just"/>
            <a:r>
              <a:rPr lang="en-US" dirty="0"/>
              <a:t>We are considering an enhancement to the processor of a web server. The new CPU is 20 times faster on search queries than the old processor. The old processor was busy with search queries 70% of the time, so we made 70% parallel, then what is the speedup gained by integrating the enhanced CPU?</a:t>
            </a:r>
          </a:p>
          <a:p>
            <a:pPr algn="just"/>
            <a:r>
              <a:rPr lang="en-US" dirty="0" err="1"/>
              <a:t>Fraction</a:t>
            </a:r>
            <a:r>
              <a:rPr lang="en-US" baseline="-25000" dirty="0" err="1"/>
              <a:t>enhanced</a:t>
            </a:r>
            <a:r>
              <a:rPr lang="en-US" dirty="0"/>
              <a:t>=0.70</a:t>
            </a:r>
          </a:p>
          <a:p>
            <a:pPr marL="0" indent="0" algn="just">
              <a:buNone/>
            </a:pPr>
            <a:r>
              <a:rPr lang="en-US" dirty="0"/>
              <a:t>   Factor of improvement = 20 </a:t>
            </a:r>
          </a:p>
          <a:p>
            <a:endParaRPr lang="en-US" dirty="0"/>
          </a:p>
        </p:txBody>
      </p:sp>
      <p:pic>
        <p:nvPicPr>
          <p:cNvPr id="5" name="Picture 4">
            <a:extLst>
              <a:ext uri="{FF2B5EF4-FFF2-40B4-BE49-F238E27FC236}">
                <a16:creationId xmlns:a16="http://schemas.microsoft.com/office/drawing/2014/main" id="{1430797D-805B-8EC5-CA5D-7750BA8727B5}"/>
              </a:ext>
            </a:extLst>
          </p:cNvPr>
          <p:cNvPicPr>
            <a:picLocks noChangeAspect="1"/>
          </p:cNvPicPr>
          <p:nvPr/>
        </p:nvPicPr>
        <p:blipFill>
          <a:blip r:embed="rId2"/>
          <a:stretch>
            <a:fillRect/>
          </a:stretch>
        </p:blipFill>
        <p:spPr>
          <a:xfrm>
            <a:off x="2809875" y="4305300"/>
            <a:ext cx="6486525" cy="1714500"/>
          </a:xfrm>
          <a:prstGeom prst="rect">
            <a:avLst/>
          </a:prstGeom>
        </p:spPr>
      </p:pic>
    </p:spTree>
    <p:extLst>
      <p:ext uri="{BB962C8B-B14F-4D97-AF65-F5344CB8AC3E}">
        <p14:creationId xmlns:p14="http://schemas.microsoft.com/office/powerpoint/2010/main" val="225308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6B04-780F-B788-650E-CAC1BDBE17A7}"/>
              </a:ext>
            </a:extLst>
          </p:cNvPr>
          <p:cNvSpPr>
            <a:spLocks noGrp="1"/>
          </p:cNvSpPr>
          <p:nvPr>
            <p:ph type="title"/>
          </p:nvPr>
        </p:nvSpPr>
        <p:spPr>
          <a:xfrm>
            <a:off x="838200" y="136525"/>
            <a:ext cx="10515600" cy="987425"/>
          </a:xfrm>
        </p:spPr>
        <p:txBody>
          <a:bodyPr/>
          <a:lstStyle/>
          <a:p>
            <a:r>
              <a:rPr lang="en-US" b="1" u="sng" dirty="0"/>
              <a:t>Diagram to show parallel programming</a:t>
            </a:r>
          </a:p>
        </p:txBody>
      </p:sp>
      <p:pic>
        <p:nvPicPr>
          <p:cNvPr id="2050" name="Picture 2" descr="1: Diagram drawing of serial and parallel processing with n + 1 ...">
            <a:extLst>
              <a:ext uri="{FF2B5EF4-FFF2-40B4-BE49-F238E27FC236}">
                <a16:creationId xmlns:a16="http://schemas.microsoft.com/office/drawing/2014/main" id="{4D8239CF-ECAC-3451-4BD8-3DE5BBB538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999" y="1257300"/>
            <a:ext cx="10715625" cy="492918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D5BA066-26FE-CBC8-C611-094D4749BF94}"/>
              </a:ext>
            </a:extLst>
          </p:cNvPr>
          <p:cNvSpPr>
            <a:spLocks noGrp="1"/>
          </p:cNvSpPr>
          <p:nvPr>
            <p:ph type="sldNum" sz="quarter" idx="12"/>
          </p:nvPr>
        </p:nvSpPr>
        <p:spPr/>
        <p:txBody>
          <a:bodyPr/>
          <a:lstStyle/>
          <a:p>
            <a:fld id="{665E4B54-9FBF-4371-A767-DCD0D50C10CC}" type="slidenum">
              <a:rPr lang="en-US" smtClean="0"/>
              <a:t>4</a:t>
            </a:fld>
            <a:endParaRPr lang="en-US"/>
          </a:p>
        </p:txBody>
      </p:sp>
    </p:spTree>
    <p:extLst>
      <p:ext uri="{BB962C8B-B14F-4D97-AF65-F5344CB8AC3E}">
        <p14:creationId xmlns:p14="http://schemas.microsoft.com/office/powerpoint/2010/main" val="221260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4F7-4C4F-9C6E-2673-96173FE346B0}"/>
              </a:ext>
            </a:extLst>
          </p:cNvPr>
          <p:cNvSpPr>
            <a:spLocks noGrp="1"/>
          </p:cNvSpPr>
          <p:nvPr>
            <p:ph type="title"/>
          </p:nvPr>
        </p:nvSpPr>
        <p:spPr/>
        <p:txBody>
          <a:bodyPr/>
          <a:lstStyle/>
          <a:p>
            <a:r>
              <a:rPr lang="en-US" b="1" u="sng" dirty="0"/>
              <a:t>Gustafson's Law</a:t>
            </a:r>
          </a:p>
        </p:txBody>
      </p:sp>
      <p:sp>
        <p:nvSpPr>
          <p:cNvPr id="3" name="Content Placeholder 2">
            <a:extLst>
              <a:ext uri="{FF2B5EF4-FFF2-40B4-BE49-F238E27FC236}">
                <a16:creationId xmlns:a16="http://schemas.microsoft.com/office/drawing/2014/main" id="{00F60C36-5BE3-D7E4-E2D6-89FDB05CE78F}"/>
              </a:ext>
            </a:extLst>
          </p:cNvPr>
          <p:cNvSpPr>
            <a:spLocks noGrp="1"/>
          </p:cNvSpPr>
          <p:nvPr>
            <p:ph idx="1"/>
          </p:nvPr>
        </p:nvSpPr>
        <p:spPr>
          <a:xfrm>
            <a:off x="838200" y="1533525"/>
            <a:ext cx="10515600" cy="3867150"/>
          </a:xfrm>
        </p:spPr>
        <p:txBody>
          <a:bodyPr>
            <a:normAutofit/>
          </a:bodyPr>
          <a:lstStyle/>
          <a:p>
            <a:pPr algn="just"/>
            <a:r>
              <a:rPr lang="en-US" dirty="0"/>
              <a:t>Developed by John L Gustafson and Edwin H </a:t>
            </a:r>
            <a:r>
              <a:rPr lang="en-US" dirty="0" err="1"/>
              <a:t>Barsis</a:t>
            </a:r>
            <a:r>
              <a:rPr lang="en-US" dirty="0"/>
              <a:t> in 1988</a:t>
            </a:r>
          </a:p>
          <a:p>
            <a:pPr algn="just"/>
            <a:r>
              <a:rPr lang="en-US" dirty="0"/>
              <a:t>They reevaluated Amdahl’s law</a:t>
            </a:r>
          </a:p>
          <a:p>
            <a:pPr algn="just"/>
            <a:r>
              <a:rPr lang="en-US" dirty="0"/>
              <a:t>A scalability law that provides a different perspective on parallel computing compared to Amdahl's Law. </a:t>
            </a:r>
          </a:p>
          <a:p>
            <a:pPr algn="just"/>
            <a:r>
              <a:rPr lang="en-US" dirty="0"/>
              <a:t>While Amdahl's Law focuses on the speedup achievable for a fixed problem size, Gustafson's Law emphasizes scaling performance with increasing data or workload.</a:t>
            </a:r>
          </a:p>
        </p:txBody>
      </p:sp>
    </p:spTree>
    <p:extLst>
      <p:ext uri="{BB962C8B-B14F-4D97-AF65-F5344CB8AC3E}">
        <p14:creationId xmlns:p14="http://schemas.microsoft.com/office/powerpoint/2010/main" val="2869087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819F-C402-171C-A405-3FF6AC6769A1}"/>
              </a:ext>
            </a:extLst>
          </p:cNvPr>
          <p:cNvSpPr>
            <a:spLocks noGrp="1"/>
          </p:cNvSpPr>
          <p:nvPr>
            <p:ph type="title"/>
          </p:nvPr>
        </p:nvSpPr>
        <p:spPr/>
        <p:txBody>
          <a:bodyPr/>
          <a:lstStyle/>
          <a:p>
            <a:r>
              <a:rPr lang="en-US" b="1" u="sng" dirty="0"/>
              <a:t>Formula for Gustafson's Law</a:t>
            </a:r>
            <a:endParaRPr lang="en-US" u="sng" dirty="0"/>
          </a:p>
        </p:txBody>
      </p:sp>
      <p:sp>
        <p:nvSpPr>
          <p:cNvPr id="3" name="Content Placeholder 2">
            <a:extLst>
              <a:ext uri="{FF2B5EF4-FFF2-40B4-BE49-F238E27FC236}">
                <a16:creationId xmlns:a16="http://schemas.microsoft.com/office/drawing/2014/main" id="{0A3A7E58-FB54-E9DE-2A70-F988AA770786}"/>
              </a:ext>
            </a:extLst>
          </p:cNvPr>
          <p:cNvSpPr>
            <a:spLocks noGrp="1"/>
          </p:cNvSpPr>
          <p:nvPr>
            <p:ph idx="1"/>
          </p:nvPr>
        </p:nvSpPr>
        <p:spPr>
          <a:xfrm>
            <a:off x="838200" y="1825625"/>
            <a:ext cx="10515600" cy="1993900"/>
          </a:xfrm>
        </p:spPr>
        <p:txBody>
          <a:bodyPr/>
          <a:lstStyle/>
          <a:p>
            <a:pPr algn="just"/>
            <a:r>
              <a:rPr lang="en-US" dirty="0" err="1"/>
              <a:t>S</a:t>
            </a:r>
            <a:r>
              <a:rPr lang="en-US" baseline="-25000" dirty="0" err="1"/>
              <a:t>p</a:t>
            </a:r>
            <a:r>
              <a:rPr lang="en-US" dirty="0"/>
              <a:t> is the speedup achieved by using p processors.</a:t>
            </a:r>
          </a:p>
          <a:p>
            <a:pPr algn="just"/>
            <a:r>
              <a:rPr lang="en-US" dirty="0"/>
              <a:t>p is the number of processors.</a:t>
            </a:r>
          </a:p>
          <a:p>
            <a:pPr algn="just"/>
            <a:r>
              <a:rPr lang="en-US" dirty="0"/>
              <a:t>f is a constant representing the portion of the computation that is inherently sequential.</a:t>
            </a:r>
          </a:p>
        </p:txBody>
      </p:sp>
      <p:pic>
        <p:nvPicPr>
          <p:cNvPr id="5" name="Picture 4">
            <a:extLst>
              <a:ext uri="{FF2B5EF4-FFF2-40B4-BE49-F238E27FC236}">
                <a16:creationId xmlns:a16="http://schemas.microsoft.com/office/drawing/2014/main" id="{F9382367-2DBD-E75F-34A2-1F363C1668D9}"/>
              </a:ext>
            </a:extLst>
          </p:cNvPr>
          <p:cNvPicPr>
            <a:picLocks noChangeAspect="1"/>
          </p:cNvPicPr>
          <p:nvPr/>
        </p:nvPicPr>
        <p:blipFill>
          <a:blip r:embed="rId2"/>
          <a:stretch>
            <a:fillRect/>
          </a:stretch>
        </p:blipFill>
        <p:spPr>
          <a:xfrm>
            <a:off x="1271587" y="4107050"/>
            <a:ext cx="9129713" cy="1319024"/>
          </a:xfrm>
          <a:prstGeom prst="rect">
            <a:avLst/>
          </a:prstGeom>
        </p:spPr>
      </p:pic>
    </p:spTree>
    <p:extLst>
      <p:ext uri="{BB962C8B-B14F-4D97-AF65-F5344CB8AC3E}">
        <p14:creationId xmlns:p14="http://schemas.microsoft.com/office/powerpoint/2010/main" val="672800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D1C-1EB3-5AA7-00C3-34E1F284C6CB}"/>
              </a:ext>
            </a:extLst>
          </p:cNvPr>
          <p:cNvSpPr>
            <a:spLocks noGrp="1"/>
          </p:cNvSpPr>
          <p:nvPr>
            <p:ph type="title"/>
          </p:nvPr>
        </p:nvSpPr>
        <p:spPr/>
        <p:txBody>
          <a:bodyPr/>
          <a:lstStyle/>
          <a:p>
            <a:r>
              <a:rPr lang="en-US" b="1" u="sng" dirty="0"/>
              <a:t>Key Features of Gustafson's Law</a:t>
            </a:r>
            <a:endParaRPr lang="en-US" u="sng" dirty="0"/>
          </a:p>
        </p:txBody>
      </p:sp>
      <p:sp>
        <p:nvSpPr>
          <p:cNvPr id="3" name="Content Placeholder 2">
            <a:extLst>
              <a:ext uri="{FF2B5EF4-FFF2-40B4-BE49-F238E27FC236}">
                <a16:creationId xmlns:a16="http://schemas.microsoft.com/office/drawing/2014/main" id="{4D2A8077-8440-AB8D-8D8C-BBF2FB568E94}"/>
              </a:ext>
            </a:extLst>
          </p:cNvPr>
          <p:cNvSpPr>
            <a:spLocks noGrp="1"/>
          </p:cNvSpPr>
          <p:nvPr>
            <p:ph idx="1"/>
          </p:nvPr>
        </p:nvSpPr>
        <p:spPr/>
        <p:txBody>
          <a:bodyPr/>
          <a:lstStyle/>
          <a:p>
            <a:pPr algn="just"/>
            <a:r>
              <a:rPr lang="en-US" b="1" dirty="0"/>
              <a:t>Increasing Workload</a:t>
            </a:r>
            <a:r>
              <a:rPr lang="en-US" dirty="0"/>
              <a:t>: The law assumes that as the number of processors increases, the size of the problem or workload also increases. In real-world applications, increasing computational resources are often associated with larger datasets or more extensive simulations.</a:t>
            </a:r>
          </a:p>
          <a:p>
            <a:pPr algn="just"/>
            <a:r>
              <a:rPr lang="en-US" b="1" dirty="0"/>
              <a:t>Scaling with Data </a:t>
            </a:r>
            <a:r>
              <a:rPr lang="en-US" dirty="0"/>
              <a:t>: Focuses on the ability to scale performance by handling larger problems rather than improving the execution speed of a fixed-size problem.</a:t>
            </a:r>
          </a:p>
        </p:txBody>
      </p:sp>
    </p:spTree>
    <p:extLst>
      <p:ext uri="{BB962C8B-B14F-4D97-AF65-F5344CB8AC3E}">
        <p14:creationId xmlns:p14="http://schemas.microsoft.com/office/powerpoint/2010/main" val="1716706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83C5-CB6E-12BA-5246-7B3ABD98CD65}"/>
              </a:ext>
            </a:extLst>
          </p:cNvPr>
          <p:cNvSpPr>
            <a:spLocks noGrp="1"/>
          </p:cNvSpPr>
          <p:nvPr>
            <p:ph type="title"/>
          </p:nvPr>
        </p:nvSpPr>
        <p:spPr/>
        <p:txBody>
          <a:bodyPr/>
          <a:lstStyle/>
          <a:p>
            <a:pPr algn="ctr"/>
            <a:r>
              <a:rPr lang="en-US" b="1" u="sng" dirty="0"/>
              <a:t>Difference between Amdahl’s and Gustafson’s Law</a:t>
            </a:r>
          </a:p>
        </p:txBody>
      </p:sp>
      <p:sp>
        <p:nvSpPr>
          <p:cNvPr id="3" name="Content Placeholder 2">
            <a:extLst>
              <a:ext uri="{FF2B5EF4-FFF2-40B4-BE49-F238E27FC236}">
                <a16:creationId xmlns:a16="http://schemas.microsoft.com/office/drawing/2014/main" id="{BFDAAE1F-CC27-2831-C730-0674C5E756A7}"/>
              </a:ext>
            </a:extLst>
          </p:cNvPr>
          <p:cNvSpPr>
            <a:spLocks noGrp="1"/>
          </p:cNvSpPr>
          <p:nvPr>
            <p:ph idx="1"/>
          </p:nvPr>
        </p:nvSpPr>
        <p:spPr>
          <a:xfrm>
            <a:off x="838200" y="1825625"/>
            <a:ext cx="10515600" cy="4667250"/>
          </a:xfrm>
        </p:spPr>
        <p:txBody>
          <a:bodyPr/>
          <a:lstStyle/>
          <a:p>
            <a:pPr algn="just"/>
            <a:r>
              <a:rPr lang="en-US" sz="2400" b="1" dirty="0"/>
              <a:t>Amdahl’s Law </a:t>
            </a:r>
            <a:r>
              <a:rPr lang="en-US" sz="2400" dirty="0"/>
              <a:t>emphasizes the impact of the non-parallelizable (sequential) portion of the computation on overall speedup. </a:t>
            </a:r>
            <a:r>
              <a:rPr lang="en-US" sz="2400" b="1" dirty="0"/>
              <a:t>Gustafson’s Law </a:t>
            </a:r>
            <a:r>
              <a:rPr lang="en-US" sz="2400" dirty="0"/>
              <a:t>assumes that as more resources become available (e.g., processors), larger problems can be efficiently solved. </a:t>
            </a:r>
          </a:p>
          <a:p>
            <a:pPr algn="just"/>
            <a:r>
              <a:rPr lang="en-US" sz="2400" b="1" dirty="0"/>
              <a:t>Amdahl’s Law </a:t>
            </a:r>
            <a:r>
              <a:rPr lang="en-US" sz="2400" dirty="0"/>
              <a:t>formula reflects the diminishing returns on speedup as more processors are added, constrained by the sequential portion of the program. </a:t>
            </a:r>
            <a:r>
              <a:rPr lang="en-US" sz="2400" b="1" dirty="0"/>
              <a:t>Gustafson’s Law </a:t>
            </a:r>
            <a:r>
              <a:rPr lang="en-US" sz="2400" dirty="0"/>
              <a:t>emphasizes that the speedup can approach the number of processors as the workload or problem size increases.</a:t>
            </a:r>
          </a:p>
          <a:p>
            <a:pPr algn="just"/>
            <a:r>
              <a:rPr lang="en-US" sz="2400" b="1" dirty="0"/>
              <a:t>Amdahl's Law </a:t>
            </a:r>
            <a:r>
              <a:rPr lang="en-US" sz="2400" dirty="0"/>
              <a:t>assumes a fixed-size problem or workload. </a:t>
            </a:r>
            <a:r>
              <a:rPr lang="en-US" sz="2400" b="1" dirty="0"/>
              <a:t>Gustafson's Law </a:t>
            </a:r>
            <a:r>
              <a:rPr lang="en-US" sz="2400" dirty="0"/>
              <a:t>assumes that the workload or problem size increases with the availability of more resources, such as processors. </a:t>
            </a:r>
          </a:p>
        </p:txBody>
      </p:sp>
    </p:spTree>
    <p:extLst>
      <p:ext uri="{BB962C8B-B14F-4D97-AF65-F5344CB8AC3E}">
        <p14:creationId xmlns:p14="http://schemas.microsoft.com/office/powerpoint/2010/main" val="1871895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FA68-F41C-1B19-B676-3794D2EDBE35}"/>
              </a:ext>
            </a:extLst>
          </p:cNvPr>
          <p:cNvSpPr>
            <a:spLocks noGrp="1"/>
          </p:cNvSpPr>
          <p:nvPr>
            <p:ph type="title"/>
          </p:nvPr>
        </p:nvSpPr>
        <p:spPr/>
        <p:txBody>
          <a:bodyPr/>
          <a:lstStyle/>
          <a:p>
            <a:r>
              <a:rPr lang="en-US" b="1" u="sng" dirty="0"/>
              <a:t>Problem 3 : Amdahl’s and Gustafson’s Law </a:t>
            </a:r>
          </a:p>
        </p:txBody>
      </p:sp>
      <p:sp>
        <p:nvSpPr>
          <p:cNvPr id="3" name="Content Placeholder 2">
            <a:extLst>
              <a:ext uri="{FF2B5EF4-FFF2-40B4-BE49-F238E27FC236}">
                <a16:creationId xmlns:a16="http://schemas.microsoft.com/office/drawing/2014/main" id="{27871CC3-C8DB-EC71-85D3-E363C4A5553C}"/>
              </a:ext>
            </a:extLst>
          </p:cNvPr>
          <p:cNvSpPr>
            <a:spLocks noGrp="1"/>
          </p:cNvSpPr>
          <p:nvPr>
            <p:ph idx="1"/>
          </p:nvPr>
        </p:nvSpPr>
        <p:spPr/>
        <p:txBody>
          <a:bodyPr/>
          <a:lstStyle/>
          <a:p>
            <a:pPr algn="just"/>
            <a:r>
              <a:rPr lang="en-US" dirty="0"/>
              <a:t>Assume that a program consists of 50% non-parallelizable code. Compute the speed-up when using 2 and 4 processors according to Amdahl’s and Gustafson's law.</a:t>
            </a:r>
          </a:p>
        </p:txBody>
      </p:sp>
    </p:spTree>
    <p:extLst>
      <p:ext uri="{BB962C8B-B14F-4D97-AF65-F5344CB8AC3E}">
        <p14:creationId xmlns:p14="http://schemas.microsoft.com/office/powerpoint/2010/main" val="2256842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74E0-9CAE-2C12-1D67-D5E0A89D77C4}"/>
              </a:ext>
            </a:extLst>
          </p:cNvPr>
          <p:cNvSpPr>
            <a:spLocks noGrp="1"/>
          </p:cNvSpPr>
          <p:nvPr>
            <p:ph type="title"/>
          </p:nvPr>
        </p:nvSpPr>
        <p:spPr>
          <a:xfrm>
            <a:off x="838200" y="133350"/>
            <a:ext cx="10515600" cy="914400"/>
          </a:xfrm>
        </p:spPr>
        <p:txBody>
          <a:bodyPr/>
          <a:lstStyle/>
          <a:p>
            <a:r>
              <a:rPr lang="en-US" b="1" u="sng" dirty="0"/>
              <a:t>Solution as per Amdahl’s law</a:t>
            </a:r>
          </a:p>
        </p:txBody>
      </p:sp>
      <p:pic>
        <p:nvPicPr>
          <p:cNvPr id="5" name="Content Placeholder 4">
            <a:extLst>
              <a:ext uri="{FF2B5EF4-FFF2-40B4-BE49-F238E27FC236}">
                <a16:creationId xmlns:a16="http://schemas.microsoft.com/office/drawing/2014/main" id="{E10A3C84-616D-7A33-17D2-4F6ED7D37911}"/>
              </a:ext>
            </a:extLst>
          </p:cNvPr>
          <p:cNvPicPr>
            <a:picLocks noGrp="1" noChangeAspect="1"/>
          </p:cNvPicPr>
          <p:nvPr>
            <p:ph idx="1"/>
          </p:nvPr>
        </p:nvPicPr>
        <p:blipFill>
          <a:blip r:embed="rId2"/>
          <a:stretch>
            <a:fillRect/>
          </a:stretch>
        </p:blipFill>
        <p:spPr>
          <a:xfrm>
            <a:off x="914400" y="1219200"/>
            <a:ext cx="10439400" cy="4957763"/>
          </a:xfrm>
        </p:spPr>
      </p:pic>
    </p:spTree>
    <p:extLst>
      <p:ext uri="{BB962C8B-B14F-4D97-AF65-F5344CB8AC3E}">
        <p14:creationId xmlns:p14="http://schemas.microsoft.com/office/powerpoint/2010/main" val="4222758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14D0-FB5B-A285-1D33-0D97563CDAA6}"/>
              </a:ext>
            </a:extLst>
          </p:cNvPr>
          <p:cNvSpPr>
            <a:spLocks noGrp="1"/>
          </p:cNvSpPr>
          <p:nvPr>
            <p:ph type="title"/>
          </p:nvPr>
        </p:nvSpPr>
        <p:spPr>
          <a:xfrm>
            <a:off x="838200" y="365126"/>
            <a:ext cx="10515600" cy="996950"/>
          </a:xfrm>
        </p:spPr>
        <p:txBody>
          <a:bodyPr/>
          <a:lstStyle/>
          <a:p>
            <a:r>
              <a:rPr lang="en-US" b="1" u="sng" dirty="0"/>
              <a:t>Solution as per Gustafson’s law</a:t>
            </a:r>
          </a:p>
        </p:txBody>
      </p:sp>
      <p:pic>
        <p:nvPicPr>
          <p:cNvPr id="5" name="Content Placeholder 4">
            <a:extLst>
              <a:ext uri="{FF2B5EF4-FFF2-40B4-BE49-F238E27FC236}">
                <a16:creationId xmlns:a16="http://schemas.microsoft.com/office/drawing/2014/main" id="{66561B5E-9617-2D84-C4ED-3EF2CD1FBE71}"/>
              </a:ext>
            </a:extLst>
          </p:cNvPr>
          <p:cNvPicPr>
            <a:picLocks noGrp="1" noChangeAspect="1"/>
          </p:cNvPicPr>
          <p:nvPr>
            <p:ph idx="1"/>
          </p:nvPr>
        </p:nvPicPr>
        <p:blipFill>
          <a:blip r:embed="rId2"/>
          <a:stretch>
            <a:fillRect/>
          </a:stretch>
        </p:blipFill>
        <p:spPr>
          <a:xfrm>
            <a:off x="1247775" y="1457325"/>
            <a:ext cx="9620250" cy="3766900"/>
          </a:xfrm>
        </p:spPr>
      </p:pic>
    </p:spTree>
    <p:extLst>
      <p:ext uri="{BB962C8B-B14F-4D97-AF65-F5344CB8AC3E}">
        <p14:creationId xmlns:p14="http://schemas.microsoft.com/office/powerpoint/2010/main" val="2414034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F48-9667-FEBB-EFC6-0FC643675E09}"/>
              </a:ext>
            </a:extLst>
          </p:cNvPr>
          <p:cNvSpPr>
            <a:spLocks noGrp="1"/>
          </p:cNvSpPr>
          <p:nvPr>
            <p:ph type="title"/>
          </p:nvPr>
        </p:nvSpPr>
        <p:spPr/>
        <p:txBody>
          <a:bodyPr/>
          <a:lstStyle/>
          <a:p>
            <a:r>
              <a:rPr lang="en-US" b="1" u="sng" dirty="0"/>
              <a:t>Explain why both speed-up results are different ?</a:t>
            </a:r>
          </a:p>
        </p:txBody>
      </p:sp>
      <p:sp>
        <p:nvSpPr>
          <p:cNvPr id="3" name="Content Placeholder 2">
            <a:extLst>
              <a:ext uri="{FF2B5EF4-FFF2-40B4-BE49-F238E27FC236}">
                <a16:creationId xmlns:a16="http://schemas.microsoft.com/office/drawing/2014/main" id="{746C63E0-C973-70E8-5452-AE5B818FF8A6}"/>
              </a:ext>
            </a:extLst>
          </p:cNvPr>
          <p:cNvSpPr>
            <a:spLocks noGrp="1"/>
          </p:cNvSpPr>
          <p:nvPr>
            <p:ph idx="1"/>
          </p:nvPr>
        </p:nvSpPr>
        <p:spPr/>
        <p:txBody>
          <a:bodyPr/>
          <a:lstStyle/>
          <a:p>
            <a:pPr algn="just"/>
            <a:r>
              <a:rPr lang="en-US" dirty="0"/>
              <a:t>Amdahl’s law sees the percentage of non-parallelizable code as a fixed limit for the speedup. So even if we had an infinite number of processors, according to Amdahl’s law, the speedup would never be greater than 2.</a:t>
            </a:r>
          </a:p>
          <a:p>
            <a:pPr algn="just"/>
            <a:r>
              <a:rPr lang="en-US" dirty="0"/>
              <a:t>Gustafson’s law assumes that the parallel part of the program increases with the problem size and the sequential part stays fixed.</a:t>
            </a:r>
          </a:p>
          <a:p>
            <a:endParaRPr lang="en-US" dirty="0"/>
          </a:p>
        </p:txBody>
      </p:sp>
    </p:spTree>
    <p:extLst>
      <p:ext uri="{BB962C8B-B14F-4D97-AF65-F5344CB8AC3E}">
        <p14:creationId xmlns:p14="http://schemas.microsoft.com/office/powerpoint/2010/main" val="3844516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989C-B5F2-DA52-77C4-F24674361E71}"/>
              </a:ext>
            </a:extLst>
          </p:cNvPr>
          <p:cNvSpPr>
            <a:spLocks noGrp="1"/>
          </p:cNvSpPr>
          <p:nvPr>
            <p:ph type="title"/>
          </p:nvPr>
        </p:nvSpPr>
        <p:spPr>
          <a:xfrm>
            <a:off x="838200" y="143838"/>
            <a:ext cx="10515600" cy="678095"/>
          </a:xfrm>
        </p:spPr>
        <p:txBody>
          <a:bodyPr>
            <a:normAutofit fontScale="90000"/>
          </a:bodyPr>
          <a:lstStyle/>
          <a:p>
            <a:r>
              <a:rPr lang="en-IN" b="1" u="sng" dirty="0"/>
              <a:t>Parallel Programming</a:t>
            </a:r>
          </a:p>
        </p:txBody>
      </p:sp>
      <p:sp>
        <p:nvSpPr>
          <p:cNvPr id="7" name="Content Placeholder 6">
            <a:extLst>
              <a:ext uri="{FF2B5EF4-FFF2-40B4-BE49-F238E27FC236}">
                <a16:creationId xmlns:a16="http://schemas.microsoft.com/office/drawing/2014/main" id="{FFCE843D-450C-B0F5-84FA-B0C8FDEEE437}"/>
              </a:ext>
            </a:extLst>
          </p:cNvPr>
          <p:cNvSpPr>
            <a:spLocks noGrp="1"/>
          </p:cNvSpPr>
          <p:nvPr>
            <p:ph idx="1"/>
          </p:nvPr>
        </p:nvSpPr>
        <p:spPr>
          <a:xfrm>
            <a:off x="657546" y="986319"/>
            <a:ext cx="10808414" cy="5476126"/>
          </a:xfrm>
        </p:spPr>
        <p:txBody>
          <a:bodyPr>
            <a:normAutofit fontScale="92500" lnSpcReduction="20000"/>
          </a:bodyPr>
          <a:lstStyle/>
          <a:p>
            <a:pPr algn="just"/>
            <a:r>
              <a:rPr lang="en-IN" b="1" dirty="0"/>
              <a:t>Parallel programming </a:t>
            </a:r>
            <a:r>
              <a:rPr lang="en-IN" dirty="0"/>
              <a:t>is the process of splitting a problem into smaller tasks that can be executed at the same time or in parallel  using multiple computing resources</a:t>
            </a:r>
          </a:p>
          <a:p>
            <a:pPr algn="just"/>
            <a:r>
              <a:rPr lang="en-IN" dirty="0"/>
              <a:t>It is accomplished  by assigning tasks to different cores or processors</a:t>
            </a:r>
          </a:p>
          <a:p>
            <a:pPr marL="0" indent="0" algn="just">
              <a:buNone/>
            </a:pPr>
            <a:r>
              <a:rPr lang="en-IN" sz="3300" b="1" u="sng" dirty="0"/>
              <a:t>Uniprocessor System</a:t>
            </a:r>
            <a:endParaRPr lang="en-IN" sz="3300" u="sng" dirty="0"/>
          </a:p>
          <a:p>
            <a:pPr algn="just"/>
            <a:r>
              <a:rPr lang="en-IN" dirty="0"/>
              <a:t>A </a:t>
            </a:r>
            <a:r>
              <a:rPr lang="en-IN" b="1" dirty="0"/>
              <a:t>uniprocessor system</a:t>
            </a:r>
            <a:r>
              <a:rPr lang="en-IN" dirty="0"/>
              <a:t> is defined as a computer system that has a single  CPU that is used to execute computer tasks</a:t>
            </a:r>
          </a:p>
          <a:p>
            <a:pPr algn="just"/>
            <a:r>
              <a:rPr lang="en-IN" dirty="0"/>
              <a:t>Only one instruction will be executed at a time</a:t>
            </a:r>
          </a:p>
          <a:p>
            <a:pPr algn="just"/>
            <a:r>
              <a:rPr lang="en-IN" dirty="0"/>
              <a:t>All tasks and operations are handled by the single processor</a:t>
            </a:r>
          </a:p>
          <a:p>
            <a:pPr algn="just"/>
            <a:r>
              <a:rPr lang="en-IN" dirty="0"/>
              <a:t>The first computers were all uniprocessor systems. </a:t>
            </a:r>
          </a:p>
          <a:p>
            <a:pPr algn="just"/>
            <a:r>
              <a:rPr lang="en-IN" dirty="0"/>
              <a:t>Suitable for web browsing, word processing, and basic gaming</a:t>
            </a:r>
          </a:p>
          <a:p>
            <a:r>
              <a:rPr lang="en-IN" b="1" dirty="0"/>
              <a:t>Examples:</a:t>
            </a:r>
          </a:p>
          <a:p>
            <a:pPr lvl="1"/>
            <a:r>
              <a:rPr lang="en-IN" sz="2800" dirty="0"/>
              <a:t>Simple embedded systems, Car keys, digital alarm clocks, garage door openers, smoke detectors, etc</a:t>
            </a:r>
          </a:p>
          <a:p>
            <a:pPr algn="just"/>
            <a:endParaRPr lang="en-IN" dirty="0"/>
          </a:p>
        </p:txBody>
      </p:sp>
      <p:sp>
        <p:nvSpPr>
          <p:cNvPr id="3" name="Slide Number Placeholder 2">
            <a:extLst>
              <a:ext uri="{FF2B5EF4-FFF2-40B4-BE49-F238E27FC236}">
                <a16:creationId xmlns:a16="http://schemas.microsoft.com/office/drawing/2014/main" id="{CD53FFFA-2720-440C-1048-EA289B67282C}"/>
              </a:ext>
            </a:extLst>
          </p:cNvPr>
          <p:cNvSpPr>
            <a:spLocks noGrp="1"/>
          </p:cNvSpPr>
          <p:nvPr>
            <p:ph type="sldNum" sz="quarter" idx="12"/>
          </p:nvPr>
        </p:nvSpPr>
        <p:spPr/>
        <p:txBody>
          <a:bodyPr/>
          <a:lstStyle/>
          <a:p>
            <a:fld id="{665E4B54-9FBF-4371-A767-DCD0D50C10CC}" type="slidenum">
              <a:rPr lang="en-US" smtClean="0"/>
              <a:t>48</a:t>
            </a:fld>
            <a:endParaRPr lang="en-US"/>
          </a:p>
        </p:txBody>
      </p:sp>
    </p:spTree>
    <p:extLst>
      <p:ext uri="{BB962C8B-B14F-4D97-AF65-F5344CB8AC3E}">
        <p14:creationId xmlns:p14="http://schemas.microsoft.com/office/powerpoint/2010/main" val="2550556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 system">
            <a:extLst>
              <a:ext uri="{FF2B5EF4-FFF2-40B4-BE49-F238E27FC236}">
                <a16:creationId xmlns:a16="http://schemas.microsoft.com/office/drawing/2014/main" id="{AEF2F7F9-3334-EC3F-5254-EB07AD98E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519" y="729465"/>
            <a:ext cx="9754961" cy="5199393"/>
          </a:xfrm>
        </p:spPr>
      </p:pic>
      <p:sp>
        <p:nvSpPr>
          <p:cNvPr id="3" name="Slide Number Placeholder 2">
            <a:extLst>
              <a:ext uri="{FF2B5EF4-FFF2-40B4-BE49-F238E27FC236}">
                <a16:creationId xmlns:a16="http://schemas.microsoft.com/office/drawing/2014/main" id="{27F24065-35ED-B629-0A4C-3C20DF1DC64B}"/>
              </a:ext>
            </a:extLst>
          </p:cNvPr>
          <p:cNvSpPr>
            <a:spLocks noGrp="1"/>
          </p:cNvSpPr>
          <p:nvPr>
            <p:ph type="sldNum" sz="quarter" idx="12"/>
          </p:nvPr>
        </p:nvSpPr>
        <p:spPr/>
        <p:txBody>
          <a:bodyPr/>
          <a:lstStyle/>
          <a:p>
            <a:fld id="{665E4B54-9FBF-4371-A767-DCD0D50C10CC}" type="slidenum">
              <a:rPr lang="en-US" smtClean="0"/>
              <a:t>49</a:t>
            </a:fld>
            <a:endParaRPr lang="en-US"/>
          </a:p>
        </p:txBody>
      </p:sp>
    </p:spTree>
    <p:extLst>
      <p:ext uri="{BB962C8B-B14F-4D97-AF65-F5344CB8AC3E}">
        <p14:creationId xmlns:p14="http://schemas.microsoft.com/office/powerpoint/2010/main" val="270211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4F7-4C4F-9C6E-2673-96173FE346B0}"/>
              </a:ext>
            </a:extLst>
          </p:cNvPr>
          <p:cNvSpPr>
            <a:spLocks noGrp="1"/>
          </p:cNvSpPr>
          <p:nvPr>
            <p:ph type="title"/>
          </p:nvPr>
        </p:nvSpPr>
        <p:spPr/>
        <p:txBody>
          <a:bodyPr/>
          <a:lstStyle/>
          <a:p>
            <a:r>
              <a:rPr lang="en-US" b="1" u="sng" dirty="0"/>
              <a:t>Example : Recolor an image</a:t>
            </a:r>
          </a:p>
        </p:txBody>
      </p:sp>
      <p:sp>
        <p:nvSpPr>
          <p:cNvPr id="3" name="Content Placeholder 2">
            <a:extLst>
              <a:ext uri="{FF2B5EF4-FFF2-40B4-BE49-F238E27FC236}">
                <a16:creationId xmlns:a16="http://schemas.microsoft.com/office/drawing/2014/main" id="{00F60C36-5BE3-D7E4-E2D6-89FDB05CE78F}"/>
              </a:ext>
            </a:extLst>
          </p:cNvPr>
          <p:cNvSpPr>
            <a:spLocks noGrp="1"/>
          </p:cNvSpPr>
          <p:nvPr>
            <p:ph idx="1"/>
          </p:nvPr>
        </p:nvSpPr>
        <p:spPr/>
        <p:txBody>
          <a:bodyPr/>
          <a:lstStyle/>
          <a:p>
            <a:pPr algn="just"/>
            <a:r>
              <a:rPr lang="en-US" dirty="0"/>
              <a:t>Developer writes a code to segment the image into equal parts.</a:t>
            </a:r>
          </a:p>
          <a:p>
            <a:pPr algn="just"/>
            <a:r>
              <a:rPr lang="en-US" dirty="0"/>
              <a:t>Assign the recoloring of each part to a different parallel task, each running on their own compute resources.</a:t>
            </a:r>
          </a:p>
          <a:p>
            <a:pPr algn="just"/>
            <a:r>
              <a:rPr lang="en-US" dirty="0"/>
              <a:t>Once the parallel tasks have completed, the full image is reassembled. </a:t>
            </a:r>
          </a:p>
        </p:txBody>
      </p:sp>
      <p:sp>
        <p:nvSpPr>
          <p:cNvPr id="4" name="Slide Number Placeholder 3">
            <a:extLst>
              <a:ext uri="{FF2B5EF4-FFF2-40B4-BE49-F238E27FC236}">
                <a16:creationId xmlns:a16="http://schemas.microsoft.com/office/drawing/2014/main" id="{FBCB7DE5-9F21-1E7F-9E95-7B02205053C8}"/>
              </a:ext>
            </a:extLst>
          </p:cNvPr>
          <p:cNvSpPr>
            <a:spLocks noGrp="1"/>
          </p:cNvSpPr>
          <p:nvPr>
            <p:ph type="sldNum" sz="quarter" idx="12"/>
          </p:nvPr>
        </p:nvSpPr>
        <p:spPr/>
        <p:txBody>
          <a:bodyPr/>
          <a:lstStyle/>
          <a:p>
            <a:fld id="{665E4B54-9FBF-4371-A767-DCD0D50C10CC}" type="slidenum">
              <a:rPr lang="en-US" smtClean="0"/>
              <a:t>5</a:t>
            </a:fld>
            <a:endParaRPr lang="en-US"/>
          </a:p>
        </p:txBody>
      </p:sp>
    </p:spTree>
    <p:extLst>
      <p:ext uri="{BB962C8B-B14F-4D97-AF65-F5344CB8AC3E}">
        <p14:creationId xmlns:p14="http://schemas.microsoft.com/office/powerpoint/2010/main" val="59653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09C31-86F8-C5F0-D3A5-03E64A46E380}"/>
              </a:ext>
            </a:extLst>
          </p:cNvPr>
          <p:cNvSpPr>
            <a:spLocks noGrp="1"/>
          </p:cNvSpPr>
          <p:nvPr>
            <p:ph idx="1"/>
          </p:nvPr>
        </p:nvSpPr>
        <p:spPr>
          <a:xfrm>
            <a:off x="838200" y="481856"/>
            <a:ext cx="10515600" cy="5695107"/>
          </a:xfrm>
        </p:spPr>
        <p:txBody>
          <a:bodyPr>
            <a:normAutofit lnSpcReduction="10000"/>
          </a:bodyPr>
          <a:lstStyle/>
          <a:p>
            <a:pPr marL="0" indent="0">
              <a:buNone/>
            </a:pPr>
            <a:r>
              <a:rPr lang="en-IN" sz="3200" b="1" u="sng" dirty="0"/>
              <a:t>Parallelism or Multiprogramming in Uniprocessor System</a:t>
            </a:r>
          </a:p>
          <a:p>
            <a:pPr algn="just"/>
            <a:r>
              <a:rPr lang="en-IN" dirty="0"/>
              <a:t>Parallelism on a uniprocessor system can be achieved by using certain techniques such as </a:t>
            </a:r>
            <a:r>
              <a:rPr lang="en-IN" b="1" dirty="0"/>
              <a:t>pipelining </a:t>
            </a:r>
            <a:r>
              <a:rPr lang="en-IN" dirty="0"/>
              <a:t>and</a:t>
            </a:r>
            <a:r>
              <a:rPr lang="en-IN" b="1" dirty="0"/>
              <a:t> multitasking or time-sharing</a:t>
            </a:r>
            <a:r>
              <a:rPr lang="en-IN" dirty="0"/>
              <a:t>.</a:t>
            </a:r>
          </a:p>
          <a:p>
            <a:pPr algn="just"/>
            <a:r>
              <a:rPr lang="en-IN" b="1" dirty="0"/>
              <a:t>Pipelining</a:t>
            </a:r>
            <a:r>
              <a:rPr lang="en-IN" dirty="0"/>
              <a:t> </a:t>
            </a:r>
          </a:p>
          <a:p>
            <a:pPr lvl="1" algn="just"/>
            <a:r>
              <a:rPr lang="en-IN" dirty="0"/>
              <a:t>is a technique that allows a processor to execute a set of instructions simultaneously by dividing the instructions execution process into several stages. Each stage works on a different instruction at the same time, so that when one instruction is being fetched in the memory another instruction is being executed.</a:t>
            </a:r>
          </a:p>
          <a:p>
            <a:pPr algn="just"/>
            <a:r>
              <a:rPr lang="en-IN" b="1" dirty="0"/>
              <a:t>Multitasking or time-sharing</a:t>
            </a:r>
          </a:p>
          <a:p>
            <a:pPr lvl="1" algn="just"/>
            <a:r>
              <a:rPr lang="en-IN" dirty="0"/>
              <a:t> is a technique where it enables a uniprocessor to execute multiple tasks simultaneously. This is achieved by dividing the processor’s time into short time slots and switching tasks rapidly. Each task is given a specific time slot in which the needs to be executed. This gives the illusion of parallel execution even if the processor is only executing one task at a time</a:t>
            </a:r>
          </a:p>
          <a:p>
            <a:endParaRPr lang="en-IN" dirty="0"/>
          </a:p>
          <a:p>
            <a:endParaRPr lang="en-IN" dirty="0"/>
          </a:p>
        </p:txBody>
      </p:sp>
      <p:sp>
        <p:nvSpPr>
          <p:cNvPr id="4" name="Slide Number Placeholder 3">
            <a:extLst>
              <a:ext uri="{FF2B5EF4-FFF2-40B4-BE49-F238E27FC236}">
                <a16:creationId xmlns:a16="http://schemas.microsoft.com/office/drawing/2014/main" id="{B422BE63-7A0B-72C2-B391-8F0CCBB661DD}"/>
              </a:ext>
            </a:extLst>
          </p:cNvPr>
          <p:cNvSpPr>
            <a:spLocks noGrp="1"/>
          </p:cNvSpPr>
          <p:nvPr>
            <p:ph type="sldNum" sz="quarter" idx="12"/>
          </p:nvPr>
        </p:nvSpPr>
        <p:spPr/>
        <p:txBody>
          <a:bodyPr/>
          <a:lstStyle/>
          <a:p>
            <a:fld id="{665E4B54-9FBF-4371-A767-DCD0D50C10CC}" type="slidenum">
              <a:rPr lang="en-US" smtClean="0"/>
              <a:t>50</a:t>
            </a:fld>
            <a:endParaRPr lang="en-US"/>
          </a:p>
        </p:txBody>
      </p:sp>
    </p:spTree>
    <p:extLst>
      <p:ext uri="{BB962C8B-B14F-4D97-AF65-F5344CB8AC3E}">
        <p14:creationId xmlns:p14="http://schemas.microsoft.com/office/powerpoint/2010/main" val="482475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A79BB-F774-3346-8BD8-BBAA6AD83D30}"/>
              </a:ext>
            </a:extLst>
          </p:cNvPr>
          <p:cNvSpPr>
            <a:spLocks noGrp="1"/>
          </p:cNvSpPr>
          <p:nvPr>
            <p:ph idx="1"/>
          </p:nvPr>
        </p:nvSpPr>
        <p:spPr>
          <a:xfrm>
            <a:off x="838200" y="636998"/>
            <a:ext cx="10515600" cy="5539965"/>
          </a:xfrm>
        </p:spPr>
        <p:txBody>
          <a:bodyPr>
            <a:normAutofit/>
          </a:bodyPr>
          <a:lstStyle/>
          <a:p>
            <a:pPr marL="0" indent="0" algn="just">
              <a:buNone/>
            </a:pPr>
            <a:r>
              <a:rPr lang="en-IN" b="1" u="sng" dirty="0">
                <a:effectLst/>
              </a:rPr>
              <a:t>Advantages of Parallelism in Uniprocessor</a:t>
            </a:r>
          </a:p>
          <a:p>
            <a:pPr algn="just">
              <a:buFont typeface="Arial" panose="020B0604020202020204" pitchFamily="34" charset="0"/>
              <a:buChar char="•"/>
            </a:pPr>
            <a:r>
              <a:rPr lang="en-IN" b="1" dirty="0">
                <a:effectLst/>
              </a:rPr>
              <a:t>Improves performance and throughput-</a:t>
            </a:r>
            <a:r>
              <a:rPr lang="en-IN" dirty="0">
                <a:effectLst/>
              </a:rPr>
              <a:t> Improves the performance of a uniprocessor by allowing it to execute multiple tasks or instructions simultaneously. This is achieved by increasing throughput which reduces the time required to complete a particular task.</a:t>
            </a:r>
          </a:p>
          <a:p>
            <a:pPr algn="just">
              <a:buFont typeface="Arial" panose="020B0604020202020204" pitchFamily="34" charset="0"/>
              <a:buChar char="•"/>
            </a:pPr>
            <a:r>
              <a:rPr lang="en-IN" b="1" dirty="0">
                <a:effectLst/>
              </a:rPr>
              <a:t>Cost Effective-</a:t>
            </a:r>
            <a:r>
              <a:rPr lang="en-IN" dirty="0">
                <a:effectLst/>
              </a:rPr>
              <a:t> A Parallelism in uniprocessor is cost-effective for applications that do not require the performance of a multiprocessing system. The cost of a uniprocessor with parallelism is often lower compared to a multiprocessing system.</a:t>
            </a:r>
          </a:p>
          <a:p>
            <a:pPr algn="just">
              <a:buFont typeface="Arial" panose="020B0604020202020204" pitchFamily="34" charset="0"/>
              <a:buChar char="•"/>
            </a:pPr>
            <a:r>
              <a:rPr lang="en-IN" b="1" dirty="0">
                <a:effectLst/>
              </a:rPr>
              <a:t>Low power consumption- </a:t>
            </a:r>
            <a:r>
              <a:rPr lang="en-IN" dirty="0">
                <a:effectLst/>
              </a:rPr>
              <a:t>A uniprocessor consumes less power than a multiprocessor system which makes it suitable for mobile and battery powers devices.</a:t>
            </a:r>
          </a:p>
          <a:p>
            <a:endParaRPr lang="en-IN" dirty="0"/>
          </a:p>
        </p:txBody>
      </p:sp>
      <p:sp>
        <p:nvSpPr>
          <p:cNvPr id="4" name="Slide Number Placeholder 3">
            <a:extLst>
              <a:ext uri="{FF2B5EF4-FFF2-40B4-BE49-F238E27FC236}">
                <a16:creationId xmlns:a16="http://schemas.microsoft.com/office/drawing/2014/main" id="{E850F29E-70D5-D48F-B362-2215908572A5}"/>
              </a:ext>
            </a:extLst>
          </p:cNvPr>
          <p:cNvSpPr>
            <a:spLocks noGrp="1"/>
          </p:cNvSpPr>
          <p:nvPr>
            <p:ph type="sldNum" sz="quarter" idx="12"/>
          </p:nvPr>
        </p:nvSpPr>
        <p:spPr/>
        <p:txBody>
          <a:bodyPr/>
          <a:lstStyle/>
          <a:p>
            <a:fld id="{665E4B54-9FBF-4371-A767-DCD0D50C10CC}" type="slidenum">
              <a:rPr lang="en-US" smtClean="0"/>
              <a:t>51</a:t>
            </a:fld>
            <a:endParaRPr lang="en-US"/>
          </a:p>
        </p:txBody>
      </p:sp>
    </p:spTree>
    <p:extLst>
      <p:ext uri="{BB962C8B-B14F-4D97-AF65-F5344CB8AC3E}">
        <p14:creationId xmlns:p14="http://schemas.microsoft.com/office/powerpoint/2010/main" val="3178480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9AD8C-D8CD-6451-15CF-7E3573CF2C75}"/>
              </a:ext>
            </a:extLst>
          </p:cNvPr>
          <p:cNvSpPr>
            <a:spLocks noGrp="1"/>
          </p:cNvSpPr>
          <p:nvPr>
            <p:ph idx="1"/>
          </p:nvPr>
        </p:nvSpPr>
        <p:spPr>
          <a:xfrm>
            <a:off x="838200" y="681038"/>
            <a:ext cx="10515600" cy="5495925"/>
          </a:xfrm>
        </p:spPr>
        <p:txBody>
          <a:bodyPr>
            <a:normAutofit/>
          </a:bodyPr>
          <a:lstStyle/>
          <a:p>
            <a:pPr marL="0" indent="0" algn="just">
              <a:buNone/>
            </a:pPr>
            <a:r>
              <a:rPr lang="en-IN" b="1" u="sng" dirty="0">
                <a:effectLst/>
              </a:rPr>
              <a:t>Disadvantage of Parallelism in Uniprocessor</a:t>
            </a:r>
          </a:p>
          <a:p>
            <a:pPr algn="just">
              <a:buFont typeface="Arial" panose="020B0604020202020204" pitchFamily="34" charset="0"/>
              <a:buChar char="•"/>
            </a:pPr>
            <a:r>
              <a:rPr lang="en-IN" b="1" dirty="0">
                <a:effectLst/>
              </a:rPr>
              <a:t>Limited scalability</a:t>
            </a:r>
            <a:r>
              <a:rPr lang="en-IN" dirty="0">
                <a:effectLst/>
              </a:rPr>
              <a:t>– Parallelism is achieved in a very limited way and as the number of tasks or instructions being executed simultaneously increases, the performance decrease. This makes it unsuitable for applications that require high levels of parallelism.</a:t>
            </a:r>
          </a:p>
          <a:p>
            <a:pPr algn="just">
              <a:buFont typeface="Arial" panose="020B0604020202020204" pitchFamily="34" charset="0"/>
              <a:buChar char="•"/>
            </a:pPr>
            <a:r>
              <a:rPr lang="en-IN" b="1" dirty="0">
                <a:effectLst/>
              </a:rPr>
              <a:t>Limited processing power</a:t>
            </a:r>
            <a:r>
              <a:rPr lang="en-IN" dirty="0">
                <a:effectLst/>
              </a:rPr>
              <a:t>– It has limited processing power as compared to a multiprocessing system hence it is not suitable for applications that require high computational power like scientific simulations and large-scale data processing.</a:t>
            </a:r>
          </a:p>
          <a:p>
            <a:pPr algn="just">
              <a:buFont typeface="Arial" panose="020B0604020202020204" pitchFamily="34" charset="0"/>
              <a:buChar char="•"/>
            </a:pPr>
            <a:r>
              <a:rPr lang="en-IN" b="1" dirty="0">
                <a:effectLst/>
              </a:rPr>
              <a:t>Complex design</a:t>
            </a:r>
            <a:r>
              <a:rPr lang="en-IN" dirty="0">
                <a:effectLst/>
              </a:rPr>
              <a:t>– Implementing parallelism in a uniprocessor can be complex as it requires careful design and optimization to ensure that the system operates correctly and efficiently. </a:t>
            </a:r>
            <a:r>
              <a:rPr lang="en-IN" dirty="0"/>
              <a:t>T</a:t>
            </a:r>
            <a:r>
              <a:rPr lang="en-IN" dirty="0">
                <a:effectLst/>
              </a:rPr>
              <a:t>his increases the development and maintenance costs of the system.</a:t>
            </a:r>
          </a:p>
          <a:p>
            <a:endParaRPr lang="en-IN" dirty="0"/>
          </a:p>
        </p:txBody>
      </p:sp>
      <p:sp>
        <p:nvSpPr>
          <p:cNvPr id="4" name="Slide Number Placeholder 3">
            <a:extLst>
              <a:ext uri="{FF2B5EF4-FFF2-40B4-BE49-F238E27FC236}">
                <a16:creationId xmlns:a16="http://schemas.microsoft.com/office/drawing/2014/main" id="{21063E06-3728-154A-D60E-8A359B205B0B}"/>
              </a:ext>
            </a:extLst>
          </p:cNvPr>
          <p:cNvSpPr>
            <a:spLocks noGrp="1"/>
          </p:cNvSpPr>
          <p:nvPr>
            <p:ph type="sldNum" sz="quarter" idx="12"/>
          </p:nvPr>
        </p:nvSpPr>
        <p:spPr/>
        <p:txBody>
          <a:bodyPr/>
          <a:lstStyle/>
          <a:p>
            <a:fld id="{665E4B54-9FBF-4371-A767-DCD0D50C10CC}" type="slidenum">
              <a:rPr lang="en-US" smtClean="0"/>
              <a:t>52</a:t>
            </a:fld>
            <a:endParaRPr lang="en-US"/>
          </a:p>
        </p:txBody>
      </p:sp>
    </p:spTree>
    <p:extLst>
      <p:ext uri="{BB962C8B-B14F-4D97-AF65-F5344CB8AC3E}">
        <p14:creationId xmlns:p14="http://schemas.microsoft.com/office/powerpoint/2010/main" val="3898568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778F3-6540-C068-2268-DF506999C8DA}"/>
              </a:ext>
            </a:extLst>
          </p:cNvPr>
          <p:cNvSpPr>
            <a:spLocks noGrp="1"/>
          </p:cNvSpPr>
          <p:nvPr>
            <p:ph idx="1"/>
          </p:nvPr>
        </p:nvSpPr>
        <p:spPr>
          <a:xfrm>
            <a:off x="838200" y="626724"/>
            <a:ext cx="10515600" cy="5550239"/>
          </a:xfrm>
        </p:spPr>
        <p:txBody>
          <a:bodyPr>
            <a:normAutofit fontScale="92500" lnSpcReduction="10000"/>
          </a:bodyPr>
          <a:lstStyle/>
          <a:p>
            <a:pPr marL="0" indent="0" algn="just">
              <a:buNone/>
            </a:pPr>
            <a:r>
              <a:rPr lang="en-IN" b="1" u="sng" dirty="0">
                <a:effectLst/>
              </a:rPr>
              <a:t>Applications of Parallelism in Uniprocessor</a:t>
            </a:r>
          </a:p>
          <a:p>
            <a:pPr algn="just">
              <a:buFont typeface="Arial" panose="020B0604020202020204" pitchFamily="34" charset="0"/>
              <a:buChar char="•"/>
            </a:pPr>
            <a:r>
              <a:rPr lang="en-IN" b="1" dirty="0">
                <a:effectLst/>
              </a:rPr>
              <a:t>Multimedia applications</a:t>
            </a:r>
            <a:r>
              <a:rPr lang="en-IN" dirty="0">
                <a:effectLst/>
              </a:rPr>
              <a:t>– In multimedia</a:t>
            </a:r>
            <a:r>
              <a:rPr lang="en-IN" dirty="0">
                <a:effectLst/>
                <a:hlinkClick r:id="rId2"/>
              </a:rPr>
              <a:t> </a:t>
            </a:r>
            <a:r>
              <a:rPr lang="en-IN" dirty="0">
                <a:effectLst/>
              </a:rPr>
              <a:t>applications such as video and audio playback, image processing, and 3D graphics rendering it helps in increasing performance.</a:t>
            </a:r>
          </a:p>
          <a:p>
            <a:pPr algn="just">
              <a:buFont typeface="Arial" panose="020B0604020202020204" pitchFamily="34" charset="0"/>
              <a:buChar char="•"/>
            </a:pPr>
            <a:r>
              <a:rPr lang="en-IN" b="1" dirty="0">
                <a:effectLst/>
              </a:rPr>
              <a:t>Web servers</a:t>
            </a:r>
            <a:r>
              <a:rPr lang="en-IN" dirty="0">
                <a:effectLst/>
              </a:rPr>
              <a:t>– Provides assistance to web servers by allowing them to handle multiple requests simultaneously which makes it more reliable.</a:t>
            </a:r>
          </a:p>
          <a:p>
            <a:pPr algn="just">
              <a:buFont typeface="Arial" panose="020B0604020202020204" pitchFamily="34" charset="0"/>
              <a:buChar char="•"/>
            </a:pPr>
            <a:r>
              <a:rPr lang="en-IN" b="1" dirty="0">
                <a:effectLst/>
              </a:rPr>
              <a:t>Artificial Intelligence and machine learning</a:t>
            </a:r>
            <a:r>
              <a:rPr lang="en-IN" dirty="0">
                <a:effectLst/>
              </a:rPr>
              <a:t>– It improves performance in artificial intelligence and machine learning applications allowing them to process large amounts of data more quickly.</a:t>
            </a:r>
          </a:p>
          <a:p>
            <a:pPr algn="just">
              <a:buFont typeface="Arial" panose="020B0604020202020204" pitchFamily="34" charset="0"/>
              <a:buChar char="•"/>
            </a:pPr>
            <a:r>
              <a:rPr lang="en-IN" b="1" dirty="0">
                <a:effectLst/>
              </a:rPr>
              <a:t>Scientific simulations</a:t>
            </a:r>
            <a:r>
              <a:rPr lang="en-IN" dirty="0">
                <a:effectLst/>
              </a:rPr>
              <a:t>– Parallelism performs scientific simulations such as weather forecasting, fluid dynamics, and molecular </a:t>
            </a:r>
            <a:r>
              <a:rPr lang="en-IN" dirty="0" err="1">
                <a:effectLst/>
              </a:rPr>
              <a:t>modeling</a:t>
            </a:r>
            <a:r>
              <a:rPr lang="en-IN" dirty="0">
                <a:effectLst/>
              </a:rPr>
              <a:t>.</a:t>
            </a:r>
          </a:p>
          <a:p>
            <a:pPr algn="just">
              <a:buFont typeface="Arial" panose="020B0604020202020204" pitchFamily="34" charset="0"/>
              <a:buChar char="•"/>
            </a:pPr>
            <a:r>
              <a:rPr lang="en-IN" b="1" dirty="0">
                <a:effectLst/>
              </a:rPr>
              <a:t>Database management systems</a:t>
            </a:r>
            <a:r>
              <a:rPr lang="en-IN" dirty="0">
                <a:effectLst/>
              </a:rPr>
              <a:t>– Parallelism in uniprocessors is used to improve the performance of database management systems by allowing them to handle large volumes of data more efficiently.</a:t>
            </a:r>
          </a:p>
          <a:p>
            <a:endParaRPr lang="en-IN" dirty="0"/>
          </a:p>
        </p:txBody>
      </p:sp>
      <p:sp>
        <p:nvSpPr>
          <p:cNvPr id="4" name="Slide Number Placeholder 3">
            <a:extLst>
              <a:ext uri="{FF2B5EF4-FFF2-40B4-BE49-F238E27FC236}">
                <a16:creationId xmlns:a16="http://schemas.microsoft.com/office/drawing/2014/main" id="{3178166D-D00C-53EB-3EAA-95ACF8876762}"/>
              </a:ext>
            </a:extLst>
          </p:cNvPr>
          <p:cNvSpPr>
            <a:spLocks noGrp="1"/>
          </p:cNvSpPr>
          <p:nvPr>
            <p:ph type="sldNum" sz="quarter" idx="12"/>
          </p:nvPr>
        </p:nvSpPr>
        <p:spPr/>
        <p:txBody>
          <a:bodyPr/>
          <a:lstStyle/>
          <a:p>
            <a:fld id="{665E4B54-9FBF-4371-A767-DCD0D50C10CC}" type="slidenum">
              <a:rPr lang="en-US" smtClean="0"/>
              <a:t>53</a:t>
            </a:fld>
            <a:endParaRPr lang="en-US"/>
          </a:p>
        </p:txBody>
      </p:sp>
    </p:spTree>
    <p:extLst>
      <p:ext uri="{BB962C8B-B14F-4D97-AF65-F5344CB8AC3E}">
        <p14:creationId xmlns:p14="http://schemas.microsoft.com/office/powerpoint/2010/main" val="2869110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82D45-9331-1707-1FFF-92CEB7449FA9}"/>
              </a:ext>
            </a:extLst>
          </p:cNvPr>
          <p:cNvSpPr>
            <a:spLocks noGrp="1"/>
          </p:cNvSpPr>
          <p:nvPr>
            <p:ph idx="1"/>
          </p:nvPr>
        </p:nvSpPr>
        <p:spPr>
          <a:xfrm>
            <a:off x="838200" y="852755"/>
            <a:ext cx="10515600" cy="5324208"/>
          </a:xfrm>
        </p:spPr>
        <p:txBody>
          <a:bodyPr>
            <a:normAutofit/>
          </a:bodyPr>
          <a:lstStyle/>
          <a:p>
            <a:pPr marL="0" indent="0">
              <a:buNone/>
            </a:pPr>
            <a:r>
              <a:rPr lang="en-IN" sz="3200" b="1" u="sng" dirty="0"/>
              <a:t>Multicore Systems</a:t>
            </a:r>
          </a:p>
          <a:p>
            <a:pPr algn="just"/>
            <a:r>
              <a:rPr lang="en-IN" dirty="0"/>
              <a:t>A processor with a single core is called a </a:t>
            </a:r>
            <a:r>
              <a:rPr lang="en-IN" dirty="0" err="1"/>
              <a:t>Unicore</a:t>
            </a:r>
            <a:r>
              <a:rPr lang="en-IN" dirty="0"/>
              <a:t> processor.</a:t>
            </a:r>
          </a:p>
          <a:p>
            <a:pPr algn="just"/>
            <a:r>
              <a:rPr lang="en-IN" dirty="0"/>
              <a:t>A processor with two or more cores is called a multicore processor. </a:t>
            </a:r>
          </a:p>
          <a:p>
            <a:pPr algn="just"/>
            <a:r>
              <a:rPr lang="en-IN" dirty="0"/>
              <a:t>The cores of a multicore processor can individually read and execute program instructions simultaneously. </a:t>
            </a:r>
          </a:p>
          <a:p>
            <a:pPr algn="just"/>
            <a:r>
              <a:rPr lang="en-IN" dirty="0"/>
              <a:t>This increases the speed of execution of the programs and supports parallel computing. </a:t>
            </a:r>
          </a:p>
          <a:p>
            <a:pPr algn="just"/>
            <a:r>
              <a:rPr lang="en-IN" dirty="0" err="1"/>
              <a:t>Eg</a:t>
            </a:r>
            <a:r>
              <a:rPr lang="en-IN" dirty="0"/>
              <a:t>: Quadcore processors, </a:t>
            </a:r>
            <a:r>
              <a:rPr lang="en-IN" dirty="0" err="1"/>
              <a:t>Octacore</a:t>
            </a:r>
            <a:r>
              <a:rPr lang="en-IN" dirty="0"/>
              <a:t> processors, etc.</a:t>
            </a:r>
          </a:p>
        </p:txBody>
      </p:sp>
      <p:sp>
        <p:nvSpPr>
          <p:cNvPr id="4" name="Slide Number Placeholder 3">
            <a:extLst>
              <a:ext uri="{FF2B5EF4-FFF2-40B4-BE49-F238E27FC236}">
                <a16:creationId xmlns:a16="http://schemas.microsoft.com/office/drawing/2014/main" id="{C4AED378-B5E5-ADB1-2055-2EC80B919223}"/>
              </a:ext>
            </a:extLst>
          </p:cNvPr>
          <p:cNvSpPr>
            <a:spLocks noGrp="1"/>
          </p:cNvSpPr>
          <p:nvPr>
            <p:ph type="sldNum" sz="quarter" idx="12"/>
          </p:nvPr>
        </p:nvSpPr>
        <p:spPr/>
        <p:txBody>
          <a:bodyPr/>
          <a:lstStyle/>
          <a:p>
            <a:fld id="{665E4B54-9FBF-4371-A767-DCD0D50C10CC}" type="slidenum">
              <a:rPr lang="en-US" smtClean="0"/>
              <a:t>54</a:t>
            </a:fld>
            <a:endParaRPr lang="en-US"/>
          </a:p>
        </p:txBody>
      </p:sp>
    </p:spTree>
    <p:extLst>
      <p:ext uri="{BB962C8B-B14F-4D97-AF65-F5344CB8AC3E}">
        <p14:creationId xmlns:p14="http://schemas.microsoft.com/office/powerpoint/2010/main" val="1953215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 chip">
            <a:extLst>
              <a:ext uri="{FF2B5EF4-FFF2-40B4-BE49-F238E27FC236}">
                <a16:creationId xmlns:a16="http://schemas.microsoft.com/office/drawing/2014/main" id="{AE3B67FF-7CA1-0B09-2F8F-5152383AA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134" y="606176"/>
            <a:ext cx="8619732" cy="5570787"/>
          </a:xfrm>
        </p:spPr>
      </p:pic>
      <p:sp>
        <p:nvSpPr>
          <p:cNvPr id="3" name="Slide Number Placeholder 2">
            <a:extLst>
              <a:ext uri="{FF2B5EF4-FFF2-40B4-BE49-F238E27FC236}">
                <a16:creationId xmlns:a16="http://schemas.microsoft.com/office/drawing/2014/main" id="{857FE7CF-8B7B-D32F-3079-B2B2245C29AD}"/>
              </a:ext>
            </a:extLst>
          </p:cNvPr>
          <p:cNvSpPr>
            <a:spLocks noGrp="1"/>
          </p:cNvSpPr>
          <p:nvPr>
            <p:ph type="sldNum" sz="quarter" idx="12"/>
          </p:nvPr>
        </p:nvSpPr>
        <p:spPr/>
        <p:txBody>
          <a:bodyPr/>
          <a:lstStyle/>
          <a:p>
            <a:fld id="{665E4B54-9FBF-4371-A767-DCD0D50C10CC}" type="slidenum">
              <a:rPr lang="en-US" smtClean="0"/>
              <a:t>55</a:t>
            </a:fld>
            <a:endParaRPr lang="en-US"/>
          </a:p>
        </p:txBody>
      </p:sp>
    </p:spTree>
    <p:extLst>
      <p:ext uri="{BB962C8B-B14F-4D97-AF65-F5344CB8AC3E}">
        <p14:creationId xmlns:p14="http://schemas.microsoft.com/office/powerpoint/2010/main" val="53074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0366F-8B6D-6501-BC33-E8CDB85D0CB0}"/>
              </a:ext>
            </a:extLst>
          </p:cNvPr>
          <p:cNvSpPr>
            <a:spLocks noGrp="1"/>
          </p:cNvSpPr>
          <p:nvPr>
            <p:ph idx="1"/>
          </p:nvPr>
        </p:nvSpPr>
        <p:spPr>
          <a:xfrm>
            <a:off x="585627" y="493160"/>
            <a:ext cx="11003621" cy="5876817"/>
          </a:xfrm>
        </p:spPr>
        <p:txBody>
          <a:bodyPr>
            <a:normAutofit fontScale="92500" lnSpcReduction="10000"/>
          </a:bodyPr>
          <a:lstStyle/>
          <a:p>
            <a:pPr marL="0" indent="0">
              <a:buNone/>
            </a:pPr>
            <a:r>
              <a:rPr lang="en-IN" sz="3000" b="1" u="sng" dirty="0"/>
              <a:t>Architecture of multicore processors</a:t>
            </a:r>
          </a:p>
          <a:p>
            <a:pPr algn="just"/>
            <a:r>
              <a:rPr lang="en-IN" dirty="0"/>
              <a:t>Every multicore processor consists of the following components:</a:t>
            </a:r>
          </a:p>
          <a:p>
            <a:pPr lvl="1" algn="just"/>
            <a:r>
              <a:rPr lang="en-IN" b="1" u="sng" dirty="0"/>
              <a:t>Cores</a:t>
            </a:r>
            <a:r>
              <a:rPr lang="en-IN" dirty="0"/>
              <a:t> </a:t>
            </a:r>
          </a:p>
          <a:p>
            <a:pPr lvl="2" algn="just"/>
            <a:r>
              <a:rPr lang="en-IN" sz="2400" dirty="0"/>
              <a:t>are the central components. Cores contain all of the registers and circuitry (sometimes hundreds of millions of individual transistors) needed to perform the tasks of ingesting data and instruction, processing that content and outputting logical decisions or results.</a:t>
            </a:r>
          </a:p>
          <a:p>
            <a:pPr lvl="1" algn="just"/>
            <a:r>
              <a:rPr lang="en-IN" b="1" u="sng" dirty="0"/>
              <a:t>Processor support</a:t>
            </a:r>
            <a:r>
              <a:rPr lang="en-IN" u="sng" dirty="0"/>
              <a:t> </a:t>
            </a:r>
            <a:r>
              <a:rPr lang="en-IN" b="1" u="sng" dirty="0"/>
              <a:t>circuitry</a:t>
            </a:r>
            <a:r>
              <a:rPr lang="en-IN" u="sng" dirty="0"/>
              <a:t> </a:t>
            </a:r>
          </a:p>
          <a:p>
            <a:pPr lvl="2" algn="just"/>
            <a:r>
              <a:rPr lang="en-IN" sz="2400" dirty="0"/>
              <a:t>includes an assortment of input/output control and management circuitry, such as clocks, cache consistency, power and thermal control and external bus access.</a:t>
            </a:r>
          </a:p>
          <a:p>
            <a:pPr lvl="1" algn="just"/>
            <a:r>
              <a:rPr lang="en-IN" b="1" u="sng" dirty="0"/>
              <a:t>Caches</a:t>
            </a:r>
            <a:endParaRPr lang="en-IN" dirty="0"/>
          </a:p>
          <a:p>
            <a:pPr lvl="2" algn="just"/>
            <a:r>
              <a:rPr lang="en-IN" sz="2400" dirty="0"/>
              <a:t>A cache retains often-used instructions or data, making that content readily available to the core without the need to access system memory. A processor checks the cache first. If the required content is present, the core takes that content from the cache, enhancing performance benefits. If the content is absent, the core will access system memory for the required content. A Level 1, or L1, cache is the smallest and fastest cache unique to every core. A Level 2, or L2, cache is a larger storage space shared among the cores. Some multicore processor architectures may dedicate both L1 and L2 caches.</a:t>
            </a:r>
          </a:p>
          <a:p>
            <a:pPr lvl="2" algn="just"/>
            <a:endParaRPr lang="en-IN" dirty="0"/>
          </a:p>
          <a:p>
            <a:endParaRPr lang="en-IN" dirty="0"/>
          </a:p>
        </p:txBody>
      </p:sp>
      <p:sp>
        <p:nvSpPr>
          <p:cNvPr id="4" name="Slide Number Placeholder 3">
            <a:extLst>
              <a:ext uri="{FF2B5EF4-FFF2-40B4-BE49-F238E27FC236}">
                <a16:creationId xmlns:a16="http://schemas.microsoft.com/office/drawing/2014/main" id="{A8081707-AD39-3996-D3BE-631FF5FB2A99}"/>
              </a:ext>
            </a:extLst>
          </p:cNvPr>
          <p:cNvSpPr>
            <a:spLocks noGrp="1"/>
          </p:cNvSpPr>
          <p:nvPr>
            <p:ph type="sldNum" sz="quarter" idx="12"/>
          </p:nvPr>
        </p:nvSpPr>
        <p:spPr/>
        <p:txBody>
          <a:bodyPr/>
          <a:lstStyle/>
          <a:p>
            <a:fld id="{665E4B54-9FBF-4371-A767-DCD0D50C10CC}" type="slidenum">
              <a:rPr lang="en-US" smtClean="0"/>
              <a:t>56</a:t>
            </a:fld>
            <a:endParaRPr lang="en-US"/>
          </a:p>
        </p:txBody>
      </p:sp>
    </p:spTree>
    <p:extLst>
      <p:ext uri="{BB962C8B-B14F-4D97-AF65-F5344CB8AC3E}">
        <p14:creationId xmlns:p14="http://schemas.microsoft.com/office/powerpoint/2010/main" val="3783162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
            <a:extLst>
              <a:ext uri="{FF2B5EF4-FFF2-40B4-BE49-F238E27FC236}">
                <a16:creationId xmlns:a16="http://schemas.microsoft.com/office/drawing/2014/main" id="{F393C89D-1E2C-FE4C-7814-47CE6DEB1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318" y="503434"/>
            <a:ext cx="10089223" cy="5673529"/>
          </a:xfrm>
        </p:spPr>
      </p:pic>
      <p:sp>
        <p:nvSpPr>
          <p:cNvPr id="3" name="Slide Number Placeholder 2">
            <a:extLst>
              <a:ext uri="{FF2B5EF4-FFF2-40B4-BE49-F238E27FC236}">
                <a16:creationId xmlns:a16="http://schemas.microsoft.com/office/drawing/2014/main" id="{B1DDD471-291E-909A-3DBB-DB0B0E4A6900}"/>
              </a:ext>
            </a:extLst>
          </p:cNvPr>
          <p:cNvSpPr>
            <a:spLocks noGrp="1"/>
          </p:cNvSpPr>
          <p:nvPr>
            <p:ph type="sldNum" sz="quarter" idx="12"/>
          </p:nvPr>
        </p:nvSpPr>
        <p:spPr/>
        <p:txBody>
          <a:bodyPr/>
          <a:lstStyle/>
          <a:p>
            <a:fld id="{665E4B54-9FBF-4371-A767-DCD0D50C10CC}" type="slidenum">
              <a:rPr lang="en-US" smtClean="0"/>
              <a:t>57</a:t>
            </a:fld>
            <a:endParaRPr lang="en-US"/>
          </a:p>
        </p:txBody>
      </p:sp>
    </p:spTree>
    <p:extLst>
      <p:ext uri="{BB962C8B-B14F-4D97-AF65-F5344CB8AC3E}">
        <p14:creationId xmlns:p14="http://schemas.microsoft.com/office/powerpoint/2010/main" val="62064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BF4BC-EF04-DCEA-7BCD-D1EC132369DB}"/>
              </a:ext>
            </a:extLst>
          </p:cNvPr>
          <p:cNvSpPr>
            <a:spLocks noGrp="1"/>
          </p:cNvSpPr>
          <p:nvPr>
            <p:ph idx="1"/>
          </p:nvPr>
        </p:nvSpPr>
        <p:spPr>
          <a:xfrm>
            <a:off x="838200" y="1027416"/>
            <a:ext cx="10515600" cy="5149547"/>
          </a:xfrm>
        </p:spPr>
        <p:txBody>
          <a:bodyPr>
            <a:normAutofit/>
          </a:bodyPr>
          <a:lstStyle/>
          <a:p>
            <a:pPr algn="just"/>
            <a:r>
              <a:rPr lang="en-IN" dirty="0"/>
              <a:t>To accelerate performance of multicore systems, it supports the following:</a:t>
            </a:r>
          </a:p>
          <a:p>
            <a:pPr lvl="1" algn="just"/>
            <a:r>
              <a:rPr lang="en-IN" b="1" dirty="0"/>
              <a:t>High Clock speed</a:t>
            </a:r>
            <a:endParaRPr lang="en-IN" dirty="0"/>
          </a:p>
          <a:p>
            <a:pPr lvl="1" algn="just"/>
            <a:r>
              <a:rPr lang="en-IN" b="1" dirty="0"/>
              <a:t>Hyper-threading</a:t>
            </a:r>
            <a:endParaRPr lang="en-IN" dirty="0"/>
          </a:p>
          <a:p>
            <a:pPr lvl="2" algn="just"/>
            <a:r>
              <a:rPr lang="en-IN" sz="2400" dirty="0"/>
              <a:t>With hyper-threading, processor cores are designed to handle two separate instruction threads at the same time. When properly enabled and supported by both the computer's firmware and operating system (OS), hyper-threading techniques enable one physical core to function as two logical cores. </a:t>
            </a:r>
          </a:p>
          <a:p>
            <a:pPr lvl="1" algn="just"/>
            <a:r>
              <a:rPr lang="en-IN" b="1" dirty="0"/>
              <a:t>Increased number of chips</a:t>
            </a:r>
          </a:p>
        </p:txBody>
      </p:sp>
      <p:sp>
        <p:nvSpPr>
          <p:cNvPr id="4" name="Slide Number Placeholder 3">
            <a:extLst>
              <a:ext uri="{FF2B5EF4-FFF2-40B4-BE49-F238E27FC236}">
                <a16:creationId xmlns:a16="http://schemas.microsoft.com/office/drawing/2014/main" id="{3C916E3C-FB49-99E3-96ED-A2748F1D71F3}"/>
              </a:ext>
            </a:extLst>
          </p:cNvPr>
          <p:cNvSpPr>
            <a:spLocks noGrp="1"/>
          </p:cNvSpPr>
          <p:nvPr>
            <p:ph type="sldNum" sz="quarter" idx="12"/>
          </p:nvPr>
        </p:nvSpPr>
        <p:spPr/>
        <p:txBody>
          <a:bodyPr/>
          <a:lstStyle/>
          <a:p>
            <a:fld id="{665E4B54-9FBF-4371-A767-DCD0D50C10CC}" type="slidenum">
              <a:rPr lang="en-US" smtClean="0"/>
              <a:t>58</a:t>
            </a:fld>
            <a:endParaRPr lang="en-US"/>
          </a:p>
        </p:txBody>
      </p:sp>
    </p:spTree>
    <p:extLst>
      <p:ext uri="{BB962C8B-B14F-4D97-AF65-F5344CB8AC3E}">
        <p14:creationId xmlns:p14="http://schemas.microsoft.com/office/powerpoint/2010/main" val="510017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ABE58-3FFB-7634-9F11-1F4328ECD50C}"/>
              </a:ext>
            </a:extLst>
          </p:cNvPr>
          <p:cNvSpPr>
            <a:spLocks noGrp="1"/>
          </p:cNvSpPr>
          <p:nvPr>
            <p:ph idx="1"/>
          </p:nvPr>
        </p:nvSpPr>
        <p:spPr>
          <a:xfrm>
            <a:off x="838200" y="636998"/>
            <a:ext cx="10515600" cy="5539965"/>
          </a:xfrm>
        </p:spPr>
        <p:txBody>
          <a:bodyPr/>
          <a:lstStyle/>
          <a:p>
            <a:pPr marL="0" indent="0">
              <a:buNone/>
            </a:pPr>
            <a:r>
              <a:rPr lang="en-IN" b="1" u="sng" dirty="0"/>
              <a:t>Homogenous vs. Heterogeneous Multicore Processors</a:t>
            </a:r>
          </a:p>
          <a:p>
            <a:pPr algn="just"/>
            <a:r>
              <a:rPr lang="en-IN" dirty="0"/>
              <a:t>Homogeneous cores are identical, share the same architecture and microarchitecture. They can perform exactly the same tasks and have exactly the same capabilities available. The cores are functionally identical. </a:t>
            </a:r>
          </a:p>
          <a:p>
            <a:pPr algn="just"/>
            <a:r>
              <a:rPr lang="en-IN" dirty="0"/>
              <a:t>Heterogeneous cores are not identical. They can differ in capabilities, speed, may lack certain features or otherwise perform a task differently.</a:t>
            </a:r>
          </a:p>
          <a:p>
            <a:endParaRPr lang="en-IN" dirty="0"/>
          </a:p>
        </p:txBody>
      </p:sp>
      <p:sp>
        <p:nvSpPr>
          <p:cNvPr id="4" name="Slide Number Placeholder 3">
            <a:extLst>
              <a:ext uri="{FF2B5EF4-FFF2-40B4-BE49-F238E27FC236}">
                <a16:creationId xmlns:a16="http://schemas.microsoft.com/office/drawing/2014/main" id="{17C99AE1-3B96-2354-83A1-0BC3A7E1E1C4}"/>
              </a:ext>
            </a:extLst>
          </p:cNvPr>
          <p:cNvSpPr>
            <a:spLocks noGrp="1"/>
          </p:cNvSpPr>
          <p:nvPr>
            <p:ph type="sldNum" sz="quarter" idx="12"/>
          </p:nvPr>
        </p:nvSpPr>
        <p:spPr/>
        <p:txBody>
          <a:bodyPr/>
          <a:lstStyle/>
          <a:p>
            <a:fld id="{665E4B54-9FBF-4371-A767-DCD0D50C10CC}" type="slidenum">
              <a:rPr lang="en-US" smtClean="0"/>
              <a:t>59</a:t>
            </a:fld>
            <a:endParaRPr lang="en-US"/>
          </a:p>
        </p:txBody>
      </p:sp>
    </p:spTree>
    <p:extLst>
      <p:ext uri="{BB962C8B-B14F-4D97-AF65-F5344CB8AC3E}">
        <p14:creationId xmlns:p14="http://schemas.microsoft.com/office/powerpoint/2010/main" val="11454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A5F-6DBC-3A3D-A033-580E26B1E383}"/>
              </a:ext>
            </a:extLst>
          </p:cNvPr>
          <p:cNvSpPr>
            <a:spLocks noGrp="1"/>
          </p:cNvSpPr>
          <p:nvPr>
            <p:ph type="title"/>
          </p:nvPr>
        </p:nvSpPr>
        <p:spPr>
          <a:xfrm>
            <a:off x="1008184" y="174033"/>
            <a:ext cx="10175631" cy="626068"/>
          </a:xfrm>
        </p:spPr>
        <p:txBody>
          <a:bodyPr vert="horz" lIns="91440" tIns="45720" rIns="91440" bIns="45720" rtlCol="0" anchor="ctr">
            <a:normAutofit fontScale="90000"/>
          </a:bodyPr>
          <a:lstStyle/>
          <a:p>
            <a:pPr algn="ctr"/>
            <a:r>
              <a:rPr lang="en-US" sz="4000" b="1" u="sng" kern="1200" dirty="0">
                <a:solidFill>
                  <a:schemeClr val="tx1"/>
                </a:solidFill>
                <a:latin typeface="+mj-lt"/>
                <a:ea typeface="+mj-ea"/>
                <a:cs typeface="+mj-cs"/>
              </a:rPr>
              <a:t>Traditional Computing Vs Parallel Computing</a:t>
            </a:r>
          </a:p>
        </p:txBody>
      </p:sp>
      <p:graphicFrame>
        <p:nvGraphicFramePr>
          <p:cNvPr id="8" name="Content Placeholder 7">
            <a:extLst>
              <a:ext uri="{FF2B5EF4-FFF2-40B4-BE49-F238E27FC236}">
                <a16:creationId xmlns:a16="http://schemas.microsoft.com/office/drawing/2014/main" id="{489DEE97-EB95-3268-7DF2-DCEE807DCE1F}"/>
              </a:ext>
            </a:extLst>
          </p:cNvPr>
          <p:cNvGraphicFramePr>
            <a:graphicFrameLocks noGrp="1"/>
          </p:cNvGraphicFramePr>
          <p:nvPr>
            <p:ph idx="1"/>
            <p:extLst>
              <p:ext uri="{D42A27DB-BD31-4B8C-83A1-F6EECF244321}">
                <p14:modId xmlns:p14="http://schemas.microsoft.com/office/powerpoint/2010/main" val="805669390"/>
              </p:ext>
            </p:extLst>
          </p:nvPr>
        </p:nvGraphicFramePr>
        <p:xfrm>
          <a:off x="668218" y="990600"/>
          <a:ext cx="10818932" cy="5246971"/>
        </p:xfrm>
        <a:graphic>
          <a:graphicData uri="http://schemas.openxmlformats.org/drawingml/2006/table">
            <a:tbl>
              <a:tblPr firstRow="1" bandRow="1">
                <a:tableStyleId>{5C22544A-7EE6-4342-B048-85BDC9FD1C3A}</a:tableStyleId>
              </a:tblPr>
              <a:tblGrid>
                <a:gridCol w="312082">
                  <a:extLst>
                    <a:ext uri="{9D8B030D-6E8A-4147-A177-3AD203B41FA5}">
                      <a16:colId xmlns:a16="http://schemas.microsoft.com/office/drawing/2014/main" val="1209297962"/>
                    </a:ext>
                  </a:extLst>
                </a:gridCol>
                <a:gridCol w="4998727">
                  <a:extLst>
                    <a:ext uri="{9D8B030D-6E8A-4147-A177-3AD203B41FA5}">
                      <a16:colId xmlns:a16="http://schemas.microsoft.com/office/drawing/2014/main" val="1960964529"/>
                    </a:ext>
                  </a:extLst>
                </a:gridCol>
                <a:gridCol w="5508123">
                  <a:extLst>
                    <a:ext uri="{9D8B030D-6E8A-4147-A177-3AD203B41FA5}">
                      <a16:colId xmlns:a16="http://schemas.microsoft.com/office/drawing/2014/main" val="1148835501"/>
                    </a:ext>
                  </a:extLst>
                </a:gridCol>
              </a:tblGrid>
              <a:tr h="593118">
                <a:tc>
                  <a:txBody>
                    <a:bodyPr/>
                    <a:lstStyle/>
                    <a:p>
                      <a:endParaRPr lang="en-IN"/>
                    </a:p>
                  </a:txBody>
                  <a:tcPr/>
                </a:tc>
                <a:tc>
                  <a:txBody>
                    <a:bodyPr/>
                    <a:lstStyle/>
                    <a:p>
                      <a:r>
                        <a:rPr lang="en-IN" sz="2400" dirty="0"/>
                        <a:t>Traditional Computing</a:t>
                      </a:r>
                    </a:p>
                  </a:txBody>
                  <a:tcPr/>
                </a:tc>
                <a:tc>
                  <a:txBody>
                    <a:bodyPr/>
                    <a:lstStyle/>
                    <a:p>
                      <a:r>
                        <a:rPr lang="en-IN" sz="2400" dirty="0"/>
                        <a:t>Parallel Computing</a:t>
                      </a:r>
                    </a:p>
                  </a:txBody>
                  <a:tcPr/>
                </a:tc>
                <a:extLst>
                  <a:ext uri="{0D108BD9-81ED-4DB2-BD59-A6C34878D82A}">
                    <a16:rowId xmlns:a16="http://schemas.microsoft.com/office/drawing/2014/main" val="2889981818"/>
                  </a:ext>
                </a:extLst>
              </a:tr>
              <a:tr h="746243">
                <a:tc>
                  <a:txBody>
                    <a:bodyPr/>
                    <a:lstStyle/>
                    <a:p>
                      <a:r>
                        <a:rPr lang="en-IN" sz="2200" dirty="0"/>
                        <a:t>1</a:t>
                      </a:r>
                    </a:p>
                  </a:txBody>
                  <a:tcPr/>
                </a:tc>
                <a:tc>
                  <a:txBody>
                    <a:bodyPr/>
                    <a:lstStyle/>
                    <a:p>
                      <a:r>
                        <a:rPr lang="en-IN" sz="2200" dirty="0"/>
                        <a:t>All the instructions are executed in a sequence, one at a time.</a:t>
                      </a:r>
                    </a:p>
                  </a:txBody>
                  <a:tcPr/>
                </a:tc>
                <a:tc>
                  <a:txBody>
                    <a:bodyPr/>
                    <a:lstStyle/>
                    <a:p>
                      <a:r>
                        <a:rPr lang="en-IN" sz="2200" dirty="0"/>
                        <a:t>All the instructions are executed parallelly.</a:t>
                      </a:r>
                    </a:p>
                  </a:txBody>
                  <a:tcPr/>
                </a:tc>
                <a:extLst>
                  <a:ext uri="{0D108BD9-81ED-4DB2-BD59-A6C34878D82A}">
                    <a16:rowId xmlns:a16="http://schemas.microsoft.com/office/drawing/2014/main" val="1848591475"/>
                  </a:ext>
                </a:extLst>
              </a:tr>
              <a:tr h="417896">
                <a:tc>
                  <a:txBody>
                    <a:bodyPr/>
                    <a:lstStyle/>
                    <a:p>
                      <a:r>
                        <a:rPr lang="en-IN" sz="2200" dirty="0"/>
                        <a:t>2</a:t>
                      </a:r>
                    </a:p>
                  </a:txBody>
                  <a:tcPr/>
                </a:tc>
                <a:tc>
                  <a:txBody>
                    <a:bodyPr/>
                    <a:lstStyle/>
                    <a:p>
                      <a:r>
                        <a:rPr lang="en-IN" sz="2200" dirty="0"/>
                        <a:t>It has a single processor.</a:t>
                      </a:r>
                    </a:p>
                  </a:txBody>
                  <a:tcPr/>
                </a:tc>
                <a:tc>
                  <a:txBody>
                    <a:bodyPr/>
                    <a:lstStyle/>
                    <a:p>
                      <a:r>
                        <a:rPr lang="en-IN" sz="2200" dirty="0"/>
                        <a:t>It is having </a:t>
                      </a:r>
                      <a:r>
                        <a:rPr lang="en-IN" sz="2200"/>
                        <a:t>multiple processors or cores</a:t>
                      </a:r>
                      <a:endParaRPr lang="en-IN" sz="2200" dirty="0"/>
                    </a:p>
                  </a:txBody>
                  <a:tcPr/>
                </a:tc>
                <a:extLst>
                  <a:ext uri="{0D108BD9-81ED-4DB2-BD59-A6C34878D82A}">
                    <a16:rowId xmlns:a16="http://schemas.microsoft.com/office/drawing/2014/main" val="2495729976"/>
                  </a:ext>
                </a:extLst>
              </a:tr>
              <a:tr h="1402936">
                <a:tc>
                  <a:txBody>
                    <a:bodyPr/>
                    <a:lstStyle/>
                    <a:p>
                      <a:r>
                        <a:rPr lang="en-IN" sz="2200" dirty="0"/>
                        <a:t>3</a:t>
                      </a:r>
                    </a:p>
                  </a:txBody>
                  <a:tcPr/>
                </a:tc>
                <a:tc>
                  <a:txBody>
                    <a:bodyPr/>
                    <a:lstStyle/>
                    <a:p>
                      <a:r>
                        <a:rPr lang="en-IN" sz="2200" dirty="0"/>
                        <a:t>It has low performance, and the workload of the processor is high due to the single processor.</a:t>
                      </a:r>
                    </a:p>
                  </a:txBody>
                  <a:tcPr/>
                </a:tc>
                <a:tc>
                  <a:txBody>
                    <a:bodyPr/>
                    <a:lstStyle/>
                    <a:p>
                      <a:r>
                        <a:rPr lang="en-IN" sz="2200" dirty="0"/>
                        <a:t>It has high performance, and the workload of the processor is low because multiple processors or cores are working simultaneously.</a:t>
                      </a:r>
                    </a:p>
                  </a:txBody>
                  <a:tcPr/>
                </a:tc>
                <a:extLst>
                  <a:ext uri="{0D108BD9-81ED-4DB2-BD59-A6C34878D82A}">
                    <a16:rowId xmlns:a16="http://schemas.microsoft.com/office/drawing/2014/main" val="2833223418"/>
                  </a:ext>
                </a:extLst>
              </a:tr>
              <a:tr h="557502">
                <a:tc>
                  <a:txBody>
                    <a:bodyPr/>
                    <a:lstStyle/>
                    <a:p>
                      <a:r>
                        <a:rPr lang="en-IN" sz="2200" dirty="0"/>
                        <a:t>4</a:t>
                      </a:r>
                    </a:p>
                  </a:txBody>
                  <a:tcPr/>
                </a:tc>
                <a:tc>
                  <a:txBody>
                    <a:bodyPr/>
                    <a:lstStyle/>
                    <a:p>
                      <a:r>
                        <a:rPr lang="en-IN" sz="2200" dirty="0"/>
                        <a:t>Bit-by-bit format is used for data transfer.</a:t>
                      </a:r>
                    </a:p>
                  </a:txBody>
                  <a:tcPr/>
                </a:tc>
                <a:tc>
                  <a:txBody>
                    <a:bodyPr/>
                    <a:lstStyle/>
                    <a:p>
                      <a:r>
                        <a:rPr lang="en-IN" sz="2200" dirty="0"/>
                        <a:t>Data transfers are in bytes.</a:t>
                      </a:r>
                    </a:p>
                  </a:txBody>
                  <a:tcPr/>
                </a:tc>
                <a:extLst>
                  <a:ext uri="{0D108BD9-81ED-4DB2-BD59-A6C34878D82A}">
                    <a16:rowId xmlns:a16="http://schemas.microsoft.com/office/drawing/2014/main" val="551490384"/>
                  </a:ext>
                </a:extLst>
              </a:tr>
              <a:tr h="746243">
                <a:tc>
                  <a:txBody>
                    <a:bodyPr/>
                    <a:lstStyle/>
                    <a:p>
                      <a:r>
                        <a:rPr lang="en-IN" sz="2200" dirty="0"/>
                        <a:t>5</a:t>
                      </a:r>
                    </a:p>
                  </a:txBody>
                  <a:tcPr/>
                </a:tc>
                <a:tc>
                  <a:txBody>
                    <a:bodyPr/>
                    <a:lstStyle/>
                    <a:p>
                      <a:r>
                        <a:rPr lang="en-IN" sz="2200" dirty="0"/>
                        <a:t>It requires more time to complete the whole process.</a:t>
                      </a:r>
                    </a:p>
                  </a:txBody>
                  <a:tcPr/>
                </a:tc>
                <a:tc>
                  <a:txBody>
                    <a:bodyPr/>
                    <a:lstStyle/>
                    <a:p>
                      <a:r>
                        <a:rPr lang="en-IN" sz="2200" dirty="0"/>
                        <a:t>It requires less time to complete the whole process.</a:t>
                      </a:r>
                    </a:p>
                  </a:txBody>
                  <a:tcPr/>
                </a:tc>
                <a:extLst>
                  <a:ext uri="{0D108BD9-81ED-4DB2-BD59-A6C34878D82A}">
                    <a16:rowId xmlns:a16="http://schemas.microsoft.com/office/drawing/2014/main" val="3735035865"/>
                  </a:ext>
                </a:extLst>
              </a:tr>
              <a:tr h="713071">
                <a:tc>
                  <a:txBody>
                    <a:bodyPr/>
                    <a:lstStyle/>
                    <a:p>
                      <a:r>
                        <a:rPr lang="en-IN" sz="2200" dirty="0"/>
                        <a:t>6</a:t>
                      </a:r>
                    </a:p>
                  </a:txBody>
                  <a:tcPr/>
                </a:tc>
                <a:tc>
                  <a:txBody>
                    <a:bodyPr/>
                    <a:lstStyle/>
                    <a:p>
                      <a:r>
                        <a:rPr lang="en-IN" sz="2200" dirty="0"/>
                        <a:t>Cost is low</a:t>
                      </a:r>
                    </a:p>
                  </a:txBody>
                  <a:tcPr/>
                </a:tc>
                <a:tc>
                  <a:txBody>
                    <a:bodyPr/>
                    <a:lstStyle/>
                    <a:p>
                      <a:r>
                        <a:rPr lang="en-IN" sz="2200" dirty="0"/>
                        <a:t>Cost is high</a:t>
                      </a:r>
                    </a:p>
                  </a:txBody>
                  <a:tcPr/>
                </a:tc>
                <a:extLst>
                  <a:ext uri="{0D108BD9-81ED-4DB2-BD59-A6C34878D82A}">
                    <a16:rowId xmlns:a16="http://schemas.microsoft.com/office/drawing/2014/main" val="478761565"/>
                  </a:ext>
                </a:extLst>
              </a:tr>
            </a:tbl>
          </a:graphicData>
        </a:graphic>
      </p:graphicFrame>
      <p:sp>
        <p:nvSpPr>
          <p:cNvPr id="3" name="Slide Number Placeholder 2">
            <a:extLst>
              <a:ext uri="{FF2B5EF4-FFF2-40B4-BE49-F238E27FC236}">
                <a16:creationId xmlns:a16="http://schemas.microsoft.com/office/drawing/2014/main" id="{922303D6-EAB1-2B47-D376-1714EDFB30D1}"/>
              </a:ext>
            </a:extLst>
          </p:cNvPr>
          <p:cNvSpPr>
            <a:spLocks noGrp="1"/>
          </p:cNvSpPr>
          <p:nvPr>
            <p:ph type="sldNum" sz="quarter" idx="12"/>
          </p:nvPr>
        </p:nvSpPr>
        <p:spPr/>
        <p:txBody>
          <a:bodyPr/>
          <a:lstStyle/>
          <a:p>
            <a:fld id="{665E4B54-9FBF-4371-A767-DCD0D50C10CC}" type="slidenum">
              <a:rPr lang="en-US" smtClean="0"/>
              <a:t>6</a:t>
            </a:fld>
            <a:endParaRPr lang="en-US"/>
          </a:p>
        </p:txBody>
      </p:sp>
    </p:spTree>
    <p:extLst>
      <p:ext uri="{BB962C8B-B14F-4D97-AF65-F5344CB8AC3E}">
        <p14:creationId xmlns:p14="http://schemas.microsoft.com/office/powerpoint/2010/main" val="2013072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C3045-9ADE-114C-2AFD-A6C50F26CD17}"/>
              </a:ext>
            </a:extLst>
          </p:cNvPr>
          <p:cNvSpPr>
            <a:spLocks noGrp="1"/>
          </p:cNvSpPr>
          <p:nvPr>
            <p:ph idx="1"/>
          </p:nvPr>
        </p:nvSpPr>
        <p:spPr>
          <a:xfrm>
            <a:off x="838200" y="567891"/>
            <a:ext cx="10515600" cy="5609072"/>
          </a:xfrm>
        </p:spPr>
        <p:txBody>
          <a:bodyPr>
            <a:normAutofit fontScale="85000" lnSpcReduction="20000"/>
          </a:bodyPr>
          <a:lstStyle/>
          <a:p>
            <a:pPr marL="0" indent="0">
              <a:buNone/>
            </a:pPr>
            <a:r>
              <a:rPr lang="en-IN" sz="3600" b="1" u="sng" dirty="0"/>
              <a:t>Multicore advantages</a:t>
            </a:r>
          </a:p>
          <a:p>
            <a:pPr algn="just"/>
            <a:r>
              <a:rPr lang="en-IN" sz="3100" b="1" dirty="0"/>
              <a:t>Better Performance:</a:t>
            </a:r>
          </a:p>
          <a:p>
            <a:pPr lvl="1" algn="just"/>
            <a:r>
              <a:rPr lang="en-IN" sz="3100" b="1" dirty="0"/>
              <a:t>Better application performance:</a:t>
            </a:r>
            <a:r>
              <a:rPr lang="en-IN" sz="3100" dirty="0"/>
              <a:t> Each processor core is effectively a separate processor that OSes and applications can use. </a:t>
            </a:r>
          </a:p>
          <a:p>
            <a:pPr lvl="1" algn="just"/>
            <a:r>
              <a:rPr lang="en-IN" sz="3100" b="1" dirty="0"/>
              <a:t>Better hardware performance:</a:t>
            </a:r>
            <a:r>
              <a:rPr lang="en-IN" sz="3100" dirty="0"/>
              <a:t> By placing two or more processor cores on the same device, it can use shared components -- such as common internal buses and processor caches -- more efficiently.</a:t>
            </a:r>
          </a:p>
          <a:p>
            <a:pPr algn="just"/>
            <a:r>
              <a:rPr lang="en-IN" sz="3100" b="1" dirty="0"/>
              <a:t>Reliability: </a:t>
            </a:r>
            <a:r>
              <a:rPr lang="en-IN" sz="3100" dirty="0"/>
              <a:t>In multi-core CPUs, the software is always assigned to different cores. When one piece of software fails, the others remain unaffected.</a:t>
            </a:r>
          </a:p>
          <a:p>
            <a:pPr algn="just"/>
            <a:r>
              <a:rPr lang="en-IN" sz="3100" b="1" dirty="0"/>
              <a:t>Low Power Consumption: </a:t>
            </a:r>
            <a:r>
              <a:rPr lang="en-IN" sz="3100" dirty="0"/>
              <a:t>Only the part of the CPU that generates heat will be used. The power consumption is eventually minimized, resulting in less battery utilization. </a:t>
            </a:r>
          </a:p>
          <a:p>
            <a:pPr algn="just"/>
            <a:r>
              <a:rPr lang="en-IN" sz="3100" b="1" dirty="0"/>
              <a:t>Higher Cache Coherency: </a:t>
            </a:r>
            <a:r>
              <a:rPr lang="en-IN" dirty="0"/>
              <a:t>refers to the consistency and synchronization of data stored in different caches within a multiprocessor or multicore system. In such systems, each processor or core typically has its own cache memory to improve performance.</a:t>
            </a:r>
          </a:p>
          <a:p>
            <a:pPr algn="just"/>
            <a:endParaRPr lang="en-IN" b="1" dirty="0"/>
          </a:p>
        </p:txBody>
      </p:sp>
      <p:sp>
        <p:nvSpPr>
          <p:cNvPr id="4" name="Slide Number Placeholder 3">
            <a:extLst>
              <a:ext uri="{FF2B5EF4-FFF2-40B4-BE49-F238E27FC236}">
                <a16:creationId xmlns:a16="http://schemas.microsoft.com/office/drawing/2014/main" id="{022DE8AB-4B25-5F53-5D57-CF44E749FA07}"/>
              </a:ext>
            </a:extLst>
          </p:cNvPr>
          <p:cNvSpPr>
            <a:spLocks noGrp="1"/>
          </p:cNvSpPr>
          <p:nvPr>
            <p:ph type="sldNum" sz="quarter" idx="12"/>
          </p:nvPr>
        </p:nvSpPr>
        <p:spPr/>
        <p:txBody>
          <a:bodyPr/>
          <a:lstStyle/>
          <a:p>
            <a:fld id="{665E4B54-9FBF-4371-A767-DCD0D50C10CC}" type="slidenum">
              <a:rPr lang="en-US" smtClean="0"/>
              <a:t>60</a:t>
            </a:fld>
            <a:endParaRPr lang="en-US"/>
          </a:p>
        </p:txBody>
      </p:sp>
    </p:spTree>
    <p:extLst>
      <p:ext uri="{BB962C8B-B14F-4D97-AF65-F5344CB8AC3E}">
        <p14:creationId xmlns:p14="http://schemas.microsoft.com/office/powerpoint/2010/main" val="2193273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29FFD-45CE-DCD4-97CA-81368F41BFCA}"/>
              </a:ext>
            </a:extLst>
          </p:cNvPr>
          <p:cNvSpPr>
            <a:spLocks noGrp="1"/>
          </p:cNvSpPr>
          <p:nvPr>
            <p:ph idx="1"/>
          </p:nvPr>
        </p:nvSpPr>
        <p:spPr>
          <a:xfrm>
            <a:off x="838200" y="866274"/>
            <a:ext cx="10515600" cy="5310689"/>
          </a:xfrm>
        </p:spPr>
        <p:txBody>
          <a:bodyPr/>
          <a:lstStyle/>
          <a:p>
            <a:pPr algn="just"/>
            <a:r>
              <a:rPr lang="en-IN" b="1" dirty="0"/>
              <a:t>Obsolescence Avoidance: </a:t>
            </a:r>
            <a:r>
              <a:rPr lang="en-IN" dirty="0"/>
              <a:t>Architects can avoid technology obsolescence and increase maintainability by using multicore CPUs.</a:t>
            </a:r>
            <a:endParaRPr lang="en-IN" b="1" dirty="0"/>
          </a:p>
          <a:p>
            <a:pPr algn="just"/>
            <a:r>
              <a:rPr lang="en-IN" b="1" dirty="0"/>
              <a:t>Isolation: </a:t>
            </a:r>
            <a:r>
              <a:rPr lang="en-IN" dirty="0"/>
              <a:t>Software on one core is less likely to impact software on the other if both cores are executing on the same single-core.</a:t>
            </a:r>
          </a:p>
          <a:p>
            <a:pPr algn="just"/>
            <a:r>
              <a:rPr lang="en-IN" b="1" dirty="0"/>
              <a:t>Software Interactions: </a:t>
            </a:r>
            <a:r>
              <a:rPr lang="en-IN" dirty="0"/>
              <a:t>Even if the software is running on multiple cores, it will communicate with one another.  </a:t>
            </a:r>
          </a:p>
          <a:p>
            <a:pPr algn="just"/>
            <a:r>
              <a:rPr lang="en-IN" b="1" dirty="0"/>
              <a:t>Multitasking: </a:t>
            </a:r>
            <a:r>
              <a:rPr lang="en-IN" dirty="0"/>
              <a:t>We can simultaneously run multiple applications</a:t>
            </a:r>
            <a:endParaRPr lang="en-IN" b="1" dirty="0"/>
          </a:p>
        </p:txBody>
      </p:sp>
      <p:sp>
        <p:nvSpPr>
          <p:cNvPr id="4" name="Slide Number Placeholder 3">
            <a:extLst>
              <a:ext uri="{FF2B5EF4-FFF2-40B4-BE49-F238E27FC236}">
                <a16:creationId xmlns:a16="http://schemas.microsoft.com/office/drawing/2014/main" id="{2B8B84C3-240A-5E67-7F7E-C00C4330BA64}"/>
              </a:ext>
            </a:extLst>
          </p:cNvPr>
          <p:cNvSpPr>
            <a:spLocks noGrp="1"/>
          </p:cNvSpPr>
          <p:nvPr>
            <p:ph type="sldNum" sz="quarter" idx="12"/>
          </p:nvPr>
        </p:nvSpPr>
        <p:spPr/>
        <p:txBody>
          <a:bodyPr/>
          <a:lstStyle/>
          <a:p>
            <a:fld id="{665E4B54-9FBF-4371-A767-DCD0D50C10CC}" type="slidenum">
              <a:rPr lang="en-US" smtClean="0"/>
              <a:t>61</a:t>
            </a:fld>
            <a:endParaRPr lang="en-US"/>
          </a:p>
        </p:txBody>
      </p:sp>
    </p:spTree>
    <p:extLst>
      <p:ext uri="{BB962C8B-B14F-4D97-AF65-F5344CB8AC3E}">
        <p14:creationId xmlns:p14="http://schemas.microsoft.com/office/powerpoint/2010/main" val="3489169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9A075-047C-2461-0CC9-39CD5FF69235}"/>
              </a:ext>
            </a:extLst>
          </p:cNvPr>
          <p:cNvSpPr>
            <a:spLocks noGrp="1"/>
          </p:cNvSpPr>
          <p:nvPr>
            <p:ph idx="1"/>
          </p:nvPr>
        </p:nvSpPr>
        <p:spPr>
          <a:xfrm>
            <a:off x="838200" y="472611"/>
            <a:ext cx="10515600" cy="5704352"/>
          </a:xfrm>
        </p:spPr>
        <p:txBody>
          <a:bodyPr>
            <a:normAutofit lnSpcReduction="10000"/>
          </a:bodyPr>
          <a:lstStyle/>
          <a:p>
            <a:pPr marL="0" indent="0">
              <a:buNone/>
            </a:pPr>
            <a:r>
              <a:rPr lang="en-IN" b="1" u="sng" dirty="0"/>
              <a:t>Multicore disadvantages</a:t>
            </a:r>
          </a:p>
          <a:p>
            <a:pPr algn="just"/>
            <a:r>
              <a:rPr lang="en-IN" b="1" dirty="0"/>
              <a:t>Software dependent.</a:t>
            </a:r>
            <a:r>
              <a:rPr lang="en-IN" dirty="0"/>
              <a:t> Software applications are enabled to use them.</a:t>
            </a:r>
          </a:p>
          <a:p>
            <a:pPr algn="just"/>
            <a:r>
              <a:rPr lang="en-IN" b="1" dirty="0"/>
              <a:t>Performance boosts are limited: </a:t>
            </a:r>
            <a:r>
              <a:rPr lang="en-IN" dirty="0"/>
              <a:t>The processor cores share a package; and the more sharing must take place across common processor interfaces and resources. This results in diminishing returns to performance as cores are added.</a:t>
            </a:r>
          </a:p>
          <a:p>
            <a:pPr algn="just"/>
            <a:r>
              <a:rPr lang="en-IN" b="1" dirty="0"/>
              <a:t>Power, heat and clock restrictions.</a:t>
            </a:r>
            <a:r>
              <a:rPr lang="en-IN" dirty="0"/>
              <a:t> A modern processor core may contain over 500 million transistors. Each transistor generates heat when it switches, and this heat increases as the clock speed increases. When more cores are running, this heat can multiply and quickly exceed the cooling capability of the processor package. Thus, some multicore processors may actually reduce clock speeds.</a:t>
            </a:r>
          </a:p>
          <a:p>
            <a:pPr algn="just"/>
            <a:r>
              <a:rPr lang="en-IN" b="1" dirty="0"/>
              <a:t>Jitter:</a:t>
            </a:r>
            <a:r>
              <a:rPr lang="en-IN" dirty="0"/>
              <a:t> More interference develops as the number of cores in a multi-core CPU increase, resulting in excessive jitters. </a:t>
            </a:r>
            <a:endParaRPr lang="en-IN" b="1" dirty="0"/>
          </a:p>
          <a:p>
            <a:pPr algn="just"/>
            <a:endParaRPr lang="en-IN" dirty="0"/>
          </a:p>
          <a:p>
            <a:endParaRPr lang="en-IN" dirty="0"/>
          </a:p>
        </p:txBody>
      </p:sp>
      <p:sp>
        <p:nvSpPr>
          <p:cNvPr id="4" name="Slide Number Placeholder 3">
            <a:extLst>
              <a:ext uri="{FF2B5EF4-FFF2-40B4-BE49-F238E27FC236}">
                <a16:creationId xmlns:a16="http://schemas.microsoft.com/office/drawing/2014/main" id="{B0BF574C-B666-9A3F-5E3D-15932869BEC0}"/>
              </a:ext>
            </a:extLst>
          </p:cNvPr>
          <p:cNvSpPr>
            <a:spLocks noGrp="1"/>
          </p:cNvSpPr>
          <p:nvPr>
            <p:ph type="sldNum" sz="quarter" idx="12"/>
          </p:nvPr>
        </p:nvSpPr>
        <p:spPr/>
        <p:txBody>
          <a:bodyPr/>
          <a:lstStyle/>
          <a:p>
            <a:fld id="{665E4B54-9FBF-4371-A767-DCD0D50C10CC}" type="slidenum">
              <a:rPr lang="en-US" smtClean="0"/>
              <a:t>62</a:t>
            </a:fld>
            <a:endParaRPr lang="en-US"/>
          </a:p>
        </p:txBody>
      </p:sp>
    </p:spTree>
    <p:extLst>
      <p:ext uri="{BB962C8B-B14F-4D97-AF65-F5344CB8AC3E}">
        <p14:creationId xmlns:p14="http://schemas.microsoft.com/office/powerpoint/2010/main" val="1963529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CFBA2-902F-9436-4CD5-C91ED31C771A}"/>
              </a:ext>
            </a:extLst>
          </p:cNvPr>
          <p:cNvSpPr>
            <a:spLocks noGrp="1"/>
          </p:cNvSpPr>
          <p:nvPr>
            <p:ph idx="1"/>
          </p:nvPr>
        </p:nvSpPr>
        <p:spPr>
          <a:xfrm>
            <a:off x="838200" y="770562"/>
            <a:ext cx="10515600" cy="5406401"/>
          </a:xfrm>
        </p:spPr>
        <p:txBody>
          <a:bodyPr/>
          <a:lstStyle/>
          <a:p>
            <a:pPr marL="0" indent="0">
              <a:buNone/>
            </a:pPr>
            <a:r>
              <a:rPr lang="en-IN" b="1" u="sng" dirty="0"/>
              <a:t>Examples of multicore processors</a:t>
            </a:r>
          </a:p>
          <a:p>
            <a:pPr>
              <a:buFont typeface="Arial" panose="020B0604020202020204" pitchFamily="34" charset="0"/>
              <a:buChar char="•"/>
            </a:pPr>
            <a:r>
              <a:rPr lang="en-IN" dirty="0"/>
              <a:t>Intel Core i9 12900 family provides 8 cores and 24 threads</a:t>
            </a:r>
          </a:p>
          <a:p>
            <a:pPr>
              <a:buFont typeface="Arial" panose="020B0604020202020204" pitchFamily="34" charset="0"/>
              <a:buChar char="•"/>
            </a:pPr>
            <a:r>
              <a:rPr lang="en-IN" dirty="0"/>
              <a:t>Intel Core i7 12700 family provides 8 cores and 20 threads</a:t>
            </a:r>
          </a:p>
          <a:p>
            <a:pPr>
              <a:buFont typeface="Arial" panose="020B0604020202020204" pitchFamily="34" charset="0"/>
              <a:buChar char="•"/>
            </a:pPr>
            <a:r>
              <a:rPr lang="en-IN" dirty="0"/>
              <a:t>Top Intel Core i5 12600K processors offer 6 cores and 16 threads</a:t>
            </a:r>
          </a:p>
          <a:p>
            <a:pPr marL="0" indent="0">
              <a:buNone/>
            </a:pPr>
            <a:endParaRPr lang="en-IN" dirty="0"/>
          </a:p>
          <a:p>
            <a:pPr marL="0" indent="0">
              <a:buNone/>
            </a:pPr>
            <a:r>
              <a:rPr lang="en-IN" b="1" u="sng" dirty="0"/>
              <a:t>Applications of Multicore Processors</a:t>
            </a:r>
          </a:p>
          <a:p>
            <a:pPr lvl="1"/>
            <a:r>
              <a:rPr lang="en-IN" sz="2800" dirty="0"/>
              <a:t>Networking</a:t>
            </a:r>
          </a:p>
          <a:p>
            <a:pPr lvl="1"/>
            <a:r>
              <a:rPr lang="en-IN" sz="2800" dirty="0"/>
              <a:t>Embedded systems </a:t>
            </a:r>
          </a:p>
          <a:p>
            <a:pPr lvl="1"/>
            <a:r>
              <a:rPr lang="en-IN" sz="2800" dirty="0"/>
              <a:t>Digital signal processing </a:t>
            </a:r>
          </a:p>
          <a:p>
            <a:pPr lvl="1"/>
            <a:r>
              <a:rPr lang="en-IN" sz="2800" dirty="0"/>
              <a:t>Graphics), etc</a:t>
            </a:r>
          </a:p>
          <a:p>
            <a:pPr>
              <a:buFont typeface="Arial" panose="020B0604020202020204" pitchFamily="34" charset="0"/>
              <a:buChar char="•"/>
            </a:pPr>
            <a:endParaRPr lang="en-IN" dirty="0"/>
          </a:p>
          <a:p>
            <a:endParaRPr lang="en-IN" dirty="0"/>
          </a:p>
        </p:txBody>
      </p:sp>
      <p:sp>
        <p:nvSpPr>
          <p:cNvPr id="4" name="Slide Number Placeholder 3">
            <a:extLst>
              <a:ext uri="{FF2B5EF4-FFF2-40B4-BE49-F238E27FC236}">
                <a16:creationId xmlns:a16="http://schemas.microsoft.com/office/drawing/2014/main" id="{DFD98A72-19CB-B3A1-E0BF-DC1FC1936E24}"/>
              </a:ext>
            </a:extLst>
          </p:cNvPr>
          <p:cNvSpPr>
            <a:spLocks noGrp="1"/>
          </p:cNvSpPr>
          <p:nvPr>
            <p:ph type="sldNum" sz="quarter" idx="12"/>
          </p:nvPr>
        </p:nvSpPr>
        <p:spPr/>
        <p:txBody>
          <a:bodyPr/>
          <a:lstStyle/>
          <a:p>
            <a:fld id="{665E4B54-9FBF-4371-A767-DCD0D50C10CC}" type="slidenum">
              <a:rPr lang="en-US" smtClean="0"/>
              <a:t>63</a:t>
            </a:fld>
            <a:endParaRPr lang="en-US"/>
          </a:p>
        </p:txBody>
      </p:sp>
    </p:spTree>
    <p:extLst>
      <p:ext uri="{BB962C8B-B14F-4D97-AF65-F5344CB8AC3E}">
        <p14:creationId xmlns:p14="http://schemas.microsoft.com/office/powerpoint/2010/main" val="1718848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49255-8B9A-BC7A-7CB0-1005089CF139}"/>
              </a:ext>
            </a:extLst>
          </p:cNvPr>
          <p:cNvSpPr>
            <a:spLocks noGrp="1"/>
          </p:cNvSpPr>
          <p:nvPr>
            <p:ph idx="1"/>
          </p:nvPr>
        </p:nvSpPr>
        <p:spPr>
          <a:xfrm>
            <a:off x="838200" y="534256"/>
            <a:ext cx="10515600" cy="5642707"/>
          </a:xfrm>
        </p:spPr>
        <p:txBody>
          <a:bodyPr>
            <a:normAutofit/>
          </a:bodyPr>
          <a:lstStyle/>
          <a:p>
            <a:pPr marL="0" indent="0">
              <a:buNone/>
            </a:pPr>
            <a:r>
              <a:rPr lang="en-IN" sz="3600" b="1" dirty="0" err="1"/>
              <a:t>MultiProcessor</a:t>
            </a:r>
            <a:r>
              <a:rPr lang="en-IN" sz="3600" b="1" dirty="0"/>
              <a:t> System :</a:t>
            </a:r>
          </a:p>
          <a:p>
            <a:r>
              <a:rPr lang="en-IN" dirty="0"/>
              <a:t>Multiprocessor systems have multiple processors working in parallel that share the computer clock, memory, bus, peripheral devices etc </a:t>
            </a:r>
          </a:p>
          <a:p>
            <a:r>
              <a:rPr lang="en-IN" dirty="0"/>
              <a:t>It allows parallel execution of different processors</a:t>
            </a:r>
          </a:p>
          <a:p>
            <a:r>
              <a:rPr lang="en-IN" dirty="0"/>
              <a:t>These systems are reliable since failure of any single processor does not affect other processors.</a:t>
            </a:r>
          </a:p>
          <a:p>
            <a:r>
              <a:rPr lang="en-IN" dirty="0"/>
              <a:t>Parallel processing (more than one process executing at same time) is achieved through </a:t>
            </a:r>
            <a:r>
              <a:rPr lang="en-IN" dirty="0" err="1"/>
              <a:t>MultiProcessing</a:t>
            </a:r>
            <a:endParaRPr lang="en-IN" dirty="0"/>
          </a:p>
          <a:p>
            <a:r>
              <a:rPr lang="en-IN" dirty="0"/>
              <a:t>A quad-processor system can execute four processes at a time while an octa-processor can execute eight processes at a time and so on</a:t>
            </a:r>
          </a:p>
          <a:p>
            <a:r>
              <a:rPr lang="en-IN" dirty="0"/>
              <a:t>Multiprocessors system are classified as multiple instruction stream, multiple data stream systems(MIMD)</a:t>
            </a:r>
          </a:p>
          <a:p>
            <a:pPr marL="0" indent="0">
              <a:buNone/>
            </a:pPr>
            <a:endParaRPr lang="en-IN" dirty="0"/>
          </a:p>
        </p:txBody>
      </p:sp>
      <p:sp>
        <p:nvSpPr>
          <p:cNvPr id="4" name="Slide Number Placeholder 3">
            <a:extLst>
              <a:ext uri="{FF2B5EF4-FFF2-40B4-BE49-F238E27FC236}">
                <a16:creationId xmlns:a16="http://schemas.microsoft.com/office/drawing/2014/main" id="{EB7D9206-168D-99D1-1B31-57A5DE150088}"/>
              </a:ext>
            </a:extLst>
          </p:cNvPr>
          <p:cNvSpPr>
            <a:spLocks noGrp="1"/>
          </p:cNvSpPr>
          <p:nvPr>
            <p:ph type="sldNum" sz="quarter" idx="12"/>
          </p:nvPr>
        </p:nvSpPr>
        <p:spPr/>
        <p:txBody>
          <a:bodyPr/>
          <a:lstStyle/>
          <a:p>
            <a:fld id="{665E4B54-9FBF-4371-A767-DCD0D50C10CC}" type="slidenum">
              <a:rPr lang="en-US" smtClean="0"/>
              <a:t>64</a:t>
            </a:fld>
            <a:endParaRPr lang="en-US"/>
          </a:p>
        </p:txBody>
      </p:sp>
    </p:spTree>
    <p:extLst>
      <p:ext uri="{BB962C8B-B14F-4D97-AF65-F5344CB8AC3E}">
        <p14:creationId xmlns:p14="http://schemas.microsoft.com/office/powerpoint/2010/main" val="21159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4A5B-98DC-9EA7-3353-48FAE62C36BA}"/>
              </a:ext>
            </a:extLst>
          </p:cNvPr>
          <p:cNvSpPr>
            <a:spLocks noGrp="1"/>
          </p:cNvSpPr>
          <p:nvPr>
            <p:ph type="title"/>
          </p:nvPr>
        </p:nvSpPr>
        <p:spPr>
          <a:xfrm>
            <a:off x="838200" y="133565"/>
            <a:ext cx="10515600" cy="904126"/>
          </a:xfrm>
        </p:spPr>
        <p:txBody>
          <a:bodyPr>
            <a:normAutofit/>
          </a:bodyPr>
          <a:lstStyle/>
          <a:p>
            <a:r>
              <a:rPr lang="en-IN" sz="3200" b="1" u="sng" dirty="0"/>
              <a:t>Multiprocessor Architecture</a:t>
            </a:r>
          </a:p>
        </p:txBody>
      </p:sp>
      <p:pic>
        <p:nvPicPr>
          <p:cNvPr id="5" name="Content Placeholder 4" descr="A diagram of a computer&#10;&#10;Description automatically generated">
            <a:extLst>
              <a:ext uri="{FF2B5EF4-FFF2-40B4-BE49-F238E27FC236}">
                <a16:creationId xmlns:a16="http://schemas.microsoft.com/office/drawing/2014/main" id="{713704D8-DF84-E01F-62A8-87277E740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609" y="1391477"/>
            <a:ext cx="10244191" cy="5060693"/>
          </a:xfrm>
        </p:spPr>
      </p:pic>
      <p:sp>
        <p:nvSpPr>
          <p:cNvPr id="3" name="Slide Number Placeholder 2">
            <a:extLst>
              <a:ext uri="{FF2B5EF4-FFF2-40B4-BE49-F238E27FC236}">
                <a16:creationId xmlns:a16="http://schemas.microsoft.com/office/drawing/2014/main" id="{4A34AC21-4894-4D94-B048-12B29F6A6D75}"/>
              </a:ext>
            </a:extLst>
          </p:cNvPr>
          <p:cNvSpPr>
            <a:spLocks noGrp="1"/>
          </p:cNvSpPr>
          <p:nvPr>
            <p:ph type="sldNum" sz="quarter" idx="12"/>
          </p:nvPr>
        </p:nvSpPr>
        <p:spPr/>
        <p:txBody>
          <a:bodyPr/>
          <a:lstStyle/>
          <a:p>
            <a:fld id="{665E4B54-9FBF-4371-A767-DCD0D50C10CC}" type="slidenum">
              <a:rPr lang="en-US" smtClean="0"/>
              <a:t>65</a:t>
            </a:fld>
            <a:endParaRPr lang="en-US"/>
          </a:p>
        </p:txBody>
      </p:sp>
    </p:spTree>
    <p:extLst>
      <p:ext uri="{BB962C8B-B14F-4D97-AF65-F5344CB8AC3E}">
        <p14:creationId xmlns:p14="http://schemas.microsoft.com/office/powerpoint/2010/main" val="3157953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8EA1E-D1D0-4B6F-8BDC-C86DA77CDCE6}"/>
              </a:ext>
            </a:extLst>
          </p:cNvPr>
          <p:cNvSpPr>
            <a:spLocks noGrp="1"/>
          </p:cNvSpPr>
          <p:nvPr>
            <p:ph idx="1"/>
          </p:nvPr>
        </p:nvSpPr>
        <p:spPr>
          <a:xfrm>
            <a:off x="838199" y="503434"/>
            <a:ext cx="10730501" cy="6061753"/>
          </a:xfrm>
        </p:spPr>
        <p:txBody>
          <a:bodyPr>
            <a:normAutofit fontScale="92500" lnSpcReduction="10000"/>
          </a:bodyPr>
          <a:lstStyle/>
          <a:p>
            <a:pPr marL="0" indent="0">
              <a:buNone/>
            </a:pPr>
            <a:r>
              <a:rPr lang="en-IN" sz="3000" b="1" u="sng" dirty="0"/>
              <a:t>Types of multiprocessing systems</a:t>
            </a:r>
          </a:p>
          <a:p>
            <a:pPr marL="0" indent="0">
              <a:buNone/>
            </a:pPr>
            <a:r>
              <a:rPr lang="en-IN" b="1" u="sng" dirty="0"/>
              <a:t>Symmetrical multiprocessing system (Shared every-thing system)</a:t>
            </a:r>
          </a:p>
          <a:p>
            <a:pPr algn="just"/>
            <a:r>
              <a:rPr lang="en-IN" sz="2600" dirty="0"/>
              <a:t>In a Symmetrical multiprocessing system, each processor executes the same copy of the operating system, takes its own decisions, and cooperates with other processes to smooth the entire functioning of the system. </a:t>
            </a:r>
          </a:p>
          <a:p>
            <a:pPr algn="just"/>
            <a:r>
              <a:rPr lang="en-IN" sz="2600" dirty="0"/>
              <a:t>The CPU scheduling policies are very simple. Any new job submitted by a user can be assigned to any processor that is least burdened.</a:t>
            </a:r>
          </a:p>
          <a:p>
            <a:pPr algn="just"/>
            <a:r>
              <a:rPr lang="en-IN" sz="2600" dirty="0"/>
              <a:t>The symmetric multiprocessing operating system is also known as a "shared every-thing" system, because the processors share memory and the Input output bus or data path.</a:t>
            </a:r>
          </a:p>
          <a:p>
            <a:pPr algn="just"/>
            <a:r>
              <a:rPr lang="en-IN" sz="2600" dirty="0"/>
              <a:t> In this system, processors do not usually exceed more than 16. </a:t>
            </a:r>
          </a:p>
          <a:p>
            <a:pPr algn="just"/>
            <a:r>
              <a:rPr lang="en-IN" sz="2600" dirty="0"/>
              <a:t>In these types of systems, each processor contains a similar copy of the operating system and they all communicate with each other. </a:t>
            </a:r>
          </a:p>
          <a:p>
            <a:pPr algn="just"/>
            <a:r>
              <a:rPr lang="en-IN" sz="2600" dirty="0"/>
              <a:t>All the processors are in a peer to peer relationship i.e. no master - slave relationship exists between them.</a:t>
            </a:r>
          </a:p>
          <a:p>
            <a:pPr algn="just"/>
            <a:r>
              <a:rPr lang="en-IN" sz="2600" b="1" dirty="0"/>
              <a:t>Example:</a:t>
            </a:r>
            <a:r>
              <a:rPr lang="en-IN" sz="2600" dirty="0"/>
              <a:t> Encore version of Unix for the </a:t>
            </a:r>
            <a:r>
              <a:rPr lang="en-IN" sz="2600" dirty="0" err="1"/>
              <a:t>Multimax</a:t>
            </a:r>
            <a:r>
              <a:rPr lang="en-IN" sz="2600" dirty="0"/>
              <a:t> Computer.</a:t>
            </a:r>
          </a:p>
          <a:p>
            <a:endParaRPr lang="en-IN" dirty="0"/>
          </a:p>
          <a:p>
            <a:endParaRPr lang="en-IN" dirty="0"/>
          </a:p>
        </p:txBody>
      </p:sp>
      <p:sp>
        <p:nvSpPr>
          <p:cNvPr id="4" name="Slide Number Placeholder 3">
            <a:extLst>
              <a:ext uri="{FF2B5EF4-FFF2-40B4-BE49-F238E27FC236}">
                <a16:creationId xmlns:a16="http://schemas.microsoft.com/office/drawing/2014/main" id="{7C4CCDC4-B681-2C62-F835-6B78C0D0C1A2}"/>
              </a:ext>
            </a:extLst>
          </p:cNvPr>
          <p:cNvSpPr>
            <a:spLocks noGrp="1"/>
          </p:cNvSpPr>
          <p:nvPr>
            <p:ph type="sldNum" sz="quarter" idx="12"/>
          </p:nvPr>
        </p:nvSpPr>
        <p:spPr/>
        <p:txBody>
          <a:bodyPr/>
          <a:lstStyle/>
          <a:p>
            <a:fld id="{665E4B54-9FBF-4371-A767-DCD0D50C10CC}" type="slidenum">
              <a:rPr lang="en-US" smtClean="0"/>
              <a:t>66</a:t>
            </a:fld>
            <a:endParaRPr lang="en-US"/>
          </a:p>
        </p:txBody>
      </p:sp>
    </p:spTree>
    <p:extLst>
      <p:ext uri="{BB962C8B-B14F-4D97-AF65-F5344CB8AC3E}">
        <p14:creationId xmlns:p14="http://schemas.microsoft.com/office/powerpoint/2010/main" val="311075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5EB98-D725-730F-6D17-D95C9788768F}"/>
              </a:ext>
            </a:extLst>
          </p:cNvPr>
          <p:cNvSpPr>
            <a:spLocks noGrp="1"/>
          </p:cNvSpPr>
          <p:nvPr>
            <p:ph idx="1"/>
          </p:nvPr>
        </p:nvSpPr>
        <p:spPr>
          <a:xfrm>
            <a:off x="838200" y="606176"/>
            <a:ext cx="10515600" cy="5570787"/>
          </a:xfrm>
        </p:spPr>
        <p:txBody>
          <a:bodyPr>
            <a:normAutofit lnSpcReduction="10000"/>
          </a:bodyPr>
          <a:lstStyle/>
          <a:p>
            <a:pPr marL="0" indent="0">
              <a:buNone/>
            </a:pPr>
            <a:r>
              <a:rPr lang="en-IN" sz="3000" b="1" u="sng" dirty="0"/>
              <a:t>Asymmetric multiprocessing system</a:t>
            </a:r>
            <a:endParaRPr lang="en-IN" sz="3000" dirty="0"/>
          </a:p>
          <a:p>
            <a:pPr algn="just"/>
            <a:r>
              <a:rPr lang="en-IN" sz="2600" dirty="0"/>
              <a:t>In asymmetric systems, each processor is given a predefined task.</a:t>
            </a:r>
          </a:p>
          <a:p>
            <a:pPr algn="just"/>
            <a:r>
              <a:rPr lang="en-IN" sz="2600" dirty="0"/>
              <a:t>Asymmetric multiprocessor system contains a master slave relationship.</a:t>
            </a:r>
          </a:p>
          <a:p>
            <a:pPr algn="just"/>
            <a:r>
              <a:rPr lang="en-IN" sz="2600" dirty="0"/>
              <a:t>The designated master processor controls the activities of other processors. </a:t>
            </a:r>
          </a:p>
          <a:p>
            <a:pPr algn="just"/>
            <a:r>
              <a:rPr lang="en-IN" sz="2600" dirty="0"/>
              <a:t>The master processor gives instruction to all the other processors. </a:t>
            </a:r>
          </a:p>
          <a:p>
            <a:pPr algn="just"/>
            <a:r>
              <a:rPr lang="en-IN" sz="2400" b="1" dirty="0"/>
              <a:t>The working is as follows</a:t>
            </a:r>
            <a:r>
              <a:rPr lang="en-IN" sz="2600" b="1" dirty="0"/>
              <a:t>: </a:t>
            </a:r>
            <a:r>
              <a:rPr lang="en-IN" sz="2200" dirty="0"/>
              <a:t>Consider, we have a math co-processor that can handle mathematical jobs better than the main CPU. Similarly, we have an MMX processor that is built to handle multimedia-related jobs. Similarly, we have a graphics processor to handle the graphics-related job better than the main processor. When a user submits a new job, the OS has to decide which processor can perform it better, and then that processor is assigned that newly arrived job. This processor acts as the master and controls the system. All other processors look for masters for instructions or have predefined tasks. It is the responsibility of the master to allocate work to other processors.</a:t>
            </a:r>
          </a:p>
          <a:p>
            <a:pPr algn="just"/>
            <a:r>
              <a:rPr lang="en-IN" sz="2200" b="1" dirty="0"/>
              <a:t>Example</a:t>
            </a:r>
            <a:r>
              <a:rPr lang="en-IN" sz="2200" dirty="0"/>
              <a:t>: SONY CELL processor of PS3 game system</a:t>
            </a:r>
          </a:p>
          <a:p>
            <a:endParaRPr lang="en-IN" dirty="0"/>
          </a:p>
        </p:txBody>
      </p:sp>
      <p:sp>
        <p:nvSpPr>
          <p:cNvPr id="4" name="Slide Number Placeholder 3">
            <a:extLst>
              <a:ext uri="{FF2B5EF4-FFF2-40B4-BE49-F238E27FC236}">
                <a16:creationId xmlns:a16="http://schemas.microsoft.com/office/drawing/2014/main" id="{B44C80FC-9F28-84D7-291F-CE39BA693D21}"/>
              </a:ext>
            </a:extLst>
          </p:cNvPr>
          <p:cNvSpPr>
            <a:spLocks noGrp="1"/>
          </p:cNvSpPr>
          <p:nvPr>
            <p:ph type="sldNum" sz="quarter" idx="12"/>
          </p:nvPr>
        </p:nvSpPr>
        <p:spPr/>
        <p:txBody>
          <a:bodyPr/>
          <a:lstStyle/>
          <a:p>
            <a:fld id="{665E4B54-9FBF-4371-A767-DCD0D50C10CC}" type="slidenum">
              <a:rPr lang="en-US" smtClean="0"/>
              <a:t>67</a:t>
            </a:fld>
            <a:endParaRPr lang="en-US"/>
          </a:p>
        </p:txBody>
      </p:sp>
    </p:spTree>
    <p:extLst>
      <p:ext uri="{BB962C8B-B14F-4D97-AF65-F5344CB8AC3E}">
        <p14:creationId xmlns:p14="http://schemas.microsoft.com/office/powerpoint/2010/main" val="3668732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95F6EDD-C704-AF05-7517-6474BC561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00" y="675862"/>
            <a:ext cx="10871200" cy="5253880"/>
          </a:xfrm>
        </p:spPr>
      </p:pic>
      <p:sp>
        <p:nvSpPr>
          <p:cNvPr id="4" name="Slide Number Placeholder 3">
            <a:extLst>
              <a:ext uri="{FF2B5EF4-FFF2-40B4-BE49-F238E27FC236}">
                <a16:creationId xmlns:a16="http://schemas.microsoft.com/office/drawing/2014/main" id="{A5BCA837-C5F3-CDCD-E7DA-0444CCCCFA53}"/>
              </a:ext>
            </a:extLst>
          </p:cNvPr>
          <p:cNvSpPr>
            <a:spLocks noGrp="1"/>
          </p:cNvSpPr>
          <p:nvPr>
            <p:ph type="sldNum" sz="quarter" idx="12"/>
          </p:nvPr>
        </p:nvSpPr>
        <p:spPr/>
        <p:txBody>
          <a:bodyPr/>
          <a:lstStyle/>
          <a:p>
            <a:fld id="{665E4B54-9FBF-4371-A767-DCD0D50C10CC}" type="slidenum">
              <a:rPr lang="en-US" smtClean="0"/>
              <a:t>68</a:t>
            </a:fld>
            <a:endParaRPr lang="en-US"/>
          </a:p>
        </p:txBody>
      </p:sp>
    </p:spTree>
    <p:extLst>
      <p:ext uri="{BB962C8B-B14F-4D97-AF65-F5344CB8AC3E}">
        <p14:creationId xmlns:p14="http://schemas.microsoft.com/office/powerpoint/2010/main" val="30439388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65F98-6EF8-A350-3EFC-E16A73A4F0C5}"/>
              </a:ext>
            </a:extLst>
          </p:cNvPr>
          <p:cNvSpPr>
            <a:spLocks noGrp="1"/>
          </p:cNvSpPr>
          <p:nvPr>
            <p:ph idx="1"/>
          </p:nvPr>
        </p:nvSpPr>
        <p:spPr>
          <a:xfrm>
            <a:off x="838200" y="441790"/>
            <a:ext cx="10515600" cy="5735174"/>
          </a:xfrm>
        </p:spPr>
        <p:txBody>
          <a:bodyPr>
            <a:normAutofit/>
          </a:bodyPr>
          <a:lstStyle/>
          <a:p>
            <a:pPr marL="0" indent="0">
              <a:buNone/>
            </a:pPr>
            <a:r>
              <a:rPr lang="en-IN" b="1" u="sng" dirty="0"/>
              <a:t>Benefits of using a Multiprocessor</a:t>
            </a:r>
            <a:endParaRPr lang="en-IN" u="sng" dirty="0"/>
          </a:p>
          <a:p>
            <a:pPr algn="just"/>
            <a:r>
              <a:rPr lang="en-IN" sz="2400" b="1" dirty="0"/>
              <a:t>Improved performance:</a:t>
            </a:r>
            <a:r>
              <a:rPr lang="en-IN" sz="2400" dirty="0"/>
              <a:t> Multiprocessor systems can execute tasks faster than single-processor systems, as the workload can be distributed across multiple processors.</a:t>
            </a:r>
          </a:p>
          <a:p>
            <a:pPr algn="just"/>
            <a:r>
              <a:rPr lang="en-IN" sz="2400" b="1" dirty="0"/>
              <a:t>Better scalability: </a:t>
            </a:r>
            <a:r>
              <a:rPr lang="en-IN" sz="2400" dirty="0"/>
              <a:t>Multiprocessor systems can be scaled more easily than single-processor systems, as additional processors can be added to the system to handle increased workloads.</a:t>
            </a:r>
          </a:p>
          <a:p>
            <a:pPr algn="just">
              <a:buFont typeface="Arial" panose="020B0604020202020204" pitchFamily="34" charset="0"/>
              <a:buChar char="•"/>
            </a:pPr>
            <a:r>
              <a:rPr lang="en-IN" sz="2400" b="1" dirty="0"/>
              <a:t>Increased reliability:</a:t>
            </a:r>
            <a:r>
              <a:rPr lang="en-IN" sz="2400" dirty="0"/>
              <a:t> If one processor fails; the task can be given to another processor for completion.</a:t>
            </a:r>
          </a:p>
          <a:p>
            <a:pPr algn="just">
              <a:buFont typeface="Arial" panose="020B0604020202020204" pitchFamily="34" charset="0"/>
              <a:buChar char="•"/>
            </a:pPr>
            <a:r>
              <a:rPr lang="en-IN" sz="2400" b="1" dirty="0"/>
              <a:t>Increased throughout:</a:t>
            </a:r>
            <a:r>
              <a:rPr lang="en-IN" sz="2400" dirty="0"/>
              <a:t> As several processors increase, more work can be done in less time</a:t>
            </a:r>
          </a:p>
          <a:p>
            <a:pPr algn="just">
              <a:buFont typeface="Arial" panose="020B0604020202020204" pitchFamily="34" charset="0"/>
              <a:buChar char="•"/>
            </a:pPr>
            <a:r>
              <a:rPr lang="en-IN" sz="2400" b="1" dirty="0"/>
              <a:t>The economy of Scale:</a:t>
            </a:r>
            <a:r>
              <a:rPr lang="en-IN" sz="2400" dirty="0"/>
              <a:t> As multiprocessors systems share peripherals, secondary storage devices, and power supplies, they are relatively cheaper than single-processor systems.</a:t>
            </a:r>
          </a:p>
          <a:p>
            <a:endParaRPr lang="en-IN" dirty="0"/>
          </a:p>
          <a:p>
            <a:endParaRPr lang="en-IN" dirty="0"/>
          </a:p>
        </p:txBody>
      </p:sp>
      <p:sp>
        <p:nvSpPr>
          <p:cNvPr id="4" name="Slide Number Placeholder 3">
            <a:extLst>
              <a:ext uri="{FF2B5EF4-FFF2-40B4-BE49-F238E27FC236}">
                <a16:creationId xmlns:a16="http://schemas.microsoft.com/office/drawing/2014/main" id="{B5D97C4E-0858-D2D9-8C8E-0C7034515B64}"/>
              </a:ext>
            </a:extLst>
          </p:cNvPr>
          <p:cNvSpPr>
            <a:spLocks noGrp="1"/>
          </p:cNvSpPr>
          <p:nvPr>
            <p:ph type="sldNum" sz="quarter" idx="12"/>
          </p:nvPr>
        </p:nvSpPr>
        <p:spPr/>
        <p:txBody>
          <a:bodyPr/>
          <a:lstStyle/>
          <a:p>
            <a:fld id="{665E4B54-9FBF-4371-A767-DCD0D50C10CC}" type="slidenum">
              <a:rPr lang="en-US" smtClean="0"/>
              <a:t>69</a:t>
            </a:fld>
            <a:endParaRPr lang="en-US"/>
          </a:p>
        </p:txBody>
      </p:sp>
    </p:spTree>
    <p:extLst>
      <p:ext uri="{BB962C8B-B14F-4D97-AF65-F5344CB8AC3E}">
        <p14:creationId xmlns:p14="http://schemas.microsoft.com/office/powerpoint/2010/main" val="199682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4AC6-D2C8-FB3A-6958-5A20540940F2}"/>
              </a:ext>
            </a:extLst>
          </p:cNvPr>
          <p:cNvSpPr>
            <a:spLocks noGrp="1"/>
          </p:cNvSpPr>
          <p:nvPr>
            <p:ph type="title"/>
          </p:nvPr>
        </p:nvSpPr>
        <p:spPr/>
        <p:txBody>
          <a:bodyPr/>
          <a:lstStyle/>
          <a:p>
            <a:r>
              <a:rPr lang="en-IN" b="1" u="sng" dirty="0"/>
              <a:t>Terminologies in Parallel Programming</a:t>
            </a:r>
          </a:p>
        </p:txBody>
      </p:sp>
      <p:sp>
        <p:nvSpPr>
          <p:cNvPr id="3" name="Content Placeholder 2">
            <a:extLst>
              <a:ext uri="{FF2B5EF4-FFF2-40B4-BE49-F238E27FC236}">
                <a16:creationId xmlns:a16="http://schemas.microsoft.com/office/drawing/2014/main" id="{AC6355EC-A9E8-077E-B3B9-8354FE22B5A0}"/>
              </a:ext>
            </a:extLst>
          </p:cNvPr>
          <p:cNvSpPr>
            <a:spLocks noGrp="1"/>
          </p:cNvSpPr>
          <p:nvPr>
            <p:ph idx="1"/>
          </p:nvPr>
        </p:nvSpPr>
        <p:spPr/>
        <p:txBody>
          <a:bodyPr>
            <a:normAutofit/>
          </a:bodyPr>
          <a:lstStyle/>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Sequential Processing </a:t>
            </a: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Parallel Programming </a:t>
            </a: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Task Decomposition </a:t>
            </a:r>
            <a:endParaRPr lang="en-US" sz="2400" kern="0" dirty="0">
              <a:solidFill>
                <a:srgbClr val="374151"/>
              </a:solidFill>
              <a:latin typeface="Segoe UI" panose="020B0502040204020203" pitchFamily="34" charset="0"/>
              <a:ea typeface="Times New Roman" panose="02020603050405020304" pitchFamily="18" charset="0"/>
            </a:endParaRP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Synchronization</a:t>
            </a: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Efficiency and Speedup </a:t>
            </a:r>
            <a:endParaRPr lang="en-US" sz="2400" kern="0" dirty="0">
              <a:solidFill>
                <a:srgbClr val="374151"/>
              </a:solidFill>
              <a:latin typeface="Segoe UI" panose="020B0502040204020203" pitchFamily="34" charset="0"/>
              <a:ea typeface="Times New Roman" panose="02020603050405020304" pitchFamily="18" charset="0"/>
            </a:endParaRP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Load Balancing</a:t>
            </a: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Shared Resources </a:t>
            </a:r>
            <a:endParaRPr lang="en-US" sz="2400" kern="0" dirty="0">
              <a:solidFill>
                <a:srgbClr val="374151"/>
              </a:solidFill>
              <a:latin typeface="Segoe UI" panose="020B0502040204020203" pitchFamily="34" charset="0"/>
              <a:ea typeface="Times New Roman" panose="02020603050405020304" pitchFamily="18" charset="0"/>
            </a:endParaRPr>
          </a:p>
          <a:p>
            <a:pPr marL="342900" indent="-342900">
              <a:buFont typeface="+mj-lt"/>
              <a:buAutoNum type="arabicPeriod"/>
            </a:pPr>
            <a:r>
              <a:rPr lang="en-US" sz="2400" kern="0" dirty="0">
                <a:solidFill>
                  <a:srgbClr val="374151"/>
                </a:solidFill>
                <a:effectLst/>
                <a:latin typeface="Segoe UI" panose="020B0502040204020203" pitchFamily="34" charset="0"/>
                <a:ea typeface="Times New Roman" panose="02020603050405020304" pitchFamily="18" charset="0"/>
              </a:rPr>
              <a:t>Fault Tolerance </a:t>
            </a:r>
            <a:endParaRPr lang="en-IN" sz="2400" dirty="0"/>
          </a:p>
        </p:txBody>
      </p:sp>
      <p:sp>
        <p:nvSpPr>
          <p:cNvPr id="4" name="Slide Number Placeholder 3">
            <a:extLst>
              <a:ext uri="{FF2B5EF4-FFF2-40B4-BE49-F238E27FC236}">
                <a16:creationId xmlns:a16="http://schemas.microsoft.com/office/drawing/2014/main" id="{8A7BDB72-0290-CE6E-0F8D-BA7A261152C3}"/>
              </a:ext>
            </a:extLst>
          </p:cNvPr>
          <p:cNvSpPr>
            <a:spLocks noGrp="1"/>
          </p:cNvSpPr>
          <p:nvPr>
            <p:ph type="sldNum" sz="quarter" idx="12"/>
          </p:nvPr>
        </p:nvSpPr>
        <p:spPr/>
        <p:txBody>
          <a:bodyPr/>
          <a:lstStyle/>
          <a:p>
            <a:fld id="{665E4B54-9FBF-4371-A767-DCD0D50C10CC}" type="slidenum">
              <a:rPr lang="en-US" smtClean="0"/>
              <a:t>7</a:t>
            </a:fld>
            <a:endParaRPr lang="en-US"/>
          </a:p>
        </p:txBody>
      </p:sp>
    </p:spTree>
    <p:extLst>
      <p:ext uri="{BB962C8B-B14F-4D97-AF65-F5344CB8AC3E}">
        <p14:creationId xmlns:p14="http://schemas.microsoft.com/office/powerpoint/2010/main" val="4248119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79712-C838-706E-2364-B49732F67E90}"/>
              </a:ext>
            </a:extLst>
          </p:cNvPr>
          <p:cNvSpPr>
            <a:spLocks noGrp="1"/>
          </p:cNvSpPr>
          <p:nvPr>
            <p:ph idx="1"/>
          </p:nvPr>
        </p:nvSpPr>
        <p:spPr>
          <a:xfrm>
            <a:off x="838200" y="585628"/>
            <a:ext cx="10515600" cy="5591336"/>
          </a:xfrm>
        </p:spPr>
        <p:txBody>
          <a:bodyPr>
            <a:normAutofit/>
          </a:bodyPr>
          <a:lstStyle/>
          <a:p>
            <a:pPr marL="0" indent="0" algn="just">
              <a:buNone/>
            </a:pPr>
            <a:r>
              <a:rPr lang="en-IN" b="1" u="sng" dirty="0"/>
              <a:t>Disadvantages :</a:t>
            </a:r>
            <a:endParaRPr lang="en-IN" u="sng" dirty="0"/>
          </a:p>
          <a:p>
            <a:pPr algn="just"/>
            <a:r>
              <a:rPr lang="en-IN" b="1" dirty="0"/>
              <a:t>Complicated Operating System Required: </a:t>
            </a:r>
            <a:r>
              <a:rPr lang="en-IN" dirty="0"/>
              <a:t>Operating system of multiprocessing is more complex and sophisticated as it takes care of multiple CPUs at the same time. </a:t>
            </a:r>
          </a:p>
          <a:p>
            <a:pPr algn="just"/>
            <a:r>
              <a:rPr lang="en-IN" b="1" dirty="0"/>
              <a:t>Large Main Memory Required: </a:t>
            </a:r>
            <a:r>
              <a:rPr lang="en-IN" dirty="0"/>
              <a:t>All the processors in the multiprocessor system share the memory. So a much larger pool of memory is required as compared to single processor systems.</a:t>
            </a:r>
          </a:p>
          <a:p>
            <a:endParaRPr lang="en-IN" dirty="0"/>
          </a:p>
        </p:txBody>
      </p:sp>
      <p:sp>
        <p:nvSpPr>
          <p:cNvPr id="4" name="Slide Number Placeholder 3">
            <a:extLst>
              <a:ext uri="{FF2B5EF4-FFF2-40B4-BE49-F238E27FC236}">
                <a16:creationId xmlns:a16="http://schemas.microsoft.com/office/drawing/2014/main" id="{0696CD1F-5EE2-3D72-F420-97FCE6E6FB54}"/>
              </a:ext>
            </a:extLst>
          </p:cNvPr>
          <p:cNvSpPr>
            <a:spLocks noGrp="1"/>
          </p:cNvSpPr>
          <p:nvPr>
            <p:ph type="sldNum" sz="quarter" idx="12"/>
          </p:nvPr>
        </p:nvSpPr>
        <p:spPr/>
        <p:txBody>
          <a:bodyPr/>
          <a:lstStyle/>
          <a:p>
            <a:fld id="{665E4B54-9FBF-4371-A767-DCD0D50C10CC}" type="slidenum">
              <a:rPr lang="en-US" smtClean="0"/>
              <a:t>70</a:t>
            </a:fld>
            <a:endParaRPr lang="en-US"/>
          </a:p>
        </p:txBody>
      </p:sp>
    </p:spTree>
    <p:extLst>
      <p:ext uri="{BB962C8B-B14F-4D97-AF65-F5344CB8AC3E}">
        <p14:creationId xmlns:p14="http://schemas.microsoft.com/office/powerpoint/2010/main" val="18756931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264CC-B509-830A-9FEE-37D5F3F51E51}"/>
              </a:ext>
            </a:extLst>
          </p:cNvPr>
          <p:cNvSpPr>
            <a:spLocks noGrp="1"/>
          </p:cNvSpPr>
          <p:nvPr>
            <p:ph idx="1"/>
          </p:nvPr>
        </p:nvSpPr>
        <p:spPr>
          <a:xfrm>
            <a:off x="838200" y="924339"/>
            <a:ext cx="10515600" cy="5252624"/>
          </a:xfrm>
        </p:spPr>
        <p:txBody>
          <a:bodyPr>
            <a:normAutofit/>
          </a:bodyPr>
          <a:lstStyle/>
          <a:p>
            <a:pPr marL="0" indent="0">
              <a:buNone/>
            </a:pPr>
            <a:endParaRPr lang="en-IN" sz="3600" b="1" dirty="0"/>
          </a:p>
          <a:p>
            <a:endParaRPr lang="en-IN" sz="3600" b="1" dirty="0"/>
          </a:p>
          <a:p>
            <a:pPr marL="0" indent="0" algn="ctr">
              <a:buNone/>
            </a:pPr>
            <a:r>
              <a:rPr lang="en-IN" sz="3600" b="1" dirty="0">
                <a:solidFill>
                  <a:schemeClr val="accent2">
                    <a:lumMod val="75000"/>
                  </a:schemeClr>
                </a:solidFill>
              </a:rPr>
              <a:t>End of Module 1</a:t>
            </a:r>
          </a:p>
          <a:p>
            <a:pPr marL="0" indent="0" algn="ctr">
              <a:buNone/>
            </a:pPr>
            <a:r>
              <a:rPr lang="en-IN" sz="3600" b="1" dirty="0">
                <a:solidFill>
                  <a:schemeClr val="accent2">
                    <a:lumMod val="75000"/>
                  </a:schemeClr>
                </a:solidFill>
              </a:rPr>
              <a:t>(THANK YOU) </a:t>
            </a:r>
          </a:p>
        </p:txBody>
      </p:sp>
      <p:sp>
        <p:nvSpPr>
          <p:cNvPr id="4" name="Slide Number Placeholder 3">
            <a:extLst>
              <a:ext uri="{FF2B5EF4-FFF2-40B4-BE49-F238E27FC236}">
                <a16:creationId xmlns:a16="http://schemas.microsoft.com/office/drawing/2014/main" id="{44D876B0-EF67-E1A9-2A14-6FF7AD96A4F9}"/>
              </a:ext>
            </a:extLst>
          </p:cNvPr>
          <p:cNvSpPr>
            <a:spLocks noGrp="1"/>
          </p:cNvSpPr>
          <p:nvPr>
            <p:ph type="sldNum" sz="quarter" idx="12"/>
          </p:nvPr>
        </p:nvSpPr>
        <p:spPr/>
        <p:txBody>
          <a:bodyPr/>
          <a:lstStyle/>
          <a:p>
            <a:fld id="{665E4B54-9FBF-4371-A767-DCD0D50C10CC}" type="slidenum">
              <a:rPr lang="en-US" smtClean="0"/>
              <a:t>71</a:t>
            </a:fld>
            <a:endParaRPr lang="en-US"/>
          </a:p>
        </p:txBody>
      </p:sp>
    </p:spTree>
    <p:extLst>
      <p:ext uri="{BB962C8B-B14F-4D97-AF65-F5344CB8AC3E}">
        <p14:creationId xmlns:p14="http://schemas.microsoft.com/office/powerpoint/2010/main" val="59382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FEF3-DD60-385C-4118-DCA9858483FB}"/>
              </a:ext>
            </a:extLst>
          </p:cNvPr>
          <p:cNvSpPr>
            <a:spLocks noGrp="1"/>
          </p:cNvSpPr>
          <p:nvPr>
            <p:ph type="title"/>
          </p:nvPr>
        </p:nvSpPr>
        <p:spPr>
          <a:xfrm>
            <a:off x="285749" y="342900"/>
            <a:ext cx="11610975" cy="914400"/>
          </a:xfrm>
        </p:spPr>
        <p:txBody>
          <a:bodyPr>
            <a:normAutofit fontScale="90000"/>
          </a:bodyPr>
          <a:lstStyle/>
          <a:p>
            <a:pPr algn="ctr"/>
            <a:r>
              <a:rPr lang="en-IN" b="1" u="sng" dirty="0"/>
              <a:t>Processor Architectures</a:t>
            </a:r>
            <a:br>
              <a:rPr lang="en-IN" dirty="0"/>
            </a:br>
            <a:endParaRPr lang="en-IN" dirty="0"/>
          </a:p>
        </p:txBody>
      </p:sp>
      <p:sp>
        <p:nvSpPr>
          <p:cNvPr id="5" name="Slide Number Placeholder 4">
            <a:extLst>
              <a:ext uri="{FF2B5EF4-FFF2-40B4-BE49-F238E27FC236}">
                <a16:creationId xmlns:a16="http://schemas.microsoft.com/office/drawing/2014/main" id="{6267032C-E111-BFE9-CDD7-5A677E1C0D5F}"/>
              </a:ext>
            </a:extLst>
          </p:cNvPr>
          <p:cNvSpPr>
            <a:spLocks noGrp="1"/>
          </p:cNvSpPr>
          <p:nvPr>
            <p:ph type="sldNum" sz="quarter" idx="12"/>
          </p:nvPr>
        </p:nvSpPr>
        <p:spPr/>
        <p:txBody>
          <a:bodyPr/>
          <a:lstStyle/>
          <a:p>
            <a:fld id="{665E4B54-9FBF-4371-A767-DCD0D50C10CC}" type="slidenum">
              <a:rPr lang="en-US" smtClean="0"/>
              <a:t>8</a:t>
            </a:fld>
            <a:endParaRPr lang="en-US"/>
          </a:p>
        </p:txBody>
      </p:sp>
      <p:sp>
        <p:nvSpPr>
          <p:cNvPr id="6" name="Content Placeholder 5">
            <a:extLst>
              <a:ext uri="{FF2B5EF4-FFF2-40B4-BE49-F238E27FC236}">
                <a16:creationId xmlns:a16="http://schemas.microsoft.com/office/drawing/2014/main" id="{A08E1DE6-D390-48C5-CE47-FC7BCB396E2C}"/>
              </a:ext>
            </a:extLst>
          </p:cNvPr>
          <p:cNvSpPr>
            <a:spLocks noGrp="1"/>
          </p:cNvSpPr>
          <p:nvPr>
            <p:ph idx="1"/>
          </p:nvPr>
        </p:nvSpPr>
        <p:spPr>
          <a:xfrm>
            <a:off x="838200" y="1133475"/>
            <a:ext cx="10515600" cy="5043488"/>
          </a:xfrm>
        </p:spPr>
        <p:txBody>
          <a:bodyPr/>
          <a:lstStyle/>
          <a:p>
            <a:pPr algn="just"/>
            <a:r>
              <a:rPr lang="en-IN" dirty="0"/>
              <a:t>Processor architecture is the design of the CPU</a:t>
            </a:r>
          </a:p>
          <a:p>
            <a:pPr algn="just"/>
            <a:r>
              <a:rPr lang="en-IN" dirty="0"/>
              <a:t>This includes the instruction set design, microcode, ALU, instruction fetch and decode, internal caches, memory interface, I/O, power distribution and other more complex features</a:t>
            </a:r>
          </a:p>
          <a:p>
            <a:pPr algn="just"/>
            <a:r>
              <a:rPr lang="en-IN" dirty="0"/>
              <a:t>Traditional computer architecture - </a:t>
            </a:r>
            <a:r>
              <a:rPr lang="en-US" b="1" dirty="0"/>
              <a:t>Von Neumann architecture (Princeton architecture)</a:t>
            </a:r>
          </a:p>
          <a:p>
            <a:pPr algn="just"/>
            <a:r>
              <a:rPr lang="en-US" dirty="0"/>
              <a:t>Classification scheme for computer architectures that supports parallelism </a:t>
            </a:r>
            <a:r>
              <a:rPr lang="en-US" b="1" dirty="0"/>
              <a:t>– Flynn’s taxonomy </a:t>
            </a:r>
            <a:endParaRPr lang="en-IN" dirty="0"/>
          </a:p>
        </p:txBody>
      </p:sp>
    </p:spTree>
    <p:extLst>
      <p:ext uri="{BB962C8B-B14F-4D97-AF65-F5344CB8AC3E}">
        <p14:creationId xmlns:p14="http://schemas.microsoft.com/office/powerpoint/2010/main" val="131153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FEF3-DD60-385C-4118-DCA9858483FB}"/>
              </a:ext>
            </a:extLst>
          </p:cNvPr>
          <p:cNvSpPr>
            <a:spLocks noGrp="1"/>
          </p:cNvSpPr>
          <p:nvPr>
            <p:ph type="title"/>
          </p:nvPr>
        </p:nvSpPr>
        <p:spPr>
          <a:xfrm>
            <a:off x="285749" y="190501"/>
            <a:ext cx="11610975" cy="1041533"/>
          </a:xfrm>
        </p:spPr>
        <p:txBody>
          <a:bodyPr>
            <a:normAutofit/>
          </a:bodyPr>
          <a:lstStyle/>
          <a:p>
            <a:pPr algn="ctr"/>
            <a:r>
              <a:rPr lang="en-US" b="1" u="sng" dirty="0"/>
              <a:t>Von Neumann architecture</a:t>
            </a:r>
            <a:endParaRPr lang="en-IN" u="sng" dirty="0"/>
          </a:p>
        </p:txBody>
      </p:sp>
      <p:sp>
        <p:nvSpPr>
          <p:cNvPr id="5" name="Slide Number Placeholder 4">
            <a:extLst>
              <a:ext uri="{FF2B5EF4-FFF2-40B4-BE49-F238E27FC236}">
                <a16:creationId xmlns:a16="http://schemas.microsoft.com/office/drawing/2014/main" id="{6267032C-E111-BFE9-CDD7-5A677E1C0D5F}"/>
              </a:ext>
            </a:extLst>
          </p:cNvPr>
          <p:cNvSpPr>
            <a:spLocks noGrp="1"/>
          </p:cNvSpPr>
          <p:nvPr>
            <p:ph type="sldNum" sz="quarter" idx="12"/>
          </p:nvPr>
        </p:nvSpPr>
        <p:spPr/>
        <p:txBody>
          <a:bodyPr/>
          <a:lstStyle/>
          <a:p>
            <a:fld id="{665E4B54-9FBF-4371-A767-DCD0D50C10CC}" type="slidenum">
              <a:rPr lang="en-US" smtClean="0"/>
              <a:t>9</a:t>
            </a:fld>
            <a:endParaRPr lang="en-US"/>
          </a:p>
        </p:txBody>
      </p:sp>
      <p:pic>
        <p:nvPicPr>
          <p:cNvPr id="8" name="Content Placeholder 7" descr="A diagram of a computer">
            <a:extLst>
              <a:ext uri="{FF2B5EF4-FFF2-40B4-BE49-F238E27FC236}">
                <a16:creationId xmlns:a16="http://schemas.microsoft.com/office/drawing/2014/main" id="{64536124-C383-A4A1-9965-05476D59F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526" y="1126156"/>
            <a:ext cx="10391274" cy="4880008"/>
          </a:xfrm>
        </p:spPr>
      </p:pic>
    </p:spTree>
    <p:extLst>
      <p:ext uri="{BB962C8B-B14F-4D97-AF65-F5344CB8AC3E}">
        <p14:creationId xmlns:p14="http://schemas.microsoft.com/office/powerpoint/2010/main" val="240880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3685</TotalTime>
  <Words>4235</Words>
  <Application>Microsoft Office PowerPoint</Application>
  <PresentationFormat>Widescreen</PresentationFormat>
  <Paragraphs>372</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Segoe UI</vt:lpstr>
      <vt:lpstr>Office Theme</vt:lpstr>
      <vt:lpstr>DS3202:                                       PARALLEL PROGRAMMING   </vt:lpstr>
      <vt:lpstr>Introduction</vt:lpstr>
      <vt:lpstr>Parallel Computing</vt:lpstr>
      <vt:lpstr>Diagram to show parallel programming</vt:lpstr>
      <vt:lpstr>Example : Recolor an image</vt:lpstr>
      <vt:lpstr>Traditional Computing Vs Parallel Computing</vt:lpstr>
      <vt:lpstr>Terminologies in Parallel Programming</vt:lpstr>
      <vt:lpstr>Processor Architectures </vt:lpstr>
      <vt:lpstr>Von Neumann architecture</vt:lpstr>
      <vt:lpstr>Von Neumann Architecture</vt:lpstr>
      <vt:lpstr>Three ways of doing anything faster</vt:lpstr>
      <vt:lpstr>Work Harder</vt:lpstr>
      <vt:lpstr>Bottleneck in Work Harder</vt:lpstr>
      <vt:lpstr>Work Smarter</vt:lpstr>
      <vt:lpstr>Pipelining</vt:lpstr>
      <vt:lpstr>Superscalar architecture</vt:lpstr>
      <vt:lpstr>Bottleneck in Work Smarter</vt:lpstr>
      <vt:lpstr>Parallelism</vt:lpstr>
      <vt:lpstr>Flynn’s Taxonomy</vt:lpstr>
      <vt:lpstr>Categories of Flynn’s Taxonomy</vt:lpstr>
      <vt:lpstr>Single Instruction, Single Data (SISD)</vt:lpstr>
      <vt:lpstr>PowerPoint Presentation</vt:lpstr>
      <vt:lpstr>Single Instruction, Multiple Data (SIMD)</vt:lpstr>
      <vt:lpstr>PowerPoint Presentation</vt:lpstr>
      <vt:lpstr>Multiple Instruction, Single Data (MISD)</vt:lpstr>
      <vt:lpstr>PowerPoint Presentation</vt:lpstr>
      <vt:lpstr>Multiple Instruction, Multiple Data (MIMD)</vt:lpstr>
      <vt:lpstr>PowerPoint Presentation</vt:lpstr>
      <vt:lpstr>Performance Metrics and Enhancement </vt:lpstr>
      <vt:lpstr>Parallelization Metrics </vt:lpstr>
      <vt:lpstr>Continues…….</vt:lpstr>
      <vt:lpstr>Continues……..</vt:lpstr>
      <vt:lpstr>LAWS OF PARALLEL PROGRAMMING</vt:lpstr>
      <vt:lpstr>Amdahl’s Law</vt:lpstr>
      <vt:lpstr>Formula for Amdahl’s Law</vt:lpstr>
      <vt:lpstr>Key Features of Amdahl’s Law</vt:lpstr>
      <vt:lpstr>Graphical Representation</vt:lpstr>
      <vt:lpstr>Problem 1-Amdahl's Law</vt:lpstr>
      <vt:lpstr>Problem 2-Amdahl's Law </vt:lpstr>
      <vt:lpstr>Gustafson's Law</vt:lpstr>
      <vt:lpstr>Formula for Gustafson's Law</vt:lpstr>
      <vt:lpstr>Key Features of Gustafson's Law</vt:lpstr>
      <vt:lpstr>Difference between Amdahl’s and Gustafson’s Law</vt:lpstr>
      <vt:lpstr>Problem 3 : Amdahl’s and Gustafson’s Law </vt:lpstr>
      <vt:lpstr>Solution as per Amdahl’s law</vt:lpstr>
      <vt:lpstr>Solution as per Gustafson’s law</vt:lpstr>
      <vt:lpstr>Explain why both speed-up results are different ?</vt:lpstr>
      <vt:lpstr>Parallel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Multiprocessor Architecture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Shatabdi Basu [MU - Jaipur]</dc:creator>
  <cp:lastModifiedBy>Dr. Anju Susan George [MU - Jaipur]</cp:lastModifiedBy>
  <cp:revision>269</cp:revision>
  <dcterms:created xsi:type="dcterms:W3CDTF">2024-01-01T04:17:33Z</dcterms:created>
  <dcterms:modified xsi:type="dcterms:W3CDTF">2025-01-17T09:11:55Z</dcterms:modified>
</cp:coreProperties>
</file>