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2" r:id="rId3"/>
    <p:sldId id="265" r:id="rId4"/>
    <p:sldId id="266" r:id="rId5"/>
    <p:sldId id="267" r:id="rId6"/>
    <p:sldId id="263" r:id="rId7"/>
    <p:sldId id="258" r:id="rId8"/>
    <p:sldId id="268" r:id="rId9"/>
    <p:sldId id="261" r:id="rId10"/>
    <p:sldId id="264" r:id="rId11"/>
    <p:sldId id="269" r:id="rId12"/>
    <p:sldId id="272" r:id="rId13"/>
    <p:sldId id="273" r:id="rId14"/>
    <p:sldId id="274" r:id="rId15"/>
    <p:sldId id="275" r:id="rId16"/>
    <p:sldId id="277"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9B42A-1A40-455E-9E9D-9257E5C761F1}" type="datetimeFigureOut">
              <a:rPr lang="en-US" smtClean="0"/>
              <a:t>6/15/2021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08C9F-9D00-4252-AA84-B70CF3DEBD55}" type="slidenum">
              <a:rPr lang="en-US" smtClean="0"/>
              <a:t>‹#›</a:t>
            </a:fld>
            <a:endParaRPr lang="en-US"/>
          </a:p>
        </p:txBody>
      </p:sp>
    </p:spTree>
    <p:extLst>
      <p:ext uri="{BB962C8B-B14F-4D97-AF65-F5344CB8AC3E}">
        <p14:creationId xmlns:p14="http://schemas.microsoft.com/office/powerpoint/2010/main" val="297705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15C04C-9025-477E-8671-6E81BC30420F}"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1151712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15C04C-9025-477E-8671-6E81BC30420F}"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157757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15C04C-9025-477E-8671-6E81BC30420F}"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99286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15C04C-9025-477E-8671-6E81BC30420F}"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311471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15C04C-9025-477E-8671-6E81BC30420F}"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32117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15C04C-9025-477E-8671-6E81BC30420F}"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3785769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15C04C-9025-477E-8671-6E81BC30420F}" type="datetimeFigureOut">
              <a:rPr lang="en-US" smtClean="0"/>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127421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15C04C-9025-477E-8671-6E81BC30420F}" type="datetimeFigureOut">
              <a:rPr lang="en-US" smtClean="0"/>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335050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5C04C-9025-477E-8671-6E81BC30420F}" type="datetimeFigureOut">
              <a:rPr lang="en-US" smtClean="0"/>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353820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15C04C-9025-477E-8671-6E81BC30420F}"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146303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15C04C-9025-477E-8671-6E81BC30420F}"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F2D9C-5A13-4238-8699-65CA04E6E0C2}" type="slidenum">
              <a:rPr lang="en-US" smtClean="0"/>
              <a:t>‹#›</a:t>
            </a:fld>
            <a:endParaRPr lang="en-US"/>
          </a:p>
        </p:txBody>
      </p:sp>
    </p:spTree>
    <p:extLst>
      <p:ext uri="{BB962C8B-B14F-4D97-AF65-F5344CB8AC3E}">
        <p14:creationId xmlns:p14="http://schemas.microsoft.com/office/powerpoint/2010/main" val="140978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5C04C-9025-477E-8671-6E81BC30420F}" type="datetimeFigureOut">
              <a:rPr lang="en-US" smtClean="0"/>
              <a:t>6/14/2021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F2D9C-5A13-4238-8699-65CA04E6E0C2}" type="slidenum">
              <a:rPr lang="en-US" smtClean="0"/>
              <a:t>‹#›</a:t>
            </a:fld>
            <a:endParaRPr lang="en-US"/>
          </a:p>
        </p:txBody>
      </p:sp>
    </p:spTree>
    <p:extLst>
      <p:ext uri="{BB962C8B-B14F-4D97-AF65-F5344CB8AC3E}">
        <p14:creationId xmlns:p14="http://schemas.microsoft.com/office/powerpoint/2010/main" val="5692934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llwhitebackground.com/engineering-background.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ioxhop.com/product/125/%E0%B9%80%E0%B8%8B%E0%B9%87%E0%B8%99%E0%B9%80%E0%B8%8B%E0%B8%AD%E0%B8%A3%E0%B9%8C%E0%B9%80%E0%B8%9B%E0%B8%A5%E0%B8%A7%E0%B9%84%E0%B8%9F-ir-flame-sensor" TargetMode="External"/><Relationship Id="rId2" Type="http://schemas.openxmlformats.org/officeDocument/2006/relationships/image" Target="../media/image7.jpg"/><Relationship Id="rId1" Type="http://schemas.openxmlformats.org/officeDocument/2006/relationships/slideLayout" Target="../slideLayouts/slideLayout8.xml"/><Relationship Id="rId4" Type="http://schemas.openxmlformats.org/officeDocument/2006/relationships/hyperlink" Target="https://creativecommons.org/licenses/by/3.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Arduino-uno-perspective-blue.jpg"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D8A0A-5A03-4EB2-A617-8516F2AE69C4}"/>
              </a:ext>
            </a:extLst>
          </p:cNvPr>
          <p:cNvSpPr>
            <a:spLocks noGrp="1"/>
          </p:cNvSpPr>
          <p:nvPr>
            <p:ph type="ctrTitle"/>
          </p:nvPr>
        </p:nvSpPr>
        <p:spPr>
          <a:xfrm>
            <a:off x="1271588" y="662399"/>
            <a:ext cx="4460543" cy="1494000"/>
          </a:xfrm>
        </p:spPr>
        <p:txBody>
          <a:bodyPr vert="horz" lIns="91440" tIns="45720" rIns="91440" bIns="45720" rtlCol="0" anchor="t">
            <a:normAutofit/>
          </a:bodyPr>
          <a:lstStyle/>
          <a:p>
            <a:pPr algn="l"/>
            <a:r>
              <a:rPr lang="en-US" sz="5400" dirty="0">
                <a:latin typeface="Times New Roman" panose="02020603050405020304" pitchFamily="18" charset="0"/>
                <a:cs typeface="Times New Roman" panose="02020603050405020304" pitchFamily="18" charset="0"/>
              </a:rPr>
              <a:t>Course Project</a:t>
            </a:r>
          </a:p>
        </p:txBody>
      </p:sp>
      <p:sp>
        <p:nvSpPr>
          <p:cNvPr id="3" name="Subtitle 2">
            <a:extLst>
              <a:ext uri="{FF2B5EF4-FFF2-40B4-BE49-F238E27FC236}">
                <a16:creationId xmlns:a16="http://schemas.microsoft.com/office/drawing/2014/main" id="{8E98DE56-68A4-44BA-A1DF-A235605E9DEA}"/>
              </a:ext>
            </a:extLst>
          </p:cNvPr>
          <p:cNvSpPr>
            <a:spLocks noGrp="1"/>
          </p:cNvSpPr>
          <p:nvPr>
            <p:ph type="subTitle" idx="1"/>
          </p:nvPr>
        </p:nvSpPr>
        <p:spPr>
          <a:xfrm>
            <a:off x="257766" y="1789045"/>
            <a:ext cx="4480452" cy="4124738"/>
          </a:xfrm>
        </p:spPr>
        <p:txBody>
          <a:bodyPr vert="horz" lIns="91440" tIns="45720" rIns="91440" bIns="45720" rtlCol="0">
            <a:normAutofit fontScale="55000" lnSpcReduction="20000"/>
          </a:bodyPr>
          <a:lstStyle/>
          <a:p>
            <a:pPr indent="-228600">
              <a:buFont typeface="Arial" panose="020B0604020202020204" pitchFamily="34" charset="0"/>
              <a:buChar char="•"/>
            </a:pPr>
            <a:r>
              <a:rPr lang="en-US" sz="5500" b="1" dirty="0">
                <a:latin typeface="Times New Roman" panose="02020603050405020304" pitchFamily="18" charset="0"/>
                <a:ea typeface="+mj-ea"/>
                <a:cs typeface="Times New Roman" panose="02020603050405020304" pitchFamily="18" charset="0"/>
              </a:rPr>
              <a:t>Mohamed mostafa      </a:t>
            </a:r>
            <a:r>
              <a:rPr lang="en-US" sz="4400" dirty="0">
                <a:latin typeface="Times New Roman" panose="02020603050405020304" pitchFamily="18" charset="0"/>
                <a:ea typeface="+mj-ea"/>
                <a:cs typeface="Times New Roman" panose="02020603050405020304" pitchFamily="18" charset="0"/>
              </a:rPr>
              <a:t>202000484</a:t>
            </a:r>
          </a:p>
          <a:p>
            <a:pPr indent="-228600">
              <a:buFont typeface="Arial" panose="020B0604020202020204" pitchFamily="34" charset="0"/>
              <a:buChar char="•"/>
            </a:pPr>
            <a:r>
              <a:rPr lang="en-US" sz="5500" b="1" dirty="0">
                <a:latin typeface="Times New Roman" panose="02020603050405020304" pitchFamily="18" charset="0"/>
                <a:ea typeface="+mj-ea"/>
                <a:cs typeface="Times New Roman" panose="02020603050405020304" pitchFamily="18" charset="0"/>
              </a:rPr>
              <a:t>Nour Mohamed </a:t>
            </a:r>
          </a:p>
          <a:p>
            <a:r>
              <a:rPr lang="en-US" sz="4400" dirty="0">
                <a:latin typeface="Times New Roman" panose="02020603050405020304" pitchFamily="18" charset="0"/>
                <a:ea typeface="+mj-ea"/>
                <a:cs typeface="Times New Roman" panose="02020603050405020304" pitchFamily="18" charset="0"/>
              </a:rPr>
              <a:t>202000119</a:t>
            </a:r>
          </a:p>
          <a:p>
            <a:pPr indent="-228600">
              <a:buFont typeface="Arial" panose="020B0604020202020204" pitchFamily="34" charset="0"/>
              <a:buChar char="•"/>
            </a:pPr>
            <a:r>
              <a:rPr lang="en-US" sz="5500" b="1" dirty="0" err="1">
                <a:latin typeface="Times New Roman" panose="02020603050405020304" pitchFamily="18" charset="0"/>
                <a:ea typeface="+mj-ea"/>
                <a:cs typeface="Times New Roman" panose="02020603050405020304" pitchFamily="18" charset="0"/>
              </a:rPr>
              <a:t>Abdrahman</a:t>
            </a:r>
            <a:r>
              <a:rPr lang="en-US" sz="5500" b="1" dirty="0">
                <a:latin typeface="Times New Roman" panose="02020603050405020304" pitchFamily="18" charset="0"/>
                <a:ea typeface="+mj-ea"/>
                <a:cs typeface="Times New Roman" panose="02020603050405020304" pitchFamily="18" charset="0"/>
              </a:rPr>
              <a:t> </a:t>
            </a:r>
            <a:r>
              <a:rPr lang="en-US" sz="5500" b="1" dirty="0" err="1">
                <a:latin typeface="Times New Roman" panose="02020603050405020304" pitchFamily="18" charset="0"/>
                <a:ea typeface="+mj-ea"/>
                <a:cs typeface="Times New Roman" panose="02020603050405020304" pitchFamily="18" charset="0"/>
              </a:rPr>
              <a:t>hossam</a:t>
            </a:r>
            <a:endParaRPr lang="en-US" sz="5500" b="1" dirty="0">
              <a:latin typeface="Times New Roman" panose="02020603050405020304" pitchFamily="18" charset="0"/>
              <a:ea typeface="+mj-ea"/>
              <a:cs typeface="Times New Roman" panose="02020603050405020304" pitchFamily="18" charset="0"/>
            </a:endParaRPr>
          </a:p>
          <a:p>
            <a:r>
              <a:rPr lang="en-US" sz="4400" dirty="0">
                <a:latin typeface="Times New Roman" panose="02020603050405020304" pitchFamily="18" charset="0"/>
                <a:ea typeface="+mj-ea"/>
                <a:cs typeface="Times New Roman" panose="02020603050405020304" pitchFamily="18" charset="0"/>
              </a:rPr>
              <a:t>202001458</a:t>
            </a:r>
          </a:p>
          <a:p>
            <a:pPr indent="-228600">
              <a:buFont typeface="Arial" panose="020B0604020202020204" pitchFamily="34" charset="0"/>
              <a:buChar char="•"/>
            </a:pPr>
            <a:r>
              <a:rPr lang="en-US" sz="5500" b="1" dirty="0">
                <a:latin typeface="Times New Roman" panose="02020603050405020304" pitchFamily="18" charset="0"/>
                <a:ea typeface="+mj-ea"/>
                <a:cs typeface="Times New Roman" panose="02020603050405020304" pitchFamily="18" charset="0"/>
              </a:rPr>
              <a:t>Ahmed mostafa            </a:t>
            </a:r>
            <a:r>
              <a:rPr lang="en-US" sz="4400" dirty="0">
                <a:latin typeface="Times New Roman" panose="02020603050405020304" pitchFamily="18" charset="0"/>
                <a:ea typeface="+mj-ea"/>
                <a:cs typeface="Times New Roman" panose="02020603050405020304" pitchFamily="18" charset="0"/>
              </a:rPr>
              <a:t>202000896</a:t>
            </a:r>
          </a:p>
          <a:p>
            <a:pPr indent="-228600">
              <a:buFont typeface="Arial" panose="020B0604020202020204" pitchFamily="34" charset="0"/>
              <a:buChar char="•"/>
            </a:pPr>
            <a:r>
              <a:rPr lang="en-US" sz="5500" b="1" dirty="0">
                <a:latin typeface="Times New Roman" panose="02020603050405020304" pitchFamily="18" charset="0"/>
                <a:ea typeface="+mj-ea"/>
                <a:cs typeface="Times New Roman" panose="02020603050405020304" pitchFamily="18" charset="0"/>
              </a:rPr>
              <a:t>Begad soliman     </a:t>
            </a:r>
          </a:p>
          <a:p>
            <a:r>
              <a:rPr lang="en-US" sz="4400" dirty="0">
                <a:latin typeface="Times New Roman" panose="02020603050405020304" pitchFamily="18" charset="0"/>
                <a:ea typeface="+mj-ea"/>
                <a:cs typeface="Times New Roman" panose="02020603050405020304" pitchFamily="18" charset="0"/>
              </a:rPr>
              <a:t>     202000896 </a:t>
            </a:r>
          </a:p>
          <a:p>
            <a:pPr indent="-228600">
              <a:buFont typeface="Arial" panose="020B0604020202020204" pitchFamily="34" charset="0"/>
              <a:buChar char="•"/>
            </a:pPr>
            <a:endParaRPr lang="en-US" sz="2000" dirty="0">
              <a:solidFill>
                <a:schemeClr val="tx1">
                  <a:alpha val="60000"/>
                </a:schemeClr>
              </a:solidFill>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endParaRPr lang="en-US" sz="2000" dirty="0">
              <a:solidFill>
                <a:schemeClr val="tx1">
                  <a:alpha val="60000"/>
                </a:schemeClr>
              </a:solidFill>
            </a:endParaRPr>
          </a:p>
        </p:txBody>
      </p:sp>
      <p:pic>
        <p:nvPicPr>
          <p:cNvPr id="5" name="Picture 4">
            <a:extLst>
              <a:ext uri="{FF2B5EF4-FFF2-40B4-BE49-F238E27FC236}">
                <a16:creationId xmlns:a16="http://schemas.microsoft.com/office/drawing/2014/main" id="{31B89F91-B948-48CA-93EE-2F1319665F4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009" r="25009"/>
          <a:stretch/>
        </p:blipFill>
        <p:spPr>
          <a:xfrm>
            <a:off x="6098192" y="10"/>
            <a:ext cx="6093808" cy="6857990"/>
          </a:xfrm>
          <a:prstGeom prst="rect">
            <a:avLst/>
          </a:prstGeom>
        </p:spPr>
      </p:pic>
      <p:sp>
        <p:nvSpPr>
          <p:cNvPr id="7" name="TextBox 6">
            <a:extLst>
              <a:ext uri="{FF2B5EF4-FFF2-40B4-BE49-F238E27FC236}">
                <a16:creationId xmlns:a16="http://schemas.microsoft.com/office/drawing/2014/main" id="{4CA85B3E-77C2-439F-96A8-87D24C5B0481}"/>
              </a:ext>
            </a:extLst>
          </p:cNvPr>
          <p:cNvSpPr txBox="1"/>
          <p:nvPr/>
        </p:nvSpPr>
        <p:spPr>
          <a:xfrm>
            <a:off x="6098192" y="6858000"/>
            <a:ext cx="6093808" cy="230832"/>
          </a:xfrm>
          <a:prstGeom prst="rect">
            <a:avLst/>
          </a:prstGeom>
          <a:noFill/>
        </p:spPr>
        <p:txBody>
          <a:bodyPr wrap="square" rtlCol="0">
            <a:spAutoFit/>
          </a:bodyPr>
          <a:lstStyle/>
          <a:p>
            <a:r>
              <a:rPr lang="en-US" sz="900">
                <a:hlinkClick r:id="rId3" tooltip="http://www.allwhitebackground.com/engineering-background.html"/>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45325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17E0-192B-4D2E-A427-D3A482A7B550}"/>
              </a:ext>
            </a:extLst>
          </p:cNvPr>
          <p:cNvSpPr>
            <a:spLocks noGrp="1"/>
          </p:cNvSpPr>
          <p:nvPr>
            <p:ph type="title"/>
          </p:nvPr>
        </p:nvSpPr>
        <p:spPr>
          <a:xfrm>
            <a:off x="134110" y="-300980"/>
            <a:ext cx="3932237" cy="1600200"/>
          </a:xfrm>
        </p:spPr>
        <p:txBody>
          <a:bodyPr>
            <a:normAutofit fontScale="90000"/>
          </a:bodyPr>
          <a:lstStyle/>
          <a:p>
            <a:r>
              <a:rPr lang="en-US" sz="6000" dirty="0">
                <a:solidFill>
                  <a:srgbClr val="FF0000"/>
                </a:solidFill>
                <a:latin typeface="Times New Roman" panose="02020603050405020304" pitchFamily="18" charset="0"/>
                <a:cs typeface="Times New Roman" panose="02020603050405020304" pitchFamily="18" charset="0"/>
              </a:rPr>
              <a:t>flame Sensor</a:t>
            </a:r>
            <a:endParaRPr lang="en-US" dirty="0"/>
          </a:p>
        </p:txBody>
      </p:sp>
      <p:pic>
        <p:nvPicPr>
          <p:cNvPr id="7" name="Content Placeholder 6">
            <a:extLst>
              <a:ext uri="{FF2B5EF4-FFF2-40B4-BE49-F238E27FC236}">
                <a16:creationId xmlns:a16="http://schemas.microsoft.com/office/drawing/2014/main" id="{119C1D70-462F-44D1-9B5B-C0C7E1685F9E}"/>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62569" y="22657"/>
            <a:ext cx="7429431" cy="6604511"/>
          </a:xfrm>
        </p:spPr>
      </p:pic>
      <p:sp>
        <p:nvSpPr>
          <p:cNvPr id="5" name="Text Placeholder 4">
            <a:extLst>
              <a:ext uri="{FF2B5EF4-FFF2-40B4-BE49-F238E27FC236}">
                <a16:creationId xmlns:a16="http://schemas.microsoft.com/office/drawing/2014/main" id="{CE8DE246-7A75-48BD-9648-990B50E17B4C}"/>
              </a:ext>
            </a:extLst>
          </p:cNvPr>
          <p:cNvSpPr>
            <a:spLocks noGrp="1"/>
          </p:cNvSpPr>
          <p:nvPr>
            <p:ph type="body" sz="half" idx="2"/>
          </p:nvPr>
        </p:nvSpPr>
        <p:spPr>
          <a:xfrm>
            <a:off x="134110" y="1689652"/>
            <a:ext cx="3932237" cy="3811588"/>
          </a:xfrm>
        </p:spPr>
        <p:txBody>
          <a:bodyPr>
            <a:noAutofit/>
          </a:bodyPr>
          <a:lstStyle/>
          <a:p>
            <a:pPr>
              <a:lnSpc>
                <a:spcPct val="150000"/>
              </a:lnSpc>
            </a:pPr>
            <a:r>
              <a:rPr lang="en-US" dirty="0">
                <a:latin typeface="Times New Roman" panose="02020603050405020304" pitchFamily="18" charset="0"/>
                <a:cs typeface="Times New Roman" panose="02020603050405020304" pitchFamily="18" charset="0"/>
              </a:rPr>
              <a:t>The flame sensor is a kind of detector, which is mainly designed to detect and respond to the occurrence of fire or flame. The flame detection response may depend on your settings. It includes alarm systems, natural gas pipelines, propane and fire extinguishing systems. This sensor is used in industrial boilers. Its main function is to verify whether the boiler is working properly. Compared to heat / smoke detectors, these sensors respond faster and are more accurate because they have a mechanism to detect flames.</a:t>
            </a:r>
          </a:p>
        </p:txBody>
      </p:sp>
      <p:sp>
        <p:nvSpPr>
          <p:cNvPr id="8" name="TextBox 7">
            <a:extLst>
              <a:ext uri="{FF2B5EF4-FFF2-40B4-BE49-F238E27FC236}">
                <a16:creationId xmlns:a16="http://schemas.microsoft.com/office/drawing/2014/main" id="{0C4BDC32-8660-4B72-AA56-2193403BECEF}"/>
              </a:ext>
            </a:extLst>
          </p:cNvPr>
          <p:cNvSpPr txBox="1"/>
          <p:nvPr/>
        </p:nvSpPr>
        <p:spPr>
          <a:xfrm>
            <a:off x="4762569" y="6626412"/>
            <a:ext cx="7429431" cy="231588"/>
          </a:xfrm>
          <a:prstGeom prst="rect">
            <a:avLst/>
          </a:prstGeom>
          <a:noFill/>
        </p:spPr>
        <p:txBody>
          <a:bodyPr wrap="square" rtlCol="0">
            <a:spAutoFit/>
          </a:bodyPr>
          <a:lstStyle/>
          <a:p>
            <a:r>
              <a:rPr lang="en-US" sz="900">
                <a:hlinkClick r:id="rId3" tooltip="https://www.ioxhop.com/product/125/%E0%B9%80%E0%B8%8B%E0%B9%87%E0%B8%99%E0%B9%80%E0%B8%8B%E0%B8%AD%E0%B8%A3%E0%B9%8C%E0%B9%80%E0%B8%9B%E0%B8%A5%E0%B8%A7%E0%B9%84%E0%B8%9F-ir-flame-sensor"/>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1530672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device, fan&#10;&#10;Description automatically generated">
            <a:extLst>
              <a:ext uri="{FF2B5EF4-FFF2-40B4-BE49-F238E27FC236}">
                <a16:creationId xmlns:a16="http://schemas.microsoft.com/office/drawing/2014/main" id="{C0538443-757E-43D4-9224-BE154E4CE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333" y="855132"/>
            <a:ext cx="5147733" cy="5147733"/>
          </a:xfrm>
          <a:prstGeom prst="rect">
            <a:avLst/>
          </a:prstGeom>
        </p:spPr>
      </p:pic>
      <p:sp>
        <p:nvSpPr>
          <p:cNvPr id="7" name="TextBox 6">
            <a:extLst>
              <a:ext uri="{FF2B5EF4-FFF2-40B4-BE49-F238E27FC236}">
                <a16:creationId xmlns:a16="http://schemas.microsoft.com/office/drawing/2014/main" id="{EEF2B5AE-2137-481F-A659-9E3FEF322E36}"/>
              </a:ext>
            </a:extLst>
          </p:cNvPr>
          <p:cNvSpPr txBox="1"/>
          <p:nvPr/>
        </p:nvSpPr>
        <p:spPr>
          <a:xfrm>
            <a:off x="448733" y="1413933"/>
            <a:ext cx="3302000" cy="707886"/>
          </a:xfrm>
          <a:prstGeom prst="rect">
            <a:avLst/>
          </a:prstGeom>
          <a:noFill/>
        </p:spPr>
        <p:txBody>
          <a:bodyPr wrap="square" rtlCol="0">
            <a:spAutoFit/>
          </a:bodyPr>
          <a:lstStyle/>
          <a:p>
            <a:r>
              <a:rPr lang="en-US" sz="4000" b="1" dirty="0"/>
              <a:t>Computer Fan</a:t>
            </a:r>
          </a:p>
        </p:txBody>
      </p:sp>
    </p:spTree>
    <p:extLst>
      <p:ext uri="{BB962C8B-B14F-4D97-AF65-F5344CB8AC3E}">
        <p14:creationId xmlns:p14="http://schemas.microsoft.com/office/powerpoint/2010/main" val="1574607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ircuit, electronics&#10;&#10;Description automatically generated">
            <a:extLst>
              <a:ext uri="{FF2B5EF4-FFF2-40B4-BE49-F238E27FC236}">
                <a16:creationId xmlns:a16="http://schemas.microsoft.com/office/drawing/2014/main" id="{8A5043DD-C6D3-44D4-ADD6-4637F9C78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066" y="592667"/>
            <a:ext cx="6553200" cy="4914900"/>
          </a:xfrm>
          <a:prstGeom prst="rect">
            <a:avLst/>
          </a:prstGeom>
        </p:spPr>
      </p:pic>
      <p:sp>
        <p:nvSpPr>
          <p:cNvPr id="7" name="TextBox 6">
            <a:extLst>
              <a:ext uri="{FF2B5EF4-FFF2-40B4-BE49-F238E27FC236}">
                <a16:creationId xmlns:a16="http://schemas.microsoft.com/office/drawing/2014/main" id="{A94684EA-52BF-4CF6-970D-14E683E203C2}"/>
              </a:ext>
            </a:extLst>
          </p:cNvPr>
          <p:cNvSpPr txBox="1"/>
          <p:nvPr/>
        </p:nvSpPr>
        <p:spPr>
          <a:xfrm>
            <a:off x="110067" y="601134"/>
            <a:ext cx="3471333" cy="1384995"/>
          </a:xfrm>
          <a:prstGeom prst="rect">
            <a:avLst/>
          </a:prstGeom>
          <a:noFill/>
        </p:spPr>
        <p:txBody>
          <a:bodyPr wrap="square" rtlCol="0">
            <a:spAutoFit/>
          </a:bodyPr>
          <a:lstStyle/>
          <a:p>
            <a:r>
              <a:rPr lang="en-US" sz="2800" dirty="0"/>
              <a:t>The left car motor is connected to motor 1 in the motor shield</a:t>
            </a:r>
          </a:p>
        </p:txBody>
      </p:sp>
      <p:sp>
        <p:nvSpPr>
          <p:cNvPr id="8" name="TextBox 7">
            <a:extLst>
              <a:ext uri="{FF2B5EF4-FFF2-40B4-BE49-F238E27FC236}">
                <a16:creationId xmlns:a16="http://schemas.microsoft.com/office/drawing/2014/main" id="{1ACB6520-098F-4B03-A820-76933BA62D39}"/>
              </a:ext>
            </a:extLst>
          </p:cNvPr>
          <p:cNvSpPr txBox="1"/>
          <p:nvPr/>
        </p:nvSpPr>
        <p:spPr>
          <a:xfrm>
            <a:off x="110067" y="3750733"/>
            <a:ext cx="3716866" cy="1384995"/>
          </a:xfrm>
          <a:prstGeom prst="rect">
            <a:avLst/>
          </a:prstGeom>
          <a:noFill/>
        </p:spPr>
        <p:txBody>
          <a:bodyPr wrap="square" rtlCol="0">
            <a:spAutoFit/>
          </a:bodyPr>
          <a:lstStyle/>
          <a:p>
            <a:r>
              <a:rPr lang="en-US" sz="2800" dirty="0"/>
              <a:t>The right car motor is connected to motor 2 in the motor shield</a:t>
            </a:r>
          </a:p>
        </p:txBody>
      </p:sp>
    </p:spTree>
    <p:extLst>
      <p:ext uri="{BB962C8B-B14F-4D97-AF65-F5344CB8AC3E}">
        <p14:creationId xmlns:p14="http://schemas.microsoft.com/office/powerpoint/2010/main" val="2711424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ose-up of a circuit board&#10;&#10;Description automatically generated with medium confidence">
            <a:extLst>
              <a:ext uri="{FF2B5EF4-FFF2-40B4-BE49-F238E27FC236}">
                <a16:creationId xmlns:a16="http://schemas.microsoft.com/office/drawing/2014/main" id="{91E71D96-62A8-4347-8099-E7AA82DF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532" y="649816"/>
            <a:ext cx="6629399" cy="4972049"/>
          </a:xfrm>
          <a:prstGeom prst="rect">
            <a:avLst/>
          </a:prstGeom>
        </p:spPr>
      </p:pic>
    </p:spTree>
    <p:extLst>
      <p:ext uri="{BB962C8B-B14F-4D97-AF65-F5344CB8AC3E}">
        <p14:creationId xmlns:p14="http://schemas.microsoft.com/office/powerpoint/2010/main" val="4242667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18EB263F-0F57-4CF9-8B54-1CF14034B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312" y="491067"/>
            <a:ext cx="6716888" cy="5037666"/>
          </a:xfrm>
          <a:prstGeom prst="rect">
            <a:avLst/>
          </a:prstGeom>
        </p:spPr>
      </p:pic>
      <p:sp>
        <p:nvSpPr>
          <p:cNvPr id="7" name="TextBox 6">
            <a:extLst>
              <a:ext uri="{FF2B5EF4-FFF2-40B4-BE49-F238E27FC236}">
                <a16:creationId xmlns:a16="http://schemas.microsoft.com/office/drawing/2014/main" id="{DCBDD182-C54F-4994-9F7F-82D55DC69EEA}"/>
              </a:ext>
            </a:extLst>
          </p:cNvPr>
          <p:cNvSpPr txBox="1"/>
          <p:nvPr/>
        </p:nvSpPr>
        <p:spPr>
          <a:xfrm>
            <a:off x="203200" y="380411"/>
            <a:ext cx="3124200" cy="2862322"/>
          </a:xfrm>
          <a:prstGeom prst="rect">
            <a:avLst/>
          </a:prstGeom>
          <a:noFill/>
        </p:spPr>
        <p:txBody>
          <a:bodyPr wrap="square" rtlCol="0">
            <a:spAutoFit/>
          </a:bodyPr>
          <a:lstStyle/>
          <a:p>
            <a:r>
              <a:rPr lang="en-US" sz="2000" dirty="0"/>
              <a:t>The negative cable in battery is connected to the negative in motor shield and the positive is connected to the button and there is a cable connected from the button to the positive in the motor shield.</a:t>
            </a:r>
          </a:p>
        </p:txBody>
      </p:sp>
      <p:sp>
        <p:nvSpPr>
          <p:cNvPr id="8" name="TextBox 7">
            <a:extLst>
              <a:ext uri="{FF2B5EF4-FFF2-40B4-BE49-F238E27FC236}">
                <a16:creationId xmlns:a16="http://schemas.microsoft.com/office/drawing/2014/main" id="{179A1FC9-F1F4-4B83-8C00-7B3D37035F8E}"/>
              </a:ext>
            </a:extLst>
          </p:cNvPr>
          <p:cNvSpPr txBox="1"/>
          <p:nvPr/>
        </p:nvSpPr>
        <p:spPr>
          <a:xfrm>
            <a:off x="203200" y="3699934"/>
            <a:ext cx="3031067" cy="1631216"/>
          </a:xfrm>
          <a:prstGeom prst="rect">
            <a:avLst/>
          </a:prstGeom>
          <a:noFill/>
        </p:spPr>
        <p:txBody>
          <a:bodyPr wrap="square" rtlCol="0">
            <a:spAutoFit/>
          </a:bodyPr>
          <a:lstStyle/>
          <a:p>
            <a:r>
              <a:rPr lang="en-US" sz="2000" dirty="0"/>
              <a:t>The fan is connected to motor 3 in the motor shield and there is a capacitor parallel with it to increase the fan speed.</a:t>
            </a:r>
          </a:p>
        </p:txBody>
      </p:sp>
    </p:spTree>
    <p:extLst>
      <p:ext uri="{BB962C8B-B14F-4D97-AF65-F5344CB8AC3E}">
        <p14:creationId xmlns:p14="http://schemas.microsoft.com/office/powerpoint/2010/main" val="219991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up of a circuit board&#10;&#10;Description automatically generated with low confidence">
            <a:extLst>
              <a:ext uri="{FF2B5EF4-FFF2-40B4-BE49-F238E27FC236}">
                <a16:creationId xmlns:a16="http://schemas.microsoft.com/office/drawing/2014/main" id="{0C980CA5-F995-4AA7-A6E6-841104D2D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420" y="550333"/>
            <a:ext cx="6863646" cy="5147734"/>
          </a:xfrm>
          <a:prstGeom prst="rect">
            <a:avLst/>
          </a:prstGeom>
        </p:spPr>
      </p:pic>
      <p:sp>
        <p:nvSpPr>
          <p:cNvPr id="7" name="TextBox 6">
            <a:extLst>
              <a:ext uri="{FF2B5EF4-FFF2-40B4-BE49-F238E27FC236}">
                <a16:creationId xmlns:a16="http://schemas.microsoft.com/office/drawing/2014/main" id="{4E4C1638-8BA4-443F-BE2C-6418B732B648}"/>
              </a:ext>
            </a:extLst>
          </p:cNvPr>
          <p:cNvSpPr txBox="1"/>
          <p:nvPr/>
        </p:nvSpPr>
        <p:spPr>
          <a:xfrm>
            <a:off x="389467" y="905933"/>
            <a:ext cx="2192866" cy="2246769"/>
          </a:xfrm>
          <a:prstGeom prst="rect">
            <a:avLst/>
          </a:prstGeom>
          <a:noFill/>
        </p:spPr>
        <p:txBody>
          <a:bodyPr wrap="square" rtlCol="0">
            <a:spAutoFit/>
          </a:bodyPr>
          <a:lstStyle/>
          <a:p>
            <a:r>
              <a:rPr lang="en-US" sz="2800" dirty="0"/>
              <a:t>The capacitor is parallel in motor 3 with cables of the fan</a:t>
            </a:r>
          </a:p>
        </p:txBody>
      </p:sp>
    </p:spTree>
    <p:extLst>
      <p:ext uri="{BB962C8B-B14F-4D97-AF65-F5344CB8AC3E}">
        <p14:creationId xmlns:p14="http://schemas.microsoft.com/office/powerpoint/2010/main" val="389946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electronics, circuit&#10;&#10;Description automatically generated">
            <a:extLst>
              <a:ext uri="{FF2B5EF4-FFF2-40B4-BE49-F238E27FC236}">
                <a16:creationId xmlns:a16="http://schemas.microsoft.com/office/drawing/2014/main" id="{0E154BF8-B929-4344-9DD8-7A6C58B1B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111" y="660401"/>
            <a:ext cx="6615287" cy="4961465"/>
          </a:xfrm>
          <a:prstGeom prst="rect">
            <a:avLst/>
          </a:prstGeom>
        </p:spPr>
      </p:pic>
    </p:spTree>
    <p:extLst>
      <p:ext uri="{BB962C8B-B14F-4D97-AF65-F5344CB8AC3E}">
        <p14:creationId xmlns:p14="http://schemas.microsoft.com/office/powerpoint/2010/main" val="3952235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C3F4-ECAD-4986-A96B-F5383F55AC6E}"/>
              </a:ext>
            </a:extLst>
          </p:cNvPr>
          <p:cNvSpPr>
            <a:spLocks noGrp="1"/>
          </p:cNvSpPr>
          <p:nvPr>
            <p:ph type="ctrTitle"/>
          </p:nvPr>
        </p:nvSpPr>
        <p:spPr>
          <a:xfrm>
            <a:off x="2374900" y="503237"/>
            <a:ext cx="7442200" cy="1096963"/>
          </a:xfrm>
        </p:spPr>
        <p:txBody>
          <a:bodyPr/>
          <a:lstStyle/>
          <a:p>
            <a:r>
              <a:rPr lang="en-US" b="1" dirty="0"/>
              <a:t>Future Work</a:t>
            </a:r>
          </a:p>
        </p:txBody>
      </p:sp>
      <p:sp>
        <p:nvSpPr>
          <p:cNvPr id="3" name="Subtitle 2">
            <a:extLst>
              <a:ext uri="{FF2B5EF4-FFF2-40B4-BE49-F238E27FC236}">
                <a16:creationId xmlns:a16="http://schemas.microsoft.com/office/drawing/2014/main" id="{C120DC4E-6FB0-4EB0-868E-1AA78030ACC7}"/>
              </a:ext>
            </a:extLst>
          </p:cNvPr>
          <p:cNvSpPr>
            <a:spLocks noGrp="1"/>
          </p:cNvSpPr>
          <p:nvPr>
            <p:ph type="subTitle" idx="1"/>
          </p:nvPr>
        </p:nvSpPr>
        <p:spPr>
          <a:xfrm>
            <a:off x="1524000" y="1921933"/>
            <a:ext cx="9144000" cy="3335867"/>
          </a:xfrm>
        </p:spPr>
        <p:txBody>
          <a:bodyPr>
            <a:normAutofit/>
          </a:bodyPr>
          <a:lstStyle/>
          <a:p>
            <a:pPr algn="l"/>
            <a:r>
              <a:rPr lang="en-US" sz="3600" dirty="0"/>
              <a:t>We will try to find a solution for the Bluetooth, and we can develop the robot by adding another fan and more sensors. We can also higher the voltage by adding another battery.</a:t>
            </a:r>
          </a:p>
        </p:txBody>
      </p:sp>
    </p:spTree>
    <p:extLst>
      <p:ext uri="{BB962C8B-B14F-4D97-AF65-F5344CB8AC3E}">
        <p14:creationId xmlns:p14="http://schemas.microsoft.com/office/powerpoint/2010/main" val="20827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880A-44F4-47C9-BF44-C8A1E22BE538}"/>
              </a:ext>
            </a:extLst>
          </p:cNvPr>
          <p:cNvSpPr>
            <a:spLocks noGrp="1"/>
          </p:cNvSpPr>
          <p:nvPr>
            <p:ph type="title"/>
          </p:nvPr>
        </p:nvSpPr>
        <p:spPr>
          <a:xfrm>
            <a:off x="390526" y="171451"/>
            <a:ext cx="6438900" cy="3752850"/>
          </a:xfrm>
        </p:spPr>
        <p:txBody>
          <a:bodyPr anchor="ctr">
            <a:normAutofit/>
          </a:bodyPr>
          <a:lstStyle/>
          <a:p>
            <a:r>
              <a:rPr lang="en-US" sz="6600" dirty="0">
                <a:latin typeface="Times New Roman" panose="02020603050405020304" pitchFamily="18" charset="0"/>
                <a:cs typeface="Times New Roman" panose="02020603050405020304" pitchFamily="18" charset="0"/>
              </a:rPr>
              <a:t>Problem Description </a:t>
            </a:r>
          </a:p>
        </p:txBody>
      </p:sp>
      <p:sp>
        <p:nvSpPr>
          <p:cNvPr id="3" name="Content Placeholder 2">
            <a:extLst>
              <a:ext uri="{FF2B5EF4-FFF2-40B4-BE49-F238E27FC236}">
                <a16:creationId xmlns:a16="http://schemas.microsoft.com/office/drawing/2014/main" id="{6C76A173-5874-46DF-89A3-4EC1E0764B04}"/>
              </a:ext>
            </a:extLst>
          </p:cNvPr>
          <p:cNvSpPr>
            <a:spLocks noGrp="1"/>
          </p:cNvSpPr>
          <p:nvPr>
            <p:ph idx="1"/>
          </p:nvPr>
        </p:nvSpPr>
        <p:spPr>
          <a:xfrm>
            <a:off x="4810126" y="923926"/>
            <a:ext cx="7132976" cy="4570370"/>
          </a:xfrm>
        </p:spPr>
        <p:txBody>
          <a:bodyPr anchor="ctr">
            <a:noAutofit/>
          </a:bodyPr>
          <a:lstStyle/>
          <a:p>
            <a:pPr marL="0" indent="0">
              <a:lnSpc>
                <a:spcPct val="210000"/>
              </a:lnSpc>
              <a:buNone/>
            </a:pPr>
            <a:r>
              <a:rPr lang="en-US" sz="2400" dirty="0"/>
              <a:t>Robotic firefighting systems are designed with certain tasks in mind. These include analyzing and locating fires, conducting search and rescue, monitoring hazardous variables and the primary task of fire control and suppression. Fixed firefighting robotic systems are used in heavily populated and hazardous areas for rapidly extinguishing any threat.</a:t>
            </a:r>
            <a:endParaRPr lang="en-US" sz="2400" dirty="0">
              <a:solidFill>
                <a:schemeClr val="bg1"/>
              </a:solidFill>
            </a:endParaRPr>
          </a:p>
        </p:txBody>
      </p:sp>
    </p:spTree>
    <p:extLst>
      <p:ext uri="{BB962C8B-B14F-4D97-AF65-F5344CB8AC3E}">
        <p14:creationId xmlns:p14="http://schemas.microsoft.com/office/powerpoint/2010/main" val="170996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517F-0795-48B3-BCAE-5FA74DC978B0}"/>
              </a:ext>
            </a:extLst>
          </p:cNvPr>
          <p:cNvSpPr>
            <a:spLocks noGrp="1"/>
          </p:cNvSpPr>
          <p:nvPr>
            <p:ph type="title"/>
          </p:nvPr>
        </p:nvSpPr>
        <p:spPr/>
        <p:txBody>
          <a:bodyPr/>
          <a:lstStyle/>
          <a:p>
            <a:pPr algn="ctr"/>
            <a:r>
              <a:rPr lang="en-US" b="1" dirty="0"/>
              <a:t>The Problems We Faced </a:t>
            </a:r>
          </a:p>
        </p:txBody>
      </p:sp>
      <p:sp>
        <p:nvSpPr>
          <p:cNvPr id="3" name="Content Placeholder 2">
            <a:extLst>
              <a:ext uri="{FF2B5EF4-FFF2-40B4-BE49-F238E27FC236}">
                <a16:creationId xmlns:a16="http://schemas.microsoft.com/office/drawing/2014/main" id="{D100FDDD-96C1-4092-831C-2F7A2D90D7FD}"/>
              </a:ext>
            </a:extLst>
          </p:cNvPr>
          <p:cNvSpPr>
            <a:spLocks noGrp="1"/>
          </p:cNvSpPr>
          <p:nvPr>
            <p:ph idx="1"/>
          </p:nvPr>
        </p:nvSpPr>
        <p:spPr/>
        <p:txBody>
          <a:bodyPr>
            <a:normAutofit/>
          </a:bodyPr>
          <a:lstStyle/>
          <a:p>
            <a:pPr>
              <a:lnSpc>
                <a:spcPct val="200000"/>
              </a:lnSpc>
            </a:pPr>
            <a:r>
              <a:rPr lang="en-US" sz="3600" dirty="0"/>
              <a:t>The Bluetooth was not working with the mobile app, so we connected it with the Arduino cable to the laptop and gave it commands with the serial monitor.</a:t>
            </a:r>
          </a:p>
        </p:txBody>
      </p:sp>
    </p:spTree>
    <p:extLst>
      <p:ext uri="{BB962C8B-B14F-4D97-AF65-F5344CB8AC3E}">
        <p14:creationId xmlns:p14="http://schemas.microsoft.com/office/powerpoint/2010/main" val="252735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635BE84D-698B-4877-9CE1-C56E34CFCAA2}"/>
              </a:ext>
            </a:extLst>
          </p:cNvPr>
          <p:cNvPicPr>
            <a:picLocks noChangeAspect="1"/>
          </p:cNvPicPr>
          <p:nvPr/>
        </p:nvPicPr>
        <p:blipFill rotWithShape="1">
          <a:blip r:embed="rId2">
            <a:extLst>
              <a:ext uri="{28A0092B-C50C-407E-A947-70E740481C1C}">
                <a14:useLocalDpi xmlns:a14="http://schemas.microsoft.com/office/drawing/2010/main" val="0"/>
              </a:ext>
            </a:extLst>
          </a:blip>
          <a:srcRect b="5334"/>
          <a:stretch/>
        </p:blipFill>
        <p:spPr>
          <a:xfrm>
            <a:off x="467360" y="431749"/>
            <a:ext cx="11257280" cy="5994502"/>
          </a:xfrm>
          <a:prstGeom prst="rect">
            <a:avLst/>
          </a:prstGeom>
        </p:spPr>
      </p:pic>
    </p:spTree>
    <p:extLst>
      <p:ext uri="{BB962C8B-B14F-4D97-AF65-F5344CB8AC3E}">
        <p14:creationId xmlns:p14="http://schemas.microsoft.com/office/powerpoint/2010/main" val="270665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4EA644F9-11A0-453B-BC0C-9A2779391F91}"/>
              </a:ext>
            </a:extLst>
          </p:cNvPr>
          <p:cNvPicPr>
            <a:picLocks noChangeAspect="1"/>
          </p:cNvPicPr>
          <p:nvPr/>
        </p:nvPicPr>
        <p:blipFill rotWithShape="1">
          <a:blip r:embed="rId2">
            <a:extLst>
              <a:ext uri="{28A0092B-C50C-407E-A947-70E740481C1C}">
                <a14:useLocalDpi xmlns:a14="http://schemas.microsoft.com/office/drawing/2010/main" val="0"/>
              </a:ext>
            </a:extLst>
          </a:blip>
          <a:srcRect r="20283"/>
          <a:stretch/>
        </p:blipFill>
        <p:spPr>
          <a:xfrm>
            <a:off x="181905" y="799410"/>
            <a:ext cx="11828190" cy="5259179"/>
          </a:xfrm>
          <a:prstGeom prst="rect">
            <a:avLst/>
          </a:prstGeom>
        </p:spPr>
      </p:pic>
    </p:spTree>
    <p:extLst>
      <p:ext uri="{BB962C8B-B14F-4D97-AF65-F5344CB8AC3E}">
        <p14:creationId xmlns:p14="http://schemas.microsoft.com/office/powerpoint/2010/main" val="72671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2A5B-CB58-43AE-A339-144AB092DC44}"/>
              </a:ext>
            </a:extLst>
          </p:cNvPr>
          <p:cNvSpPr>
            <a:spLocks noGrp="1"/>
          </p:cNvSpPr>
          <p:nvPr>
            <p:ph type="title"/>
          </p:nvPr>
        </p:nvSpPr>
        <p:spPr/>
        <p:txBody>
          <a:bodyPr/>
          <a:lstStyle/>
          <a:p>
            <a:pPr marL="571500" indent="-571500">
              <a:buFont typeface="Arial" panose="020B0604020202020204" pitchFamily="34" charset="0"/>
              <a:buChar char="•"/>
            </a:pPr>
            <a:r>
              <a:rPr lang="en-US"/>
              <a:t>Main components</a:t>
            </a:r>
            <a:br>
              <a:rPr lang="en-US"/>
            </a:br>
            <a:endParaRPr lang="en-US" dirty="0"/>
          </a:p>
        </p:txBody>
      </p:sp>
      <p:sp>
        <p:nvSpPr>
          <p:cNvPr id="3" name="Content Placeholder 2">
            <a:extLst>
              <a:ext uri="{FF2B5EF4-FFF2-40B4-BE49-F238E27FC236}">
                <a16:creationId xmlns:a16="http://schemas.microsoft.com/office/drawing/2014/main" id="{8D239407-6930-45D5-A962-D5AF14A6C0B0}"/>
              </a:ext>
            </a:extLst>
          </p:cNvPr>
          <p:cNvSpPr>
            <a:spLocks noGrp="1"/>
          </p:cNvSpPr>
          <p:nvPr>
            <p:ph idx="1"/>
          </p:nvPr>
        </p:nvSpPr>
        <p:spPr/>
        <p:txBody>
          <a:bodyPr/>
          <a:lstStyle/>
          <a:p>
            <a:pPr>
              <a:buFont typeface="Wingdings" panose="05000000000000000000" pitchFamily="2" charset="2"/>
              <a:buChar char="q"/>
            </a:pPr>
            <a:r>
              <a:rPr lang="en-US" sz="2800" dirty="0"/>
              <a:t>Arduino</a:t>
            </a:r>
          </a:p>
          <a:p>
            <a:pPr>
              <a:buFont typeface="Wingdings" panose="05000000000000000000" pitchFamily="2" charset="2"/>
              <a:buChar char="q"/>
            </a:pPr>
            <a:r>
              <a:rPr lang="en-US" dirty="0"/>
              <a:t>Motor Shield</a:t>
            </a:r>
            <a:endParaRPr lang="en-US" sz="2800" dirty="0"/>
          </a:p>
          <a:p>
            <a:pPr>
              <a:buFont typeface="Wingdings" panose="05000000000000000000" pitchFamily="2" charset="2"/>
              <a:buChar char="q"/>
            </a:pPr>
            <a:r>
              <a:rPr lang="en-US" sz="2800" dirty="0"/>
              <a:t>Lithium battery</a:t>
            </a:r>
          </a:p>
          <a:p>
            <a:pPr>
              <a:buFont typeface="Wingdings" panose="05000000000000000000" pitchFamily="2" charset="2"/>
              <a:buChar char="q"/>
            </a:pPr>
            <a:r>
              <a:rPr lang="en-US" dirty="0"/>
              <a:t>flame</a:t>
            </a:r>
            <a:r>
              <a:rPr lang="en-US" sz="2800" dirty="0"/>
              <a:t> Sensor</a:t>
            </a:r>
          </a:p>
          <a:p>
            <a:pPr>
              <a:buFont typeface="Wingdings" panose="05000000000000000000" pitchFamily="2" charset="2"/>
              <a:buChar char="q"/>
            </a:pPr>
            <a:r>
              <a:rPr lang="en-US" dirty="0"/>
              <a:t>Computer Fan</a:t>
            </a:r>
            <a:endParaRPr lang="en-US" sz="2800" dirty="0"/>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28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ED6CEF3-8461-45E0-AA81-051D25D66F7A}"/>
              </a:ext>
            </a:extLst>
          </p:cNvPr>
          <p:cNvPicPr>
            <a:picLocks noChangeAspect="1" noChangeArrowheads="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491" b="12491"/>
          <a:stretch/>
        </p:blipFill>
        <p:spPr bwMode="auto">
          <a:xfrm>
            <a:off x="3068"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850039-D5F7-430A-8008-3D440C9781C4}"/>
              </a:ext>
            </a:extLst>
          </p:cNvPr>
          <p:cNvSpPr txBox="1"/>
          <p:nvPr/>
        </p:nvSpPr>
        <p:spPr>
          <a:xfrm>
            <a:off x="3068" y="6898801"/>
            <a:ext cx="12188932" cy="230832"/>
          </a:xfrm>
          <a:prstGeom prst="rect">
            <a:avLst/>
          </a:prstGeom>
          <a:noFill/>
        </p:spPr>
        <p:txBody>
          <a:bodyPr wrap="square" rtlCol="0">
            <a:spAutoFit/>
          </a:bodyPr>
          <a:lstStyle/>
          <a:p>
            <a:r>
              <a:rPr lang="en-US" sz="900">
                <a:hlinkClick r:id="rId3" tooltip="https://commons.wikimedia.org/wiki/File:Arduino-uno-perspective-blue.jpg"/>
              </a:rPr>
              <a:t>This Photo</a:t>
            </a:r>
            <a:r>
              <a:rPr lang="en-US" sz="900"/>
              <a:t> by Unknown Author is licensed under </a:t>
            </a:r>
            <a:r>
              <a:rPr lang="en-US" sz="900">
                <a:hlinkClick r:id="rId4" tooltip="https://creativecommons.org/licenses/by-sa/3.0/"/>
              </a:rPr>
              <a:t>CC BY-SA</a:t>
            </a:r>
            <a:endParaRPr lang="en-US" sz="900"/>
          </a:p>
        </p:txBody>
      </p:sp>
      <p:sp>
        <p:nvSpPr>
          <p:cNvPr id="5" name="Rectangle 4">
            <a:extLst>
              <a:ext uri="{FF2B5EF4-FFF2-40B4-BE49-F238E27FC236}">
                <a16:creationId xmlns:a16="http://schemas.microsoft.com/office/drawing/2014/main" id="{B2176516-8099-43CE-91F6-798A3E9B2F98}"/>
              </a:ext>
            </a:extLst>
          </p:cNvPr>
          <p:cNvSpPr/>
          <p:nvPr/>
        </p:nvSpPr>
        <p:spPr>
          <a:xfrm>
            <a:off x="0" y="-40791"/>
            <a:ext cx="12188932" cy="6857990"/>
          </a:xfrm>
          <a:prstGeom prst="rect">
            <a:avLst/>
          </a:prstGeom>
          <a:solidFill>
            <a:schemeClr val="bg1">
              <a:lumMod val="95000"/>
              <a:lumOff val="5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F53A4E2-8EC9-44F2-BDCA-071AB8FC7879}"/>
              </a:ext>
            </a:extLst>
          </p:cNvPr>
          <p:cNvSpPr txBox="1"/>
          <p:nvPr/>
        </p:nvSpPr>
        <p:spPr>
          <a:xfrm>
            <a:off x="327660" y="3643759"/>
            <a:ext cx="6101080" cy="2862322"/>
          </a:xfrm>
          <a:prstGeom prst="rect">
            <a:avLst/>
          </a:prstGeom>
          <a:noFill/>
        </p:spPr>
        <p:txBody>
          <a:bodyPr wrap="square">
            <a:spAutoFit/>
          </a:bodyPr>
          <a:lstStyle/>
          <a:p>
            <a:r>
              <a:rPr lang="en-US" sz="1800" b="0" i="0" dirty="0">
                <a:effectLst/>
                <a:latin typeface="Times New Roman" panose="02020603050405020304" pitchFamily="18" charset="0"/>
                <a:cs typeface="Times New Roman" panose="02020603050405020304" pitchFamily="18" charset="0"/>
              </a:rPr>
              <a:t>An open-source electronics platform or board, as well as the software needed to program it, is referred to as Arduino. Arduino is a platform for artists, designers, enthusiasts, and anybody interested in developing interactive objects or settings to make electronics more accessible. Because the hardware design is open source, an Arduino board may be purchased pre-assembled or made by hand. Users may adjust in any case. Users can customize the boards to meet their own needs, as well as update and distribute their own versions. Changed Words Structural Changes Thesaurus.</a:t>
            </a:r>
            <a:endParaRPr lang="en-US"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7FF328F-B03B-4AEA-AA2A-BC6BEE7F6702}"/>
              </a:ext>
            </a:extLst>
          </p:cNvPr>
          <p:cNvSpPr txBox="1"/>
          <p:nvPr/>
        </p:nvSpPr>
        <p:spPr>
          <a:xfrm>
            <a:off x="327660" y="2782534"/>
            <a:ext cx="6309360" cy="923330"/>
          </a:xfrm>
          <a:prstGeom prst="rect">
            <a:avLst/>
          </a:prstGeom>
          <a:noFill/>
        </p:spPr>
        <p:txBody>
          <a:bodyPr wrap="square" rtlCol="0">
            <a:spAutoFit/>
          </a:bodyPr>
          <a:lstStyle/>
          <a:p>
            <a:r>
              <a:rPr lang="en-US" sz="5400" dirty="0"/>
              <a:t>Arduino </a:t>
            </a:r>
          </a:p>
        </p:txBody>
      </p:sp>
    </p:spTree>
    <p:extLst>
      <p:ext uri="{BB962C8B-B14F-4D97-AF65-F5344CB8AC3E}">
        <p14:creationId xmlns:p14="http://schemas.microsoft.com/office/powerpoint/2010/main" val="11234769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electronics, circuit&#10;&#10;Description automatically generated">
            <a:extLst>
              <a:ext uri="{FF2B5EF4-FFF2-40B4-BE49-F238E27FC236}">
                <a16:creationId xmlns:a16="http://schemas.microsoft.com/office/drawing/2014/main" id="{E8825FAB-0FFA-4F3A-833D-707EAC631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66" y="821267"/>
            <a:ext cx="6172319" cy="5477933"/>
          </a:xfrm>
          <a:prstGeom prst="rect">
            <a:avLst/>
          </a:prstGeom>
        </p:spPr>
      </p:pic>
      <p:sp>
        <p:nvSpPr>
          <p:cNvPr id="9" name="Content Placeholder 2">
            <a:extLst>
              <a:ext uri="{FF2B5EF4-FFF2-40B4-BE49-F238E27FC236}">
                <a16:creationId xmlns:a16="http://schemas.microsoft.com/office/drawing/2014/main" id="{BA6138E9-DDC3-4C4F-A829-9F9B4F490F80}"/>
              </a:ext>
            </a:extLst>
          </p:cNvPr>
          <p:cNvSpPr>
            <a:spLocks noGrp="1"/>
          </p:cNvSpPr>
          <p:nvPr>
            <p:ph idx="1"/>
          </p:nvPr>
        </p:nvSpPr>
        <p:spPr>
          <a:xfrm>
            <a:off x="67615" y="1173693"/>
            <a:ext cx="5952066" cy="4371974"/>
          </a:xfrm>
        </p:spPr>
        <p:txBody>
          <a:bodyPr>
            <a:normAutofit fontScale="70000" lnSpcReduction="20000"/>
          </a:bodyPr>
          <a:lstStyle/>
          <a:p>
            <a:r>
              <a:rPr lang="en-US" sz="4100" b="1" i="0" dirty="0">
                <a:effectLst/>
                <a:latin typeface="Times New Roman" panose="02020603050405020304" pitchFamily="18" charset="0"/>
                <a:cs typeface="Times New Roman" panose="02020603050405020304" pitchFamily="18" charset="0"/>
              </a:rPr>
              <a:t>Arduino Motor Shield</a:t>
            </a:r>
          </a:p>
          <a:p>
            <a:pPr marL="0" indent="0">
              <a:buNone/>
            </a:pPr>
            <a:endParaRPr lang="en-US" sz="4100" b="1" i="0" dirty="0">
              <a:effectLst/>
              <a:latin typeface="typonine sans pro"/>
            </a:endParaRPr>
          </a:p>
          <a:p>
            <a:pPr marL="0" indent="0">
              <a:lnSpc>
                <a:spcPct val="170000"/>
              </a:lnSpc>
              <a:buNone/>
            </a:pPr>
            <a:r>
              <a:rPr lang="en-US" b="0" i="0" dirty="0">
                <a:effectLst/>
                <a:latin typeface="typonine sans pro"/>
              </a:rPr>
              <a:t> </a:t>
            </a:r>
            <a:r>
              <a:rPr lang="en-US" i="0" dirty="0">
                <a:effectLst/>
                <a:latin typeface="arial" panose="020B0604020202020204" pitchFamily="34" charset="0"/>
              </a:rPr>
              <a:t>The Arduino Motor Shield allows your Arduino to drive DC and stepper motors. </a:t>
            </a:r>
            <a:r>
              <a:rPr lang="en-US" b="0" i="0" dirty="0">
                <a:effectLst/>
                <a:latin typeface="typonine sans pro"/>
              </a:rPr>
              <a:t>It lets you drive two DC motors with your Arduino board, controlling the speed and direction of each one independently. You can also measure the motor current absorption of each motor, among other features.</a:t>
            </a:r>
            <a:endParaRPr lang="en-US" dirty="0"/>
          </a:p>
        </p:txBody>
      </p:sp>
    </p:spTree>
    <p:extLst>
      <p:ext uri="{BB962C8B-B14F-4D97-AF65-F5344CB8AC3E}">
        <p14:creationId xmlns:p14="http://schemas.microsoft.com/office/powerpoint/2010/main" val="1157599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8918-966A-416B-8737-3767164730F5}"/>
              </a:ext>
            </a:extLst>
          </p:cNvPr>
          <p:cNvSpPr>
            <a:spLocks noGrp="1"/>
          </p:cNvSpPr>
          <p:nvPr>
            <p:ph type="title"/>
          </p:nvPr>
        </p:nvSpPr>
        <p:spPr>
          <a:xfrm>
            <a:off x="505456" y="495300"/>
            <a:ext cx="3308130" cy="1595438"/>
          </a:xfrm>
        </p:spPr>
        <p:txBody>
          <a:bodyPr vert="horz" lIns="91440" tIns="45720" rIns="91440" bIns="45720" rtlCol="0" anchor="b">
            <a:normAutofit/>
          </a:bodyPr>
          <a:lstStyle/>
          <a:p>
            <a:r>
              <a:rPr lang="en-US" sz="5400" kern="1200" dirty="0">
                <a:solidFill>
                  <a:srgbClr val="FF0000"/>
                </a:solidFill>
                <a:latin typeface="Times New Roman" panose="02020603050405020304" pitchFamily="18" charset="0"/>
                <a:cs typeface="Times New Roman" panose="02020603050405020304" pitchFamily="18" charset="0"/>
              </a:rPr>
              <a:t>Lithium Battery</a:t>
            </a:r>
          </a:p>
        </p:txBody>
      </p:sp>
      <p:pic>
        <p:nvPicPr>
          <p:cNvPr id="4098" name="Picture 2">
            <a:extLst>
              <a:ext uri="{FF2B5EF4-FFF2-40B4-BE49-F238E27FC236}">
                <a16:creationId xmlns:a16="http://schemas.microsoft.com/office/drawing/2014/main" id="{8BD9BD24-14CB-4DE8-AAD4-CDFD626C1E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5948426" y="1076139"/>
            <a:ext cx="5019436" cy="4705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B03BB6-D2A3-4438-B1EA-D404C86FD87A}"/>
              </a:ext>
            </a:extLst>
          </p:cNvPr>
          <p:cNvSpPr txBox="1"/>
          <p:nvPr/>
        </p:nvSpPr>
        <p:spPr>
          <a:xfrm>
            <a:off x="374904" y="2389632"/>
            <a:ext cx="3933825" cy="3785652"/>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A </a:t>
            </a:r>
            <a:r>
              <a:rPr lang="en-US" sz="2000" i="0" dirty="0">
                <a:effectLst/>
                <a:latin typeface="Times New Roman" panose="02020603050405020304" pitchFamily="18" charset="0"/>
                <a:cs typeface="Times New Roman" panose="02020603050405020304" pitchFamily="18" charset="0"/>
              </a:rPr>
              <a:t>lithium-ion battery </a:t>
            </a:r>
            <a:r>
              <a:rPr lang="en-US" sz="2000" b="0" i="0" dirty="0">
                <a:effectLst/>
                <a:latin typeface="Times New Roman" panose="02020603050405020304" pitchFamily="18" charset="0"/>
                <a:cs typeface="Times New Roman" panose="02020603050405020304" pitchFamily="18" charset="0"/>
              </a:rPr>
              <a:t>or </a:t>
            </a:r>
            <a:r>
              <a:rPr lang="en-US" sz="2000" i="0" dirty="0">
                <a:effectLst/>
                <a:latin typeface="Times New Roman" panose="02020603050405020304" pitchFamily="18" charset="0"/>
                <a:cs typeface="Times New Roman" panose="02020603050405020304" pitchFamily="18" charset="0"/>
              </a:rPr>
              <a:t>Li-ion battery</a:t>
            </a:r>
            <a:r>
              <a:rPr lang="en-US" sz="2000" b="0" i="0" dirty="0">
                <a:effectLst/>
                <a:latin typeface="Times New Roman" panose="02020603050405020304" pitchFamily="18" charset="0"/>
                <a:cs typeface="Times New Roman" panose="02020603050405020304" pitchFamily="18" charset="0"/>
              </a:rPr>
              <a:t> is a type of rechargeable battery. Lithium-ion batteries are commonly used for portable electronics and </a:t>
            </a:r>
            <a:r>
              <a:rPr lang="en-US" sz="2000" b="0" i="0" u="none" strike="noStrike" dirty="0">
                <a:effectLst/>
                <a:latin typeface="Times New Roman" panose="02020603050405020304" pitchFamily="18" charset="0"/>
                <a:cs typeface="Times New Roman" panose="02020603050405020304" pitchFamily="18" charset="0"/>
              </a:rPr>
              <a:t>electric vehicles </a:t>
            </a:r>
            <a:r>
              <a:rPr lang="en-US" sz="2000" b="0" i="0" dirty="0">
                <a:effectLst/>
                <a:latin typeface="Times New Roman" panose="02020603050405020304" pitchFamily="18" charset="0"/>
                <a:cs typeface="Times New Roman" panose="02020603050405020304" pitchFamily="18" charset="0"/>
              </a:rPr>
              <a:t>and are growing in popularity for military and </a:t>
            </a:r>
            <a:r>
              <a:rPr lang="en-US" sz="2000" b="0" i="0" u="none" strike="noStrike" dirty="0">
                <a:effectLst/>
                <a:latin typeface="Times New Roman" panose="02020603050405020304" pitchFamily="18" charset="0"/>
                <a:cs typeface="Times New Roman" panose="02020603050405020304" pitchFamily="18" charset="0"/>
              </a:rPr>
              <a:t>aerospace</a:t>
            </a:r>
            <a:r>
              <a:rPr lang="en-US" sz="2000" b="0" i="0" dirty="0">
                <a:effectLst/>
                <a:latin typeface="Times New Roman" panose="02020603050405020304" pitchFamily="18" charset="0"/>
                <a:cs typeface="Times New Roman" panose="02020603050405020304" pitchFamily="18" charset="0"/>
              </a:rPr>
              <a:t> applications.</a:t>
            </a:r>
          </a:p>
          <a:p>
            <a:r>
              <a:rPr lang="en-US" sz="2000" b="0" i="0" dirty="0">
                <a:effectLst/>
                <a:latin typeface="Times New Roman" panose="02020603050405020304" pitchFamily="18" charset="0"/>
                <a:cs typeface="Times New Roman" panose="02020603050405020304" pitchFamily="18" charset="0"/>
              </a:rPr>
              <a:t>In the batteries, </a:t>
            </a:r>
            <a:r>
              <a:rPr lang="en-US" sz="2000" b="0" i="0" strike="noStrike" dirty="0">
                <a:effectLst/>
                <a:latin typeface="Times New Roman" panose="02020603050405020304" pitchFamily="18" charset="0"/>
                <a:cs typeface="Times New Roman" panose="02020603050405020304" pitchFamily="18" charset="0"/>
              </a:rPr>
              <a:t>lithium ions </a:t>
            </a:r>
            <a:r>
              <a:rPr lang="en-US" sz="2000" b="0" i="0" dirty="0">
                <a:effectLst/>
                <a:latin typeface="Times New Roman" panose="02020603050405020304" pitchFamily="18" charset="0"/>
                <a:cs typeface="Times New Roman" panose="02020603050405020304" pitchFamily="18" charset="0"/>
              </a:rPr>
              <a:t>move from the negative </a:t>
            </a:r>
            <a:r>
              <a:rPr lang="en-US" sz="2000" b="0" i="0" u="none" strike="noStrike" dirty="0">
                <a:effectLst/>
                <a:latin typeface="Times New Roman" panose="02020603050405020304" pitchFamily="18" charset="0"/>
                <a:cs typeface="Times New Roman" panose="02020603050405020304" pitchFamily="18" charset="0"/>
              </a:rPr>
              <a:t>electrode</a:t>
            </a:r>
            <a:r>
              <a:rPr lang="en-US" sz="2000" b="0" i="0" dirty="0">
                <a:effectLst/>
                <a:latin typeface="Times New Roman" panose="02020603050405020304" pitchFamily="18" charset="0"/>
                <a:cs typeface="Times New Roman" panose="02020603050405020304" pitchFamily="18" charset="0"/>
              </a:rPr>
              <a:t> through an </a:t>
            </a:r>
            <a:r>
              <a:rPr lang="en-US" sz="2000" b="0" i="0" u="none" strike="noStrike" dirty="0">
                <a:effectLst/>
                <a:latin typeface="Times New Roman" panose="02020603050405020304" pitchFamily="18" charset="0"/>
                <a:cs typeface="Times New Roman" panose="02020603050405020304" pitchFamily="18" charset="0"/>
              </a:rPr>
              <a:t>electrolyte </a:t>
            </a:r>
            <a:r>
              <a:rPr lang="en-US" sz="2000" b="0" i="0" dirty="0">
                <a:effectLst/>
                <a:latin typeface="Times New Roman" panose="02020603050405020304" pitchFamily="18" charset="0"/>
                <a:cs typeface="Times New Roman" panose="02020603050405020304" pitchFamily="18" charset="0"/>
              </a:rPr>
              <a:t>to the positive electrode during discharge, and back when charging.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564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TotalTime>
  <Words>611</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vt:lpstr>
      <vt:lpstr>Calibri</vt:lpstr>
      <vt:lpstr>Calibri Light</vt:lpstr>
      <vt:lpstr>Times New Roman</vt:lpstr>
      <vt:lpstr>typonine sans pro</vt:lpstr>
      <vt:lpstr>Wingdings</vt:lpstr>
      <vt:lpstr>Office Theme</vt:lpstr>
      <vt:lpstr>Course Project</vt:lpstr>
      <vt:lpstr>Problem Description </vt:lpstr>
      <vt:lpstr>The Problems We Faced </vt:lpstr>
      <vt:lpstr>PowerPoint Presentation</vt:lpstr>
      <vt:lpstr>PowerPoint Presentation</vt:lpstr>
      <vt:lpstr>Main components </vt:lpstr>
      <vt:lpstr>PowerPoint Presentation</vt:lpstr>
      <vt:lpstr>PowerPoint Presentation</vt:lpstr>
      <vt:lpstr>Lithium Battery</vt:lpstr>
      <vt:lpstr>flame Sensor</vt:lpstr>
      <vt:lpstr>PowerPoint Presentation</vt:lpstr>
      <vt:lpstr>PowerPoint Presentation</vt:lpstr>
      <vt:lpstr>PowerPoint Presentation</vt:lpstr>
      <vt:lpstr>PowerPoint Presentation</vt:lpstr>
      <vt:lpstr>PowerPoint Presentation</vt:lpstr>
      <vt:lpstr>PowerPoint Presentation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dc:title>
  <dc:creator>Lenovo Core10</dc:creator>
  <cp:lastModifiedBy>Nour Mohamed Mohamed</cp:lastModifiedBy>
  <cp:revision>29</cp:revision>
  <dcterms:created xsi:type="dcterms:W3CDTF">2021-06-09T18:55:33Z</dcterms:created>
  <dcterms:modified xsi:type="dcterms:W3CDTF">2021-06-14T22:20:51Z</dcterms:modified>
</cp:coreProperties>
</file>