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 bookmarkIdSeed="2">
  <p:sldMasterIdLst>
    <p:sldMasterId id="2147483648" r:id="rId4"/>
  </p:sldMasterIdLst>
  <p:notesMasterIdLst>
    <p:notesMasterId r:id="rId25"/>
  </p:notesMasterIdLst>
  <p:handoutMasterIdLst>
    <p:handoutMasterId r:id="rId26"/>
  </p:handoutMasterIdLst>
  <p:sldIdLst>
    <p:sldId id="358" r:id="rId5"/>
    <p:sldId id="510" r:id="rId6"/>
    <p:sldId id="511" r:id="rId7"/>
    <p:sldId id="611" r:id="rId8"/>
    <p:sldId id="607" r:id="rId9"/>
    <p:sldId id="596" r:id="rId10"/>
    <p:sldId id="608" r:id="rId11"/>
    <p:sldId id="562" r:id="rId12"/>
    <p:sldId id="616" r:id="rId13"/>
    <p:sldId id="617" r:id="rId14"/>
    <p:sldId id="593" r:id="rId15"/>
    <p:sldId id="609" r:id="rId16"/>
    <p:sldId id="564" r:id="rId17"/>
    <p:sldId id="592" r:id="rId18"/>
    <p:sldId id="415" r:id="rId19"/>
    <p:sldId id="610" r:id="rId20"/>
    <p:sldId id="591" r:id="rId21"/>
    <p:sldId id="561" r:id="rId22"/>
    <p:sldId id="579" r:id="rId23"/>
    <p:sldId id="456" r:id="rId24"/>
  </p:sldIdLst>
  <p:sldSz cx="9144000" cy="5143500" type="screen16x9"/>
  <p:notesSz cx="6881813" cy="92964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8D555BDC-712A-D847-BE44-26DF3EC466F7}">
          <p14:sldIdLst>
            <p14:sldId id="358"/>
            <p14:sldId id="510"/>
            <p14:sldId id="511"/>
            <p14:sldId id="611"/>
            <p14:sldId id="607"/>
            <p14:sldId id="596"/>
            <p14:sldId id="608"/>
            <p14:sldId id="562"/>
            <p14:sldId id="616"/>
            <p14:sldId id="617"/>
            <p14:sldId id="593"/>
            <p14:sldId id="609"/>
            <p14:sldId id="564"/>
            <p14:sldId id="592"/>
            <p14:sldId id="415"/>
            <p14:sldId id="610"/>
            <p14:sldId id="591"/>
            <p14:sldId id="561"/>
            <p14:sldId id="579"/>
            <p14:sldId id="45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48" userDrawn="1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  <p15:guide id="4" pos="228">
          <p15:clr>
            <a:srgbClr val="A4A3A4"/>
          </p15:clr>
        </p15:guide>
        <p15:guide id="5" pos="288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16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sher B. Curtis" initials="ABC" lastIdx="1" clrIdx="0">
    <p:extLst>
      <p:ext uri="{19B8F6BF-5375-455C-9EA6-DF929625EA0E}">
        <p15:presenceInfo xmlns:p15="http://schemas.microsoft.com/office/powerpoint/2012/main" userId="Asher B. Curti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61F6D"/>
    <a:srgbClr val="595959"/>
    <a:srgbClr val="B9A077"/>
    <a:srgbClr val="412985"/>
    <a:srgbClr val="0000FF"/>
    <a:srgbClr val="C09F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989" autoAdjust="0"/>
    <p:restoredTop sz="94070" autoAdjust="0"/>
  </p:normalViewPr>
  <p:slideViewPr>
    <p:cSldViewPr snapToGrid="0">
      <p:cViewPr varScale="1">
        <p:scale>
          <a:sx n="197" d="100"/>
          <a:sy n="197" d="100"/>
        </p:scale>
        <p:origin x="3282" y="162"/>
      </p:cViewPr>
      <p:guideLst>
        <p:guide orient="horz" pos="2148"/>
        <p:guide pos="2880"/>
        <p:guide orient="horz" pos="1620"/>
        <p:guide pos="228"/>
        <p:guide pos="288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5664"/>
    </p:cViewPr>
  </p:sorterViewPr>
  <p:notesViewPr>
    <p:cSldViewPr snapToGrid="0">
      <p:cViewPr varScale="1">
        <p:scale>
          <a:sx n="85" d="100"/>
          <a:sy n="85" d="100"/>
        </p:scale>
        <p:origin x="3852" y="102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98102" y="0"/>
            <a:ext cx="2982119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F87AE820-DFE1-4C3C-B564-108A438BD633}" type="datetimeFigureOut">
              <a:rPr lang="en-US">
                <a:latin typeface="Arial" panose="020B0604020202020204" pitchFamily="34" charset="0"/>
              </a:rPr>
              <a:pPr>
                <a:defRPr/>
              </a:pPr>
              <a:t>9/25/2025</a:t>
            </a:fld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2982119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98102" y="8829967"/>
            <a:ext cx="2982119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29C84BD-FF2B-4119-9416-77652C2C47E2}" type="slidenum">
              <a:rPr lang="en-US">
                <a:latin typeface="Arial" panose="020B0604020202020204" pitchFamily="34" charset="0"/>
              </a:rPr>
              <a:pPr>
                <a:defRPr/>
              </a:pPr>
              <a:t>‹#›</a:t>
            </a:fld>
            <a:endParaRPr 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61755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anose="020B0604020202020204" pitchFamily="34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8102" y="0"/>
            <a:ext cx="2982119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Arial" panose="020B0604020202020204" pitchFamily="34" charset="0"/>
                <a:cs typeface="+mn-cs"/>
              </a:defRPr>
            </a:lvl1pPr>
          </a:lstStyle>
          <a:p>
            <a:pPr>
              <a:defRPr/>
            </a:pPr>
            <a:fld id="{7C0560D2-22A1-4522-9A61-5BC081CC233D}" type="datetimeFigureOut">
              <a:rPr lang="en-US" smtClean="0"/>
              <a:pPr>
                <a:defRPr/>
              </a:pPr>
              <a:t>9/25/2025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42900" y="696913"/>
            <a:ext cx="6196013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182" y="4415790"/>
            <a:ext cx="5505450" cy="41833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82119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anose="020B0604020202020204" pitchFamily="34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8102" y="8829967"/>
            <a:ext cx="2982119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Arial" panose="020B0604020202020204" pitchFamily="34" charset="0"/>
                <a:cs typeface="+mn-cs"/>
              </a:defRPr>
            </a:lvl1pPr>
          </a:lstStyle>
          <a:p>
            <a:pPr>
              <a:defRPr/>
            </a:pPr>
            <a:fld id="{7B479713-0D50-44A6-B1F4-4082749E615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21462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B479713-0D50-44A6-B1F4-4082749E615F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4488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B479713-0D50-44A6-B1F4-4082749E615F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1045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B479713-0D50-44A6-B1F4-4082749E615F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9513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B479713-0D50-44A6-B1F4-4082749E615F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1916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B479713-0D50-44A6-B1F4-4082749E615F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25194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B479713-0D50-44A6-B1F4-4082749E615F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0171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479713-0D50-44A6-B1F4-4082749E615F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13762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B479713-0D50-44A6-B1F4-4082749E615F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7827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B479713-0D50-44A6-B1F4-4082749E615F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3502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B479713-0D50-44A6-B1F4-4082749E615F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95243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B479713-0D50-44A6-B1F4-4082749E615F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6556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B479713-0D50-44A6-B1F4-4082749E615F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79740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B479713-0D50-44A6-B1F4-4082749E615F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259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B479713-0D50-44A6-B1F4-4082749E615F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94607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B479713-0D50-44A6-B1F4-4082749E615F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69366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B479713-0D50-44A6-B1F4-4082749E615F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4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B479713-0D50-44A6-B1F4-4082749E615F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6691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B479713-0D50-44A6-B1F4-4082749E615F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0380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B479713-0D50-44A6-B1F4-4082749E615F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9406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B479713-0D50-44A6-B1F4-4082749E615F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9479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61951" y="3014332"/>
            <a:ext cx="7762875" cy="538609"/>
          </a:xfrm>
          <a:prstGeom prst="rect">
            <a:avLst/>
          </a:prstGeom>
        </p:spPr>
        <p:txBody>
          <a:bodyPr anchor="t" anchorCtr="0"/>
          <a:lstStyle>
            <a:lvl1pPr marL="0" indent="0" algn="l">
              <a:spcBef>
                <a:spcPts val="0"/>
              </a:spcBef>
              <a:spcAft>
                <a:spcPts val="300"/>
              </a:spcAft>
              <a:buNone/>
              <a:defRPr sz="2900" b="0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name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361951" y="1419523"/>
            <a:ext cx="7743825" cy="1272143"/>
          </a:xfrm>
          <a:prstGeom prst="rect">
            <a:avLst/>
          </a:prstGeom>
        </p:spPr>
        <p:txBody>
          <a:bodyPr anchor="b" anchorCtr="0"/>
          <a:lstStyle>
            <a:lvl1pPr algn="l">
              <a:lnSpc>
                <a:spcPts val="4600"/>
              </a:lnSpc>
              <a:spcBef>
                <a:spcPts val="0"/>
              </a:spcBef>
              <a:defRPr sz="4400" b="0" cap="all" spc="-30" baseline="0">
                <a:solidFill>
                  <a:schemeClr val="tx2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Freeform 12"/>
          <p:cNvSpPr>
            <a:spLocks/>
          </p:cNvSpPr>
          <p:nvPr userDrawn="1"/>
        </p:nvSpPr>
        <p:spPr bwMode="auto">
          <a:xfrm>
            <a:off x="7951304" y="384934"/>
            <a:ext cx="1192696" cy="799273"/>
          </a:xfrm>
          <a:custGeom>
            <a:avLst/>
            <a:gdLst>
              <a:gd name="T0" fmla="*/ 88 w 3456"/>
              <a:gd name="T1" fmla="*/ 0 h 2317"/>
              <a:gd name="T2" fmla="*/ 462 w 3456"/>
              <a:gd name="T3" fmla="*/ 0 h 2317"/>
              <a:gd name="T4" fmla="*/ 1159 w 3456"/>
              <a:gd name="T5" fmla="*/ 0 h 2317"/>
              <a:gd name="T6" fmla="*/ 1231 w 3456"/>
              <a:gd name="T7" fmla="*/ 419 h 2317"/>
              <a:gd name="T8" fmla="*/ 953 w 3456"/>
              <a:gd name="T9" fmla="*/ 419 h 2317"/>
              <a:gd name="T10" fmla="*/ 1239 w 3456"/>
              <a:gd name="T11" fmla="*/ 1591 h 2317"/>
              <a:gd name="T12" fmla="*/ 1298 w 3456"/>
              <a:gd name="T13" fmla="*/ 1374 h 2317"/>
              <a:gd name="T14" fmla="*/ 1387 w 3456"/>
              <a:gd name="T15" fmla="*/ 1044 h 2317"/>
              <a:gd name="T16" fmla="*/ 1487 w 3456"/>
              <a:gd name="T17" fmla="*/ 673 h 2317"/>
              <a:gd name="T18" fmla="*/ 1580 w 3456"/>
              <a:gd name="T19" fmla="*/ 328 h 2317"/>
              <a:gd name="T20" fmla="*/ 1646 w 3456"/>
              <a:gd name="T21" fmla="*/ 81 h 2317"/>
              <a:gd name="T22" fmla="*/ 1763 w 3456"/>
              <a:gd name="T23" fmla="*/ 0 h 2317"/>
              <a:gd name="T24" fmla="*/ 2093 w 3456"/>
              <a:gd name="T25" fmla="*/ 0 h 2317"/>
              <a:gd name="T26" fmla="*/ 2122 w 3456"/>
              <a:gd name="T27" fmla="*/ 113 h 2317"/>
              <a:gd name="T28" fmla="*/ 2189 w 3456"/>
              <a:gd name="T29" fmla="*/ 380 h 2317"/>
              <a:gd name="T30" fmla="*/ 2277 w 3456"/>
              <a:gd name="T31" fmla="*/ 734 h 2317"/>
              <a:gd name="T32" fmla="*/ 2369 w 3456"/>
              <a:gd name="T33" fmla="*/ 1105 h 2317"/>
              <a:gd name="T34" fmla="*/ 2447 w 3456"/>
              <a:gd name="T35" fmla="*/ 1420 h 2317"/>
              <a:gd name="T36" fmla="*/ 2496 w 3456"/>
              <a:gd name="T37" fmla="*/ 1611 h 2317"/>
              <a:gd name="T38" fmla="*/ 2634 w 3456"/>
              <a:gd name="T39" fmla="*/ 419 h 2317"/>
              <a:gd name="T40" fmla="*/ 2536 w 3456"/>
              <a:gd name="T41" fmla="*/ 281 h 2317"/>
              <a:gd name="T42" fmla="*/ 2536 w 3456"/>
              <a:gd name="T43" fmla="*/ 0 h 2317"/>
              <a:gd name="T44" fmla="*/ 3215 w 3456"/>
              <a:gd name="T45" fmla="*/ 419 h 2317"/>
              <a:gd name="T46" fmla="*/ 3178 w 3456"/>
              <a:gd name="T47" fmla="*/ 446 h 2317"/>
              <a:gd name="T48" fmla="*/ 3127 w 3456"/>
              <a:gd name="T49" fmla="*/ 640 h 2317"/>
              <a:gd name="T50" fmla="*/ 3041 w 3456"/>
              <a:gd name="T51" fmla="*/ 967 h 2317"/>
              <a:gd name="T52" fmla="*/ 2938 w 3456"/>
              <a:gd name="T53" fmla="*/ 1360 h 2317"/>
              <a:gd name="T54" fmla="*/ 2833 w 3456"/>
              <a:gd name="T55" fmla="*/ 1754 h 2317"/>
              <a:gd name="T56" fmla="*/ 2746 w 3456"/>
              <a:gd name="T57" fmla="*/ 2084 h 2317"/>
              <a:gd name="T58" fmla="*/ 2693 w 3456"/>
              <a:gd name="T59" fmla="*/ 2286 h 2317"/>
              <a:gd name="T60" fmla="*/ 2525 w 3456"/>
              <a:gd name="T61" fmla="*/ 2317 h 2317"/>
              <a:gd name="T62" fmla="*/ 2242 w 3456"/>
              <a:gd name="T63" fmla="*/ 2317 h 2317"/>
              <a:gd name="T64" fmla="*/ 2020 w 3456"/>
              <a:gd name="T65" fmla="*/ 2301 h 2317"/>
              <a:gd name="T66" fmla="*/ 1977 w 3456"/>
              <a:gd name="T67" fmla="*/ 2131 h 2317"/>
              <a:gd name="T68" fmla="*/ 1906 w 3456"/>
              <a:gd name="T69" fmla="*/ 1845 h 2317"/>
              <a:gd name="T70" fmla="*/ 1825 w 3456"/>
              <a:gd name="T71" fmla="*/ 1527 h 2317"/>
              <a:gd name="T72" fmla="*/ 1758 w 3456"/>
              <a:gd name="T73" fmla="*/ 1258 h 2317"/>
              <a:gd name="T74" fmla="*/ 1725 w 3456"/>
              <a:gd name="T75" fmla="*/ 1126 h 2317"/>
              <a:gd name="T76" fmla="*/ 1705 w 3456"/>
              <a:gd name="T77" fmla="*/ 1195 h 2317"/>
              <a:gd name="T78" fmla="*/ 1644 w 3456"/>
              <a:gd name="T79" fmla="*/ 1428 h 2317"/>
              <a:gd name="T80" fmla="*/ 1561 w 3456"/>
              <a:gd name="T81" fmla="*/ 1739 h 2317"/>
              <a:gd name="T82" fmla="*/ 1481 w 3456"/>
              <a:gd name="T83" fmla="*/ 2045 h 2317"/>
              <a:gd name="T84" fmla="*/ 1423 w 3456"/>
              <a:gd name="T85" fmla="*/ 2263 h 2317"/>
              <a:gd name="T86" fmla="*/ 1272 w 3456"/>
              <a:gd name="T87" fmla="*/ 2317 h 2317"/>
              <a:gd name="T88" fmla="*/ 1012 w 3456"/>
              <a:gd name="T89" fmla="*/ 2317 h 2317"/>
              <a:gd name="T90" fmla="*/ 748 w 3456"/>
              <a:gd name="T91" fmla="*/ 2313 h 2317"/>
              <a:gd name="T92" fmla="*/ 711 w 3456"/>
              <a:gd name="T93" fmla="*/ 2169 h 2317"/>
              <a:gd name="T94" fmla="*/ 638 w 3456"/>
              <a:gd name="T95" fmla="*/ 1874 h 2317"/>
              <a:gd name="T96" fmla="*/ 542 w 3456"/>
              <a:gd name="T97" fmla="*/ 1494 h 2317"/>
              <a:gd name="T98" fmla="*/ 442 w 3456"/>
              <a:gd name="T99" fmla="*/ 1093 h 2317"/>
              <a:gd name="T100" fmla="*/ 353 w 3456"/>
              <a:gd name="T101" fmla="*/ 738 h 2317"/>
              <a:gd name="T102" fmla="*/ 291 w 3456"/>
              <a:gd name="T103" fmla="*/ 492 h 2317"/>
              <a:gd name="T104" fmla="*/ 118 w 3456"/>
              <a:gd name="T105" fmla="*/ 419 h 2317"/>
              <a:gd name="T106" fmla="*/ 0 w 3456"/>
              <a:gd name="T107" fmla="*/ 419 h 23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3456" h="2317">
                <a:moveTo>
                  <a:pt x="0" y="0"/>
                </a:moveTo>
                <a:lnTo>
                  <a:pt x="15" y="0"/>
                </a:lnTo>
                <a:lnTo>
                  <a:pt x="22" y="0"/>
                </a:lnTo>
                <a:lnTo>
                  <a:pt x="43" y="0"/>
                </a:lnTo>
                <a:lnTo>
                  <a:pt x="71" y="0"/>
                </a:lnTo>
                <a:lnTo>
                  <a:pt x="88" y="0"/>
                </a:lnTo>
                <a:lnTo>
                  <a:pt x="189" y="0"/>
                </a:lnTo>
                <a:lnTo>
                  <a:pt x="237" y="0"/>
                </a:lnTo>
                <a:lnTo>
                  <a:pt x="289" y="0"/>
                </a:lnTo>
                <a:lnTo>
                  <a:pt x="345" y="0"/>
                </a:lnTo>
                <a:lnTo>
                  <a:pt x="402" y="0"/>
                </a:lnTo>
                <a:lnTo>
                  <a:pt x="462" y="0"/>
                </a:lnTo>
                <a:lnTo>
                  <a:pt x="941" y="0"/>
                </a:lnTo>
                <a:lnTo>
                  <a:pt x="993" y="0"/>
                </a:lnTo>
                <a:lnTo>
                  <a:pt x="1042" y="0"/>
                </a:lnTo>
                <a:lnTo>
                  <a:pt x="1106" y="0"/>
                </a:lnTo>
                <a:lnTo>
                  <a:pt x="1125" y="0"/>
                </a:lnTo>
                <a:lnTo>
                  <a:pt x="1159" y="0"/>
                </a:lnTo>
                <a:lnTo>
                  <a:pt x="1188" y="0"/>
                </a:lnTo>
                <a:lnTo>
                  <a:pt x="1231" y="0"/>
                </a:lnTo>
                <a:lnTo>
                  <a:pt x="1231" y="372"/>
                </a:lnTo>
                <a:lnTo>
                  <a:pt x="1231" y="394"/>
                </a:lnTo>
                <a:lnTo>
                  <a:pt x="1231" y="410"/>
                </a:lnTo>
                <a:lnTo>
                  <a:pt x="1231" y="419"/>
                </a:lnTo>
                <a:lnTo>
                  <a:pt x="1082" y="419"/>
                </a:lnTo>
                <a:lnTo>
                  <a:pt x="1053" y="419"/>
                </a:lnTo>
                <a:lnTo>
                  <a:pt x="1024" y="419"/>
                </a:lnTo>
                <a:lnTo>
                  <a:pt x="997" y="419"/>
                </a:lnTo>
                <a:lnTo>
                  <a:pt x="973" y="419"/>
                </a:lnTo>
                <a:lnTo>
                  <a:pt x="953" y="419"/>
                </a:lnTo>
                <a:lnTo>
                  <a:pt x="924" y="419"/>
                </a:lnTo>
                <a:lnTo>
                  <a:pt x="1226" y="1638"/>
                </a:lnTo>
                <a:lnTo>
                  <a:pt x="1227" y="1635"/>
                </a:lnTo>
                <a:lnTo>
                  <a:pt x="1229" y="1627"/>
                </a:lnTo>
                <a:lnTo>
                  <a:pt x="1234" y="1611"/>
                </a:lnTo>
                <a:lnTo>
                  <a:pt x="1239" y="1591"/>
                </a:lnTo>
                <a:lnTo>
                  <a:pt x="1246" y="1566"/>
                </a:lnTo>
                <a:lnTo>
                  <a:pt x="1255" y="1536"/>
                </a:lnTo>
                <a:lnTo>
                  <a:pt x="1264" y="1502"/>
                </a:lnTo>
                <a:lnTo>
                  <a:pt x="1275" y="1463"/>
                </a:lnTo>
                <a:lnTo>
                  <a:pt x="1286" y="1420"/>
                </a:lnTo>
                <a:lnTo>
                  <a:pt x="1298" y="1374"/>
                </a:lnTo>
                <a:lnTo>
                  <a:pt x="1311" y="1325"/>
                </a:lnTo>
                <a:lnTo>
                  <a:pt x="1325" y="1273"/>
                </a:lnTo>
                <a:lnTo>
                  <a:pt x="1339" y="1219"/>
                </a:lnTo>
                <a:lnTo>
                  <a:pt x="1355" y="1162"/>
                </a:lnTo>
                <a:lnTo>
                  <a:pt x="1371" y="1104"/>
                </a:lnTo>
                <a:lnTo>
                  <a:pt x="1387" y="1044"/>
                </a:lnTo>
                <a:lnTo>
                  <a:pt x="1403" y="984"/>
                </a:lnTo>
                <a:lnTo>
                  <a:pt x="1420" y="922"/>
                </a:lnTo>
                <a:lnTo>
                  <a:pt x="1437" y="860"/>
                </a:lnTo>
                <a:lnTo>
                  <a:pt x="1454" y="797"/>
                </a:lnTo>
                <a:lnTo>
                  <a:pt x="1470" y="734"/>
                </a:lnTo>
                <a:lnTo>
                  <a:pt x="1487" y="673"/>
                </a:lnTo>
                <a:lnTo>
                  <a:pt x="1504" y="611"/>
                </a:lnTo>
                <a:lnTo>
                  <a:pt x="1520" y="551"/>
                </a:lnTo>
                <a:lnTo>
                  <a:pt x="1535" y="492"/>
                </a:lnTo>
                <a:lnTo>
                  <a:pt x="1551" y="436"/>
                </a:lnTo>
                <a:lnTo>
                  <a:pt x="1566" y="380"/>
                </a:lnTo>
                <a:lnTo>
                  <a:pt x="1580" y="328"/>
                </a:lnTo>
                <a:lnTo>
                  <a:pt x="1593" y="278"/>
                </a:lnTo>
                <a:lnTo>
                  <a:pt x="1605" y="231"/>
                </a:lnTo>
                <a:lnTo>
                  <a:pt x="1618" y="188"/>
                </a:lnTo>
                <a:lnTo>
                  <a:pt x="1629" y="149"/>
                </a:lnTo>
                <a:lnTo>
                  <a:pt x="1638" y="112"/>
                </a:lnTo>
                <a:lnTo>
                  <a:pt x="1646" y="81"/>
                </a:lnTo>
                <a:lnTo>
                  <a:pt x="1654" y="55"/>
                </a:lnTo>
                <a:lnTo>
                  <a:pt x="1660" y="33"/>
                </a:lnTo>
                <a:lnTo>
                  <a:pt x="1664" y="16"/>
                </a:lnTo>
                <a:lnTo>
                  <a:pt x="1667" y="6"/>
                </a:lnTo>
                <a:lnTo>
                  <a:pt x="1668" y="0"/>
                </a:lnTo>
                <a:lnTo>
                  <a:pt x="1763" y="0"/>
                </a:lnTo>
                <a:lnTo>
                  <a:pt x="1794" y="0"/>
                </a:lnTo>
                <a:lnTo>
                  <a:pt x="1811" y="0"/>
                </a:lnTo>
                <a:lnTo>
                  <a:pt x="1968" y="0"/>
                </a:lnTo>
                <a:lnTo>
                  <a:pt x="1999" y="0"/>
                </a:lnTo>
                <a:lnTo>
                  <a:pt x="2028" y="0"/>
                </a:lnTo>
                <a:lnTo>
                  <a:pt x="2093" y="0"/>
                </a:lnTo>
                <a:lnTo>
                  <a:pt x="2095" y="6"/>
                </a:lnTo>
                <a:lnTo>
                  <a:pt x="2098" y="16"/>
                </a:lnTo>
                <a:lnTo>
                  <a:pt x="2102" y="33"/>
                </a:lnTo>
                <a:lnTo>
                  <a:pt x="2107" y="55"/>
                </a:lnTo>
                <a:lnTo>
                  <a:pt x="2113" y="81"/>
                </a:lnTo>
                <a:lnTo>
                  <a:pt x="2122" y="113"/>
                </a:lnTo>
                <a:lnTo>
                  <a:pt x="2130" y="149"/>
                </a:lnTo>
                <a:lnTo>
                  <a:pt x="2141" y="188"/>
                </a:lnTo>
                <a:lnTo>
                  <a:pt x="2151" y="231"/>
                </a:lnTo>
                <a:lnTo>
                  <a:pt x="2163" y="278"/>
                </a:lnTo>
                <a:lnTo>
                  <a:pt x="2175" y="328"/>
                </a:lnTo>
                <a:lnTo>
                  <a:pt x="2189" y="380"/>
                </a:lnTo>
                <a:lnTo>
                  <a:pt x="2202" y="436"/>
                </a:lnTo>
                <a:lnTo>
                  <a:pt x="2216" y="492"/>
                </a:lnTo>
                <a:lnTo>
                  <a:pt x="2231" y="552"/>
                </a:lnTo>
                <a:lnTo>
                  <a:pt x="2246" y="611"/>
                </a:lnTo>
                <a:lnTo>
                  <a:pt x="2261" y="673"/>
                </a:lnTo>
                <a:lnTo>
                  <a:pt x="2277" y="734"/>
                </a:lnTo>
                <a:lnTo>
                  <a:pt x="2292" y="797"/>
                </a:lnTo>
                <a:lnTo>
                  <a:pt x="2308" y="860"/>
                </a:lnTo>
                <a:lnTo>
                  <a:pt x="2323" y="922"/>
                </a:lnTo>
                <a:lnTo>
                  <a:pt x="2339" y="984"/>
                </a:lnTo>
                <a:lnTo>
                  <a:pt x="2354" y="1044"/>
                </a:lnTo>
                <a:lnTo>
                  <a:pt x="2369" y="1105"/>
                </a:lnTo>
                <a:lnTo>
                  <a:pt x="2384" y="1162"/>
                </a:lnTo>
                <a:lnTo>
                  <a:pt x="2397" y="1219"/>
                </a:lnTo>
                <a:lnTo>
                  <a:pt x="2411" y="1273"/>
                </a:lnTo>
                <a:lnTo>
                  <a:pt x="2423" y="1325"/>
                </a:lnTo>
                <a:lnTo>
                  <a:pt x="2436" y="1374"/>
                </a:lnTo>
                <a:lnTo>
                  <a:pt x="2447" y="1420"/>
                </a:lnTo>
                <a:lnTo>
                  <a:pt x="2458" y="1463"/>
                </a:lnTo>
                <a:lnTo>
                  <a:pt x="2467" y="1502"/>
                </a:lnTo>
                <a:lnTo>
                  <a:pt x="2477" y="1536"/>
                </a:lnTo>
                <a:lnTo>
                  <a:pt x="2484" y="1565"/>
                </a:lnTo>
                <a:lnTo>
                  <a:pt x="2490" y="1591"/>
                </a:lnTo>
                <a:lnTo>
                  <a:pt x="2496" y="1611"/>
                </a:lnTo>
                <a:lnTo>
                  <a:pt x="2499" y="1627"/>
                </a:lnTo>
                <a:lnTo>
                  <a:pt x="2501" y="1635"/>
                </a:lnTo>
                <a:lnTo>
                  <a:pt x="2502" y="1638"/>
                </a:lnTo>
                <a:lnTo>
                  <a:pt x="2831" y="419"/>
                </a:lnTo>
                <a:lnTo>
                  <a:pt x="2663" y="419"/>
                </a:lnTo>
                <a:lnTo>
                  <a:pt x="2634" y="419"/>
                </a:lnTo>
                <a:lnTo>
                  <a:pt x="2607" y="419"/>
                </a:lnTo>
                <a:lnTo>
                  <a:pt x="2582" y="419"/>
                </a:lnTo>
                <a:lnTo>
                  <a:pt x="2562" y="419"/>
                </a:lnTo>
                <a:lnTo>
                  <a:pt x="2546" y="419"/>
                </a:lnTo>
                <a:lnTo>
                  <a:pt x="2536" y="419"/>
                </a:lnTo>
                <a:lnTo>
                  <a:pt x="2536" y="281"/>
                </a:lnTo>
                <a:lnTo>
                  <a:pt x="2536" y="246"/>
                </a:lnTo>
                <a:lnTo>
                  <a:pt x="2536" y="209"/>
                </a:lnTo>
                <a:lnTo>
                  <a:pt x="2536" y="47"/>
                </a:lnTo>
                <a:lnTo>
                  <a:pt x="2536" y="26"/>
                </a:lnTo>
                <a:lnTo>
                  <a:pt x="2536" y="10"/>
                </a:lnTo>
                <a:lnTo>
                  <a:pt x="2536" y="0"/>
                </a:lnTo>
                <a:lnTo>
                  <a:pt x="3456" y="0"/>
                </a:lnTo>
                <a:lnTo>
                  <a:pt x="3456" y="419"/>
                </a:lnTo>
                <a:lnTo>
                  <a:pt x="3283" y="419"/>
                </a:lnTo>
                <a:lnTo>
                  <a:pt x="3258" y="419"/>
                </a:lnTo>
                <a:lnTo>
                  <a:pt x="3234" y="419"/>
                </a:lnTo>
                <a:lnTo>
                  <a:pt x="3215" y="419"/>
                </a:lnTo>
                <a:lnTo>
                  <a:pt x="3199" y="419"/>
                </a:lnTo>
                <a:lnTo>
                  <a:pt x="3189" y="419"/>
                </a:lnTo>
                <a:lnTo>
                  <a:pt x="3186" y="419"/>
                </a:lnTo>
                <a:lnTo>
                  <a:pt x="3185" y="422"/>
                </a:lnTo>
                <a:lnTo>
                  <a:pt x="3183" y="431"/>
                </a:lnTo>
                <a:lnTo>
                  <a:pt x="3178" y="446"/>
                </a:lnTo>
                <a:lnTo>
                  <a:pt x="3173" y="466"/>
                </a:lnTo>
                <a:lnTo>
                  <a:pt x="3166" y="492"/>
                </a:lnTo>
                <a:lnTo>
                  <a:pt x="3159" y="522"/>
                </a:lnTo>
                <a:lnTo>
                  <a:pt x="3149" y="558"/>
                </a:lnTo>
                <a:lnTo>
                  <a:pt x="3139" y="597"/>
                </a:lnTo>
                <a:lnTo>
                  <a:pt x="3127" y="640"/>
                </a:lnTo>
                <a:lnTo>
                  <a:pt x="3115" y="687"/>
                </a:lnTo>
                <a:lnTo>
                  <a:pt x="3101" y="738"/>
                </a:lnTo>
                <a:lnTo>
                  <a:pt x="3087" y="791"/>
                </a:lnTo>
                <a:lnTo>
                  <a:pt x="3073" y="847"/>
                </a:lnTo>
                <a:lnTo>
                  <a:pt x="3057" y="906"/>
                </a:lnTo>
                <a:lnTo>
                  <a:pt x="3041" y="967"/>
                </a:lnTo>
                <a:lnTo>
                  <a:pt x="3025" y="1029"/>
                </a:lnTo>
                <a:lnTo>
                  <a:pt x="3008" y="1093"/>
                </a:lnTo>
                <a:lnTo>
                  <a:pt x="2990" y="1159"/>
                </a:lnTo>
                <a:lnTo>
                  <a:pt x="2973" y="1225"/>
                </a:lnTo>
                <a:lnTo>
                  <a:pt x="2955" y="1292"/>
                </a:lnTo>
                <a:lnTo>
                  <a:pt x="2938" y="1360"/>
                </a:lnTo>
                <a:lnTo>
                  <a:pt x="2920" y="1427"/>
                </a:lnTo>
                <a:lnTo>
                  <a:pt x="2902" y="1494"/>
                </a:lnTo>
                <a:lnTo>
                  <a:pt x="2884" y="1560"/>
                </a:lnTo>
                <a:lnTo>
                  <a:pt x="2867" y="1626"/>
                </a:lnTo>
                <a:lnTo>
                  <a:pt x="2850" y="1691"/>
                </a:lnTo>
                <a:lnTo>
                  <a:pt x="2833" y="1754"/>
                </a:lnTo>
                <a:lnTo>
                  <a:pt x="2817" y="1815"/>
                </a:lnTo>
                <a:lnTo>
                  <a:pt x="2801" y="1874"/>
                </a:lnTo>
                <a:lnTo>
                  <a:pt x="2787" y="1931"/>
                </a:lnTo>
                <a:lnTo>
                  <a:pt x="2772" y="1985"/>
                </a:lnTo>
                <a:lnTo>
                  <a:pt x="2759" y="2036"/>
                </a:lnTo>
                <a:lnTo>
                  <a:pt x="2746" y="2084"/>
                </a:lnTo>
                <a:lnTo>
                  <a:pt x="2734" y="2128"/>
                </a:lnTo>
                <a:lnTo>
                  <a:pt x="2724" y="2169"/>
                </a:lnTo>
                <a:lnTo>
                  <a:pt x="2715" y="2205"/>
                </a:lnTo>
                <a:lnTo>
                  <a:pt x="2706" y="2237"/>
                </a:lnTo>
                <a:lnTo>
                  <a:pt x="2699" y="2264"/>
                </a:lnTo>
                <a:lnTo>
                  <a:pt x="2693" y="2286"/>
                </a:lnTo>
                <a:lnTo>
                  <a:pt x="2688" y="2302"/>
                </a:lnTo>
                <a:lnTo>
                  <a:pt x="2686" y="2313"/>
                </a:lnTo>
                <a:lnTo>
                  <a:pt x="2684" y="2317"/>
                </a:lnTo>
                <a:lnTo>
                  <a:pt x="2584" y="2317"/>
                </a:lnTo>
                <a:lnTo>
                  <a:pt x="2548" y="2317"/>
                </a:lnTo>
                <a:lnTo>
                  <a:pt x="2525" y="2317"/>
                </a:lnTo>
                <a:lnTo>
                  <a:pt x="2490" y="2317"/>
                </a:lnTo>
                <a:lnTo>
                  <a:pt x="2466" y="2317"/>
                </a:lnTo>
                <a:lnTo>
                  <a:pt x="2422" y="2317"/>
                </a:lnTo>
                <a:lnTo>
                  <a:pt x="2312" y="2317"/>
                </a:lnTo>
                <a:lnTo>
                  <a:pt x="2286" y="2317"/>
                </a:lnTo>
                <a:lnTo>
                  <a:pt x="2242" y="2317"/>
                </a:lnTo>
                <a:lnTo>
                  <a:pt x="2058" y="2317"/>
                </a:lnTo>
                <a:lnTo>
                  <a:pt x="2045" y="2317"/>
                </a:lnTo>
                <a:lnTo>
                  <a:pt x="2032" y="2317"/>
                </a:lnTo>
                <a:lnTo>
                  <a:pt x="2024" y="2317"/>
                </a:lnTo>
                <a:lnTo>
                  <a:pt x="2023" y="2312"/>
                </a:lnTo>
                <a:lnTo>
                  <a:pt x="2020" y="2301"/>
                </a:lnTo>
                <a:lnTo>
                  <a:pt x="2016" y="2285"/>
                </a:lnTo>
                <a:lnTo>
                  <a:pt x="2011" y="2263"/>
                </a:lnTo>
                <a:lnTo>
                  <a:pt x="2003" y="2236"/>
                </a:lnTo>
                <a:lnTo>
                  <a:pt x="1996" y="2205"/>
                </a:lnTo>
                <a:lnTo>
                  <a:pt x="1988" y="2170"/>
                </a:lnTo>
                <a:lnTo>
                  <a:pt x="1977" y="2131"/>
                </a:lnTo>
                <a:lnTo>
                  <a:pt x="1967" y="2089"/>
                </a:lnTo>
                <a:lnTo>
                  <a:pt x="1956" y="2045"/>
                </a:lnTo>
                <a:lnTo>
                  <a:pt x="1944" y="1998"/>
                </a:lnTo>
                <a:lnTo>
                  <a:pt x="1931" y="1948"/>
                </a:lnTo>
                <a:lnTo>
                  <a:pt x="1919" y="1897"/>
                </a:lnTo>
                <a:lnTo>
                  <a:pt x="1906" y="1845"/>
                </a:lnTo>
                <a:lnTo>
                  <a:pt x="1892" y="1792"/>
                </a:lnTo>
                <a:lnTo>
                  <a:pt x="1879" y="1739"/>
                </a:lnTo>
                <a:lnTo>
                  <a:pt x="1865" y="1684"/>
                </a:lnTo>
                <a:lnTo>
                  <a:pt x="1852" y="1631"/>
                </a:lnTo>
                <a:lnTo>
                  <a:pt x="1839" y="1578"/>
                </a:lnTo>
                <a:lnTo>
                  <a:pt x="1825" y="1527"/>
                </a:lnTo>
                <a:lnTo>
                  <a:pt x="1813" y="1476"/>
                </a:lnTo>
                <a:lnTo>
                  <a:pt x="1801" y="1428"/>
                </a:lnTo>
                <a:lnTo>
                  <a:pt x="1790" y="1381"/>
                </a:lnTo>
                <a:lnTo>
                  <a:pt x="1778" y="1337"/>
                </a:lnTo>
                <a:lnTo>
                  <a:pt x="1768" y="1296"/>
                </a:lnTo>
                <a:lnTo>
                  <a:pt x="1758" y="1258"/>
                </a:lnTo>
                <a:lnTo>
                  <a:pt x="1750" y="1225"/>
                </a:lnTo>
                <a:lnTo>
                  <a:pt x="1743" y="1195"/>
                </a:lnTo>
                <a:lnTo>
                  <a:pt x="1736" y="1170"/>
                </a:lnTo>
                <a:lnTo>
                  <a:pt x="1731" y="1150"/>
                </a:lnTo>
                <a:lnTo>
                  <a:pt x="1727" y="1135"/>
                </a:lnTo>
                <a:lnTo>
                  <a:pt x="1725" y="1126"/>
                </a:lnTo>
                <a:lnTo>
                  <a:pt x="1725" y="1123"/>
                </a:lnTo>
                <a:lnTo>
                  <a:pt x="1724" y="1126"/>
                </a:lnTo>
                <a:lnTo>
                  <a:pt x="1722" y="1135"/>
                </a:lnTo>
                <a:lnTo>
                  <a:pt x="1718" y="1150"/>
                </a:lnTo>
                <a:lnTo>
                  <a:pt x="1712" y="1170"/>
                </a:lnTo>
                <a:lnTo>
                  <a:pt x="1705" y="1195"/>
                </a:lnTo>
                <a:lnTo>
                  <a:pt x="1698" y="1225"/>
                </a:lnTo>
                <a:lnTo>
                  <a:pt x="1688" y="1258"/>
                </a:lnTo>
                <a:lnTo>
                  <a:pt x="1679" y="1296"/>
                </a:lnTo>
                <a:lnTo>
                  <a:pt x="1668" y="1337"/>
                </a:lnTo>
                <a:lnTo>
                  <a:pt x="1657" y="1381"/>
                </a:lnTo>
                <a:lnTo>
                  <a:pt x="1644" y="1428"/>
                </a:lnTo>
                <a:lnTo>
                  <a:pt x="1632" y="1476"/>
                </a:lnTo>
                <a:lnTo>
                  <a:pt x="1618" y="1527"/>
                </a:lnTo>
                <a:lnTo>
                  <a:pt x="1604" y="1578"/>
                </a:lnTo>
                <a:lnTo>
                  <a:pt x="1591" y="1631"/>
                </a:lnTo>
                <a:lnTo>
                  <a:pt x="1576" y="1684"/>
                </a:lnTo>
                <a:lnTo>
                  <a:pt x="1561" y="1739"/>
                </a:lnTo>
                <a:lnTo>
                  <a:pt x="1548" y="1792"/>
                </a:lnTo>
                <a:lnTo>
                  <a:pt x="1534" y="1845"/>
                </a:lnTo>
                <a:lnTo>
                  <a:pt x="1520" y="1897"/>
                </a:lnTo>
                <a:lnTo>
                  <a:pt x="1507" y="1948"/>
                </a:lnTo>
                <a:lnTo>
                  <a:pt x="1493" y="1998"/>
                </a:lnTo>
                <a:lnTo>
                  <a:pt x="1481" y="2045"/>
                </a:lnTo>
                <a:lnTo>
                  <a:pt x="1469" y="2089"/>
                </a:lnTo>
                <a:lnTo>
                  <a:pt x="1458" y="2131"/>
                </a:lnTo>
                <a:lnTo>
                  <a:pt x="1448" y="2170"/>
                </a:lnTo>
                <a:lnTo>
                  <a:pt x="1439" y="2205"/>
                </a:lnTo>
                <a:lnTo>
                  <a:pt x="1431" y="2236"/>
                </a:lnTo>
                <a:lnTo>
                  <a:pt x="1423" y="2263"/>
                </a:lnTo>
                <a:lnTo>
                  <a:pt x="1418" y="2285"/>
                </a:lnTo>
                <a:lnTo>
                  <a:pt x="1414" y="2301"/>
                </a:lnTo>
                <a:lnTo>
                  <a:pt x="1411" y="2312"/>
                </a:lnTo>
                <a:lnTo>
                  <a:pt x="1410" y="2317"/>
                </a:lnTo>
                <a:lnTo>
                  <a:pt x="1308" y="2317"/>
                </a:lnTo>
                <a:lnTo>
                  <a:pt x="1272" y="2317"/>
                </a:lnTo>
                <a:lnTo>
                  <a:pt x="1250" y="2317"/>
                </a:lnTo>
                <a:lnTo>
                  <a:pt x="1215" y="2317"/>
                </a:lnTo>
                <a:lnTo>
                  <a:pt x="1191" y="2317"/>
                </a:lnTo>
                <a:lnTo>
                  <a:pt x="1147" y="2317"/>
                </a:lnTo>
                <a:lnTo>
                  <a:pt x="1037" y="2317"/>
                </a:lnTo>
                <a:lnTo>
                  <a:pt x="1012" y="2317"/>
                </a:lnTo>
                <a:lnTo>
                  <a:pt x="968" y="2317"/>
                </a:lnTo>
                <a:lnTo>
                  <a:pt x="782" y="2317"/>
                </a:lnTo>
                <a:lnTo>
                  <a:pt x="771" y="2317"/>
                </a:lnTo>
                <a:lnTo>
                  <a:pt x="756" y="2317"/>
                </a:lnTo>
                <a:lnTo>
                  <a:pt x="749" y="2317"/>
                </a:lnTo>
                <a:lnTo>
                  <a:pt x="748" y="2313"/>
                </a:lnTo>
                <a:lnTo>
                  <a:pt x="745" y="2301"/>
                </a:lnTo>
                <a:lnTo>
                  <a:pt x="740" y="2286"/>
                </a:lnTo>
                <a:lnTo>
                  <a:pt x="735" y="2264"/>
                </a:lnTo>
                <a:lnTo>
                  <a:pt x="729" y="2237"/>
                </a:lnTo>
                <a:lnTo>
                  <a:pt x="721" y="2205"/>
                </a:lnTo>
                <a:lnTo>
                  <a:pt x="711" y="2169"/>
                </a:lnTo>
                <a:lnTo>
                  <a:pt x="702" y="2128"/>
                </a:lnTo>
                <a:lnTo>
                  <a:pt x="690" y="2084"/>
                </a:lnTo>
                <a:lnTo>
                  <a:pt x="679" y="2036"/>
                </a:lnTo>
                <a:lnTo>
                  <a:pt x="665" y="1985"/>
                </a:lnTo>
                <a:lnTo>
                  <a:pt x="651" y="1931"/>
                </a:lnTo>
                <a:lnTo>
                  <a:pt x="638" y="1874"/>
                </a:lnTo>
                <a:lnTo>
                  <a:pt x="623" y="1815"/>
                </a:lnTo>
                <a:lnTo>
                  <a:pt x="607" y="1753"/>
                </a:lnTo>
                <a:lnTo>
                  <a:pt x="592" y="1691"/>
                </a:lnTo>
                <a:lnTo>
                  <a:pt x="576" y="1626"/>
                </a:lnTo>
                <a:lnTo>
                  <a:pt x="559" y="1560"/>
                </a:lnTo>
                <a:lnTo>
                  <a:pt x="542" y="1494"/>
                </a:lnTo>
                <a:lnTo>
                  <a:pt x="526" y="1427"/>
                </a:lnTo>
                <a:lnTo>
                  <a:pt x="509" y="1360"/>
                </a:lnTo>
                <a:lnTo>
                  <a:pt x="492" y="1292"/>
                </a:lnTo>
                <a:lnTo>
                  <a:pt x="474" y="1225"/>
                </a:lnTo>
                <a:lnTo>
                  <a:pt x="459" y="1159"/>
                </a:lnTo>
                <a:lnTo>
                  <a:pt x="442" y="1093"/>
                </a:lnTo>
                <a:lnTo>
                  <a:pt x="426" y="1029"/>
                </a:lnTo>
                <a:lnTo>
                  <a:pt x="411" y="966"/>
                </a:lnTo>
                <a:lnTo>
                  <a:pt x="395" y="906"/>
                </a:lnTo>
                <a:lnTo>
                  <a:pt x="380" y="847"/>
                </a:lnTo>
                <a:lnTo>
                  <a:pt x="367" y="791"/>
                </a:lnTo>
                <a:lnTo>
                  <a:pt x="353" y="738"/>
                </a:lnTo>
                <a:lnTo>
                  <a:pt x="340" y="687"/>
                </a:lnTo>
                <a:lnTo>
                  <a:pt x="328" y="640"/>
                </a:lnTo>
                <a:lnTo>
                  <a:pt x="317" y="597"/>
                </a:lnTo>
                <a:lnTo>
                  <a:pt x="308" y="558"/>
                </a:lnTo>
                <a:lnTo>
                  <a:pt x="298" y="522"/>
                </a:lnTo>
                <a:lnTo>
                  <a:pt x="291" y="492"/>
                </a:lnTo>
                <a:lnTo>
                  <a:pt x="285" y="466"/>
                </a:lnTo>
                <a:lnTo>
                  <a:pt x="280" y="446"/>
                </a:lnTo>
                <a:lnTo>
                  <a:pt x="275" y="431"/>
                </a:lnTo>
                <a:lnTo>
                  <a:pt x="273" y="422"/>
                </a:lnTo>
                <a:lnTo>
                  <a:pt x="272" y="419"/>
                </a:lnTo>
                <a:lnTo>
                  <a:pt x="118" y="419"/>
                </a:lnTo>
                <a:lnTo>
                  <a:pt x="91" y="419"/>
                </a:lnTo>
                <a:lnTo>
                  <a:pt x="66" y="419"/>
                </a:lnTo>
                <a:lnTo>
                  <a:pt x="43" y="419"/>
                </a:lnTo>
                <a:lnTo>
                  <a:pt x="24" y="419"/>
                </a:lnTo>
                <a:lnTo>
                  <a:pt x="9" y="419"/>
                </a:lnTo>
                <a:lnTo>
                  <a:pt x="0" y="419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4913906"/>
            <a:ext cx="9144000" cy="229594"/>
            <a:chOff x="0" y="4913906"/>
            <a:chExt cx="9144000" cy="229594"/>
          </a:xfrm>
        </p:grpSpPr>
        <p:pic>
          <p:nvPicPr>
            <p:cNvPr id="19" name="Picture 350" descr="C:\Users\Sarah\Documents\_SSD_Business\Clients\AKA Design\1388_UW Foster PPT template\Art\RainAngle-purple_CESMAS.png"/>
            <p:cNvPicPr>
              <a:picLocks noChangeAspect="1" noChangeArrowheads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4807"/>
            <a:stretch/>
          </p:blipFill>
          <p:spPr bwMode="auto">
            <a:xfrm>
              <a:off x="0" y="4913906"/>
              <a:ext cx="9144000" cy="2295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350" descr="C:\Users\Sarah\Documents\_SSD_Business\Clients\AKA Design\1388_UW Foster PPT template\Art\RainAngle-purple_CESMAS.png"/>
            <p:cNvPicPr>
              <a:picLocks noChangeAspect="1" noChangeArrowheads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4807"/>
            <a:stretch/>
          </p:blipFill>
          <p:spPr bwMode="auto">
            <a:xfrm>
              <a:off x="0" y="4913906"/>
              <a:ext cx="9144000" cy="2295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4" name="Freeform 8"/>
          <p:cNvSpPr>
            <a:spLocks/>
          </p:cNvSpPr>
          <p:nvPr userDrawn="1"/>
        </p:nvSpPr>
        <p:spPr bwMode="auto">
          <a:xfrm>
            <a:off x="0" y="2715182"/>
            <a:ext cx="4876038" cy="127000"/>
          </a:xfrm>
          <a:custGeom>
            <a:avLst/>
            <a:gdLst/>
            <a:ahLst/>
            <a:cxnLst/>
            <a:rect l="l" t="t" r="r" b="b"/>
            <a:pathLst>
              <a:path w="4876038" h="127000">
                <a:moveTo>
                  <a:pt x="0" y="0"/>
                </a:moveTo>
                <a:lnTo>
                  <a:pt x="1651376" y="0"/>
                </a:lnTo>
                <a:lnTo>
                  <a:pt x="3224662" y="0"/>
                </a:lnTo>
                <a:lnTo>
                  <a:pt x="4876038" y="0"/>
                </a:lnTo>
                <a:lnTo>
                  <a:pt x="4842701" y="127000"/>
                </a:lnTo>
                <a:lnTo>
                  <a:pt x="3191325" y="127000"/>
                </a:lnTo>
                <a:lnTo>
                  <a:pt x="1651376" y="127000"/>
                </a:lnTo>
                <a:lnTo>
                  <a:pt x="0" y="12700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lt1"/>
              </a:solidFill>
              <a:latin typeface="+mn-lt"/>
              <a:cs typeface="+mn-cs"/>
            </a:endParaRP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15569" y="404086"/>
            <a:ext cx="2240279" cy="64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4520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  <p15:guide id="2" pos="5568" userDrawn="1">
          <p15:clr>
            <a:srgbClr val="FBAE40"/>
          </p15:clr>
        </p15:guide>
        <p15:guide id="3" pos="322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_purpl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61951" y="3035188"/>
            <a:ext cx="7762875" cy="530915"/>
          </a:xfrm>
          <a:prstGeom prst="rect">
            <a:avLst/>
          </a:prstGeom>
        </p:spPr>
        <p:txBody>
          <a:bodyPr anchor="t" anchorCtr="0"/>
          <a:lstStyle>
            <a:lvl1pPr marL="0" indent="0" algn="l">
              <a:spcBef>
                <a:spcPts val="0"/>
              </a:spcBef>
              <a:spcAft>
                <a:spcPts val="300"/>
              </a:spcAft>
              <a:buNone/>
              <a:defRPr sz="2850" b="0">
                <a:solidFill>
                  <a:schemeClr val="bg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name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361951" y="1568359"/>
            <a:ext cx="7743825" cy="1118255"/>
          </a:xfrm>
          <a:prstGeom prst="rect">
            <a:avLst/>
          </a:prstGeom>
        </p:spPr>
        <p:txBody>
          <a:bodyPr anchor="t" anchorCtr="0"/>
          <a:lstStyle>
            <a:lvl1pPr algn="l">
              <a:lnSpc>
                <a:spcPts val="4000"/>
              </a:lnSpc>
              <a:spcBef>
                <a:spcPts val="0"/>
              </a:spcBef>
              <a:defRPr sz="3800" b="0" cap="all" spc="-30" baseline="0">
                <a:solidFill>
                  <a:schemeClr val="bg2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This Click to edit master title style</a:t>
            </a:r>
          </a:p>
        </p:txBody>
      </p:sp>
      <p:sp>
        <p:nvSpPr>
          <p:cNvPr id="11" name="Freeform 8"/>
          <p:cNvSpPr>
            <a:spLocks/>
          </p:cNvSpPr>
          <p:nvPr userDrawn="1"/>
        </p:nvSpPr>
        <p:spPr bwMode="auto">
          <a:xfrm>
            <a:off x="-2866" y="2715182"/>
            <a:ext cx="2560320" cy="127000"/>
          </a:xfrm>
          <a:custGeom>
            <a:avLst/>
            <a:gdLst/>
            <a:ahLst/>
            <a:cxnLst/>
            <a:rect l="l" t="t" r="r" b="b"/>
            <a:pathLst>
              <a:path w="3224662" h="127000">
                <a:moveTo>
                  <a:pt x="0" y="0"/>
                </a:moveTo>
                <a:lnTo>
                  <a:pt x="3224662" y="0"/>
                </a:lnTo>
                <a:lnTo>
                  <a:pt x="3191325" y="127000"/>
                </a:lnTo>
                <a:lnTo>
                  <a:pt x="0" y="127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lt1"/>
              </a:solidFill>
              <a:latin typeface="+mn-lt"/>
              <a:cs typeface="+mn-cs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086600" y="4448832"/>
            <a:ext cx="1920239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832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950" y="332845"/>
            <a:ext cx="8305800" cy="769441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lvl1pPr>
              <a:defRPr lang="en-US" sz="4400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1950" y="1000125"/>
            <a:ext cx="8229600" cy="1577355"/>
          </a:xfrm>
          <a:prstGeom prst="rect">
            <a:avLst/>
          </a:prstGeom>
        </p:spPr>
        <p:txBody>
          <a:bodyPr vert="horz" wrap="square" lIns="137160" tIns="45720" rIns="91440" bIns="45720" rtlCol="0">
            <a:spAutoFit/>
          </a:bodyPr>
          <a:lstStyle>
            <a:lvl1pPr>
              <a:defRPr lang="en-US" sz="3200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361950" y="4775238"/>
            <a:ext cx="51036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 smtClean="0"/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950" y="332845"/>
            <a:ext cx="8305800" cy="769441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lvl1pPr>
              <a:defRPr lang="en-US" sz="4400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1950" y="1000125"/>
            <a:ext cx="8229600" cy="1577355"/>
          </a:xfrm>
          <a:prstGeom prst="rect">
            <a:avLst/>
          </a:prstGeom>
        </p:spPr>
        <p:txBody>
          <a:bodyPr vert="horz" wrap="square" lIns="137160" tIns="45720" rIns="91440" bIns="45720" rtlCol="0">
            <a:spAutoFit/>
          </a:bodyPr>
          <a:lstStyle>
            <a:lvl1pPr marL="344488" indent="-344488">
              <a:buFont typeface="Arial" panose="020B0604020202020204" pitchFamily="34" charset="0"/>
              <a:buChar char="•"/>
              <a:defRPr lang="en-US" sz="3200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361950" y="4775238"/>
            <a:ext cx="51036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 smtClean="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7452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950" y="332845"/>
            <a:ext cx="8305800" cy="769441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lvl1pPr>
              <a:defRPr lang="en-US" sz="4400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1950" y="1000125"/>
            <a:ext cx="8229600" cy="1577355"/>
          </a:xfrm>
          <a:prstGeom prst="rect">
            <a:avLst/>
          </a:prstGeom>
        </p:spPr>
        <p:txBody>
          <a:bodyPr vert="horz" wrap="square" lIns="137160" tIns="45720" rIns="91440" bIns="45720" rtlCol="0">
            <a:spAutoFit/>
          </a:bodyPr>
          <a:lstStyle>
            <a:lvl1pPr marL="344488" indent="-344488">
              <a:buFont typeface="Arial" panose="020B0604020202020204" pitchFamily="34" charset="0"/>
              <a:buChar char="•"/>
              <a:defRPr lang="en-US" sz="3200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361950" y="4775238"/>
            <a:ext cx="51036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 smtClean="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283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361950" y="4775238"/>
            <a:ext cx="51036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 smtClean="0"/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7484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_purpl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696" y="2021613"/>
            <a:ext cx="8170606" cy="1446550"/>
          </a:xfrm>
        </p:spPr>
        <p:txBody>
          <a:bodyPr/>
          <a:lstStyle>
            <a:lvl1pPr algn="ctr">
              <a:defRPr sz="4400" b="0" baseline="0">
                <a:solidFill>
                  <a:schemeClr val="bg2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080068" y="4429237"/>
            <a:ext cx="1920238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846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361950" y="337418"/>
            <a:ext cx="8170606" cy="584775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61950" y="1003394"/>
            <a:ext cx="8170606" cy="1744067"/>
          </a:xfrm>
          <a:prstGeom prst="rect">
            <a:avLst/>
          </a:prstGeom>
        </p:spPr>
        <p:txBody>
          <a:bodyPr vert="horz" wrap="square" lIns="137160" tIns="45720" rIns="91440" bIns="4572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361950" y="4775238"/>
            <a:ext cx="51036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  <a:latin typeface="Calibri" panose="020F050202020403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D82AC86B-39BA-4CB3-92E4-E7DC2740F1B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7443417" y="4569498"/>
            <a:ext cx="1440179" cy="41148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68" r:id="rId2"/>
    <p:sldLayoutId id="2147483650" r:id="rId3"/>
    <p:sldLayoutId id="2147483671" r:id="rId4"/>
    <p:sldLayoutId id="2147483672" r:id="rId5"/>
    <p:sldLayoutId id="2147483653" r:id="rId6"/>
    <p:sldLayoutId id="2147483670" r:id="rId7"/>
    <p:sldLayoutId id="2147483662" r:id="rId8"/>
  </p:sldLayoutIdLst>
  <p:hf sldNum="0" hdr="0" ftr="0" dt="0"/>
  <p:txStyles>
    <p:titleStyle>
      <a:lvl1pPr algn="l" defTabSz="457200" rtl="0" fontAlgn="base">
        <a:spcBef>
          <a:spcPct val="0"/>
        </a:spcBef>
        <a:spcAft>
          <a:spcPct val="0"/>
        </a:spcAft>
        <a:defRPr sz="3200" b="1" kern="1200">
          <a:solidFill>
            <a:schemeClr val="tx2"/>
          </a:solidFill>
          <a:latin typeface="+mj-lt"/>
          <a:ea typeface="+mj-ea"/>
          <a:cs typeface="Arial" panose="020B0604020202020204" pitchFamily="34" charset="0"/>
        </a:defRPr>
      </a:lvl1pPr>
      <a:lvl2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0" indent="0" algn="l" defTabSz="457200" rtl="0" fontAlgn="base">
        <a:spcBef>
          <a:spcPts val="0"/>
        </a:spcBef>
        <a:spcAft>
          <a:spcPts val="100"/>
        </a:spcAft>
        <a:buFont typeface="Arial" charset="0"/>
        <a:buNone/>
        <a:defRPr sz="2200" kern="1200">
          <a:solidFill>
            <a:schemeClr val="tx1"/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1pPr>
      <a:lvl2pPr marL="569913" indent="-228600" algn="l" defTabSz="457200" rtl="0" fontAlgn="base">
        <a:spcBef>
          <a:spcPts val="0"/>
        </a:spcBef>
        <a:spcAft>
          <a:spcPts val="100"/>
        </a:spcAft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2pPr>
      <a:lvl3pPr marL="801688" indent="-227013" algn="l" defTabSz="457200" rtl="0" fontAlgn="base">
        <a:spcBef>
          <a:spcPts val="0"/>
        </a:spcBef>
        <a:spcAft>
          <a:spcPts val="10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3pPr>
      <a:lvl4pPr marL="1027113" indent="-220663" algn="l" defTabSz="457200" rtl="0" fontAlgn="base">
        <a:spcBef>
          <a:spcPts val="0"/>
        </a:spcBef>
        <a:spcAft>
          <a:spcPts val="10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4pPr>
      <a:lvl5pPr marL="1258888" indent="-239713" algn="l" defTabSz="457200" rtl="0" fontAlgn="base">
        <a:spcBef>
          <a:spcPts val="0"/>
        </a:spcBef>
        <a:spcAft>
          <a:spcPts val="10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2880" userDrawn="1">
          <p15:clr>
            <a:srgbClr val="F26B43"/>
          </p15:clr>
        </p15:guide>
        <p15:guide id="3" pos="288" userDrawn="1">
          <p15:clr>
            <a:srgbClr val="F26B43"/>
          </p15:clr>
        </p15:guide>
        <p15:guide id="4" orient="horz" pos="279" userDrawn="1">
          <p15:clr>
            <a:srgbClr val="F26B43"/>
          </p15:clr>
        </p15:guide>
        <p15:guide id="5" orient="horz" pos="840" userDrawn="1">
          <p15:clr>
            <a:srgbClr val="F26B43"/>
          </p15:clr>
        </p15:guide>
        <p15:guide id="6" pos="542" userDrawn="1">
          <p15:clr>
            <a:srgbClr val="F26B43"/>
          </p15:clr>
        </p15:guide>
        <p15:guide id="7" pos="556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shercurtis.me/teaching/courses/acctg521/syllabus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61951" y="1418369"/>
            <a:ext cx="7743825" cy="1273297"/>
          </a:xfrm>
        </p:spPr>
        <p:txBody>
          <a:bodyPr/>
          <a:lstStyle/>
          <a:p>
            <a:r>
              <a:rPr lang="en-US" b="1" dirty="0"/>
              <a:t>The economics of Financial Reporting</a:t>
            </a:r>
            <a:endParaRPr lang="en-US" dirty="0"/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B2773AAD-913F-4F7D-B76C-297F2718F4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1951" y="3014332"/>
            <a:ext cx="7964241" cy="1023357"/>
          </a:xfrm>
        </p:spPr>
        <p:txBody>
          <a:bodyPr/>
          <a:lstStyle/>
          <a:p>
            <a:r>
              <a:rPr lang="en-US" dirty="0"/>
              <a:t>Advanced Cases in Assurance Services (ACCTG 521)</a:t>
            </a:r>
          </a:p>
          <a:p>
            <a:r>
              <a:rPr lang="en-US" dirty="0"/>
              <a:t>Class 1 | MPAcc class of 2026</a:t>
            </a:r>
          </a:p>
        </p:txBody>
      </p:sp>
    </p:spTree>
    <p:extLst>
      <p:ext uri="{BB962C8B-B14F-4D97-AF65-F5344CB8AC3E}">
        <p14:creationId xmlns:p14="http://schemas.microsoft.com/office/powerpoint/2010/main" val="16320199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09AEB-796E-ACFC-3AE9-2BF9C3869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 Hints &amp; Tips: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39E25-4368-4794-451D-1BF5E85B3C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950" y="1000125"/>
            <a:ext cx="8229600" cy="4342214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What industry is the company in,  and what is the main product or service that the company engages in?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Does the firm disclose any financial information, or any kind of reports to stakeholders (e.g., ESG)? If so, what? Why do you think they disclose this information?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Can you find any information that the firm is being audited/reviewed by a CPA firm? (If there is nothing obvious on the website, try searching for phrases with the combination of the company name and various CPA firm names).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Does the media report on financial related topics for the company?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PitchBook</a:t>
            </a:r>
            <a:r>
              <a:rPr lang="en-US" sz="2000" dirty="0"/>
              <a:t> is another source of information on private companies and aggregates media.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35992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4E8FD75-0054-4884-9B93-A6D03C561C97}"/>
              </a:ext>
            </a:extLst>
          </p:cNvPr>
          <p:cNvSpPr txBox="1"/>
          <p:nvPr/>
        </p:nvSpPr>
        <p:spPr>
          <a:xfrm>
            <a:off x="1089660" y="242022"/>
            <a:ext cx="1809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What is disclosed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961534B-6EEF-4408-AA88-702E64FE0BA3}"/>
              </a:ext>
            </a:extLst>
          </p:cNvPr>
          <p:cNvCxnSpPr/>
          <p:nvPr/>
        </p:nvCxnSpPr>
        <p:spPr>
          <a:xfrm>
            <a:off x="662940" y="752562"/>
            <a:ext cx="79552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FC4DD2B-D09F-4BFC-96CB-ADD4D727563E}"/>
              </a:ext>
            </a:extLst>
          </p:cNvPr>
          <p:cNvCxnSpPr>
            <a:cxnSpLocks/>
          </p:cNvCxnSpPr>
          <p:nvPr/>
        </p:nvCxnSpPr>
        <p:spPr>
          <a:xfrm>
            <a:off x="4503420" y="123912"/>
            <a:ext cx="0" cy="478293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6C46D7B3-D9BB-40E0-9C21-0D2B73F614D1}"/>
              </a:ext>
            </a:extLst>
          </p:cNvPr>
          <p:cNvSpPr txBox="1"/>
          <p:nvPr/>
        </p:nvSpPr>
        <p:spPr>
          <a:xfrm>
            <a:off x="5593080" y="257500"/>
            <a:ext cx="1394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Reasons why</a:t>
            </a:r>
          </a:p>
        </p:txBody>
      </p:sp>
    </p:spTree>
    <p:extLst>
      <p:ext uri="{BB962C8B-B14F-4D97-AF65-F5344CB8AC3E}">
        <p14:creationId xmlns:p14="http://schemas.microsoft.com/office/powerpoint/2010/main" val="8791968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808D3-2E7B-4761-93EE-64ED2D0E7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1732E-A723-4580-A147-73CBB5BF3D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950" y="1000125"/>
            <a:ext cx="8229600" cy="3352200"/>
          </a:xfrm>
        </p:spPr>
        <p:txBody>
          <a:bodyPr vert="horz" wrap="square" lIns="137160" tIns="45720" rIns="91440" bIns="45720" rtlCol="0" anchor="t">
            <a:spAutoFit/>
          </a:bodyPr>
          <a:lstStyle/>
          <a:p>
            <a:pPr marL="457200" indent="-457200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Welcome and administration</a:t>
            </a:r>
          </a:p>
          <a:p>
            <a:pPr marL="457200" indent="-457200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Information and uncertainty</a:t>
            </a:r>
          </a:p>
          <a:p>
            <a:pPr marL="1027113" lvl="1" indent="-457200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Economics of disclosure (information) </a:t>
            </a:r>
          </a:p>
          <a:p>
            <a:pPr marL="1027113" lvl="1" indent="-457200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Qualitative analysis: Analysis of Private Company Disclosure</a:t>
            </a:r>
          </a:p>
          <a:p>
            <a:pPr marL="457200" indent="-457200"/>
            <a:r>
              <a:rPr lang="en-US" b="1" dirty="0">
                <a:solidFill>
                  <a:schemeClr val="tx2"/>
                </a:solidFill>
              </a:rPr>
              <a:t>Information Verification</a:t>
            </a:r>
          </a:p>
          <a:p>
            <a:pPr marL="1027113" lvl="1" indent="-457200"/>
            <a:r>
              <a:rPr lang="en-US" b="1" dirty="0">
                <a:solidFill>
                  <a:schemeClr val="tx2"/>
                </a:solidFill>
              </a:rPr>
              <a:t>Economics of auditing (information verification)</a:t>
            </a:r>
          </a:p>
          <a:p>
            <a:pPr marL="1027113" lvl="1" indent="-457200"/>
            <a:r>
              <a:rPr lang="en-US" dirty="0"/>
              <a:t>Quantitative audit fee analysis</a:t>
            </a:r>
          </a:p>
          <a:p>
            <a:pPr marL="1026795" lvl="1" indent="-457200"/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812509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B7AB2-ACBF-4CBD-A432-90DFB136D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950" y="332845"/>
            <a:ext cx="8305800" cy="1200329"/>
          </a:xfrm>
        </p:spPr>
        <p:txBody>
          <a:bodyPr/>
          <a:lstStyle/>
          <a:p>
            <a:r>
              <a:rPr lang="en-US" sz="3600" dirty="0"/>
              <a:t>Information Verification:</a:t>
            </a:r>
            <a:br>
              <a:rPr lang="en-US" sz="3600" dirty="0"/>
            </a:br>
            <a:r>
              <a:rPr lang="en-US" sz="3600" dirty="0"/>
              <a:t>Demand for auditing and assurance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1F70250-B180-4115-BC68-6C0B184CD1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2843" y="2450442"/>
            <a:ext cx="6284014" cy="133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3744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4E8FD75-0054-4884-9B93-A6D03C561C97}"/>
              </a:ext>
            </a:extLst>
          </p:cNvPr>
          <p:cNvSpPr txBox="1"/>
          <p:nvPr/>
        </p:nvSpPr>
        <p:spPr>
          <a:xfrm>
            <a:off x="807982" y="274224"/>
            <a:ext cx="3413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Private Companies - Audit yes/no?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961534B-6EEF-4408-AA88-702E64FE0BA3}"/>
              </a:ext>
            </a:extLst>
          </p:cNvPr>
          <p:cNvCxnSpPr/>
          <p:nvPr/>
        </p:nvCxnSpPr>
        <p:spPr>
          <a:xfrm>
            <a:off x="662940" y="784764"/>
            <a:ext cx="79552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FC4DD2B-D09F-4BFC-96CB-ADD4D727563E}"/>
              </a:ext>
            </a:extLst>
          </p:cNvPr>
          <p:cNvCxnSpPr>
            <a:cxnSpLocks/>
          </p:cNvCxnSpPr>
          <p:nvPr/>
        </p:nvCxnSpPr>
        <p:spPr>
          <a:xfrm>
            <a:off x="4503420" y="156114"/>
            <a:ext cx="0" cy="47249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6C46D7B3-D9BB-40E0-9C21-0D2B73F614D1}"/>
              </a:ext>
            </a:extLst>
          </p:cNvPr>
          <p:cNvSpPr txBox="1"/>
          <p:nvPr/>
        </p:nvSpPr>
        <p:spPr>
          <a:xfrm>
            <a:off x="4785360" y="274224"/>
            <a:ext cx="2244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Reasons why/why not</a:t>
            </a:r>
          </a:p>
        </p:txBody>
      </p:sp>
    </p:spTree>
    <p:extLst>
      <p:ext uri="{BB962C8B-B14F-4D97-AF65-F5344CB8AC3E}">
        <p14:creationId xmlns:p14="http://schemas.microsoft.com/office/powerpoint/2010/main" val="8851300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950" y="332845"/>
            <a:ext cx="8305800" cy="769441"/>
          </a:xfrm>
        </p:spPr>
        <p:txBody>
          <a:bodyPr/>
          <a:lstStyle/>
          <a:p>
            <a:r>
              <a:rPr lang="en-US" dirty="0"/>
              <a:t>Economics of Audit Fees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79DB16B-E94E-404C-B895-9164CDFD5A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950" y="1000124"/>
            <a:ext cx="8229600" cy="312906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If we think of auditing as an </a:t>
            </a:r>
            <a:r>
              <a:rPr lang="en-US" u="sng" dirty="0"/>
              <a:t>economic good</a:t>
            </a:r>
            <a:r>
              <a:rPr lang="en-US" dirty="0"/>
              <a:t>, in a </a:t>
            </a:r>
            <a:r>
              <a:rPr lang="en-US" u="sng" dirty="0"/>
              <a:t>competitive market</a:t>
            </a:r>
            <a:r>
              <a:rPr lang="en-US" dirty="0"/>
              <a:t>, then </a:t>
            </a:r>
            <a:r>
              <a:rPr lang="en-US" b="1" dirty="0"/>
              <a:t>audit fees </a:t>
            </a:r>
            <a:r>
              <a:rPr lang="en-US" dirty="0"/>
              <a:t>are a result of supply and demand factors</a:t>
            </a:r>
            <a:endParaRPr lang="en-US" u="sng" dirty="0"/>
          </a:p>
          <a:p>
            <a:pPr lvl="1"/>
            <a:r>
              <a:rPr lang="en-US" dirty="0"/>
              <a:t>Demand ↑ when information verification is more valuable</a:t>
            </a:r>
          </a:p>
          <a:p>
            <a:pPr lvl="1"/>
            <a:r>
              <a:rPr lang="en-US" dirty="0"/>
              <a:t>Supply ↓ when audit requires more effort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7086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808D3-2E7B-4761-93EE-64ED2D0E7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1732E-A723-4580-A147-73CBB5BF3D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950" y="1000125"/>
            <a:ext cx="8229600" cy="3352200"/>
          </a:xfrm>
        </p:spPr>
        <p:txBody>
          <a:bodyPr vert="horz" wrap="square" lIns="137160" tIns="45720" rIns="91440" bIns="45720" rtlCol="0" anchor="t">
            <a:spAutoFit/>
          </a:bodyPr>
          <a:lstStyle/>
          <a:p>
            <a:pPr marL="457200" indent="-457200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Welcome and administration</a:t>
            </a:r>
          </a:p>
          <a:p>
            <a:pPr marL="457200" indent="-457200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Information and uncertainty</a:t>
            </a:r>
          </a:p>
          <a:p>
            <a:pPr marL="1027113" lvl="1" indent="-457200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Economics of disclosure (information) </a:t>
            </a:r>
          </a:p>
          <a:p>
            <a:pPr marL="1027113" lvl="1" indent="-457200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Qualitative analysis: Analysis of Private Company Disclosure</a:t>
            </a:r>
          </a:p>
          <a:p>
            <a:pPr marL="457200" indent="-457200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Information Verification</a:t>
            </a:r>
          </a:p>
          <a:p>
            <a:pPr marL="1027113" lvl="1" indent="-457200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Economics of auditing (information verification)</a:t>
            </a:r>
          </a:p>
          <a:p>
            <a:pPr marL="1027113" lvl="1" indent="-457200"/>
            <a:r>
              <a:rPr lang="en-US" b="1" dirty="0">
                <a:solidFill>
                  <a:schemeClr val="tx2"/>
                </a:solidFill>
              </a:rPr>
              <a:t>Quantitative audit fee analysis</a:t>
            </a:r>
          </a:p>
          <a:p>
            <a:pPr marL="1026795" lvl="1" indent="-457200"/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630865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4E8FD75-0054-4884-9B93-A6D03C561C97}"/>
              </a:ext>
            </a:extLst>
          </p:cNvPr>
          <p:cNvSpPr txBox="1"/>
          <p:nvPr/>
        </p:nvSpPr>
        <p:spPr>
          <a:xfrm>
            <a:off x="602253" y="261339"/>
            <a:ext cx="3760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Reason why firms pay higher audit fee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961534B-6EEF-4408-AA88-702E64FE0BA3}"/>
              </a:ext>
            </a:extLst>
          </p:cNvPr>
          <p:cNvCxnSpPr/>
          <p:nvPr/>
        </p:nvCxnSpPr>
        <p:spPr>
          <a:xfrm>
            <a:off x="662940" y="771879"/>
            <a:ext cx="79552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FC4DD2B-D09F-4BFC-96CB-ADD4D727563E}"/>
              </a:ext>
            </a:extLst>
          </p:cNvPr>
          <p:cNvCxnSpPr>
            <a:cxnSpLocks/>
          </p:cNvCxnSpPr>
          <p:nvPr/>
        </p:nvCxnSpPr>
        <p:spPr>
          <a:xfrm>
            <a:off x="4503420" y="143229"/>
            <a:ext cx="0" cy="47829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6C46D7B3-D9BB-40E0-9C21-0D2B73F614D1}"/>
              </a:ext>
            </a:extLst>
          </p:cNvPr>
          <p:cNvSpPr txBox="1"/>
          <p:nvPr/>
        </p:nvSpPr>
        <p:spPr>
          <a:xfrm>
            <a:off x="4785360" y="261339"/>
            <a:ext cx="1914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How to measure it</a:t>
            </a:r>
          </a:p>
        </p:txBody>
      </p:sp>
    </p:spTree>
    <p:extLst>
      <p:ext uri="{BB962C8B-B14F-4D97-AF65-F5344CB8AC3E}">
        <p14:creationId xmlns:p14="http://schemas.microsoft.com/office/powerpoint/2010/main" val="8577345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66D6A-9528-42C9-84A9-2ED2C1FF1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activity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8EAABF-C904-4C57-96DD-1D4F43FFF7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950" y="1000125"/>
            <a:ext cx="8229600" cy="4208844"/>
          </a:xfrm>
        </p:spPr>
        <p:txBody>
          <a:bodyPr/>
          <a:lstStyle/>
          <a:p>
            <a:r>
              <a:rPr lang="en-US" sz="2000" dirty="0"/>
              <a:t>Import the dataset of firm-year observations (Class01andClass03 folder) into your preferred software (e.g., Tableau, </a:t>
            </a:r>
            <a:r>
              <a:rPr lang="en-US" sz="2000" strike="sngStrike" dirty="0"/>
              <a:t>Excel</a:t>
            </a:r>
            <a:r>
              <a:rPr lang="en-US" sz="2000" dirty="0"/>
              <a:t>, Alteryx/</a:t>
            </a:r>
            <a:r>
              <a:rPr lang="en-US" sz="2000" dirty="0" err="1"/>
              <a:t>PowerBI</a:t>
            </a:r>
            <a:r>
              <a:rPr lang="en-US" sz="2000" dirty="0"/>
              <a:t>)</a:t>
            </a:r>
          </a:p>
          <a:p>
            <a:pPr marL="1027113" lvl="1" indent="-457200"/>
            <a:r>
              <a:rPr lang="en-US" sz="1800" dirty="0"/>
              <a:t>Pick one of the firm characteristics you think could be related to audit fees (and predict whether audit fees will be higher or lower)</a:t>
            </a:r>
          </a:p>
          <a:p>
            <a:pPr marL="1027113" lvl="1" indent="-457200"/>
            <a:r>
              <a:rPr lang="en-US" sz="1800" dirty="0"/>
              <a:t>Create a data visualization (i.e., a chart) that shows the relation</a:t>
            </a:r>
          </a:p>
          <a:p>
            <a:pPr marL="1027113" lvl="1" indent="-457200"/>
            <a:r>
              <a:rPr lang="en-US" sz="1800" dirty="0"/>
              <a:t>Hints: </a:t>
            </a:r>
          </a:p>
          <a:p>
            <a:pPr marL="1258888" lvl="2" indent="-457200"/>
            <a:r>
              <a:rPr lang="en-US" sz="1600" dirty="0"/>
              <a:t>Join </a:t>
            </a:r>
            <a:r>
              <a:rPr lang="en-US" sz="1600" dirty="0" err="1"/>
              <a:t>fsa</a:t>
            </a:r>
            <a:r>
              <a:rPr lang="en-US" sz="1600" dirty="0"/>
              <a:t> and audit on </a:t>
            </a:r>
            <a:r>
              <a:rPr lang="en-US" sz="1600" dirty="0" err="1"/>
              <a:t>gvkey</a:t>
            </a:r>
            <a:r>
              <a:rPr lang="en-US" sz="1600" dirty="0"/>
              <a:t> and </a:t>
            </a:r>
            <a:r>
              <a:rPr lang="en-US" sz="1600" dirty="0" err="1"/>
              <a:t>datadate</a:t>
            </a:r>
            <a:r>
              <a:rPr lang="en-US" sz="1600" dirty="0"/>
              <a:t>. </a:t>
            </a:r>
          </a:p>
          <a:p>
            <a:pPr marL="1258888" lvl="2" indent="-457200"/>
            <a:r>
              <a:rPr lang="en-US" sz="1600" dirty="0"/>
              <a:t>Use Natural log of audit fees (create a new variable, use function Ln([variable name]) in Tableau). Do the same for any other variable you pick that might have a lot of extreme values.</a:t>
            </a:r>
          </a:p>
          <a:p>
            <a:pPr marL="1258888" lvl="2" indent="-457200"/>
            <a:r>
              <a:rPr lang="en-US" sz="1600" dirty="0"/>
              <a:t>Think about adding trend lines to your chart</a:t>
            </a:r>
          </a:p>
          <a:p>
            <a:pPr marL="1027113" lvl="1" indent="-457200"/>
            <a:r>
              <a:rPr lang="en-US" sz="1800" dirty="0"/>
              <a:t>Presentations in the second half of class.</a:t>
            </a:r>
          </a:p>
          <a:p>
            <a:pPr marL="1027113" lvl="1" indent="-457200"/>
            <a:r>
              <a:rPr lang="en-US" sz="1800" dirty="0"/>
              <a:t>Be prepared to have one team member share their screen.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8168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1DEB1-41E0-4496-9A7F-1316089B8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5DFE8D-7CA3-417D-B5EE-34FEB06E7C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950" y="1000125"/>
            <a:ext cx="8229600" cy="3659976"/>
          </a:xfrm>
        </p:spPr>
        <p:txBody>
          <a:bodyPr vert="horz" wrap="square" lIns="137160" tIns="45720" rIns="91440" bIns="45720" rtlCol="0" anchor="t">
            <a:spAutoFit/>
          </a:bodyPr>
          <a:lstStyle/>
          <a:p>
            <a:pPr marL="457200" indent="-457200">
              <a:buChar char="•"/>
            </a:pPr>
            <a:endParaRPr lang="en-US" sz="1800" dirty="0"/>
          </a:p>
          <a:p>
            <a:pPr marL="457200" indent="-457200">
              <a:buChar char="•"/>
            </a:pPr>
            <a:r>
              <a:rPr lang="en-US" sz="2400" dirty="0"/>
              <a:t>Conflicting incentives for firms to disclose and withhold information</a:t>
            </a:r>
          </a:p>
          <a:p>
            <a:pPr marL="457200" indent="-457200">
              <a:buChar char="•"/>
            </a:pPr>
            <a:r>
              <a:rPr lang="en-US" sz="2400" dirty="0"/>
              <a:t>Conflicting incentives for firms to undertake audits (or information verification)</a:t>
            </a:r>
          </a:p>
          <a:p>
            <a:pPr marL="457200" indent="-457200">
              <a:buChar char="•"/>
            </a:pPr>
            <a:r>
              <a:rPr lang="en-US" sz="2400" dirty="0"/>
              <a:t>Factors that influence demand for audit and therefore audit fee include:</a:t>
            </a:r>
          </a:p>
          <a:p>
            <a:pPr marL="1027113" lvl="1" indent="-457200"/>
            <a:r>
              <a:rPr lang="en-US" sz="1600" dirty="0"/>
              <a:t>Agency conflicts</a:t>
            </a:r>
          </a:p>
          <a:p>
            <a:pPr marL="1027113" lvl="1" indent="-457200"/>
            <a:r>
              <a:rPr lang="en-US" sz="1600" dirty="0"/>
              <a:t>Information asymmetry</a:t>
            </a:r>
          </a:p>
          <a:p>
            <a:pPr marL="1027113" lvl="1" indent="-457200"/>
            <a:r>
              <a:rPr lang="en-US" sz="1600" dirty="0"/>
              <a:t>Risk of intentional manipulation</a:t>
            </a:r>
          </a:p>
          <a:p>
            <a:pPr marL="1027113" lvl="1" indent="-457200"/>
            <a:r>
              <a:rPr lang="en-US" sz="1600" dirty="0"/>
              <a:t>Risk of unintentional errors</a:t>
            </a:r>
          </a:p>
        </p:txBody>
      </p:sp>
    </p:spTree>
    <p:extLst>
      <p:ext uri="{BB962C8B-B14F-4D97-AF65-F5344CB8AC3E}">
        <p14:creationId xmlns:p14="http://schemas.microsoft.com/office/powerpoint/2010/main" val="716392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808D3-2E7B-4761-93EE-64ED2D0E7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1732E-A723-4580-A147-73CBB5BF3D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950" y="1000125"/>
            <a:ext cx="8229600" cy="3352200"/>
          </a:xfrm>
        </p:spPr>
        <p:txBody>
          <a:bodyPr vert="horz" wrap="square" lIns="137160" tIns="45720" rIns="91440" bIns="45720" rtlCol="0" anchor="t">
            <a:spAutoFit/>
          </a:bodyPr>
          <a:lstStyle/>
          <a:p>
            <a:pPr marL="457200" indent="-457200"/>
            <a:r>
              <a:rPr lang="en-US" b="1" dirty="0">
                <a:solidFill>
                  <a:schemeClr val="tx2"/>
                </a:solidFill>
              </a:rPr>
              <a:t>Welcome and administration</a:t>
            </a:r>
          </a:p>
          <a:p>
            <a:pPr marL="457200" indent="-457200"/>
            <a:r>
              <a:rPr lang="en-US" dirty="0"/>
              <a:t>Information and uncertainty (Class 1)</a:t>
            </a:r>
          </a:p>
          <a:p>
            <a:pPr marL="1027113" lvl="1" indent="-457200"/>
            <a:r>
              <a:rPr lang="en-US" dirty="0"/>
              <a:t>Economics of disclosure (information) </a:t>
            </a:r>
          </a:p>
          <a:p>
            <a:pPr marL="1027113" lvl="1" indent="-457200"/>
            <a:r>
              <a:rPr lang="en-US" dirty="0"/>
              <a:t>Qualitative analysis: Analysis of Private Company Disclosure</a:t>
            </a:r>
          </a:p>
          <a:p>
            <a:pPr marL="457200" indent="-457200"/>
            <a:r>
              <a:rPr lang="en-US" dirty="0"/>
              <a:t>Information Verification (Class 2)</a:t>
            </a:r>
          </a:p>
          <a:p>
            <a:pPr marL="1027113" lvl="1" indent="-457200"/>
            <a:r>
              <a:rPr lang="en-US" dirty="0"/>
              <a:t>Economics of auditing (information verification)</a:t>
            </a:r>
          </a:p>
          <a:p>
            <a:pPr marL="1027113" lvl="1" indent="-457200"/>
            <a:r>
              <a:rPr lang="en-US" dirty="0"/>
              <a:t>Quantitative audit fee analysis</a:t>
            </a:r>
          </a:p>
          <a:p>
            <a:pPr marL="1026795" lvl="1" indent="-457200"/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517878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978348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CE7A3-5BF6-4842-894B-88BED089A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950" y="332845"/>
            <a:ext cx="8305800" cy="769441"/>
          </a:xfrm>
        </p:spPr>
        <p:txBody>
          <a:bodyPr/>
          <a:lstStyle/>
          <a:p>
            <a:r>
              <a:rPr lang="en-US" dirty="0"/>
              <a:t>Typical Class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5DBF1C-1B10-47CD-B2DA-F69840D325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062" y="1000125"/>
            <a:ext cx="2492062" cy="2575064"/>
          </a:xfrm>
        </p:spPr>
        <p:txBody>
          <a:bodyPr/>
          <a:lstStyle/>
          <a:p>
            <a:pPr marL="341313" lvl="1" indent="0">
              <a:buNone/>
            </a:pPr>
            <a:r>
              <a:rPr lang="en-US" u="sng" dirty="0"/>
              <a:t>Before class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Prep Readings</a:t>
            </a:r>
          </a:p>
          <a:p>
            <a:pPr lvl="1"/>
            <a:r>
              <a:rPr lang="en-US" dirty="0"/>
              <a:t>Information search</a:t>
            </a:r>
          </a:p>
          <a:p>
            <a:pPr lvl="1"/>
            <a:r>
              <a:rPr lang="en-US" dirty="0"/>
              <a:t>Potential data prep</a:t>
            </a:r>
          </a:p>
          <a:p>
            <a:pPr lvl="1"/>
            <a:endParaRPr lang="en-US" sz="26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AC55A02-E174-41AD-839B-CD61C2D7047D}"/>
              </a:ext>
            </a:extLst>
          </p:cNvPr>
          <p:cNvSpPr txBox="1">
            <a:spLocks/>
          </p:cNvSpPr>
          <p:nvPr/>
        </p:nvSpPr>
        <p:spPr>
          <a:xfrm>
            <a:off x="3072418" y="1000125"/>
            <a:ext cx="2726028" cy="3880549"/>
          </a:xfrm>
          <a:prstGeom prst="rect">
            <a:avLst/>
          </a:prstGeom>
        </p:spPr>
        <p:txBody>
          <a:bodyPr vert="horz" wrap="square" lIns="137160" tIns="45720" rIns="91440" bIns="45720" rtlCol="0">
            <a:spAutoFit/>
          </a:bodyPr>
          <a:lstStyle>
            <a:lvl1pPr marL="0" indent="0" algn="l" defTabSz="457200" rtl="0" fontAlgn="base">
              <a:spcBef>
                <a:spcPts val="0"/>
              </a:spcBef>
              <a:spcAft>
                <a:spcPts val="100"/>
              </a:spcAft>
              <a:buFont typeface="Arial" charset="0"/>
              <a:buNone/>
              <a:defRPr lang="en-US" sz="3200" kern="1200" dirty="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569913" indent="-228600" algn="l" defTabSz="457200" rtl="0" fontAlgn="base">
              <a:spcBef>
                <a:spcPts val="0"/>
              </a:spcBef>
              <a:spcAft>
                <a:spcPts val="100"/>
              </a:spcAft>
              <a:buFont typeface="Arial" panose="020B0604020202020204" pitchFamily="34" charset="0"/>
              <a:buChar char="•"/>
              <a:defRPr lang="en-US" sz="2200" kern="1200" dirty="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801688" indent="-227013" algn="l" defTabSz="457200" rtl="0" fontAlgn="base">
              <a:spcBef>
                <a:spcPts val="0"/>
              </a:spcBef>
              <a:spcAft>
                <a:spcPts val="100"/>
              </a:spcAft>
              <a:buFont typeface="Arial" charset="0"/>
              <a:buChar char="•"/>
              <a:defRPr lang="en-US" sz="2000" kern="1200" dirty="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027113" indent="-220663" algn="l" defTabSz="457200" rtl="0" fontAlgn="base">
              <a:spcBef>
                <a:spcPts val="0"/>
              </a:spcBef>
              <a:spcAft>
                <a:spcPts val="100"/>
              </a:spcAft>
              <a:buFont typeface="Arial" panose="020B0604020202020204" pitchFamily="34" charset="0"/>
              <a:buChar char="•"/>
              <a:defRPr lang="en-US" sz="2000" kern="1200" dirty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258888" indent="-239713" algn="l" defTabSz="457200" rtl="0" fontAlgn="base">
              <a:spcBef>
                <a:spcPts val="0"/>
              </a:spcBef>
              <a:spcAft>
                <a:spcPts val="1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1313" lvl="1" indent="0">
              <a:buFont typeface="Arial" panose="020B0604020202020204" pitchFamily="34" charset="0"/>
              <a:buNone/>
            </a:pPr>
            <a:r>
              <a:rPr lang="en-US" u="sng" dirty="0"/>
              <a:t>During class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Small group discussions</a:t>
            </a:r>
          </a:p>
          <a:p>
            <a:pPr lvl="1"/>
            <a:r>
              <a:rPr lang="en-US" dirty="0"/>
              <a:t>Large group discussions</a:t>
            </a:r>
          </a:p>
          <a:p>
            <a:pPr lvl="1"/>
            <a:r>
              <a:rPr lang="en-US" dirty="0"/>
              <a:t>Informal Presentations</a:t>
            </a:r>
          </a:p>
          <a:p>
            <a:pPr lvl="1"/>
            <a:r>
              <a:rPr lang="en-US" dirty="0"/>
              <a:t>Data analysis labs</a:t>
            </a:r>
          </a:p>
          <a:p>
            <a:pPr lvl="1"/>
            <a:r>
              <a:rPr lang="en-US" dirty="0"/>
              <a:t>Data analysis explanations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5710F65-7937-4E4C-B9B7-F6B65E7DA69A}"/>
              </a:ext>
            </a:extLst>
          </p:cNvPr>
          <p:cNvSpPr txBox="1">
            <a:spLocks/>
          </p:cNvSpPr>
          <p:nvPr/>
        </p:nvSpPr>
        <p:spPr>
          <a:xfrm>
            <a:off x="6071583" y="1006667"/>
            <a:ext cx="2492062" cy="1797928"/>
          </a:xfrm>
          <a:prstGeom prst="rect">
            <a:avLst/>
          </a:prstGeom>
        </p:spPr>
        <p:txBody>
          <a:bodyPr vert="horz" wrap="square" lIns="137160" tIns="45720" rIns="91440" bIns="45720" rtlCol="0">
            <a:spAutoFit/>
          </a:bodyPr>
          <a:lstStyle>
            <a:lvl1pPr marL="0" indent="0" algn="l" defTabSz="457200" rtl="0" fontAlgn="base">
              <a:spcBef>
                <a:spcPts val="0"/>
              </a:spcBef>
              <a:spcAft>
                <a:spcPts val="100"/>
              </a:spcAft>
              <a:buFont typeface="Arial" charset="0"/>
              <a:buNone/>
              <a:defRPr lang="en-US" sz="3200" kern="1200" dirty="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569913" indent="-228600" algn="l" defTabSz="457200" rtl="0" fontAlgn="base">
              <a:spcBef>
                <a:spcPts val="0"/>
              </a:spcBef>
              <a:spcAft>
                <a:spcPts val="100"/>
              </a:spcAft>
              <a:buFont typeface="Arial" panose="020B0604020202020204" pitchFamily="34" charset="0"/>
              <a:buChar char="•"/>
              <a:defRPr lang="en-US" sz="2200" kern="1200" dirty="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801688" indent="-227013" algn="l" defTabSz="457200" rtl="0" fontAlgn="base">
              <a:spcBef>
                <a:spcPts val="0"/>
              </a:spcBef>
              <a:spcAft>
                <a:spcPts val="100"/>
              </a:spcAft>
              <a:buFont typeface="Arial" charset="0"/>
              <a:buChar char="•"/>
              <a:defRPr lang="en-US" sz="2000" kern="1200" dirty="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027113" indent="-220663" algn="l" defTabSz="457200" rtl="0" fontAlgn="base">
              <a:spcBef>
                <a:spcPts val="0"/>
              </a:spcBef>
              <a:spcAft>
                <a:spcPts val="100"/>
              </a:spcAft>
              <a:buFont typeface="Arial" panose="020B0604020202020204" pitchFamily="34" charset="0"/>
              <a:buChar char="•"/>
              <a:defRPr lang="en-US" sz="2000" kern="1200" dirty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258888" indent="-239713" algn="l" defTabSz="457200" rtl="0" fontAlgn="base">
              <a:spcBef>
                <a:spcPts val="0"/>
              </a:spcBef>
              <a:spcAft>
                <a:spcPts val="1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1313" lvl="1" indent="0">
              <a:buFont typeface="Arial" panose="020B0604020202020204" pitchFamily="34" charset="0"/>
              <a:buNone/>
            </a:pPr>
            <a:r>
              <a:rPr lang="en-US" u="sng" dirty="0"/>
              <a:t>After class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Written projects, memos and reports</a:t>
            </a:r>
          </a:p>
        </p:txBody>
      </p:sp>
    </p:spTree>
    <p:extLst>
      <p:ext uri="{BB962C8B-B14F-4D97-AF65-F5344CB8AC3E}">
        <p14:creationId xmlns:p14="http://schemas.microsoft.com/office/powerpoint/2010/main" val="2789759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AE5C4-8BF2-2A72-D3FB-DDD89236C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Syllabus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99698A-0624-25C6-E082-A783024A72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950" y="1000125"/>
            <a:ext cx="8229600" cy="1077218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https://www.ashercurtis.me/teaching/courses/acctg521/syllabus.html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628660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808D3-2E7B-4761-93EE-64ED2D0E7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1732E-A723-4580-A147-73CBB5BF3D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950" y="1000125"/>
            <a:ext cx="8229600" cy="3352200"/>
          </a:xfrm>
        </p:spPr>
        <p:txBody>
          <a:bodyPr vert="horz" wrap="square" lIns="137160" tIns="45720" rIns="91440" bIns="45720" rtlCol="0" anchor="t">
            <a:spAutoFit/>
          </a:bodyPr>
          <a:lstStyle/>
          <a:p>
            <a:pPr marL="457200" indent="-457200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Welcome and administration</a:t>
            </a:r>
          </a:p>
          <a:p>
            <a:pPr marL="457200" indent="-457200"/>
            <a:r>
              <a:rPr lang="en-US" b="1" dirty="0">
                <a:solidFill>
                  <a:schemeClr val="tx2"/>
                </a:solidFill>
              </a:rPr>
              <a:t>Information and uncertainty</a:t>
            </a:r>
          </a:p>
          <a:p>
            <a:pPr marL="1027113" lvl="1" indent="-457200"/>
            <a:r>
              <a:rPr lang="en-US" b="1" dirty="0">
                <a:solidFill>
                  <a:schemeClr val="tx2"/>
                </a:solidFill>
              </a:rPr>
              <a:t>Economics of disclosure (information) </a:t>
            </a:r>
          </a:p>
          <a:p>
            <a:pPr marL="1027113" lvl="1" indent="-457200"/>
            <a:r>
              <a:rPr lang="en-US" dirty="0"/>
              <a:t>Qualitative analysis: Analysis of Private Company Disclosure</a:t>
            </a:r>
          </a:p>
          <a:p>
            <a:pPr marL="457200" indent="-457200"/>
            <a:r>
              <a:rPr lang="en-US" dirty="0"/>
              <a:t>Information Verification</a:t>
            </a:r>
          </a:p>
          <a:p>
            <a:pPr marL="1027113" lvl="1" indent="-457200"/>
            <a:r>
              <a:rPr lang="en-US" dirty="0"/>
              <a:t>Economics of auditing (information verification)</a:t>
            </a:r>
          </a:p>
          <a:p>
            <a:pPr marL="1027113" lvl="1" indent="-457200"/>
            <a:r>
              <a:rPr lang="en-US" dirty="0"/>
              <a:t>Quantitative audit fee analysis</a:t>
            </a:r>
          </a:p>
          <a:p>
            <a:pPr marL="1026795" lvl="1" indent="-457200"/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63906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30EF2-C462-4537-B213-A759124B2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950" y="332845"/>
            <a:ext cx="8305800" cy="461665"/>
          </a:xfrm>
        </p:spPr>
        <p:txBody>
          <a:bodyPr/>
          <a:lstStyle/>
          <a:p>
            <a:r>
              <a:rPr lang="en-US" sz="2400" dirty="0"/>
              <a:t>Why should firms disclose / not disclose information?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AB919C-5AB3-4509-97C4-BE117DDFA7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950" y="1000125"/>
            <a:ext cx="8229600" cy="936154"/>
          </a:xfrm>
        </p:spPr>
        <p:txBody>
          <a:bodyPr vert="horz" wrap="square" lIns="137160" tIns="45720" rIns="91440" bIns="45720" rtlCol="0" anchor="t">
            <a:spAutoFit/>
          </a:bodyPr>
          <a:lstStyle/>
          <a:p>
            <a:pPr marL="569595" lvl="1">
              <a:buFont typeface="Arial" panose="020B0604020202020204" pitchFamily="34" charset="0"/>
              <a:buChar char="•"/>
            </a:pPr>
            <a:endParaRPr lang="en-US" dirty="0">
              <a:cs typeface="Calibri"/>
            </a:endParaRPr>
          </a:p>
          <a:p>
            <a:pPr marL="457200" indent="-457200">
              <a:buChar char="•"/>
            </a:pPr>
            <a:endParaRPr lang="en-US" dirty="0"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2E6E25-B88B-D830-AFB3-99071151D2D1}"/>
              </a:ext>
            </a:extLst>
          </p:cNvPr>
          <p:cNvSpPr txBox="1"/>
          <p:nvPr/>
        </p:nvSpPr>
        <p:spPr>
          <a:xfrm>
            <a:off x="537029" y="1369181"/>
            <a:ext cx="60937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Small group discussions</a:t>
            </a:r>
          </a:p>
          <a:p>
            <a:r>
              <a:rPr lang="en-US" dirty="0">
                <a:latin typeface="+mn-lt"/>
              </a:rPr>
              <a:t>Rank your reasons and be able to explain the rank</a:t>
            </a:r>
          </a:p>
          <a:p>
            <a:r>
              <a:rPr lang="en-US" dirty="0">
                <a:latin typeface="+mn-lt"/>
              </a:rPr>
              <a:t>Poll Everywhere responses (wait to be called to add an answer)</a:t>
            </a:r>
          </a:p>
        </p:txBody>
      </p:sp>
    </p:spTree>
    <p:extLst>
      <p:ext uri="{BB962C8B-B14F-4D97-AF65-F5344CB8AC3E}">
        <p14:creationId xmlns:p14="http://schemas.microsoft.com/office/powerpoint/2010/main" val="2754537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808D3-2E7B-4761-93EE-64ED2D0E7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1732E-A723-4580-A147-73CBB5BF3D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950" y="1000125"/>
            <a:ext cx="8229600" cy="3352200"/>
          </a:xfrm>
        </p:spPr>
        <p:txBody>
          <a:bodyPr vert="horz" wrap="square" lIns="137160" tIns="45720" rIns="91440" bIns="45720" rtlCol="0" anchor="t">
            <a:spAutoFit/>
          </a:bodyPr>
          <a:lstStyle/>
          <a:p>
            <a:pPr marL="457200" indent="-457200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Welcome and administration</a:t>
            </a:r>
          </a:p>
          <a:p>
            <a:pPr marL="457200" indent="-457200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Information and uncertainty</a:t>
            </a:r>
          </a:p>
          <a:p>
            <a:pPr marL="1027113" lvl="1" indent="-457200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Economics of disclosure (information) </a:t>
            </a:r>
          </a:p>
          <a:p>
            <a:pPr marL="1027113" lvl="1" indent="-457200"/>
            <a:r>
              <a:rPr lang="en-US" b="1" dirty="0">
                <a:solidFill>
                  <a:schemeClr val="tx2"/>
                </a:solidFill>
              </a:rPr>
              <a:t>Qualitative analysis: Analysis of Private Company Disclosure</a:t>
            </a:r>
          </a:p>
          <a:p>
            <a:pPr marL="457200" indent="-457200"/>
            <a:r>
              <a:rPr lang="en-US" dirty="0"/>
              <a:t>Information Verification</a:t>
            </a:r>
          </a:p>
          <a:p>
            <a:pPr marL="1027113" lvl="1" indent="-457200"/>
            <a:r>
              <a:rPr lang="en-US" dirty="0"/>
              <a:t>Economics of auditing (information verification)</a:t>
            </a:r>
          </a:p>
          <a:p>
            <a:pPr marL="1027113" lvl="1" indent="-457200"/>
            <a:r>
              <a:rPr lang="en-US" dirty="0"/>
              <a:t>Quantitative audit fee analysis</a:t>
            </a:r>
          </a:p>
          <a:p>
            <a:pPr marL="1026795" lvl="1" indent="-457200"/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815425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66D6A-9528-42C9-84A9-2ED2C1FF1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activity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8EAABF-C904-4C57-96DD-1D4F43FFF7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950" y="1000125"/>
            <a:ext cx="8229600" cy="2223686"/>
          </a:xfrm>
        </p:spPr>
        <p:txBody>
          <a:bodyPr/>
          <a:lstStyle/>
          <a:p>
            <a:r>
              <a:rPr lang="en-US" dirty="0"/>
              <a:t>Discuss the following with your team for approx. 10 minutes, and prepare to tell the class:</a:t>
            </a:r>
          </a:p>
          <a:p>
            <a:pPr lvl="1"/>
            <a:r>
              <a:rPr lang="en-US" sz="2400" dirty="0"/>
              <a:t>What industry is your firm in? Describe its business.</a:t>
            </a:r>
          </a:p>
          <a:p>
            <a:pPr lvl="1"/>
            <a:r>
              <a:rPr lang="en-US" sz="2400" dirty="0"/>
              <a:t>What does your firm disclose?</a:t>
            </a:r>
          </a:p>
          <a:p>
            <a:pPr lvl="1"/>
            <a:r>
              <a:rPr lang="en-US" sz="2400" dirty="0"/>
              <a:t>Why do you think they disclose this information?</a:t>
            </a:r>
          </a:p>
        </p:txBody>
      </p:sp>
    </p:spTree>
    <p:extLst>
      <p:ext uri="{BB962C8B-B14F-4D97-AF65-F5344CB8AC3E}">
        <p14:creationId xmlns:p14="http://schemas.microsoft.com/office/powerpoint/2010/main" val="19891375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EA96B-E50A-4C0F-736B-A48993D49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Companies to focus 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09056-06C6-5EC7-2CDB-9D74F9A8E3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950" y="1000125"/>
            <a:ext cx="8229600" cy="3111108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Team 1,10: Headhunter Systems</a:t>
            </a:r>
          </a:p>
          <a:p>
            <a:r>
              <a:rPr lang="en-US" dirty="0"/>
              <a:t>Team 2,9: Car Toys</a:t>
            </a:r>
          </a:p>
          <a:p>
            <a:r>
              <a:rPr lang="en-US" dirty="0"/>
              <a:t>Team 3,8: Mod Pizza</a:t>
            </a:r>
          </a:p>
          <a:p>
            <a:r>
              <a:rPr lang="en-US" dirty="0"/>
              <a:t>Team 4,6: REI</a:t>
            </a:r>
          </a:p>
          <a:p>
            <a:r>
              <a:rPr lang="en-US" dirty="0"/>
              <a:t>Team 5,7: </a:t>
            </a:r>
            <a:r>
              <a:rPr lang="en-US" dirty="0" err="1"/>
              <a:t>SmartSheet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5111658"/>
      </p:ext>
    </p:extLst>
  </p:cSld>
  <p:clrMapOvr>
    <a:masterClrMapping/>
  </p:clrMapOvr>
</p:sld>
</file>

<file path=ppt/theme/theme1.xml><?xml version="1.0" encoding="utf-8"?>
<a:theme xmlns:a="http://schemas.openxmlformats.org/drawingml/2006/main" name="W Foster MBA Career Mgmt">
  <a:themeElements>
    <a:clrScheme name="Foster">
      <a:dk1>
        <a:sysClr val="windowText" lastClr="000000"/>
      </a:dk1>
      <a:lt1>
        <a:sysClr val="window" lastClr="FFFFFF"/>
      </a:lt1>
      <a:dk2>
        <a:srgbClr val="4B2E84"/>
      </a:dk2>
      <a:lt2>
        <a:srgbClr val="B9A077"/>
      </a:lt2>
      <a:accent1>
        <a:srgbClr val="86754D"/>
      </a:accent1>
      <a:accent2>
        <a:srgbClr val="0988C1"/>
      </a:accent2>
      <a:accent3>
        <a:srgbClr val="3CB2A7"/>
      </a:accent3>
      <a:accent4>
        <a:srgbClr val="41AD49"/>
      </a:accent4>
      <a:accent5>
        <a:srgbClr val="DC4327"/>
      </a:accent5>
      <a:accent6>
        <a:srgbClr val="D2B887"/>
      </a:accent6>
      <a:hlink>
        <a:srgbClr val="4B2E84"/>
      </a:hlink>
      <a:folHlink>
        <a:srgbClr val="4B2E84"/>
      </a:folHlink>
    </a:clrScheme>
    <a:fontScheme name="Foster">
      <a:majorFont>
        <a:latin typeface="Aria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>
            <a:latin typeface="+mn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3F69E203AC04243ACA450E86C6C3027" ma:contentTypeVersion="3" ma:contentTypeDescription="Create a new document." ma:contentTypeScope="" ma:versionID="2d5dfb402cda9ec94ad9e4211ac1946e">
  <xsd:schema xmlns:xsd="http://www.w3.org/2001/XMLSchema" xmlns:xs="http://www.w3.org/2001/XMLSchema" xmlns:p="http://schemas.microsoft.com/office/2006/metadata/properties" xmlns:ns2="92d151aa-5444-48df-9732-7562e1b8a114" targetNamespace="http://schemas.microsoft.com/office/2006/metadata/properties" ma:root="true" ma:fieldsID="713c23bda8087a008cc1c00c9d76869d" ns2:_="">
    <xsd:import namespace="92d151aa-5444-48df-9732-7562e1b8a11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d151aa-5444-48df-9732-7562e1b8a11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4" ma:displayName="Content Type"/>
        <xsd:element ref="dc:title" minOccurs="0" maxOccurs="1" ma:index="3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C7141BF-5E11-47F9-9296-0695D3DC964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2d151aa-5444-48df-9732-7562e1b8a11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2AA8D24-9DB6-4446-BFF5-A34A571DCD63}">
  <ds:schemaRefs>
    <ds:schemaRef ds:uri="http://schemas.microsoft.com/office/2006/metadata/properties"/>
    <ds:schemaRef ds:uri="http://purl.org/dc/dcmitype/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92d151aa-5444-48df-9732-7562e1b8a114"/>
    <ds:schemaRef ds:uri="http://www.w3.org/XML/1998/namespace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122C1C38-D2BC-41E8-BFF7-3546CADD0637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6b6dd5b-f02f-441a-99a0-162ac5060bd2}" enabled="0" method="" siteId="{f6b6dd5b-f02f-441a-99a0-162ac5060bd2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16506</TotalTime>
  <Words>798</Words>
  <Application>Microsoft Office PowerPoint</Application>
  <PresentationFormat>On-screen Show (16:9)</PresentationFormat>
  <Paragraphs>131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Arial Black</vt:lpstr>
      <vt:lpstr>Calibri</vt:lpstr>
      <vt:lpstr>W Foster MBA Career Mgmt</vt:lpstr>
      <vt:lpstr>The economics of Financial Reporting</vt:lpstr>
      <vt:lpstr>Agenda</vt:lpstr>
      <vt:lpstr>Typical Class Structure</vt:lpstr>
      <vt:lpstr>Syllabus </vt:lpstr>
      <vt:lpstr>Agenda</vt:lpstr>
      <vt:lpstr>Why should firms disclose / not disclose information?</vt:lpstr>
      <vt:lpstr>Agenda</vt:lpstr>
      <vt:lpstr>Team activity</vt:lpstr>
      <vt:lpstr>Companies to focus on:</vt:lpstr>
      <vt:lpstr>Extra Hints &amp; Tips:</vt:lpstr>
      <vt:lpstr>PowerPoint Presentation</vt:lpstr>
      <vt:lpstr>Agenda</vt:lpstr>
      <vt:lpstr>Information Verification: Demand for auditing and assurance</vt:lpstr>
      <vt:lpstr>PowerPoint Presentation</vt:lpstr>
      <vt:lpstr>Economics of Audit Fees</vt:lpstr>
      <vt:lpstr>Agenda</vt:lpstr>
      <vt:lpstr>PowerPoint Presentation</vt:lpstr>
      <vt:lpstr>Team activity</vt:lpstr>
      <vt:lpstr>Takeaways</vt:lpstr>
      <vt:lpstr>THANK YOU</vt:lpstr>
    </vt:vector>
  </TitlesOfParts>
  <Company>A.K.A. Design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Ann Kumasaka</dc:creator>
  <cp:lastModifiedBy>Asher Curtis</cp:lastModifiedBy>
  <cp:revision>770</cp:revision>
  <cp:lastPrinted>2025-09-25T19:44:09Z</cp:lastPrinted>
  <dcterms:created xsi:type="dcterms:W3CDTF">2011-09-06T04:32:21Z</dcterms:created>
  <dcterms:modified xsi:type="dcterms:W3CDTF">2025-09-25T19:44:57Z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0x01010023F69E203AC04243ACA450E86C6C3027</vt:lpwstr>
  </property>
  <property fmtid="{D5CDD505-2E9C-101B-9397-08002B2CF9AE}" pid="3" name="ImageCreateDate">
    <vt:lpwstr/>
  </property>
  <property fmtid="{D5CDD505-2E9C-101B-9397-08002B2CF9AE}" pid="4" name="Foster Site Scope">
    <vt:lpwstr>Intranet</vt:lpwstr>
  </property>
  <property fmtid="{D5CDD505-2E9C-101B-9397-08002B2CF9AE}" pid="5" name="Foster Permission Form">
    <vt:lpwstr/>
  </property>
  <property fmtid="{D5CDD505-2E9C-101B-9397-08002B2CF9AE}" pid="6" name="This needs to be set to identify the intended use of this image.  Examples would be &quot;Homepage&quot; or &quot;Program Cent">
    <vt:lpwstr/>
  </property>
  <property fmtid="{D5CDD505-2E9C-101B-9397-08002B2CF9AE}" pid="7" name="Page Location">
    <vt:lpwstr>Brand</vt:lpwstr>
  </property>
  <property fmtid="{D5CDD505-2E9C-101B-9397-08002B2CF9AE}" pid="8" name="Caption">
    <vt:lpwstr/>
  </property>
  <property fmtid="{D5CDD505-2E9C-101B-9397-08002B2CF9AE}" pid="9" name="Source Image">
    <vt:lpwstr/>
  </property>
  <property fmtid="{D5CDD505-2E9C-101B-9397-08002B2CF9AE}" pid="10" name="Comments">
    <vt:lpwstr/>
  </property>
</Properties>
</file>