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6" y="5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858F-AC89-466F-9D75-9A6BFF2E9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EC1B7-E926-4EC9-A347-567EB7E6F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CB24-E5BC-4F9A-A442-2A9E7FC5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64D3-89B0-47D9-A803-EE3BAB7A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BECD-60EA-40D9-987D-ED2DD105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84A1-7C9C-4242-BBD6-7AA05CC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2B7AB-49D7-4CF3-90BF-7191E634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9E89-99D5-4615-868C-B67F1C9F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647E-E6C9-4281-A9FD-EC522700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B883-5446-406E-A2F1-B541FD79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3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D1851-45E9-48A5-9009-FB05B0CB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B868C-8CEB-4AA7-9AEA-AAD523FE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4EFC-4CD6-467F-9080-A6E7D0AF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D5C7-9A83-417C-8691-902517C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4AF0-B995-461C-8B41-6D157F71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36C6-63FA-40A4-9BA5-4E4DC030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C948-AD33-4E78-9F79-9E0D77A0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8821-9222-4E74-96CB-82F623DF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6886-7DB3-4D6F-A187-9E7799B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B1C2-69C7-4FDC-B2B1-D79AD412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225A-F486-4537-B40F-2ACAF49F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397AA-1504-4931-BA8F-88F91224B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78C05-B3F0-4C72-9DC2-1E01F98C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9CE4-7366-42BF-B4A6-81650B3E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E21A4-9A36-4584-9ED0-B7BD6C69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FEFE-B91F-497C-A4F0-A8314616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41C1-64B0-4649-BB54-25C3AC6D9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3F9F3-5713-448B-BB52-08AF8C5BD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581E-0227-4C62-B64C-4DB4B442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391A0-031E-4090-BA06-DEE590E3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5F696-5F1B-4DB8-86E9-D5686EA2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6E7B-467E-4654-A619-B84FE020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C3C1-88F6-47C0-BD20-8602DF36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2512D-C1CD-4A4A-8691-584B47CE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94378-DBA4-4801-8043-1B5D20EB8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794E4-9BF9-4C46-B22F-63D6A2BCB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11A14-1953-4766-9F1B-58A59B1E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7CAFA-E1D8-4F97-8C52-E54B5FCD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AC46F-D413-4F53-B53B-FC1F65D4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071B-8135-4897-98C1-C73EEEEC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D1E49-EA51-466F-BB85-8D7954EB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0646C-FB8B-45A4-B473-D6CE45BD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9730F-6438-4A41-BE9C-BE2106FE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4A28B-834D-41C8-A050-5BD2ECCB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FEF2A-0E65-4C4B-9599-D3349E64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E1A67-D6C3-4C2C-B5A9-61EE533A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A079-3213-48A3-A244-F7F17246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BDE6-5861-4A57-AD5D-571A2A35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9CD6D-C06C-42C7-A333-8A68A7A0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AAAB6-9482-4E5B-ADF0-4A05511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4A85F-1D95-4B18-BE9F-3906FC7F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33923-03BD-4195-BB4E-50FA6C75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68A4-477C-4EDC-AC3A-4114279D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0E1A9-B18C-49BD-B559-D902B2B76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175A4-5AAB-4E5E-9570-A7FF6E1CE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CD0BC-737A-4C72-814B-AFF6082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3114D-B162-4C19-9934-908969D7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17FD-43B6-47EF-8B59-493A88A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5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1343C-8E9B-4DE2-A279-42191FB3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FBF2-87A8-4722-B966-977712F2D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4EEA-2AB1-4983-9CCE-573CED77E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B71F-09A1-4373-852F-DAF2F1CA201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4E7D-9E5D-42B2-912A-46462616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9E42-B581-46F0-8041-A63D3C4D3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FF85-6E23-40F8-9825-CB9F27E6A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6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2D81357-6145-4233-9436-D5DB03DDE16F}"/>
              </a:ext>
            </a:extLst>
          </p:cNvPr>
          <p:cNvGrpSpPr/>
          <p:nvPr/>
        </p:nvGrpSpPr>
        <p:grpSpPr>
          <a:xfrm>
            <a:off x="367991" y="5163941"/>
            <a:ext cx="1210785" cy="989235"/>
            <a:chOff x="131685" y="2924175"/>
            <a:chExt cx="1210785" cy="9892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47F0C8-739C-40E1-9169-832C97A90056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5" name="Graphic 4" descr="Contract">
                <a:extLst>
                  <a:ext uri="{FF2B5EF4-FFF2-40B4-BE49-F238E27FC236}">
                    <a16:creationId xmlns:a16="http://schemas.microsoft.com/office/drawing/2014/main" id="{F7FF274F-86DA-47B8-9DB8-F299A315D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7" name="Graphic 6" descr="Paperclip">
                <a:extLst>
                  <a:ext uri="{FF2B5EF4-FFF2-40B4-BE49-F238E27FC236}">
                    <a16:creationId xmlns:a16="http://schemas.microsoft.com/office/drawing/2014/main" id="{49D7EF9B-6D2F-4BF2-A897-3C7FB1322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1F16F-4EC7-47A6-A32E-886CEA674BCF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Claim</a:t>
              </a:r>
              <a:endParaRPr lang="en-US" sz="1100" dirty="0"/>
            </a:p>
            <a:p>
              <a:pPr algn="ctr"/>
              <a:r>
                <a:rPr lang="en-US" sz="1000" dirty="0"/>
                <a:t>Unstructured Text  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B8981A-1B8A-43AC-8150-D745CBD13551}"/>
              </a:ext>
            </a:extLst>
          </p:cNvPr>
          <p:cNvCxnSpPr>
            <a:endCxn id="11" idx="1"/>
          </p:cNvCxnSpPr>
          <p:nvPr/>
        </p:nvCxnSpPr>
        <p:spPr>
          <a:xfrm>
            <a:off x="1237914" y="5453386"/>
            <a:ext cx="1474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001A9-C3B9-47B9-B971-287E3D59FE34}"/>
              </a:ext>
            </a:extLst>
          </p:cNvPr>
          <p:cNvGrpSpPr/>
          <p:nvPr/>
        </p:nvGrpSpPr>
        <p:grpSpPr>
          <a:xfrm>
            <a:off x="2345538" y="5215261"/>
            <a:ext cx="1210785" cy="1178273"/>
            <a:chOff x="2109232" y="2975495"/>
            <a:chExt cx="1210785" cy="1178273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D585B58-4143-4718-A789-5033B21A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739" y="2975495"/>
              <a:ext cx="399771" cy="4762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E86B28-E0D9-4CF7-AAAC-0771F25C17FD}"/>
                </a:ext>
              </a:extLst>
            </p:cNvPr>
            <p:cNvSpPr txBox="1"/>
            <p:nvPr/>
          </p:nvSpPr>
          <p:spPr>
            <a:xfrm>
              <a:off x="2109232" y="3476660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Jupyter Notebook</a:t>
              </a:r>
              <a:endParaRPr lang="en-US" sz="1100" dirty="0"/>
            </a:p>
            <a:p>
              <a:pPr algn="ctr"/>
              <a:r>
                <a:rPr lang="en-US" sz="1000" dirty="0"/>
                <a:t>Claim Submissions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BC231A4-492E-4F6E-8FCD-CDAE9EF0B0B7}"/>
              </a:ext>
            </a:extLst>
          </p:cNvPr>
          <p:cNvSpPr txBox="1"/>
          <p:nvPr/>
        </p:nvSpPr>
        <p:spPr>
          <a:xfrm>
            <a:off x="5053185" y="1502293"/>
            <a:ext cx="1987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Classification &amp; Summarization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6682F30E-D66A-46EF-A6BC-6B60611FE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68666" y="1990452"/>
            <a:ext cx="476250" cy="4762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14CFA03-1F82-4EC5-833C-9C0A3EC86B7F}"/>
              </a:ext>
            </a:extLst>
          </p:cNvPr>
          <p:cNvSpPr txBox="1"/>
          <p:nvPr/>
        </p:nvSpPr>
        <p:spPr>
          <a:xfrm>
            <a:off x="5344916" y="1990452"/>
            <a:ext cx="121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Containerized Services</a:t>
            </a:r>
            <a:endParaRPr lang="en-US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9B468B-3351-47D0-8840-0E5141ECAC8F}"/>
              </a:ext>
            </a:extLst>
          </p:cNvPr>
          <p:cNvSpPr/>
          <p:nvPr/>
        </p:nvSpPr>
        <p:spPr>
          <a:xfrm>
            <a:off x="4651304" y="1806333"/>
            <a:ext cx="2549596" cy="23527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637873-EA0A-440C-8DC7-E9B4B0407004}"/>
              </a:ext>
            </a:extLst>
          </p:cNvPr>
          <p:cNvGrpSpPr/>
          <p:nvPr/>
        </p:nvGrpSpPr>
        <p:grpSpPr>
          <a:xfrm>
            <a:off x="4786500" y="2536430"/>
            <a:ext cx="1210785" cy="1178273"/>
            <a:chOff x="4319032" y="2975495"/>
            <a:chExt cx="1210785" cy="1178273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139CB673-A0A5-4923-8ABF-C0590325C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6300" y="2975495"/>
              <a:ext cx="476250" cy="47625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EBA1A4-6B59-4CE1-8407-8B6DB6490172}"/>
                </a:ext>
              </a:extLst>
            </p:cNvPr>
            <p:cNvSpPr txBox="1"/>
            <p:nvPr/>
          </p:nvSpPr>
          <p:spPr>
            <a:xfrm>
              <a:off x="4319032" y="3476660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Classification </a:t>
              </a:r>
              <a:br>
                <a:rPr lang="en-US" sz="1400" dirty="0"/>
              </a:br>
              <a:r>
                <a:rPr lang="en-US" sz="1400" dirty="0"/>
                <a:t>Service</a:t>
              </a:r>
              <a:endParaRPr lang="en-US" sz="1100" dirty="0"/>
            </a:p>
            <a:p>
              <a:pPr algn="ctr"/>
              <a:r>
                <a:rPr lang="en-US" sz="1000" dirty="0"/>
                <a:t>Process claim text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B04B71E-6344-4B4E-A5A7-7E6B2ED8DD10}"/>
              </a:ext>
            </a:extLst>
          </p:cNvPr>
          <p:cNvGrpSpPr/>
          <p:nvPr/>
        </p:nvGrpSpPr>
        <p:grpSpPr>
          <a:xfrm>
            <a:off x="5895436" y="2536430"/>
            <a:ext cx="1210785" cy="1178273"/>
            <a:chOff x="4319032" y="2975495"/>
            <a:chExt cx="1210785" cy="1178273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FDCC650-4BDC-48BC-8119-3DA07D3A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6300" y="2975495"/>
              <a:ext cx="476250" cy="47625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4C0718-E8EA-471C-877B-AB5F5473E1B1}"/>
                </a:ext>
              </a:extLst>
            </p:cNvPr>
            <p:cNvSpPr txBox="1"/>
            <p:nvPr/>
          </p:nvSpPr>
          <p:spPr>
            <a:xfrm>
              <a:off x="4319032" y="3476660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Summary </a:t>
              </a:r>
              <a:br>
                <a:rPr lang="en-US" sz="1400" dirty="0"/>
              </a:br>
              <a:r>
                <a:rPr lang="en-US" sz="1400" dirty="0"/>
                <a:t>Service</a:t>
              </a:r>
              <a:endParaRPr lang="en-US" sz="1100" dirty="0"/>
            </a:p>
            <a:p>
              <a:pPr algn="ctr"/>
              <a:r>
                <a:rPr lang="en-US" sz="1000" dirty="0"/>
                <a:t>Process claim text</a:t>
              </a:r>
            </a:p>
          </p:txBody>
        </p: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6167170-90A1-46AB-95D4-26386FD5C30E}"/>
              </a:ext>
            </a:extLst>
          </p:cNvPr>
          <p:cNvCxnSpPr>
            <a:cxnSpLocks/>
            <a:stCxn id="11" idx="3"/>
            <a:endCxn id="61" idx="2"/>
          </p:cNvCxnSpPr>
          <p:nvPr/>
        </p:nvCxnSpPr>
        <p:spPr>
          <a:xfrm flipV="1">
            <a:off x="3150816" y="4159115"/>
            <a:ext cx="2775286" cy="1294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1543E98-759A-42C2-B2C9-D98BA318F8E1}"/>
              </a:ext>
            </a:extLst>
          </p:cNvPr>
          <p:cNvSpPr txBox="1"/>
          <p:nvPr/>
        </p:nvSpPr>
        <p:spPr>
          <a:xfrm>
            <a:off x="5142611" y="4730008"/>
            <a:ext cx="90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Claim Text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CACBB9-D86B-41EA-8058-C9CCCC32E109}"/>
              </a:ext>
            </a:extLst>
          </p:cNvPr>
          <p:cNvSpPr/>
          <p:nvPr/>
        </p:nvSpPr>
        <p:spPr>
          <a:xfrm>
            <a:off x="2370413" y="3662387"/>
            <a:ext cx="1248888" cy="29043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339962-3CBB-44CD-8931-FA64B095A74A}"/>
              </a:ext>
            </a:extLst>
          </p:cNvPr>
          <p:cNvSpPr txBox="1"/>
          <p:nvPr/>
        </p:nvSpPr>
        <p:spPr>
          <a:xfrm>
            <a:off x="2424788" y="3701012"/>
            <a:ext cx="121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Science</a:t>
            </a:r>
          </a:p>
          <a:p>
            <a:r>
              <a:rPr lang="en-US" sz="1400" dirty="0"/>
              <a:t>VM</a:t>
            </a:r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7979E-C42D-4B6D-9CA1-F2FA880CAFB0}"/>
              </a:ext>
            </a:extLst>
          </p:cNvPr>
          <p:cNvSpPr/>
          <p:nvPr/>
        </p:nvSpPr>
        <p:spPr>
          <a:xfrm>
            <a:off x="2551703" y="4404437"/>
            <a:ext cx="919187" cy="476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ml cli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A34D5-D1BF-4477-98A6-24AA05CC76BF}"/>
              </a:ext>
            </a:extLst>
          </p:cNvPr>
          <p:cNvSpPr/>
          <p:nvPr/>
        </p:nvSpPr>
        <p:spPr>
          <a:xfrm>
            <a:off x="1105649" y="1404613"/>
            <a:ext cx="291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Creating and Deploying Models with AML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35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F7B0900-D5CB-4369-A25B-C46833C3707B}"/>
              </a:ext>
            </a:extLst>
          </p:cNvPr>
          <p:cNvSpPr/>
          <p:nvPr/>
        </p:nvSpPr>
        <p:spPr>
          <a:xfrm>
            <a:off x="2085975" y="680530"/>
            <a:ext cx="238125" cy="59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C07A30-4264-435E-BB62-CCDBC227D927}"/>
              </a:ext>
            </a:extLst>
          </p:cNvPr>
          <p:cNvSpPr/>
          <p:nvPr/>
        </p:nvSpPr>
        <p:spPr>
          <a:xfrm>
            <a:off x="809625" y="1085850"/>
            <a:ext cx="1171575" cy="533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Labels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B82B1F-9272-4989-A70A-5F84F31DA505}"/>
              </a:ext>
            </a:extLst>
          </p:cNvPr>
          <p:cNvSpPr/>
          <p:nvPr/>
        </p:nvSpPr>
        <p:spPr>
          <a:xfrm>
            <a:off x="809625" y="1762125"/>
            <a:ext cx="1171575" cy="533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9B973-392A-4602-9420-133145307B23}"/>
              </a:ext>
            </a:extLst>
          </p:cNvPr>
          <p:cNvSpPr/>
          <p:nvPr/>
        </p:nvSpPr>
        <p:spPr>
          <a:xfrm>
            <a:off x="2514600" y="1762125"/>
            <a:ext cx="1504950" cy="20764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Text Normalization</a:t>
            </a:r>
            <a:br>
              <a:rPr lang="en-US" sz="1400" dirty="0"/>
            </a:br>
            <a:r>
              <a:rPr lang="en-US" sz="1100" dirty="0"/>
              <a:t>Tokenization</a:t>
            </a:r>
            <a:br>
              <a:rPr lang="en-US" sz="1100" dirty="0"/>
            </a:br>
            <a:r>
              <a:rPr lang="en-US" sz="1100" dirty="0"/>
              <a:t>Part of Speech Tagging</a:t>
            </a:r>
          </a:p>
          <a:p>
            <a:pPr algn="ctr"/>
            <a:r>
              <a:rPr lang="en-US" sz="1100" dirty="0"/>
              <a:t>Phrase chunking</a:t>
            </a:r>
          </a:p>
          <a:p>
            <a:pPr algn="ctr"/>
            <a:r>
              <a:rPr lang="en-US" sz="1100" dirty="0"/>
              <a:t>Stemming</a:t>
            </a:r>
          </a:p>
          <a:p>
            <a:pPr algn="ctr"/>
            <a:r>
              <a:rPr lang="en-US" sz="1100" dirty="0"/>
              <a:t>Lemmatization</a:t>
            </a:r>
          </a:p>
          <a:p>
            <a:pPr algn="ctr"/>
            <a:r>
              <a:rPr lang="en-US" sz="1100" dirty="0"/>
              <a:t>Spellcheck</a:t>
            </a:r>
          </a:p>
          <a:p>
            <a:pPr algn="ctr"/>
            <a:r>
              <a:rPr lang="en-US" sz="1100" dirty="0"/>
              <a:t>Lowercase</a:t>
            </a:r>
          </a:p>
          <a:p>
            <a:pPr algn="ctr"/>
            <a:r>
              <a:rPr lang="en-US" sz="1100" dirty="0"/>
              <a:t>Remove stop words</a:t>
            </a:r>
          </a:p>
          <a:p>
            <a:pPr algn="ctr"/>
            <a:r>
              <a:rPr lang="en-US" sz="1100" dirty="0"/>
              <a:t>Expand contractions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E66C0-93AF-4F47-9876-1E218839AE73}"/>
              </a:ext>
            </a:extLst>
          </p:cNvPr>
          <p:cNvSpPr/>
          <p:nvPr/>
        </p:nvSpPr>
        <p:spPr>
          <a:xfrm>
            <a:off x="5686425" y="1762125"/>
            <a:ext cx="1504950" cy="21431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Feature Extraction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Define vocabulary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Vectorize documents into vocabulary with TF-IDF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98732-7D50-4ADF-8EFC-C70BF422C22A}"/>
              </a:ext>
            </a:extLst>
          </p:cNvPr>
          <p:cNvSpPr/>
          <p:nvPr/>
        </p:nvSpPr>
        <p:spPr>
          <a:xfrm>
            <a:off x="8001000" y="1085850"/>
            <a:ext cx="1504950" cy="12763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Supervised ML or DL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3F387-CE24-471E-A475-952FF7AFE470}"/>
              </a:ext>
            </a:extLst>
          </p:cNvPr>
          <p:cNvSpPr txBox="1"/>
          <p:nvPr/>
        </p:nvSpPr>
        <p:spPr>
          <a:xfrm>
            <a:off x="668308" y="230742"/>
            <a:ext cx="387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 classification model with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4BAEA3-AFC1-4F7C-A253-00FEAE71A90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81200" y="1352550"/>
            <a:ext cx="601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23C99A-D2EE-4486-B2F5-50EBFF033EB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81200" y="20288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C3A316-3B3D-4873-8887-96C6353545B6}"/>
              </a:ext>
            </a:extLst>
          </p:cNvPr>
          <p:cNvCxnSpPr>
            <a:cxnSpLocks/>
          </p:cNvCxnSpPr>
          <p:nvPr/>
        </p:nvCxnSpPr>
        <p:spPr>
          <a:xfrm>
            <a:off x="4019550" y="1990724"/>
            <a:ext cx="166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7CDDBA-5223-4BC1-96E2-94A81585CF84}"/>
              </a:ext>
            </a:extLst>
          </p:cNvPr>
          <p:cNvCxnSpPr>
            <a:cxnSpLocks/>
          </p:cNvCxnSpPr>
          <p:nvPr/>
        </p:nvCxnSpPr>
        <p:spPr>
          <a:xfrm>
            <a:off x="7191375" y="1990724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33880E-55FF-4C91-ABE5-1B4C98BF9E83}"/>
              </a:ext>
            </a:extLst>
          </p:cNvPr>
          <p:cNvSpPr txBox="1"/>
          <p:nvPr/>
        </p:nvSpPr>
        <p:spPr>
          <a:xfrm>
            <a:off x="2085975" y="680530"/>
            <a:ext cx="2381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808E81-FCF5-4DE8-B561-46AEE9B97816}"/>
              </a:ext>
            </a:extLst>
          </p:cNvPr>
          <p:cNvSpPr/>
          <p:nvPr/>
        </p:nvSpPr>
        <p:spPr>
          <a:xfrm>
            <a:off x="1047750" y="2438400"/>
            <a:ext cx="1171575" cy="59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73774-3D74-4F17-B54D-C5354FBCAE0F}"/>
              </a:ext>
            </a:extLst>
          </p:cNvPr>
          <p:cNvSpPr txBox="1"/>
          <p:nvPr/>
        </p:nvSpPr>
        <p:spPr>
          <a:xfrm>
            <a:off x="1047750" y="2438400"/>
            <a:ext cx="1276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quick fox.</a:t>
            </a:r>
          </a:p>
          <a:p>
            <a:r>
              <a:rPr lang="en-US" sz="1100" dirty="0"/>
              <a:t>The </a:t>
            </a:r>
            <a:r>
              <a:rPr lang="en-US" sz="1100" dirty="0" err="1"/>
              <a:t>lazzy</a:t>
            </a:r>
            <a:r>
              <a:rPr lang="en-US" sz="1100" dirty="0"/>
              <a:t> dog.</a:t>
            </a:r>
          </a:p>
          <a:p>
            <a:r>
              <a:rPr lang="en-US" sz="1100" dirty="0"/>
              <a:t>The rabid hare.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85AA93-271D-459C-B37F-A36F54081AE9}"/>
              </a:ext>
            </a:extLst>
          </p:cNvPr>
          <p:cNvSpPr/>
          <p:nvPr/>
        </p:nvSpPr>
        <p:spPr>
          <a:xfrm>
            <a:off x="4210050" y="2438490"/>
            <a:ext cx="1171575" cy="59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65E62-99B0-48C9-B995-41FB9645C5AE}"/>
              </a:ext>
            </a:extLst>
          </p:cNvPr>
          <p:cNvSpPr txBox="1"/>
          <p:nvPr/>
        </p:nvSpPr>
        <p:spPr>
          <a:xfrm>
            <a:off x="4210050" y="2438490"/>
            <a:ext cx="1276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[quick, fox]</a:t>
            </a:r>
          </a:p>
          <a:p>
            <a:r>
              <a:rPr lang="en-US" sz="1100" dirty="0"/>
              <a:t>[lazy, dog]</a:t>
            </a:r>
          </a:p>
          <a:p>
            <a:r>
              <a:rPr lang="en-US" sz="1100" dirty="0"/>
              <a:t>[rabid, hare]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540F-45A9-424A-B79A-82A794C78DC6}"/>
              </a:ext>
            </a:extLst>
          </p:cNvPr>
          <p:cNvSpPr/>
          <p:nvPr/>
        </p:nvSpPr>
        <p:spPr>
          <a:xfrm>
            <a:off x="7977187" y="3619500"/>
            <a:ext cx="1504950" cy="12763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 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3987BB-E873-40F7-97ED-98FEF7EC84F3}"/>
              </a:ext>
            </a:extLst>
          </p:cNvPr>
          <p:cNvCxnSpPr>
            <a:stCxn id="6" idx="2"/>
          </p:cNvCxnSpPr>
          <p:nvPr/>
        </p:nvCxnSpPr>
        <p:spPr>
          <a:xfrm>
            <a:off x="8753475" y="2362195"/>
            <a:ext cx="0" cy="123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E4EFBB2-BA9C-4E52-B784-4DE2FBBB9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20471"/>
              </p:ext>
            </p:extLst>
          </p:nvPr>
        </p:nvGraphicFramePr>
        <p:xfrm>
          <a:off x="4246561" y="4133848"/>
          <a:ext cx="3349626" cy="11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71">
                  <a:extLst>
                    <a:ext uri="{9D8B030D-6E8A-4147-A177-3AD203B41FA5}">
                      <a16:colId xmlns:a16="http://schemas.microsoft.com/office/drawing/2014/main" val="2214810277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1332183943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2691524928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2934778136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3518807512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533583532"/>
                    </a:ext>
                  </a:extLst>
                </a:gridCol>
              </a:tblGrid>
              <a:tr h="284682">
                <a:tc>
                  <a:txBody>
                    <a:bodyPr/>
                    <a:lstStyle/>
                    <a:p>
                      <a:r>
                        <a:rPr lang="en-US" sz="1000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00889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r>
                        <a:rPr lang="en-US" sz="1000" b="1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29104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83647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6303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27DBAB60-5238-42C6-99F1-303ED612475A}"/>
              </a:ext>
            </a:extLst>
          </p:cNvPr>
          <p:cNvSpPr/>
          <p:nvPr/>
        </p:nvSpPr>
        <p:spPr>
          <a:xfrm>
            <a:off x="7358062" y="2447745"/>
            <a:ext cx="1171575" cy="59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vectors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BCB0F9-0CB7-4795-BCD0-4D8DFE4573DE}"/>
              </a:ext>
            </a:extLst>
          </p:cNvPr>
          <p:cNvCxnSpPr>
            <a:cxnSpLocks/>
          </p:cNvCxnSpPr>
          <p:nvPr/>
        </p:nvCxnSpPr>
        <p:spPr>
          <a:xfrm flipH="1">
            <a:off x="7596187" y="2800349"/>
            <a:ext cx="347662" cy="13334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3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F7B0900-D5CB-4369-A25B-C46833C3707B}"/>
              </a:ext>
            </a:extLst>
          </p:cNvPr>
          <p:cNvSpPr/>
          <p:nvPr/>
        </p:nvSpPr>
        <p:spPr>
          <a:xfrm>
            <a:off x="1981200" y="4829175"/>
            <a:ext cx="238125" cy="59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C07A30-4264-435E-BB62-CCDBC227D927}"/>
              </a:ext>
            </a:extLst>
          </p:cNvPr>
          <p:cNvSpPr/>
          <p:nvPr/>
        </p:nvSpPr>
        <p:spPr>
          <a:xfrm>
            <a:off x="704850" y="5234495"/>
            <a:ext cx="1171575" cy="5333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Labels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B82B1F-9272-4989-A70A-5F84F31DA505}"/>
              </a:ext>
            </a:extLst>
          </p:cNvPr>
          <p:cNvSpPr/>
          <p:nvPr/>
        </p:nvSpPr>
        <p:spPr>
          <a:xfrm>
            <a:off x="809625" y="1762125"/>
            <a:ext cx="1171575" cy="533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9B973-392A-4602-9420-133145307B23}"/>
              </a:ext>
            </a:extLst>
          </p:cNvPr>
          <p:cNvSpPr/>
          <p:nvPr/>
        </p:nvSpPr>
        <p:spPr>
          <a:xfrm>
            <a:off x="2514600" y="1762125"/>
            <a:ext cx="1504950" cy="20764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Text Normalization</a:t>
            </a:r>
            <a:br>
              <a:rPr lang="en-US" sz="1400" dirty="0"/>
            </a:br>
            <a:r>
              <a:rPr lang="en-US" sz="1100" dirty="0"/>
              <a:t>Tokenization</a:t>
            </a:r>
            <a:br>
              <a:rPr lang="en-US" sz="1100" dirty="0"/>
            </a:br>
            <a:r>
              <a:rPr lang="en-US" sz="1100" dirty="0"/>
              <a:t>Part of Speech Tagging</a:t>
            </a:r>
          </a:p>
          <a:p>
            <a:pPr algn="ctr"/>
            <a:r>
              <a:rPr lang="en-US" sz="1100" dirty="0"/>
              <a:t>Phrase chunking</a:t>
            </a:r>
          </a:p>
          <a:p>
            <a:pPr algn="ctr"/>
            <a:r>
              <a:rPr lang="en-US" sz="1100" dirty="0"/>
              <a:t>Stemming</a:t>
            </a:r>
          </a:p>
          <a:p>
            <a:pPr algn="ctr"/>
            <a:r>
              <a:rPr lang="en-US" sz="1100" dirty="0"/>
              <a:t>Lemmatization</a:t>
            </a:r>
          </a:p>
          <a:p>
            <a:pPr algn="ctr"/>
            <a:r>
              <a:rPr lang="en-US" sz="1100" dirty="0"/>
              <a:t>Spellcheck</a:t>
            </a:r>
          </a:p>
          <a:p>
            <a:pPr algn="ctr"/>
            <a:r>
              <a:rPr lang="en-US" sz="1100" dirty="0"/>
              <a:t>Lowercase</a:t>
            </a:r>
          </a:p>
          <a:p>
            <a:pPr algn="ctr"/>
            <a:r>
              <a:rPr lang="en-US" sz="1100" dirty="0"/>
              <a:t>Remove stop words</a:t>
            </a:r>
          </a:p>
          <a:p>
            <a:pPr algn="ctr"/>
            <a:r>
              <a:rPr lang="en-US" sz="1100" dirty="0"/>
              <a:t>Expand contractions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E66C0-93AF-4F47-9876-1E218839AE73}"/>
              </a:ext>
            </a:extLst>
          </p:cNvPr>
          <p:cNvSpPr/>
          <p:nvPr/>
        </p:nvSpPr>
        <p:spPr>
          <a:xfrm>
            <a:off x="5686425" y="1762125"/>
            <a:ext cx="1504950" cy="21431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Feature Extraction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Define vocabulary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Vectorize documents into vocabulary with TF-IDF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3F387-CE24-471E-A475-952FF7AFE470}"/>
              </a:ext>
            </a:extLst>
          </p:cNvPr>
          <p:cNvSpPr txBox="1"/>
          <p:nvPr/>
        </p:nvSpPr>
        <p:spPr>
          <a:xfrm>
            <a:off x="704850" y="679492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Predicting a classification from 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23C99A-D2EE-4486-B2F5-50EBFF033EB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981200" y="20288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C3A316-3B3D-4873-8887-96C6353545B6}"/>
              </a:ext>
            </a:extLst>
          </p:cNvPr>
          <p:cNvCxnSpPr>
            <a:cxnSpLocks/>
          </p:cNvCxnSpPr>
          <p:nvPr/>
        </p:nvCxnSpPr>
        <p:spPr>
          <a:xfrm>
            <a:off x="4019550" y="1990724"/>
            <a:ext cx="166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33880E-55FF-4C91-ABE5-1B4C98BF9E83}"/>
              </a:ext>
            </a:extLst>
          </p:cNvPr>
          <p:cNvSpPr txBox="1"/>
          <p:nvPr/>
        </p:nvSpPr>
        <p:spPr>
          <a:xfrm>
            <a:off x="1981200" y="4829175"/>
            <a:ext cx="2381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808E81-FCF5-4DE8-B561-46AEE9B97816}"/>
              </a:ext>
            </a:extLst>
          </p:cNvPr>
          <p:cNvSpPr/>
          <p:nvPr/>
        </p:nvSpPr>
        <p:spPr>
          <a:xfrm>
            <a:off x="1047750" y="2438400"/>
            <a:ext cx="1171575" cy="59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73774-3D74-4F17-B54D-C5354FBCAE0F}"/>
              </a:ext>
            </a:extLst>
          </p:cNvPr>
          <p:cNvSpPr txBox="1"/>
          <p:nvPr/>
        </p:nvSpPr>
        <p:spPr>
          <a:xfrm>
            <a:off x="1047750" y="2438400"/>
            <a:ext cx="1276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quick fox.</a:t>
            </a:r>
          </a:p>
          <a:p>
            <a:r>
              <a:rPr lang="en-US" sz="1100" dirty="0"/>
              <a:t>The </a:t>
            </a:r>
            <a:r>
              <a:rPr lang="en-US" sz="1100" dirty="0" err="1"/>
              <a:t>lazzy</a:t>
            </a:r>
            <a:r>
              <a:rPr lang="en-US" sz="1100" dirty="0"/>
              <a:t> dog.</a:t>
            </a:r>
          </a:p>
          <a:p>
            <a:r>
              <a:rPr lang="en-US" sz="1100" dirty="0"/>
              <a:t>The rabid hare.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85AA93-271D-459C-B37F-A36F54081AE9}"/>
              </a:ext>
            </a:extLst>
          </p:cNvPr>
          <p:cNvSpPr/>
          <p:nvPr/>
        </p:nvSpPr>
        <p:spPr>
          <a:xfrm>
            <a:off x="4210050" y="2438490"/>
            <a:ext cx="1171575" cy="59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65E62-99B0-48C9-B995-41FB9645C5AE}"/>
              </a:ext>
            </a:extLst>
          </p:cNvPr>
          <p:cNvSpPr txBox="1"/>
          <p:nvPr/>
        </p:nvSpPr>
        <p:spPr>
          <a:xfrm>
            <a:off x="4210050" y="2438490"/>
            <a:ext cx="1276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[quick, fox]</a:t>
            </a:r>
          </a:p>
          <a:p>
            <a:r>
              <a:rPr lang="en-US" sz="1100" dirty="0"/>
              <a:t>[lazy, dog]</a:t>
            </a:r>
          </a:p>
          <a:p>
            <a:r>
              <a:rPr lang="en-US" sz="1100" dirty="0"/>
              <a:t>[rabid, hare]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540F-45A9-424A-B79A-82A794C78DC6}"/>
              </a:ext>
            </a:extLst>
          </p:cNvPr>
          <p:cNvSpPr/>
          <p:nvPr/>
        </p:nvSpPr>
        <p:spPr>
          <a:xfrm>
            <a:off x="7977187" y="3619500"/>
            <a:ext cx="1504950" cy="12763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 Model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A7CC4D1-DA45-413E-B7D0-CA532D37C777}"/>
              </a:ext>
            </a:extLst>
          </p:cNvPr>
          <p:cNvCxnSpPr>
            <a:stCxn id="32" idx="2"/>
            <a:endCxn id="2" idx="3"/>
          </p:cNvCxnSpPr>
          <p:nvPr/>
        </p:nvCxnSpPr>
        <p:spPr>
          <a:xfrm rot="5400000">
            <a:off x="5000369" y="1771902"/>
            <a:ext cx="605350" cy="6853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749CDFA-E0FA-4F3F-8834-8B84FFED5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18507"/>
              </p:ext>
            </p:extLst>
          </p:nvPr>
        </p:nvGraphicFramePr>
        <p:xfrm>
          <a:off x="4246561" y="4133848"/>
          <a:ext cx="3349626" cy="11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71">
                  <a:extLst>
                    <a:ext uri="{9D8B030D-6E8A-4147-A177-3AD203B41FA5}">
                      <a16:colId xmlns:a16="http://schemas.microsoft.com/office/drawing/2014/main" val="2214810277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1332183943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2691524928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2934778136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3518807512"/>
                    </a:ext>
                  </a:extLst>
                </a:gridCol>
                <a:gridCol w="558271">
                  <a:extLst>
                    <a:ext uri="{9D8B030D-6E8A-4147-A177-3AD203B41FA5}">
                      <a16:colId xmlns:a16="http://schemas.microsoft.com/office/drawing/2014/main" val="533583532"/>
                    </a:ext>
                  </a:extLst>
                </a:gridCol>
              </a:tblGrid>
              <a:tr h="284682">
                <a:tc>
                  <a:txBody>
                    <a:bodyPr/>
                    <a:lstStyle/>
                    <a:p>
                      <a:r>
                        <a:rPr lang="en-US" sz="1000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00889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r>
                        <a:rPr lang="en-US" sz="1000" b="1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29104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83647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63030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8F3E4E0F-D099-43C1-A122-8DAE235584F2}"/>
              </a:ext>
            </a:extLst>
          </p:cNvPr>
          <p:cNvSpPr/>
          <p:nvPr/>
        </p:nvSpPr>
        <p:spPr>
          <a:xfrm>
            <a:off x="7358062" y="2447745"/>
            <a:ext cx="1171575" cy="591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vectors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4E3401-A811-42C7-A7E9-04DBA0C79557}"/>
              </a:ext>
            </a:extLst>
          </p:cNvPr>
          <p:cNvCxnSpPr>
            <a:cxnSpLocks/>
          </p:cNvCxnSpPr>
          <p:nvPr/>
        </p:nvCxnSpPr>
        <p:spPr>
          <a:xfrm flipH="1">
            <a:off x="7596187" y="2800349"/>
            <a:ext cx="347662" cy="13334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2F5CF2-E341-4747-ABC0-481303CDCC10}"/>
              </a:ext>
            </a:extLst>
          </p:cNvPr>
          <p:cNvCxnSpPr>
            <a:endCxn id="32" idx="0"/>
          </p:cNvCxnSpPr>
          <p:nvPr/>
        </p:nvCxnSpPr>
        <p:spPr>
          <a:xfrm rot="16200000" flipH="1">
            <a:off x="7146130" y="2035968"/>
            <a:ext cx="1628776" cy="1538287"/>
          </a:xfrm>
          <a:prstGeom prst="bentConnector3">
            <a:avLst>
              <a:gd name="adj1" fmla="val 1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187</Words>
  <Application>Microsoft Office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Zoiner Tejada</cp:lastModifiedBy>
  <cp:revision>68</cp:revision>
  <dcterms:created xsi:type="dcterms:W3CDTF">2018-03-17T15:03:25Z</dcterms:created>
  <dcterms:modified xsi:type="dcterms:W3CDTF">2018-05-11T13:03:29Z</dcterms:modified>
</cp:coreProperties>
</file>