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6" r:id="rId4"/>
    <p:sldId id="265" r:id="rId5"/>
    <p:sldId id="258" r:id="rId6"/>
    <p:sldId id="259" r:id="rId7"/>
    <p:sldId id="260" r:id="rId8"/>
    <p:sldId id="261" r:id="rId9"/>
    <p:sldId id="263" r:id="rId10"/>
    <p:sldId id="262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1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4F634-226B-694D-804A-2360DC01BC01}" type="datetimeFigureOut">
              <a:rPr lang="en-US" smtClean="0"/>
              <a:t>1/30/16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B9162-ECC8-9F49-AC98-B418376DD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help.github.com</a:t>
            </a:r>
            <a:r>
              <a:rPr lang="en-US" dirty="0" smtClean="0"/>
              <a:t>/articles/changing-a-remote-s-</a:t>
            </a:r>
            <a:r>
              <a:rPr lang="en-US" dirty="0" err="1" smtClean="0"/>
              <a:t>url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9162-ECC8-9F49-AC98-B418376DDF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84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1A97-9477-704B-BBB7-CDD14CFE8E30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45429-DF64-BD41-832C-D4738FC5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6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1A97-9477-704B-BBB7-CDD14CFE8E30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45429-DF64-BD41-832C-D4738FC5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2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1A97-9477-704B-BBB7-CDD14CFE8E30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45429-DF64-BD41-832C-D4738FC5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6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1A97-9477-704B-BBB7-CDD14CFE8E30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45429-DF64-BD41-832C-D4738FC5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2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1A97-9477-704B-BBB7-CDD14CFE8E30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45429-DF64-BD41-832C-D4738FC5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3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1A97-9477-704B-BBB7-CDD14CFE8E30}" type="datetimeFigureOut">
              <a:rPr lang="en-US" smtClean="0"/>
              <a:t>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45429-DF64-BD41-832C-D4738FC5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9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1A97-9477-704B-BBB7-CDD14CFE8E30}" type="datetimeFigureOut">
              <a:rPr lang="en-US" smtClean="0"/>
              <a:t>1/30/16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45429-DF64-BD41-832C-D4738FC5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3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1A97-9477-704B-BBB7-CDD14CFE8E30}" type="datetimeFigureOut">
              <a:rPr lang="en-US" smtClean="0"/>
              <a:t>1/30/16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45429-DF64-BD41-832C-D4738FC5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6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1A97-9477-704B-BBB7-CDD14CFE8E30}" type="datetimeFigureOut">
              <a:rPr lang="en-US" smtClean="0"/>
              <a:t>1/30/16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45429-DF64-BD41-832C-D4738FC5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7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1A97-9477-704B-BBB7-CDD14CFE8E30}" type="datetimeFigureOut">
              <a:rPr lang="en-US" smtClean="0"/>
              <a:t>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45429-DF64-BD41-832C-D4738FC5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8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1A97-9477-704B-BBB7-CDD14CFE8E30}" type="datetimeFigureOut">
              <a:rPr lang="en-US" smtClean="0"/>
              <a:t>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45429-DF64-BD41-832C-D4738FC5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71A97-9477-704B-BBB7-CDD14CFE8E30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45429-DF64-BD41-832C-D4738FC5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etting-Started-Installing-Git" TargetMode="External"/><Relationship Id="rId4" Type="http://schemas.openxmlformats.org/officeDocument/2006/relationships/hyperlink" Target="http://mac.github.com/" TargetMode="External"/><Relationship Id="rId5" Type="http://schemas.openxmlformats.org/officeDocument/2006/relationships/hyperlink" Target="http://windows.github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joi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tp://www.molecularecologist.com/wp-content/uploads/2013/11/github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048000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0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52"/>
            <a:ext cx="7886700" cy="1325563"/>
          </a:xfrm>
        </p:spPr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89650"/>
            <a:ext cx="7886700" cy="57683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700" b="1" dirty="0" smtClean="0"/>
              <a:t>Setup</a:t>
            </a:r>
          </a:p>
          <a:p>
            <a:r>
              <a:rPr lang="en-US" sz="2700" dirty="0" smtClean="0"/>
              <a:t>Initializing a Project as </a:t>
            </a:r>
            <a:r>
              <a:rPr lang="en-US" sz="2700" dirty="0" err="1" smtClean="0"/>
              <a:t>Git</a:t>
            </a:r>
            <a:r>
              <a:rPr lang="is-IS" sz="2700" dirty="0" smtClean="0"/>
              <a:t>…..</a:t>
            </a:r>
            <a:endParaRPr lang="en-US" sz="2700" dirty="0"/>
          </a:p>
          <a:p>
            <a:r>
              <a:rPr lang="en-US" sz="2700" dirty="0" smtClean="0"/>
              <a:t>Setting Remote Host</a:t>
            </a:r>
            <a:r>
              <a:rPr lang="is-IS" sz="2700" dirty="0" smtClean="0"/>
              <a:t>…..........</a:t>
            </a:r>
            <a:endParaRPr lang="en-US" sz="2700" dirty="0" smtClean="0"/>
          </a:p>
          <a:p>
            <a:endParaRPr lang="en-US" sz="2700" dirty="0" smtClean="0"/>
          </a:p>
          <a:p>
            <a:pPr marL="0" indent="0">
              <a:buNone/>
            </a:pPr>
            <a:r>
              <a:rPr lang="en-US" sz="2700" b="1" dirty="0" smtClean="0"/>
              <a:t>Basics</a:t>
            </a:r>
          </a:p>
          <a:p>
            <a:r>
              <a:rPr lang="en-US" sz="2700" dirty="0" smtClean="0"/>
              <a:t>Checking Status</a:t>
            </a:r>
            <a:r>
              <a:rPr lang="is-IS" sz="2700" dirty="0" smtClean="0"/>
              <a:t>…..................</a:t>
            </a:r>
            <a:endParaRPr lang="en-US" sz="2700" dirty="0" smtClean="0"/>
          </a:p>
          <a:p>
            <a:r>
              <a:rPr lang="en-US" sz="2700" dirty="0" smtClean="0"/>
              <a:t>Adding Changes</a:t>
            </a:r>
            <a:r>
              <a:rPr lang="is-IS" sz="2700" dirty="0" smtClean="0"/>
              <a:t>….................</a:t>
            </a:r>
            <a:endParaRPr lang="en-US" sz="2700" dirty="0" smtClean="0"/>
          </a:p>
          <a:p>
            <a:r>
              <a:rPr lang="en-US" sz="2700" dirty="0" smtClean="0"/>
              <a:t>Committing Changes</a:t>
            </a:r>
            <a:r>
              <a:rPr lang="is-IS" sz="2700" dirty="0" smtClean="0"/>
              <a:t>…..........</a:t>
            </a:r>
            <a:endParaRPr lang="en-US" sz="2700" dirty="0" smtClean="0"/>
          </a:p>
          <a:p>
            <a:r>
              <a:rPr lang="en-US" sz="2700" dirty="0" smtClean="0"/>
              <a:t>Uploading Changes</a:t>
            </a:r>
            <a:r>
              <a:rPr lang="is-IS" sz="2700" dirty="0" smtClean="0"/>
              <a:t>…............</a:t>
            </a:r>
          </a:p>
          <a:p>
            <a:r>
              <a:rPr lang="en-US" sz="2700" dirty="0" smtClean="0"/>
              <a:t>Downloading Changes</a:t>
            </a:r>
            <a:r>
              <a:rPr lang="is-IS" sz="2700" dirty="0" smtClean="0"/>
              <a:t>….......</a:t>
            </a:r>
          </a:p>
          <a:p>
            <a:r>
              <a:rPr lang="is-IS" sz="2700" dirty="0" smtClean="0"/>
              <a:t>Obtaining Additional Repos..</a:t>
            </a:r>
            <a:endParaRPr lang="en-US" sz="2700" dirty="0"/>
          </a:p>
        </p:txBody>
      </p:sp>
      <p:sp>
        <p:nvSpPr>
          <p:cNvPr id="4" name="TextBox 3"/>
          <p:cNvSpPr txBox="1"/>
          <p:nvPr/>
        </p:nvSpPr>
        <p:spPr>
          <a:xfrm>
            <a:off x="4992308" y="1535939"/>
            <a:ext cx="128753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init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92308" y="2050295"/>
            <a:ext cx="390683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remote add origin 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url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92307" y="3543810"/>
            <a:ext cx="156324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status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92308" y="4040677"/>
            <a:ext cx="21146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add &lt;file&gt;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92307" y="4537544"/>
            <a:ext cx="335540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commit -m &lt;message&gt;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92307" y="5034411"/>
            <a:ext cx="128753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push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92307" y="5531278"/>
            <a:ext cx="128753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pull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92307" y="6028145"/>
            <a:ext cx="225254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clone 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url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45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53"/>
            <a:ext cx="7886700" cy="1325563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&amp; GitHub Resources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878999"/>
            <a:ext cx="8678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Pro-</a:t>
            </a:r>
            <a:r>
              <a:rPr lang="en-US" sz="2800" b="1" dirty="0" err="1" smtClean="0"/>
              <a:t>Git</a:t>
            </a:r>
            <a:r>
              <a:rPr lang="en-US" sz="2800" b="1" dirty="0" smtClean="0"/>
              <a:t>: </a:t>
            </a:r>
            <a:r>
              <a:rPr lang="en-US" sz="2800" dirty="0" smtClean="0"/>
              <a:t>A Comprehensive book on using </a:t>
            </a:r>
            <a:r>
              <a:rPr lang="en-US" sz="2800" dirty="0" err="1" smtClean="0"/>
              <a:t>Git</a:t>
            </a:r>
            <a:r>
              <a:rPr lang="en-US" sz="2800" dirty="0" smtClean="0"/>
              <a:t> (</a:t>
            </a:r>
            <a:r>
              <a:rPr lang="en-US" sz="2800" i="1" dirty="0" smtClean="0"/>
              <a:t>free online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903252"/>
            <a:ext cx="2120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Cheat Sheets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18581" y="3459825"/>
            <a:ext cx="673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training.github.com</a:t>
            </a:r>
            <a:r>
              <a:rPr lang="en-US" dirty="0" smtClean="0"/>
              <a:t>/kit/downloads/</a:t>
            </a:r>
            <a:r>
              <a:rPr lang="en-US" dirty="0" err="1" smtClean="0"/>
              <a:t>github</a:t>
            </a:r>
            <a:r>
              <a:rPr lang="en-US" dirty="0" smtClean="0"/>
              <a:t>-</a:t>
            </a:r>
            <a:r>
              <a:rPr lang="en-US" dirty="0" err="1" smtClean="0"/>
              <a:t>git</a:t>
            </a:r>
            <a:r>
              <a:rPr lang="en-US" dirty="0" smtClean="0"/>
              <a:t>-cheat-</a:t>
            </a:r>
            <a:r>
              <a:rPr lang="en-US" dirty="0" err="1" smtClean="0"/>
              <a:t>sheet.pdf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8581" y="5449217"/>
            <a:ext cx="3321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git-scm.com</a:t>
            </a:r>
            <a:r>
              <a:rPr lang="en-US" dirty="0" smtClean="0"/>
              <a:t>/book/</a:t>
            </a:r>
            <a:r>
              <a:rPr lang="en-US" dirty="0" err="1" smtClean="0"/>
              <a:t>en</a:t>
            </a:r>
            <a:r>
              <a:rPr lang="en-US" dirty="0" smtClean="0"/>
              <a:t>/v2/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8581" y="1854161"/>
            <a:ext cx="4526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www.codecademy.com</a:t>
            </a:r>
            <a:r>
              <a:rPr lang="en-US" dirty="0" smtClean="0"/>
              <a:t>/learn/learn-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8650" y="1345882"/>
            <a:ext cx="301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Interactive Lessons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918581" y="3851460"/>
            <a:ext cx="7805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help.github.com</a:t>
            </a:r>
            <a:r>
              <a:rPr lang="en-US" dirty="0" smtClean="0"/>
              <a:t>/articles/good-resources-for-learning-</a:t>
            </a:r>
            <a:r>
              <a:rPr lang="en-US" dirty="0" err="1" smtClean="0"/>
              <a:t>git</a:t>
            </a:r>
            <a:r>
              <a:rPr lang="en-US" dirty="0" smtClean="0"/>
              <a:t>-and-</a:t>
            </a:r>
            <a:r>
              <a:rPr lang="en-US" dirty="0" err="1" smtClean="0"/>
              <a:t>github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8581" y="4264779"/>
            <a:ext cx="5824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www.git-tower.com</a:t>
            </a:r>
            <a:r>
              <a:rPr lang="en-US" dirty="0" smtClean="0"/>
              <a:t>/blog/</a:t>
            </a:r>
            <a:r>
              <a:rPr lang="en-US" dirty="0" err="1" smtClean="0"/>
              <a:t>git</a:t>
            </a:r>
            <a:r>
              <a:rPr lang="en-US" dirty="0" smtClean="0"/>
              <a:t>-cheat-sheet/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8581" y="2289782"/>
            <a:ext cx="2141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try.github.io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7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tp://www.aha.io/assets/integration_logos/github-bb449e0ffbacbcb7f9c703db85b1cf0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3626983"/>
            <a:ext cx="4876799" cy="180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71707" y="5124055"/>
            <a:ext cx="84005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“GitHub is a </a:t>
            </a:r>
            <a:r>
              <a:rPr lang="en-US" sz="2800" b="1" dirty="0" smtClean="0"/>
              <a:t>collaboration</a:t>
            </a:r>
            <a:r>
              <a:rPr lang="en-US" sz="2800" dirty="0" smtClean="0"/>
              <a:t> platform built on top of a distributed version control system called </a:t>
            </a:r>
            <a:r>
              <a:rPr lang="en-US" sz="2800" dirty="0" err="1" smtClean="0"/>
              <a:t>Git</a:t>
            </a:r>
            <a:r>
              <a:rPr lang="en-US" sz="2800" dirty="0" smtClean="0"/>
              <a:t>.”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92566" y="6078162"/>
            <a:ext cx="6158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GitHub provides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free*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remote hosting for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repositories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2" name="Picture 4" descr="ttps://git-scm.com/images/logo@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48" y="475968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64995" y="1891513"/>
            <a:ext cx="82072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Version control</a:t>
            </a:r>
            <a:r>
              <a:rPr lang="en-US" sz="2000" dirty="0" smtClean="0"/>
              <a:t> is a system that records changes to a file or set of files over time so that you can recall specific versions later. </a:t>
            </a:r>
            <a:r>
              <a:rPr lang="en-US" sz="2000" b="1" dirty="0" smtClean="0"/>
              <a:t>Distributed</a:t>
            </a:r>
            <a:r>
              <a:rPr lang="en-US" sz="2000" dirty="0" smtClean="0"/>
              <a:t> version control allows multiple copies to exist on multiple systems simultaneously.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81944" y="1352268"/>
            <a:ext cx="7973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/>
              <a:t>Git</a:t>
            </a:r>
            <a:r>
              <a:rPr lang="en-US" sz="2800" dirty="0" smtClean="0"/>
              <a:t> is a </a:t>
            </a:r>
            <a:r>
              <a:rPr lang="en-US" sz="2800" b="1" dirty="0" smtClean="0"/>
              <a:t>distributed</a:t>
            </a:r>
            <a:r>
              <a:rPr lang="en-US" sz="2800" dirty="0" smtClean="0"/>
              <a:t>, non-linear </a:t>
            </a:r>
            <a:r>
              <a:rPr lang="en-US" sz="2800" b="1" dirty="0" smtClean="0"/>
              <a:t>version control</a:t>
            </a:r>
            <a:r>
              <a:rPr lang="en-US" sz="2800" dirty="0" smtClean="0"/>
              <a:t> system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487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099" y="608849"/>
            <a:ext cx="3987800" cy="577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55416" y="6432550"/>
            <a:ext cx="24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/1597/</a:t>
            </a:r>
          </a:p>
        </p:txBody>
      </p:sp>
    </p:spTree>
    <p:extLst>
      <p:ext uri="{BB962C8B-B14F-4D97-AF65-F5344CB8AC3E}">
        <p14:creationId xmlns:p14="http://schemas.microsoft.com/office/powerpoint/2010/main" val="171795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289"/>
            <a:ext cx="7886700" cy="1325563"/>
          </a:xfrm>
        </p:spPr>
        <p:txBody>
          <a:bodyPr/>
          <a:lstStyle/>
          <a:p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7883"/>
            <a:ext cx="8433574" cy="4809080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dirty="0" smtClean="0"/>
              <a:t>– A version-control protocol.</a:t>
            </a:r>
          </a:p>
          <a:p>
            <a:r>
              <a:rPr lang="en-US" b="1" dirty="0" smtClean="0"/>
              <a:t>GitHub</a:t>
            </a:r>
            <a:r>
              <a:rPr lang="en-US" dirty="0" smtClean="0"/>
              <a:t> – A service providing remote </a:t>
            </a:r>
            <a:r>
              <a:rPr lang="en-US" dirty="0" err="1" smtClean="0"/>
              <a:t>Git</a:t>
            </a:r>
            <a:r>
              <a:rPr lang="en-US" dirty="0" smtClean="0"/>
              <a:t> repo hosting.</a:t>
            </a:r>
          </a:p>
          <a:p>
            <a:r>
              <a:rPr lang="en-US" dirty="0" smtClean="0"/>
              <a:t>“</a:t>
            </a:r>
            <a:r>
              <a:rPr lang="en-US" b="1" dirty="0" smtClean="0"/>
              <a:t>Repository</a:t>
            </a:r>
            <a:r>
              <a:rPr lang="en-US" dirty="0" smtClean="0"/>
              <a:t>” (“</a:t>
            </a:r>
            <a:r>
              <a:rPr lang="en-US" b="1" dirty="0" smtClean="0"/>
              <a:t>Repo</a:t>
            </a:r>
            <a:r>
              <a:rPr lang="en-US" dirty="0" smtClean="0"/>
              <a:t>”) – A collection of code. </a:t>
            </a:r>
          </a:p>
          <a:p>
            <a:r>
              <a:rPr lang="en-US" dirty="0" smtClean="0"/>
              <a:t>“</a:t>
            </a:r>
            <a:r>
              <a:rPr lang="en-US" b="1" dirty="0" smtClean="0"/>
              <a:t>Add</a:t>
            </a:r>
            <a:r>
              <a:rPr lang="en-US" dirty="0" smtClean="0"/>
              <a:t>” – Process of staging changed files before</a:t>
            </a:r>
            <a:r>
              <a:rPr lang="is-IS" dirty="0" smtClean="0"/>
              <a:t>…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b="1" dirty="0" smtClean="0"/>
              <a:t>Commit</a:t>
            </a:r>
            <a:r>
              <a:rPr lang="en-US" dirty="0" smtClean="0"/>
              <a:t>” – Process of creating a change record.</a:t>
            </a:r>
          </a:p>
          <a:p>
            <a:r>
              <a:rPr lang="en-US" dirty="0" smtClean="0"/>
              <a:t>“</a:t>
            </a:r>
            <a:r>
              <a:rPr lang="en-US" b="1" dirty="0" smtClean="0"/>
              <a:t>Push</a:t>
            </a:r>
            <a:r>
              <a:rPr lang="en-US" dirty="0" smtClean="0"/>
              <a:t>” – Uploading change records to remote host.</a:t>
            </a:r>
          </a:p>
          <a:p>
            <a:r>
              <a:rPr lang="en-US" dirty="0" smtClean="0"/>
              <a:t>“</a:t>
            </a:r>
            <a:r>
              <a:rPr lang="en-US" b="1" dirty="0" smtClean="0"/>
              <a:t>Pull</a:t>
            </a:r>
            <a:r>
              <a:rPr lang="en-US" dirty="0" smtClean="0"/>
              <a:t>” – Download change records from remote host.</a:t>
            </a:r>
          </a:p>
          <a:p>
            <a:r>
              <a:rPr lang="en-US" dirty="0" smtClean="0"/>
              <a:t>“</a:t>
            </a:r>
            <a:r>
              <a:rPr lang="en-US" b="1" dirty="0" smtClean="0"/>
              <a:t>Clone</a:t>
            </a:r>
            <a:r>
              <a:rPr lang="en-US" dirty="0" smtClean="0"/>
              <a:t>” – Download a personal copy of a code repo.</a:t>
            </a:r>
          </a:p>
          <a:p>
            <a:r>
              <a:rPr lang="en-US" b="1" dirty="0" smtClean="0"/>
              <a:t>“Branch”</a:t>
            </a:r>
            <a:r>
              <a:rPr lang="en-US" dirty="0" smtClean="0"/>
              <a:t> – A separate, working copy of a repository.</a:t>
            </a:r>
          </a:p>
          <a:p>
            <a:r>
              <a:rPr lang="en-US" b="1" dirty="0" smtClean="0"/>
              <a:t>“Merge”</a:t>
            </a:r>
            <a:r>
              <a:rPr lang="en-US" dirty="0" smtClean="0"/>
              <a:t> – Combining two branches into a single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6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289"/>
            <a:ext cx="7886700" cy="1325563"/>
          </a:xfrm>
        </p:spPr>
        <p:txBody>
          <a:bodyPr/>
          <a:lstStyle/>
          <a:p>
            <a:r>
              <a:rPr lang="en-US" dirty="0" smtClean="0"/>
              <a:t>Setting Up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6898"/>
            <a:ext cx="7886700" cy="498006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Register for a GitHub Account</a:t>
            </a:r>
          </a:p>
          <a:p>
            <a:pPr marL="914400" lvl="2" indent="0">
              <a:buNone/>
            </a:pPr>
            <a:r>
              <a:rPr lang="en-US" dirty="0" smtClean="0">
                <a:hlinkClick r:id="rId2"/>
              </a:rPr>
              <a:t>http://github.com/join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git-scm.com</a:t>
            </a:r>
            <a:r>
              <a:rPr lang="en-US" dirty="0" smtClean="0">
                <a:hlinkClick r:id="rId3"/>
              </a:rPr>
              <a:t>/book/</a:t>
            </a:r>
            <a:r>
              <a:rPr lang="en-US" dirty="0" err="1" smtClean="0">
                <a:hlinkClick r:id="rId3"/>
              </a:rPr>
              <a:t>en</a:t>
            </a:r>
            <a:r>
              <a:rPr lang="en-US" dirty="0" smtClean="0">
                <a:hlinkClick r:id="rId3"/>
              </a:rPr>
              <a:t>/v2/Getting-Started-Installing-</a:t>
            </a:r>
            <a:r>
              <a:rPr lang="en-US" dirty="0" err="1" smtClean="0">
                <a:hlinkClick r:id="rId3"/>
              </a:rPr>
              <a:t>Git</a:t>
            </a:r>
            <a:endParaRPr lang="en-US" dirty="0" smtClean="0"/>
          </a:p>
          <a:p>
            <a:pPr lvl="1"/>
            <a:r>
              <a:rPr lang="en-US" dirty="0" smtClean="0"/>
              <a:t>Windows: Download GitHub for Windows (see below)</a:t>
            </a:r>
          </a:p>
          <a:p>
            <a:pPr lvl="1"/>
            <a:r>
              <a:rPr lang="en-US" dirty="0" smtClean="0"/>
              <a:t>Mac: Install </a:t>
            </a:r>
            <a:r>
              <a:rPr lang="en-US" dirty="0" err="1" smtClean="0"/>
              <a:t>Xcode</a:t>
            </a:r>
            <a:r>
              <a:rPr lang="en-US" dirty="0" smtClean="0"/>
              <a:t> Tools (run “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/>
              <a:t>” from terminal)</a:t>
            </a:r>
          </a:p>
          <a:p>
            <a:pPr lvl="1"/>
            <a:r>
              <a:rPr lang="en-US" dirty="0" smtClean="0"/>
              <a:t>Linux: Use package-manager (i.e.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yum install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-all</a:t>
            </a:r>
            <a:r>
              <a:rPr lang="en-US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(OPTIONAL) Install GitHub Desktop</a:t>
            </a:r>
          </a:p>
          <a:p>
            <a:pPr marL="914400" lvl="2" indent="0">
              <a:buNone/>
            </a:pPr>
            <a:r>
              <a:rPr lang="en-US" dirty="0" smtClean="0">
                <a:hlinkClick r:id="rId4"/>
              </a:rPr>
              <a:t>http://</a:t>
            </a:r>
            <a:r>
              <a:rPr lang="en-US" dirty="0" err="1" smtClean="0">
                <a:hlinkClick r:id="rId4"/>
              </a:rPr>
              <a:t>mac.github.com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>
                <a:hlinkClick r:id="rId5"/>
              </a:rPr>
              <a:t>http://</a:t>
            </a:r>
            <a:r>
              <a:rPr lang="en-US" dirty="0" err="1" smtClean="0">
                <a:hlinkClick r:id="rId5"/>
              </a:rPr>
              <a:t>windows.github.com</a:t>
            </a:r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7941665" y="-162950"/>
            <a:ext cx="1209769" cy="1373574"/>
            <a:chOff x="7941665" y="-162950"/>
            <a:chExt cx="1209769" cy="1373574"/>
          </a:xfrm>
        </p:grpSpPr>
        <p:sp>
          <p:nvSpPr>
            <p:cNvPr id="5" name="Diagonal Stripe 4"/>
            <p:cNvSpPr/>
            <p:nvPr/>
          </p:nvSpPr>
          <p:spPr>
            <a:xfrm rot="5400000">
              <a:off x="7941665" y="855"/>
              <a:ext cx="1209769" cy="1209769"/>
            </a:xfrm>
            <a:prstGeom prst="diagStrip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2765156">
              <a:off x="7927462" y="91671"/>
              <a:ext cx="1294585" cy="785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Zapfino" charset="0"/>
                  <a:ea typeface="Zapfino" charset="0"/>
                  <a:cs typeface="Zapfino" charset="0"/>
                </a:rPr>
                <a:t>Try Me!</a:t>
              </a:r>
              <a:endParaRPr lang="en-US" sz="1600" b="1" dirty="0">
                <a:latin typeface="Zapfino" charset="0"/>
                <a:ea typeface="Zapfino" charset="0"/>
                <a:cs typeface="Zapfi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183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277"/>
            <a:ext cx="7886700" cy="1325563"/>
          </a:xfrm>
        </p:spPr>
        <p:txBody>
          <a:bodyPr/>
          <a:lstStyle/>
          <a:p>
            <a:r>
              <a:rPr lang="en-US" dirty="0" smtClean="0"/>
              <a:t>Your First Repository in 1, 2, 3, 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07302"/>
            <a:ext cx="4009793" cy="1454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3909658" y="2638788"/>
            <a:ext cx="756649" cy="2371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5" idx="7"/>
          </p:cNvCxnSpPr>
          <p:nvPr/>
        </p:nvCxnSpPr>
        <p:spPr>
          <a:xfrm flipH="1">
            <a:off x="4555498" y="2416974"/>
            <a:ext cx="320599" cy="2565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486631"/>
            <a:ext cx="4009793" cy="3143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4880429" y="2434154"/>
            <a:ext cx="351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/>
              <a:t>S</a:t>
            </a:r>
            <a:r>
              <a:rPr lang="en-US" dirty="0" smtClean="0"/>
              <a:t>elect “New Repository”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80429" y="4200293"/>
            <a:ext cx="310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Name &amp; Describe Repository</a:t>
            </a:r>
            <a:endParaRPr lang="en-US" dirty="0"/>
          </a:p>
        </p:txBody>
      </p:sp>
      <p:sp>
        <p:nvSpPr>
          <p:cNvPr id="13" name="Double Brace 12"/>
          <p:cNvSpPr/>
          <p:nvPr/>
        </p:nvSpPr>
        <p:spPr>
          <a:xfrm>
            <a:off x="394010" y="3932663"/>
            <a:ext cx="4486156" cy="1025913"/>
          </a:xfrm>
          <a:prstGeom prst="bracePair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uble Brace 13"/>
          <p:cNvSpPr/>
          <p:nvPr/>
        </p:nvSpPr>
        <p:spPr>
          <a:xfrm>
            <a:off x="438702" y="5703783"/>
            <a:ext cx="4389688" cy="610765"/>
          </a:xfrm>
          <a:prstGeom prst="bracePair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80429" y="5824499"/>
            <a:ext cx="4315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Because we are going to be </a:t>
            </a:r>
          </a:p>
          <a:p>
            <a:r>
              <a:rPr lang="en-US" dirty="0"/>
              <a:t> </a:t>
            </a:r>
            <a:r>
              <a:rPr lang="en-US" dirty="0" smtClean="0"/>
              <a:t>           importing an existing project, do not </a:t>
            </a:r>
          </a:p>
          <a:p>
            <a:r>
              <a:rPr lang="en-US" dirty="0"/>
              <a:t> </a:t>
            </a:r>
            <a:r>
              <a:rPr lang="en-US" dirty="0" smtClean="0"/>
              <a:t>           initialize with any files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80429" y="1167979"/>
            <a:ext cx="341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Navigate to </a:t>
            </a:r>
            <a:r>
              <a:rPr lang="en-US" dirty="0" err="1" smtClean="0"/>
              <a:t>github.com</a:t>
            </a:r>
            <a:r>
              <a:rPr lang="en-US" dirty="0" smtClean="0"/>
              <a:t> &amp; Log In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56837"/>
            <a:ext cx="2694413" cy="382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8" name="Group 17"/>
          <p:cNvGrpSpPr/>
          <p:nvPr/>
        </p:nvGrpSpPr>
        <p:grpSpPr>
          <a:xfrm>
            <a:off x="7941665" y="-162950"/>
            <a:ext cx="1209769" cy="1373574"/>
            <a:chOff x="7941665" y="-162950"/>
            <a:chExt cx="1209769" cy="1373574"/>
          </a:xfrm>
        </p:grpSpPr>
        <p:sp>
          <p:nvSpPr>
            <p:cNvPr id="19" name="Diagonal Stripe 18"/>
            <p:cNvSpPr/>
            <p:nvPr/>
          </p:nvSpPr>
          <p:spPr>
            <a:xfrm rot="5400000">
              <a:off x="7941665" y="855"/>
              <a:ext cx="1209769" cy="1209769"/>
            </a:xfrm>
            <a:prstGeom prst="diagStrip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2765156">
              <a:off x="7927462" y="91671"/>
              <a:ext cx="1294585" cy="785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Zapfino" charset="0"/>
                  <a:ea typeface="Zapfino" charset="0"/>
                  <a:cs typeface="Zapfino" charset="0"/>
                </a:rPr>
                <a:t>Try Me!</a:t>
              </a:r>
              <a:endParaRPr lang="en-US" sz="1600" b="1" dirty="0">
                <a:latin typeface="Zapfino" charset="0"/>
                <a:ea typeface="Zapfino" charset="0"/>
                <a:cs typeface="Zapfi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094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444"/>
            <a:ext cx="7886700" cy="1325563"/>
          </a:xfrm>
        </p:spPr>
        <p:txBody>
          <a:bodyPr/>
          <a:lstStyle/>
          <a:p>
            <a:r>
              <a:rPr lang="en-US" dirty="0" smtClean="0"/>
              <a:t>Linking Project &amp; GitHub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8352" y="999752"/>
            <a:ext cx="2804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Initialize Project with </a:t>
            </a:r>
            <a:r>
              <a:rPr lang="en-US" sz="2000" b="1" dirty="0" err="1" smtClean="0"/>
              <a:t>Git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889" y="1224611"/>
            <a:ext cx="6763109" cy="15257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890" y="2653599"/>
            <a:ext cx="6763109" cy="43620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4385" y="1545424"/>
            <a:ext cx="24517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 Navigate to project directory</a:t>
            </a:r>
          </a:p>
          <a:p>
            <a:r>
              <a:rPr lang="en-US" sz="1400" dirty="0" smtClean="0"/>
              <a:t>2. Initialize </a:t>
            </a:r>
            <a:r>
              <a:rPr lang="en-US" sz="1400" dirty="0" err="1" smtClean="0"/>
              <a:t>Git</a:t>
            </a:r>
            <a:endParaRPr lang="en-US" sz="1400" dirty="0" smtClean="0"/>
          </a:p>
          <a:p>
            <a:r>
              <a:rPr lang="en-US" sz="1400" dirty="0" smtClean="0"/>
              <a:t>3. Add remote host URL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8352" y="2436292"/>
            <a:ext cx="4178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Check Status, Add &amp; Commit Changes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24357" y="3489130"/>
            <a:ext cx="1377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Check Status</a:t>
            </a:r>
          </a:p>
          <a:p>
            <a:pPr algn="r"/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status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43136" y="6123436"/>
            <a:ext cx="25447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Commit Changes</a:t>
            </a:r>
          </a:p>
          <a:p>
            <a:pPr algn="r"/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commit –m “&lt;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&gt;”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903" y="4391784"/>
            <a:ext cx="24477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Add New/Modified Files</a:t>
            </a:r>
          </a:p>
          <a:p>
            <a:pPr algn="r"/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add &lt;file&gt;</a:t>
            </a:r>
          </a:p>
        </p:txBody>
      </p:sp>
      <p:sp>
        <p:nvSpPr>
          <p:cNvPr id="13" name="Left Brace 12"/>
          <p:cNvSpPr/>
          <p:nvPr/>
        </p:nvSpPr>
        <p:spPr>
          <a:xfrm>
            <a:off x="2449902" y="2941689"/>
            <a:ext cx="138023" cy="1500915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2449901" y="4505990"/>
            <a:ext cx="138024" cy="153921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>
            <a:off x="2449902" y="6027996"/>
            <a:ext cx="138023" cy="594053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941665" y="-162950"/>
            <a:ext cx="1209769" cy="1373574"/>
            <a:chOff x="7941665" y="-162950"/>
            <a:chExt cx="1209769" cy="1373574"/>
          </a:xfrm>
        </p:grpSpPr>
        <p:sp>
          <p:nvSpPr>
            <p:cNvPr id="17" name="Diagonal Stripe 16"/>
            <p:cNvSpPr/>
            <p:nvPr/>
          </p:nvSpPr>
          <p:spPr>
            <a:xfrm rot="5400000">
              <a:off x="7941665" y="855"/>
              <a:ext cx="1209769" cy="1209769"/>
            </a:xfrm>
            <a:prstGeom prst="diagStrip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2765156">
              <a:off x="7927462" y="91671"/>
              <a:ext cx="1294585" cy="785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Zapfino" charset="0"/>
                  <a:ea typeface="Zapfino" charset="0"/>
                  <a:cs typeface="Zapfino" charset="0"/>
                </a:rPr>
                <a:t>Try Me!</a:t>
              </a:r>
              <a:endParaRPr lang="en-US" sz="1600" b="1" dirty="0">
                <a:latin typeface="Zapfino" charset="0"/>
                <a:ea typeface="Zapfino" charset="0"/>
                <a:cs typeface="Zapfi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507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11444"/>
            <a:ext cx="7886700" cy="1325563"/>
          </a:xfrm>
        </p:spPr>
        <p:txBody>
          <a:bodyPr/>
          <a:lstStyle/>
          <a:p>
            <a:r>
              <a:rPr lang="en-US" dirty="0" smtClean="0"/>
              <a:t>Linking Project &amp; GitHub, Cont.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309" y="1296272"/>
            <a:ext cx="6495691" cy="33723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8650" y="1011602"/>
            <a:ext cx="3243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Uploading content to GitHub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1863" y="1459088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Upload Content</a:t>
            </a:r>
          </a:p>
          <a:p>
            <a:pPr algn="r"/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push</a:t>
            </a:r>
          </a:p>
        </p:txBody>
      </p:sp>
      <p:sp>
        <p:nvSpPr>
          <p:cNvPr id="8" name="Left Brace 7"/>
          <p:cNvSpPr/>
          <p:nvPr/>
        </p:nvSpPr>
        <p:spPr>
          <a:xfrm>
            <a:off x="2734574" y="1584507"/>
            <a:ext cx="120769" cy="111875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178933" y="2811863"/>
            <a:ext cx="2973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Set Upload Path &amp; Upload</a:t>
            </a:r>
          </a:p>
          <a:p>
            <a:pPr algn="r"/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	--set-upstream &lt;host&gt; &lt;branch&gt;</a:t>
            </a:r>
          </a:p>
        </p:txBody>
      </p:sp>
      <p:sp>
        <p:nvSpPr>
          <p:cNvPr id="10" name="Left Brace 9"/>
          <p:cNvSpPr/>
          <p:nvPr/>
        </p:nvSpPr>
        <p:spPr>
          <a:xfrm>
            <a:off x="2734574" y="2432026"/>
            <a:ext cx="120769" cy="113221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19181" y="1829639"/>
            <a:ext cx="1788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NOTE: Error Message!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Left Brace 11"/>
          <p:cNvSpPr/>
          <p:nvPr/>
        </p:nvSpPr>
        <p:spPr>
          <a:xfrm flipH="1">
            <a:off x="6694098" y="1690089"/>
            <a:ext cx="125083" cy="586879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42843" y="3376366"/>
            <a:ext cx="23912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NOTE: Only necessary first time, or on new branches (more later</a:t>
            </a:r>
            <a:r>
              <a:rPr lang="is-IS" sz="1400" dirty="0" smtClean="0"/>
              <a:t>…)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28650" y="4473781"/>
            <a:ext cx="3902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Downloading changes from GitHub</a:t>
            </a:r>
            <a:endParaRPr lang="en-US" sz="20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309" y="4719668"/>
            <a:ext cx="6495691" cy="241885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49094" y="5578122"/>
            <a:ext cx="1985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Download Changes</a:t>
            </a:r>
          </a:p>
          <a:p>
            <a:pPr algn="r"/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pull</a:t>
            </a:r>
          </a:p>
        </p:txBody>
      </p:sp>
      <p:sp>
        <p:nvSpPr>
          <p:cNvPr id="17" name="Left Brace 16"/>
          <p:cNvSpPr/>
          <p:nvPr/>
        </p:nvSpPr>
        <p:spPr>
          <a:xfrm>
            <a:off x="2735649" y="5012791"/>
            <a:ext cx="120769" cy="1558993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7941665" y="-162950"/>
            <a:ext cx="1209769" cy="1373574"/>
            <a:chOff x="7941665" y="-162950"/>
            <a:chExt cx="1209769" cy="1373574"/>
          </a:xfrm>
        </p:grpSpPr>
        <p:sp>
          <p:nvSpPr>
            <p:cNvPr id="19" name="Diagonal Stripe 18"/>
            <p:cNvSpPr/>
            <p:nvPr/>
          </p:nvSpPr>
          <p:spPr>
            <a:xfrm rot="5400000">
              <a:off x="7941665" y="855"/>
              <a:ext cx="1209769" cy="1209769"/>
            </a:xfrm>
            <a:prstGeom prst="diagStrip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2765156">
              <a:off x="7927462" y="91671"/>
              <a:ext cx="1294585" cy="785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Zapfino" charset="0"/>
                  <a:ea typeface="Zapfino" charset="0"/>
                  <a:cs typeface="Zapfino" charset="0"/>
                </a:rPr>
                <a:t>Try Me!</a:t>
              </a:r>
              <a:endParaRPr lang="en-US" sz="1600" b="1" dirty="0">
                <a:latin typeface="Zapfino" charset="0"/>
                <a:ea typeface="Zapfino" charset="0"/>
                <a:cs typeface="Zapfi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629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11444"/>
            <a:ext cx="7886700" cy="1325563"/>
          </a:xfrm>
        </p:spPr>
        <p:txBody>
          <a:bodyPr/>
          <a:lstStyle/>
          <a:p>
            <a:r>
              <a:rPr lang="en-US" dirty="0" smtClean="0"/>
              <a:t>Obtaining Other Code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650" y="1011602"/>
            <a:ext cx="2886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Finding New Repositories</a:t>
            </a:r>
            <a:endParaRPr lang="en-US" sz="2000" b="1" dirty="0"/>
          </a:p>
        </p:txBody>
      </p:sp>
      <p:sp>
        <p:nvSpPr>
          <p:cNvPr id="10" name="Left Brace 9"/>
          <p:cNvSpPr/>
          <p:nvPr/>
        </p:nvSpPr>
        <p:spPr>
          <a:xfrm>
            <a:off x="2362867" y="5118550"/>
            <a:ext cx="120769" cy="113221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28650" y="4596272"/>
            <a:ext cx="3524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Downloading New Repositories</a:t>
            </a:r>
            <a:endParaRPr lang="en-US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45" y="1414050"/>
            <a:ext cx="3743247" cy="2861389"/>
          </a:xfrm>
          <a:prstGeom prst="rect">
            <a:avLst/>
          </a:prstGeom>
        </p:spPr>
      </p:pic>
      <p:pic>
        <p:nvPicPr>
          <p:cNvPr id="1026" name="Picture 2" descr="ttp://static.micheljansen.org/uploads/mac-osx-arrow-curs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655" y="1970049"/>
            <a:ext cx="124893" cy="17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4185655" y="1367108"/>
            <a:ext cx="246103" cy="24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9"/>
          <a:stretch/>
        </p:blipFill>
        <p:spPr>
          <a:xfrm>
            <a:off x="4967754" y="1411711"/>
            <a:ext cx="4000825" cy="2842591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7050502" y="2391435"/>
            <a:ext cx="1379820" cy="24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216" y="4865027"/>
            <a:ext cx="6875954" cy="186126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13695" y="5488404"/>
            <a:ext cx="1795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Cloning a Repo</a:t>
            </a:r>
          </a:p>
          <a:p>
            <a:pPr algn="r"/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clone &lt;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url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941665" y="-162950"/>
            <a:ext cx="1209769" cy="1373574"/>
            <a:chOff x="7941665" y="-162950"/>
            <a:chExt cx="1209769" cy="1373574"/>
          </a:xfrm>
        </p:grpSpPr>
        <p:sp>
          <p:nvSpPr>
            <p:cNvPr id="25" name="Diagonal Stripe 24"/>
            <p:cNvSpPr/>
            <p:nvPr/>
          </p:nvSpPr>
          <p:spPr>
            <a:xfrm rot="5400000">
              <a:off x="7941665" y="855"/>
              <a:ext cx="1209769" cy="1209769"/>
            </a:xfrm>
            <a:prstGeom prst="diagStrip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2765156">
              <a:off x="7927462" y="91671"/>
              <a:ext cx="1294585" cy="785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Zapfino" charset="0"/>
                  <a:ea typeface="Zapfino" charset="0"/>
                  <a:cs typeface="Zapfino" charset="0"/>
                </a:rPr>
                <a:t>Try Me!</a:t>
              </a:r>
              <a:endParaRPr lang="en-US" sz="1600" b="1" dirty="0">
                <a:latin typeface="Zapfino" charset="0"/>
                <a:ea typeface="Zapfino" charset="0"/>
                <a:cs typeface="Zapfi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95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</TotalTime>
  <Words>547</Words>
  <Application>Microsoft Macintosh PowerPoint</Application>
  <PresentationFormat>On-screen Show (4:3)</PresentationFormat>
  <Paragraphs>101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Courier New</vt:lpstr>
      <vt:lpstr>Zapfino</vt:lpstr>
      <vt:lpstr>Arial</vt:lpstr>
      <vt:lpstr>Office Theme</vt:lpstr>
      <vt:lpstr>PowerPoint Presentation</vt:lpstr>
      <vt:lpstr>PowerPoint Presentation</vt:lpstr>
      <vt:lpstr>PowerPoint Presentation</vt:lpstr>
      <vt:lpstr>Vocabulary</vt:lpstr>
      <vt:lpstr>Setting Up Git</vt:lpstr>
      <vt:lpstr>Your First Repository in 1, 2, 3, 4</vt:lpstr>
      <vt:lpstr>Linking Project &amp; GitHub</vt:lpstr>
      <vt:lpstr>Linking Project &amp; GitHub, Cont.</vt:lpstr>
      <vt:lpstr>Obtaining Other Code</vt:lpstr>
      <vt:lpstr>Review</vt:lpstr>
      <vt:lpstr>Git &amp; GitHub 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Backing up with GitHub</dc:title>
  <dc:creator>Asher Baltzell</dc:creator>
  <cp:lastModifiedBy>Asher Baltzell</cp:lastModifiedBy>
  <cp:revision>27</cp:revision>
  <dcterms:created xsi:type="dcterms:W3CDTF">2016-01-29T20:59:19Z</dcterms:created>
  <dcterms:modified xsi:type="dcterms:W3CDTF">2016-01-30T23:57:26Z</dcterms:modified>
</cp:coreProperties>
</file>