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86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99947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1197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57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A5AE64-78EC-4E3F-9070-F4A9529B59DE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DE57D-0838-40A1-988A-B78364E26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9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4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LineDrawing/>
                    </a14:imgEffect>
                  </a14:imgLayer>
                </a14:imgProps>
              </a:ext>
            </a:extLst>
          </a:blip>
          <a:stretch/>
        </p:blipFill>
        <p:spPr>
          <a:xfrm>
            <a:off x="1523880" y="0"/>
            <a:ext cx="8936280" cy="705708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  <a:ea typeface="Verdana"/>
              </a:rPr>
              <a:t>The Enigma Machine 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Alyssa La Fleur, Asher Mancinelli, Jude Battista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 rot="9027000">
            <a:off x="6409405" y="4702867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Reflector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38080" y="1441952"/>
            <a:ext cx="10514160" cy="83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the same as a rotor, but does not rotate values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 rot="19807200">
            <a:off x="2610089" y="4356008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3786119" y="4411509"/>
            <a:ext cx="2964975" cy="150527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Reflector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Object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838080" y="4558749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2001959" y="5123949"/>
            <a:ext cx="71645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 flipV="1">
            <a:off x="7380360" y="5122508"/>
            <a:ext cx="95490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9"/>
          <p:cNvSpPr/>
          <p:nvPr/>
        </p:nvSpPr>
        <p:spPr>
          <a:xfrm>
            <a:off x="8558640" y="4558389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10094981" y="2258747"/>
            <a:ext cx="1886525" cy="3965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Notice that the reflector evaluates to the same character after multiple evaluations, unlike a rotor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" name="CustomShape 1"/>
          <p:cNvSpPr/>
          <p:nvPr/>
        </p:nvSpPr>
        <p:spPr>
          <a:xfrm rot="9027000">
            <a:off x="6409405" y="2872219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 rot="19807200">
            <a:off x="2610089" y="2525360"/>
            <a:ext cx="1405645" cy="1256676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3786119" y="2580861"/>
            <a:ext cx="2964975" cy="1505271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  <a:ea typeface="DejaVu Sans"/>
              </a:rPr>
              <a:t>Reflector </a:t>
            </a:r>
            <a:r>
              <a:rPr lang="en-US" sz="3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Object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838080" y="2728101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2001959" y="3293301"/>
            <a:ext cx="716459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8"/>
          <p:cNvSpPr/>
          <p:nvPr/>
        </p:nvSpPr>
        <p:spPr>
          <a:xfrm>
            <a:off x="7367138" y="3361878"/>
            <a:ext cx="968131" cy="457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8558640" y="2727741"/>
            <a:ext cx="1190044" cy="11934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 rot="9027000">
            <a:off x="6601668" y="5408348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Evaluation in Reverse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460340"/>
            <a:ext cx="9883997" cy="1088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like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but not reflexive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19807200">
            <a:off x="2802228" y="5061668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5"/>
          <p:cNvSpPr/>
          <p:nvPr/>
        </p:nvSpPr>
        <p:spPr>
          <a:xfrm>
            <a:off x="3993108" y="5104508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045068" y="5251748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2208948" y="5816948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8"/>
          <p:cNvSpPr/>
          <p:nvPr/>
        </p:nvSpPr>
        <p:spPr>
          <a:xfrm flipV="1">
            <a:off x="7587348" y="5815508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9"/>
          <p:cNvSpPr/>
          <p:nvPr/>
        </p:nvSpPr>
        <p:spPr>
          <a:xfrm>
            <a:off x="8765628" y="5251388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10059793" y="1742441"/>
            <a:ext cx="2011351" cy="4632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Before, the rotor mapped a-&gt;s and s-&gt;z, but now in reverse, the opposite is true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3" name="CustomShape 1"/>
          <p:cNvSpPr/>
          <p:nvPr/>
        </p:nvSpPr>
        <p:spPr>
          <a:xfrm rot="9027000">
            <a:off x="6537398" y="346441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 rot="19807200">
            <a:off x="2737958" y="311773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5"/>
          <p:cNvSpPr/>
          <p:nvPr/>
        </p:nvSpPr>
        <p:spPr>
          <a:xfrm>
            <a:off x="3928838" y="3160575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" name="CustomShape 6"/>
          <p:cNvSpPr/>
          <p:nvPr/>
        </p:nvSpPr>
        <p:spPr>
          <a:xfrm>
            <a:off x="980798" y="330781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>
            <a:off x="2144678" y="3873015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8"/>
          <p:cNvSpPr/>
          <p:nvPr/>
        </p:nvSpPr>
        <p:spPr>
          <a:xfrm flipV="1">
            <a:off x="7523078" y="3871575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9"/>
          <p:cNvSpPr/>
          <p:nvPr/>
        </p:nvSpPr>
        <p:spPr>
          <a:xfrm>
            <a:off x="8701358" y="330745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Enigma Machine: Putting It All Together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838080" y="1711800"/>
            <a:ext cx="4400008" cy="514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actual enigma machine object uses several rotors, a reflector, and optionally a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  <a:ea typeface="DejaVu Sans"/>
              </a:rPr>
              <a:t>, same as in the actual machine.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5" name="Picture 3"/>
          <p:cNvPicPr/>
          <p:nvPr/>
        </p:nvPicPr>
        <p:blipFill>
          <a:blip r:embed="rId2"/>
          <a:stretch/>
        </p:blipFill>
        <p:spPr>
          <a:xfrm>
            <a:off x="5274526" y="2074124"/>
            <a:ext cx="6166625" cy="415940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080" y="2783360"/>
            <a:ext cx="8323200" cy="33591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In Practice: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838080" y="1603080"/>
            <a:ext cx="9534600" cy="746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‘controller’ of the program puts all the parts together, and this is what it looks like in pseudocode: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900" y="2927160"/>
            <a:ext cx="8013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plaintext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‘hello there class’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‘’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for 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letter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in 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plaintext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ct_letter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enigmamachine.evaluate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letter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i="1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= 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ct_letter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 err="1">
                <a:solidFill>
                  <a:srgbClr val="000000"/>
                </a:solidFill>
                <a:latin typeface="Calibri"/>
                <a:ea typeface="DejaVu Sans"/>
              </a:rPr>
              <a:t>print_to_screen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i="1" spc="-1" dirty="0" err="1">
                <a:solidFill>
                  <a:srgbClr val="000000"/>
                </a:solidFill>
                <a:latin typeface="Calibri"/>
                <a:ea typeface="DejaVu Sans"/>
              </a:rPr>
              <a:t>ciphertext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800" spc="-1" dirty="0">
              <a:latin typeface="Arial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Demo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With program: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Encrypt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simple message</a:t>
            </a:r>
            <a:endParaRPr lang="en-US" sz="2800" b="0" strike="noStrike" spc="-1" dirty="0">
              <a:latin typeface="Arial"/>
            </a:endParaRP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Decrypt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message</a:t>
            </a: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 board:</a:t>
            </a:r>
          </a:p>
          <a:p>
            <a:pPr marL="685800" lvl="1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Demonstration of </a:t>
            </a:r>
            <a:r>
              <a:rPr lang="en-US" sz="2800" b="0" strike="noStrike" spc="-1" smtClean="0">
                <a:solidFill>
                  <a:srgbClr val="000000"/>
                </a:solidFill>
                <a:latin typeface="Calibri"/>
              </a:rPr>
              <a:t>two-letter encryption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824213" y="748499"/>
            <a:ext cx="8541894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7200" b="1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Class Exercise!</a:t>
            </a:r>
            <a:endParaRPr lang="en-US" sz="7200" b="1" strike="noStrike" spc="-1" dirty="0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6348" y="2072579"/>
            <a:ext cx="99658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Each row break into three groups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err="1" smtClean="0"/>
              <a:t>Plugboard</a:t>
            </a:r>
            <a:endParaRPr lang="en-US" sz="2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Rotor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Reflector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Come up with a five letter word to encrypt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Encrypt letter by letter (confirm with program 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Pass to group in front of you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Decrypt message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857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Bomba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7730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2" name="Picture 4"/>
          <p:cNvPicPr/>
          <p:nvPr/>
        </p:nvPicPr>
        <p:blipFill>
          <a:blip r:embed="rId2"/>
          <a:stretch/>
        </p:blipFill>
        <p:spPr>
          <a:xfrm>
            <a:off x="-828000" y="1568880"/>
            <a:ext cx="4519440" cy="2566800"/>
          </a:xfrm>
          <a:prstGeom prst="rect">
            <a:avLst/>
          </a:prstGeom>
          <a:ln>
            <a:noFill/>
          </a:ln>
        </p:spPr>
      </p:pic>
      <p:pic>
        <p:nvPicPr>
          <p:cNvPr id="203" name="Picture 5"/>
          <p:cNvPicPr/>
          <p:nvPr/>
        </p:nvPicPr>
        <p:blipFill>
          <a:blip r:embed="rId2"/>
          <a:stretch/>
        </p:blipFill>
        <p:spPr>
          <a:xfrm>
            <a:off x="1085760" y="1568880"/>
            <a:ext cx="4519440" cy="2566800"/>
          </a:xfrm>
          <a:prstGeom prst="rect">
            <a:avLst/>
          </a:prstGeom>
          <a:ln>
            <a:noFill/>
          </a:ln>
        </p:spPr>
      </p:pic>
      <p:sp>
        <p:nvSpPr>
          <p:cNvPr id="204" name="Line 3"/>
          <p:cNvSpPr/>
          <p:nvPr/>
        </p:nvSpPr>
        <p:spPr>
          <a:xfrm>
            <a:off x="1581840" y="3040200"/>
            <a:ext cx="1763640" cy="360"/>
          </a:xfrm>
          <a:prstGeom prst="line">
            <a:avLst/>
          </a:prstGeom>
          <a:ln w="57240">
            <a:rou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205" name="CustomShape 4"/>
          <p:cNvSpPr/>
          <p:nvPr/>
        </p:nvSpPr>
        <p:spPr>
          <a:xfrm>
            <a:off x="838080" y="4754880"/>
            <a:ext cx="1030932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Bomba could decrypt messages with a certain key transmission method.  Method abandoned 1940.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replica Enigma machines, all same wheel order, with linked pairs locked in step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Assumed that no turnovers occurred with the second and third wheel </a:t>
            </a:r>
            <a:endParaRPr lang="en-US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Could not correct Stecker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06" name="CustomShape 5"/>
          <p:cNvSpPr/>
          <p:nvPr/>
        </p:nvSpPr>
        <p:spPr>
          <a:xfrm>
            <a:off x="4455360" y="1283040"/>
            <a:ext cx="7142400" cy="34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Indicator Settings:    RTJ                DQY               HPB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Trigrams:                    WAHWIK     DWJMWR     RAWKTW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1 Right rotor:  1r,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2 Right rotor:  2r = 1r + 15,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3 Right rotor:  3r = 1r + 18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Conclusion:  Keying W makes the same letter light up for: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1: 1r &amp; 1r + 3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2:  1r +15 +1 &amp; 1r + 15 + 4, so 1r + 16 &amp; 1r + 19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Pair 3: 1r + 18 + 2 &amp; 1r + 18 + 5, so 1r + 20 &amp; 1r + 23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Known Plaintext Attacks AKA “Cribbing”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08" name="Content Placeholder 7"/>
          <p:cNvPicPr/>
          <p:nvPr/>
        </p:nvPicPr>
        <p:blipFill>
          <a:blip r:embed="rId2"/>
          <a:stretch/>
        </p:blipFill>
        <p:spPr>
          <a:xfrm>
            <a:off x="7765200" y="1690560"/>
            <a:ext cx="4876200" cy="3656880"/>
          </a:xfrm>
          <a:prstGeom prst="rect">
            <a:avLst/>
          </a:prstGeom>
          <a:ln>
            <a:noFill/>
          </a:ln>
        </p:spPr>
      </p:pic>
      <p:sp>
        <p:nvSpPr>
          <p:cNvPr id="209" name="CustomShape 2"/>
          <p:cNvSpPr/>
          <p:nvPr/>
        </p:nvSpPr>
        <p:spPr>
          <a:xfrm>
            <a:off x="838080" y="1825560"/>
            <a:ext cx="7559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crib was a guess at the plaintext, which could be used to attempt decoding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Depth Cribs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 Multiple ciphertexts and at least one plaintext were slid along each other to find ‘reciprocal letters’ and ‘clicks’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Straight Cribs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 Comparison of likely plaintext with the ciphertext by sliding along the message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Re-encodements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Large cribs generated when a message was encoded again and redistributed in another network (often weather reports)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Banburismus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914400" y="3034080"/>
            <a:ext cx="105148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DerberühmtestedavonistnieineinenLandkrieginAsienverwickelt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14400" y="430164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OZJGNXNPMWVFTIJVCUNDTQKTQAZQOXMILUKSYSUUTNSCOVA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914400" y="459000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1094400" y="487836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7" name="CustomShape 6"/>
          <p:cNvSpPr/>
          <p:nvPr/>
        </p:nvSpPr>
        <p:spPr>
          <a:xfrm>
            <a:off x="1274400" y="5166720"/>
            <a:ext cx="1014912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MLXCRTTNHCJELFMOZSDTUVVZXGXVDOFUYQGTMCNPDTHQXTEUALPQQMYUW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Line 7"/>
          <p:cNvSpPr/>
          <p:nvPr/>
        </p:nvSpPr>
        <p:spPr>
          <a:xfrm>
            <a:off x="5852160" y="3491280"/>
            <a:ext cx="360" cy="810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914400" y="2746440"/>
            <a:ext cx="10514880" cy="66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DubisteinemderklassischenFehlerzumOpfergefallen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0" name="CustomShape 9"/>
          <p:cNvSpPr/>
          <p:nvPr/>
        </p:nvSpPr>
        <p:spPr>
          <a:xfrm>
            <a:off x="914400" y="3034440"/>
            <a:ext cx="10514880" cy="3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162">
                <a:solidFill>
                  <a:srgbClr val="000000"/>
                </a:solidFill>
                <a:latin typeface="Courier New"/>
                <a:ea typeface="DejaVu Sans"/>
              </a:rPr>
              <a:t>DerberühmtestedavonistnieineinenLandkrieginAsienverwickelt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1" name="CustomShape 10"/>
          <p:cNvSpPr/>
          <p:nvPr/>
        </p:nvSpPr>
        <p:spPr>
          <a:xfrm>
            <a:off x="914400" y="1554480"/>
            <a:ext cx="10514880" cy="80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Take two messages with two rotor settings in common and derive the third by statistical analysis of offset text.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Bayes’ Theorem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Consider a population of women, aged 40, who participate in regular breast cancer screenings.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1% of this population has breast cancer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80% of women who have breast cancer have positive mammographies.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9.6% of women who do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cancer will have positive mammographies.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a woman in this population has a positive mammography, what is the percent chance she has cancer?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/>
          <p:cNvPicPr/>
          <p:nvPr/>
        </p:nvPicPr>
        <p:blipFill>
          <a:blip r:embed="rId2"/>
          <a:stretch/>
        </p:blipFill>
        <p:spPr>
          <a:xfrm>
            <a:off x="758282" y="1282390"/>
            <a:ext cx="7146597" cy="493481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7733520" y="640080"/>
            <a:ext cx="4457880" cy="60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Originally commercially sold by Swedes pre-war, less secure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Tyre, core, Ringstellung (clip), (even if starting position letters known, Ringstellung must be known also)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20 of 26 letters could be stickered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8 rotors: I-V turned once/revolution and VI-VIII turned twice/revolution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100" b="0" strike="noStrike" spc="-1">
                <a:solidFill>
                  <a:srgbClr val="000000"/>
                </a:solidFill>
                <a:latin typeface="Calibri"/>
              </a:rPr>
              <a:t>http://enigma.louisedade.co.uk/wiringdiagram.png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Bayes’ Theorem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316280" y="232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316280" y="289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7" name="Line 4"/>
          <p:cNvSpPr/>
          <p:nvPr/>
        </p:nvSpPr>
        <p:spPr>
          <a:xfrm>
            <a:off x="7778160" y="2899440"/>
            <a:ext cx="210312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5"/>
          <p:cNvSpPr/>
          <p:nvPr/>
        </p:nvSpPr>
        <p:spPr>
          <a:xfrm>
            <a:off x="838080" y="3943080"/>
            <a:ext cx="953460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Thus the probability of cancer, given a positive test is: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4404240" y="4447080"/>
            <a:ext cx="338292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(.80) * (.01)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0" name="Line 7"/>
          <p:cNvSpPr/>
          <p:nvPr/>
        </p:nvSpPr>
        <p:spPr>
          <a:xfrm>
            <a:off x="4404240" y="5059440"/>
            <a:ext cx="338328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8"/>
          <p:cNvSpPr/>
          <p:nvPr/>
        </p:nvSpPr>
        <p:spPr>
          <a:xfrm>
            <a:off x="4175640" y="5131080"/>
            <a:ext cx="384012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(.01 * .8) + (.99 * .096)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328400" y="5959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US" sz="2800" b="0" strike="noStrike" spc="-1">
                <a:solidFill>
                  <a:srgbClr val="FF3333"/>
                </a:solidFill>
                <a:latin typeface="Calibri"/>
                <a:ea typeface="DejaVu Sans"/>
              </a:rPr>
              <a:t>7.8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%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2996280" y="232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770480" y="2899080"/>
            <a:ext cx="512028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p(B|A) * p(A) + p(B|~A) * p(~A)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5" name="Line 12"/>
          <p:cNvSpPr/>
          <p:nvPr/>
        </p:nvSpPr>
        <p:spPr>
          <a:xfrm>
            <a:off x="2136240" y="2899080"/>
            <a:ext cx="45720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3"/>
          <p:cNvSpPr/>
          <p:nvPr/>
        </p:nvSpPr>
        <p:spPr>
          <a:xfrm>
            <a:off x="7024320" y="2560320"/>
            <a:ext cx="54360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800" b="0" strike="noStrike" spc="-1">
                <a:latin typeface="Calibri"/>
              </a:rPr>
              <a:t>or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838080" y="1675080"/>
            <a:ext cx="10134360" cy="5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States that the probability of A given B, denoted p(A|B), is equal to: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Bayesian Analysis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Prior probability : The percentage of the population with cancer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Conditional probabilities: true positives and false positives on the test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Together these are known as ‘priors’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Posterior probability: the percentage of women with positive tests who also have cancer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Back to the Enigma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Prior probability : The chance the alignment is correct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Conditional probabilities: The chance of getting a match given a correct alignment and the chance of getting a match with an incorrect alignment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Posterior probability: The chance the alignment is correct, given a match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Priors for the Enigma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38440" y="182592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Ratio of repetition</a:t>
            </a: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German Naval: 1 in 17</a:t>
            </a:r>
            <a:endParaRPr lang="en-US" sz="2800" b="0" strike="noStrike" spc="-1">
              <a:latin typeface="Arial"/>
            </a:endParaRPr>
          </a:p>
          <a:p>
            <a:pPr marL="648000" lvl="2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Random: 1 in 26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an alignment being correct: 1 in 50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the alignment being correct given a match?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a mismatch?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724280" y="127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1/17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5" name="Line 2"/>
          <p:cNvSpPr/>
          <p:nvPr/>
        </p:nvSpPr>
        <p:spPr>
          <a:xfrm>
            <a:off x="4724280" y="1891440"/>
            <a:ext cx="27432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3"/>
          <p:cNvSpPr/>
          <p:nvPr/>
        </p:nvSpPr>
        <p:spPr>
          <a:xfrm>
            <a:off x="4724280" y="196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1/26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838080" y="487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correct alignment given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match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4647960" y="3799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16/17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49" name="Line 6"/>
          <p:cNvSpPr/>
          <p:nvPr/>
        </p:nvSpPr>
        <p:spPr>
          <a:xfrm>
            <a:off x="4647960" y="4411080"/>
            <a:ext cx="2743200" cy="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7"/>
          <p:cNvSpPr/>
          <p:nvPr/>
        </p:nvSpPr>
        <p:spPr>
          <a:xfrm>
            <a:off x="4647960" y="4483080"/>
            <a:ext cx="27428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 algn="ctr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25/26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838080" y="3007080"/>
            <a:ext cx="953460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Chance of correct alignment given a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mismatch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52" name="CustomShape 9"/>
          <p:cNvSpPr/>
          <p:nvPr/>
        </p:nvSpPr>
        <p:spPr>
          <a:xfrm rot="19328400">
            <a:off x="5400432" y="944640"/>
            <a:ext cx="972360" cy="2028600"/>
          </a:xfrm>
          <a:prstGeom prst="ellipse">
            <a:avLst/>
          </a:prstGeom>
          <a:noFill/>
          <a:ln w="38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10"/>
          <p:cNvSpPr/>
          <p:nvPr/>
        </p:nvSpPr>
        <p:spPr>
          <a:xfrm rot="19328400">
            <a:off x="5326691" y="3468780"/>
            <a:ext cx="972360" cy="2028600"/>
          </a:xfrm>
          <a:prstGeom prst="ellipse">
            <a:avLst/>
          </a:prstGeom>
          <a:noFill/>
          <a:ln w="38160">
            <a:solidFill>
              <a:srgbClr val="00C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1"/>
          <p:cNvSpPr/>
          <p:nvPr/>
        </p:nvSpPr>
        <p:spPr>
          <a:xfrm>
            <a:off x="7696080" y="1564560"/>
            <a:ext cx="34592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about 1.53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55" name="CustomShape 12"/>
          <p:cNvSpPr/>
          <p:nvPr/>
        </p:nvSpPr>
        <p:spPr>
          <a:xfrm>
            <a:off x="7696080" y="4048560"/>
            <a:ext cx="3459240" cy="53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about .979 * 1/50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44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Alignment score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Individual comparisons are essentially independent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Composite factor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Decibans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80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Ultra’s Impact on the ETO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44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 in the North Atlantic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Western Allied intelligence efforts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Who was responsible for defeating Germany?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838800" y="365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Soviets and Ultra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44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Lucy spy ring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John Cairncross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Battle of Kursk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Germany surrenders 7 May 1945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 August 1945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64200" y="30316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  <a:ea typeface="DejaVu Sans"/>
              </a:rPr>
              <a:t>IMPORTANT POINTS: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100" y="1627240"/>
            <a:ext cx="99432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Enigma machine rotors are </a:t>
            </a:r>
            <a:r>
              <a:rPr lang="en-US" sz="2800" b="1" u="sng" dirty="0" smtClean="0"/>
              <a:t>not reflexive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stecker</a:t>
            </a:r>
            <a:r>
              <a:rPr lang="en-US" sz="2800" dirty="0" smtClean="0"/>
              <a:t>/</a:t>
            </a:r>
            <a:r>
              <a:rPr lang="en-US" sz="2800" dirty="0" err="1" smtClean="0"/>
              <a:t>plugboard</a:t>
            </a:r>
            <a:r>
              <a:rPr lang="en-US" sz="2800" dirty="0" smtClean="0"/>
              <a:t> setup </a:t>
            </a:r>
            <a:r>
              <a:rPr lang="en-US" sz="2800" b="1" u="sng" dirty="0" smtClean="0"/>
              <a:t>stays the same</a:t>
            </a:r>
            <a:r>
              <a:rPr lang="en-US" sz="2800" b="1" dirty="0" smtClean="0"/>
              <a:t> </a:t>
            </a:r>
            <a:r>
              <a:rPr lang="en-US" sz="2800" dirty="0" smtClean="0"/>
              <a:t>during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enigma machine </a:t>
            </a:r>
            <a:r>
              <a:rPr lang="en-US" sz="2800" b="1" u="sng" dirty="0" smtClean="0"/>
              <a:t>cannot encode a letter as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Polish </a:t>
            </a:r>
            <a:r>
              <a:rPr lang="en-US" sz="2800" dirty="0" err="1" smtClean="0"/>
              <a:t>Bomba</a:t>
            </a:r>
            <a:r>
              <a:rPr lang="en-US" sz="2800" dirty="0" smtClean="0"/>
              <a:t> </a:t>
            </a:r>
            <a:r>
              <a:rPr lang="en-US" sz="2800" b="1" u="sng" dirty="0" smtClean="0"/>
              <a:t>could not</a:t>
            </a:r>
            <a:r>
              <a:rPr lang="en-US" sz="2800" b="1" dirty="0" smtClean="0"/>
              <a:t> </a:t>
            </a:r>
            <a:r>
              <a:rPr lang="en-US" sz="2800" dirty="0" smtClean="0"/>
              <a:t>find </a:t>
            </a:r>
            <a:r>
              <a:rPr lang="en-US" sz="2800" dirty="0" err="1" smtClean="0"/>
              <a:t>stecker</a:t>
            </a:r>
            <a:r>
              <a:rPr lang="en-US" sz="2800" dirty="0" smtClean="0"/>
              <a:t>/</a:t>
            </a:r>
            <a:r>
              <a:rPr lang="en-US" sz="2800" dirty="0" err="1" smtClean="0"/>
              <a:t>plugboard</a:t>
            </a:r>
            <a:r>
              <a:rPr lang="en-US" sz="2800" dirty="0" smtClean="0"/>
              <a:t>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 smtClean="0"/>
              <a:t>John </a:t>
            </a:r>
            <a:r>
              <a:rPr lang="en-US" sz="2800" b="1" u="sng" dirty="0" err="1" smtClean="0"/>
              <a:t>Cairncross</a:t>
            </a:r>
            <a:r>
              <a:rPr lang="en-US" sz="2800" b="1" dirty="0" smtClean="0"/>
              <a:t> </a:t>
            </a:r>
            <a:r>
              <a:rPr lang="en-US" sz="2800" dirty="0" smtClean="0"/>
              <a:t>delivered Ultra intelligence to the USSR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Bayesian theorem tells us that tests for a rare condition are much less accurate than we expect </a:t>
            </a:r>
            <a:r>
              <a:rPr lang="en-US" sz="2800" b="1" u="sng" dirty="0" smtClean="0"/>
              <a:t>(less than 10 %)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89788" y="5444310"/>
            <a:ext cx="563388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Any questions?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83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Enigma Machine Combinations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3-5 rotors, 26x26x26 minimum encrypted letters until the rotors return to starting position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decode a message: wheel order, clips/Ringstellung, starting position, and Stecker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21" name="Table 3"/>
          <p:cNvGraphicFramePr/>
          <p:nvPr/>
        </p:nvGraphicFramePr>
        <p:xfrm>
          <a:off x="1850400" y="2898000"/>
          <a:ext cx="8490960" cy="1969200"/>
        </p:xfrm>
        <a:graphic>
          <a:graphicData uri="http://schemas.openxmlformats.org/drawingml/2006/table">
            <a:tbl>
              <a:tblPr/>
              <a:tblGrid>
                <a:gridCol w="424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Wheel order (3 rotors)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336 possibilities (P(8,3))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Clip combinations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17,576 (26^3)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Starting positions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17,576 (26^3)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Stecker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1- ~0.5 billion (varied greatly)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47800" y="500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Keys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23" name="Graphic 12"/>
          <p:cNvPicPr/>
          <p:nvPr/>
        </p:nvPicPr>
        <p:blipFill>
          <a:blip r:embed="rId2"/>
          <a:stretch/>
        </p:blipFill>
        <p:spPr>
          <a:xfrm>
            <a:off x="2305080" y="57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4" name="Graphic 13"/>
          <p:cNvPicPr/>
          <p:nvPr/>
        </p:nvPicPr>
        <p:blipFill>
          <a:blip r:embed="rId2"/>
          <a:stretch/>
        </p:blipFill>
        <p:spPr>
          <a:xfrm>
            <a:off x="422928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5" name="Graphic 15"/>
          <p:cNvPicPr/>
          <p:nvPr/>
        </p:nvPicPr>
        <p:blipFill>
          <a:blip r:embed="rId3"/>
          <a:stretch/>
        </p:blipFill>
        <p:spPr>
          <a:xfrm>
            <a:off x="3267000" y="57060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6" name="Graphic 16"/>
          <p:cNvPicPr/>
          <p:nvPr/>
        </p:nvPicPr>
        <p:blipFill>
          <a:blip r:embed="rId3"/>
          <a:stretch/>
        </p:blipFill>
        <p:spPr>
          <a:xfrm>
            <a:off x="519120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7" name="Graphic 17"/>
          <p:cNvPicPr/>
          <p:nvPr/>
        </p:nvPicPr>
        <p:blipFill>
          <a:blip r:embed="rId2"/>
          <a:stretch/>
        </p:blipFill>
        <p:spPr>
          <a:xfrm>
            <a:off x="609588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8" name="Graphic 18"/>
          <p:cNvPicPr/>
          <p:nvPr/>
        </p:nvPicPr>
        <p:blipFill>
          <a:blip r:embed="rId3"/>
          <a:stretch/>
        </p:blipFill>
        <p:spPr>
          <a:xfrm>
            <a:off x="702936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29" name="Graphic 19"/>
          <p:cNvPicPr/>
          <p:nvPr/>
        </p:nvPicPr>
        <p:blipFill>
          <a:blip r:embed="rId2"/>
          <a:stretch/>
        </p:blipFill>
        <p:spPr>
          <a:xfrm>
            <a:off x="7962840" y="50004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30" name="Graphic 20"/>
          <p:cNvPicPr/>
          <p:nvPr/>
        </p:nvPicPr>
        <p:blipFill>
          <a:blip r:embed="rId3"/>
          <a:stretch/>
        </p:blipFill>
        <p:spPr>
          <a:xfrm>
            <a:off x="8982000" y="5659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131" name="Graphic 21"/>
          <p:cNvPicPr/>
          <p:nvPr/>
        </p:nvPicPr>
        <p:blipFill>
          <a:blip r:embed="rId2"/>
          <a:stretch/>
        </p:blipFill>
        <p:spPr>
          <a:xfrm>
            <a:off x="9877320" y="5659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 book, key sheets, bigram tables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Indicator procedures were used to send the key to the receiver, usually they consisted of two trigrams</a:t>
            </a:r>
            <a:endParaRPr lang="en-US" sz="28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key ID group (Schluesselkenngruppe) from daily tables</a:t>
            </a:r>
            <a:endParaRPr lang="en-US" sz="2400" b="0" strike="noStrike" spc="-1">
              <a:latin typeface="Arial"/>
            </a:endParaRPr>
          </a:p>
          <a:p>
            <a:pPr marL="685800" lvl="1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procedure ID group (Vefahrenkenngruppe) randomly chosen</a:t>
            </a:r>
            <a:endParaRPr lang="en-US" sz="24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Different procedures were used for different Enigma networks (Keys), and each network had its own key sheets assigned.  Some networks were Yellow, Red, Dolphin, Shark, Kestrel, etc.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Architecture of the Enigma Machine: Basics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34" name="Picture 3"/>
          <p:cNvPicPr/>
          <p:nvPr/>
        </p:nvPicPr>
        <p:blipFill>
          <a:blip r:embed="rId2"/>
          <a:stretch/>
        </p:blipFill>
        <p:spPr>
          <a:xfrm>
            <a:off x="2601720" y="1690560"/>
            <a:ext cx="6766200" cy="45104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9749520" y="2398680"/>
            <a:ext cx="2112480" cy="16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Don’t worry if this is intimidating; I will go into more detail in a couple slides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1004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1" u="sng" strike="noStrike" spc="-1" dirty="0">
                <a:solidFill>
                  <a:srgbClr val="000000"/>
                </a:solidFill>
                <a:uFillTx/>
                <a:latin typeface="Calibri Light"/>
                <a:ea typeface="DejaVu Sans"/>
              </a:rPr>
              <a:t>Architecture of the Enigma Machine: In Code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854711" y="2375209"/>
            <a:ext cx="6678061" cy="3351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Main Idea:</a:t>
            </a:r>
          </a:p>
          <a:p>
            <a:pPr marL="1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Every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mechanical part of the enigma machine is mimicked by some part of the program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9027000">
            <a:off x="7527948" y="339807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"/>
          <p:cNvSpPr/>
          <p:nvPr/>
        </p:nvSpPr>
        <p:spPr>
          <a:xfrm rot="9027000">
            <a:off x="7501320" y="517284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2"/>
          <p:cNvSpPr/>
          <p:nvPr/>
        </p:nvSpPr>
        <p:spPr>
          <a:xfrm rot="19807200">
            <a:off x="3701880" y="482616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3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Plugboard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38079" y="1653840"/>
            <a:ext cx="10842643" cy="1053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Object contains a dictionary where each letter is mapped to another, reflexive.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4892760" y="4869000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Plugboard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1944720" y="501624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3108600" y="5581440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8"/>
          <p:cNvSpPr/>
          <p:nvPr/>
        </p:nvSpPr>
        <p:spPr>
          <a:xfrm flipV="1">
            <a:off x="8487000" y="5580000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9"/>
          <p:cNvSpPr/>
          <p:nvPr/>
        </p:nvSpPr>
        <p:spPr>
          <a:xfrm>
            <a:off x="9665280" y="501588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 rot="19807200">
            <a:off x="3701880" y="3033655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5"/>
          <p:cNvSpPr/>
          <p:nvPr/>
        </p:nvSpPr>
        <p:spPr>
          <a:xfrm>
            <a:off x="4892760" y="3076495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Plugboard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1944720" y="322373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3108600" y="3788935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 flipV="1">
            <a:off x="8487000" y="3787495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9665280" y="3223375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A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Rotations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38080" y="1427040"/>
            <a:ext cx="10514160" cy="177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Similar to plugboard, except not reflective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Internal character mapping rotates every character evaluated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EX: This is what happens internally after each evaluation: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971800" y="4876920"/>
            <a:ext cx="624708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22, 3, 16, 2, 4…, 9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2756880" y="4876920"/>
            <a:ext cx="1411560" cy="1106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22,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452780" y="4865040"/>
            <a:ext cx="1411560" cy="1106640"/>
          </a:xfrm>
          <a:prstGeom prst="rect">
            <a:avLst/>
          </a:prstGeom>
          <a:solidFill>
            <a:schemeClr val="tx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33333E-6 L 0.17644 -0.25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10404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44 -0.25093 L 0.45769 -0.0064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animBg="1"/>
      <p:bldP spid="157" grpId="1" animBg="1"/>
      <p:bldP spid="1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 rot="9027000">
            <a:off x="7501320" y="517284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Rotors: Evaluation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38080" y="1825560"/>
            <a:ext cx="10514160" cy="6521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Almost exactly like the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plugboard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but not reflexive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 rot="19807200">
            <a:off x="3701880" y="4826160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892760" y="4869000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1944720" y="501624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3108600" y="5581440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8"/>
          <p:cNvSpPr/>
          <p:nvPr/>
        </p:nvSpPr>
        <p:spPr>
          <a:xfrm flipV="1">
            <a:off x="8487000" y="5580000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9"/>
          <p:cNvSpPr/>
          <p:nvPr/>
        </p:nvSpPr>
        <p:spPr>
          <a:xfrm>
            <a:off x="9665280" y="5015880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latin typeface="Arial"/>
              </a:rPr>
              <a:t>V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" name="CustomShape 1"/>
          <p:cNvSpPr/>
          <p:nvPr/>
        </p:nvSpPr>
        <p:spPr>
          <a:xfrm rot="9027000">
            <a:off x="7501320" y="3200529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4"/>
          <p:cNvSpPr/>
          <p:nvPr/>
        </p:nvSpPr>
        <p:spPr>
          <a:xfrm rot="19807200">
            <a:off x="3701880" y="2853849"/>
            <a:ext cx="1373040" cy="1188360"/>
          </a:xfrm>
          <a:prstGeom prst="flowChartExtra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5"/>
          <p:cNvSpPr/>
          <p:nvPr/>
        </p:nvSpPr>
        <p:spPr>
          <a:xfrm>
            <a:off x="4892760" y="2896689"/>
            <a:ext cx="2896200" cy="1423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Rotor Object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1944720" y="3043929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" name="CustomShape 7"/>
          <p:cNvSpPr/>
          <p:nvPr/>
        </p:nvSpPr>
        <p:spPr>
          <a:xfrm>
            <a:off x="3108600" y="3609129"/>
            <a:ext cx="699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8"/>
          <p:cNvSpPr/>
          <p:nvPr/>
        </p:nvSpPr>
        <p:spPr>
          <a:xfrm flipV="1">
            <a:off x="8487000" y="3607689"/>
            <a:ext cx="93276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9"/>
          <p:cNvSpPr/>
          <p:nvPr/>
        </p:nvSpPr>
        <p:spPr>
          <a:xfrm>
            <a:off x="9665280" y="3043569"/>
            <a:ext cx="1162440" cy="11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522</TotalTime>
  <Words>1266</Words>
  <Application>Microsoft Office PowerPoint</Application>
  <PresentationFormat>Widescreen</PresentationFormat>
  <Paragraphs>226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DejaVu Sans</vt:lpstr>
      <vt:lpstr>Franklin Gothic Book</vt:lpstr>
      <vt:lpstr>Times New Roman</vt:lpstr>
      <vt:lpstr>Verdana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Enigma Machine</dc:title>
  <dc:subject/>
  <dc:creator>Alyssa M La Fleur</dc:creator>
  <dc:description/>
  <cp:lastModifiedBy>Windows User</cp:lastModifiedBy>
  <cp:revision>63</cp:revision>
  <dcterms:created xsi:type="dcterms:W3CDTF">2018-01-20T20:41:14Z</dcterms:created>
  <dcterms:modified xsi:type="dcterms:W3CDTF">2018-01-25T04:13:36Z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