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7" r:id="rId7"/>
    <p:sldId id="269" r:id="rId8"/>
    <p:sldId id="27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>
        <p:scale>
          <a:sx n="50" d="100"/>
          <a:sy n="50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EAF0-B36E-CA7F-C26C-5168DF23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97E1-1459-BA90-453B-05807179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6E0C-621A-A010-ECA9-47C64AF8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57CA-C441-6B6A-AE99-EE892DA5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B58B-6039-4850-F608-F68312A8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8E78-3F4E-488B-208F-BB851AE8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8C90-FF30-D5C7-73B0-A7C3DF465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1AEB-4D2E-39DE-C99D-F6F77A14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2B74-6913-DFA7-D472-FE0DAF2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48D2-EC90-D278-4594-12932A76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115BC-777F-44B4-1308-11BE127B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1806D-F5E4-6312-A8D6-22C6B8E6F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5460-8584-1146-9751-8B920CAF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1017-1194-803E-A8A8-8150BBB9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3495-3191-6674-70B9-62A47AB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029-3BEE-95E6-03BC-79036375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C306-1381-6082-A15D-0AACF599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8792-F356-BB87-C05D-4C9BFF6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E28A6-8141-F8B7-FF63-1899722B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2DAB-398F-57A7-8630-38267EB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7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264D-FD9C-AD35-6D85-A5669E0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E8238-9875-8F0F-318E-F6C06C9A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7D94-C253-14DF-F92A-D7C17A38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3E69-5A8E-B48B-F94D-917652C6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2CD1-6610-B2EA-701A-89B761E0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9725-B6D6-F0D9-72EE-384372C5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2522-AF37-54EA-8586-544000F5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A8336-BF4A-E97B-680B-C9F4E172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95B1-1739-7501-313B-AF1D58FB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0F07-1DA7-6847-A3ED-E5D33E3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5182-092B-8003-FA1A-8886EFFD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5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FFA4-D2AD-46D0-63BA-8F9F0386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C5FB6-8C85-04C6-9F73-C804A218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67BC-7A21-1B7E-8083-54DBFBD3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E20D3-8071-FFE9-2D61-579900FC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40808-4559-DCDD-F0ED-A8AC0BEDE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A44F7-B84C-19C5-1CEA-053D8854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B63C-3ACF-033A-3044-A4CF50E5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D35AD-B3A3-0C2B-1C92-DE0E07D2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4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F89A-D3F7-46CF-E565-464A9E7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D4605-9462-077A-4EE0-E9E6808A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10E3D-688D-F590-9265-F64A29D9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2A366-F38C-C023-5D90-330656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16E08-092A-E519-DA8C-CEE4A87D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F050-48E4-029B-A99E-72E1B7C0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76084-4E1A-54E6-9B86-03BE412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5269-99DE-8AC1-C104-4C785670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A027-2250-FC67-FFA4-A65FA82E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E934D-9D7B-440A-FE5F-2A597B2B6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D901-0BF6-D927-E8E1-3D64E263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264E-3F37-1DE8-EFED-1F8020F3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74BE-19E3-AE9E-1D70-8500A9D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2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2F1D-5AAC-9496-57C1-CE6082CC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116-3566-FC24-68AB-6475BCD42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3BAB3-F1B6-F71E-480A-298FDAD2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AD889-C8DD-06D7-7FF1-CEC0F4C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CA7E-C821-1D19-AC16-249D8B2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FDEB-7A5D-2DAC-8B0F-41828CC3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1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97C5-6B45-839B-4DC9-AF709DC9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BD05-D012-9DD4-F0D8-A1F8B181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D4A6-05F4-F2A4-BB6D-93CD594F6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6A60-A821-4D28-8B0D-2237ED37AA90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3909-6D12-A7F0-AE82-DF86F7A84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1356-74FF-8A64-8BA0-06FCF159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B638-F799-47F3-A1EB-4607882B8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3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ECA-C6A7-4CDA-309F-95B6FDBCD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Pens and Printers</a:t>
            </a:r>
            <a:endParaRPr lang="en-GB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2049E-E38C-D53B-B60C-2B6FAB079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Product Sales Strategy Analysis</a:t>
            </a:r>
          </a:p>
        </p:txBody>
      </p:sp>
    </p:spTree>
    <p:extLst>
      <p:ext uri="{BB962C8B-B14F-4D97-AF65-F5344CB8AC3E}">
        <p14:creationId xmlns:p14="http://schemas.microsoft.com/office/powerpoint/2010/main" val="1497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902-44A1-BFB4-8452-B53672F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2"/>
            <a:ext cx="10515600" cy="5901204"/>
          </a:xfrm>
        </p:spPr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11500" b="1" dirty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9993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FD5-CE71-089B-FE19-A258A50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Pens and Printers Project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902-44A1-BFB4-8452-B53672F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35170"/>
            <a:ext cx="5505450" cy="5594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algn="just"/>
            <a:r>
              <a:rPr lang="en-US" dirty="0"/>
              <a:t>Established in 1984, Pens and Printers is a provider of premium office products to large organizations.</a:t>
            </a:r>
          </a:p>
          <a:p>
            <a:pPr algn="just"/>
            <a:r>
              <a:rPr lang="en-US" dirty="0"/>
              <a:t>Evolving consumer buying behavior necessitated the introduction of three distinct sales methods: Email, Call, and Email + Call.</a:t>
            </a:r>
          </a:p>
          <a:p>
            <a:pPr algn="just"/>
            <a:r>
              <a:rPr lang="en-US" dirty="0"/>
              <a:t>Essential insights are to be reported to the executive team within four weeks.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51C055-7AFC-DAD6-FE88-C03BD7E5E3C4}"/>
              </a:ext>
            </a:extLst>
          </p:cNvPr>
          <p:cNvSpPr txBox="1">
            <a:spLocks/>
          </p:cNvSpPr>
          <p:nvPr/>
        </p:nvSpPr>
        <p:spPr>
          <a:xfrm>
            <a:off x="5962650" y="1035170"/>
            <a:ext cx="6038850" cy="559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Project Objectives</a:t>
            </a:r>
          </a:p>
          <a:p>
            <a:pPr algn="just"/>
            <a:r>
              <a:rPr lang="en-US" dirty="0"/>
              <a:t>To inform and optimize sales strategies for the newly launched office stationery line.</a:t>
            </a:r>
          </a:p>
          <a:p>
            <a:pPr algn="just"/>
            <a:r>
              <a:rPr lang="en-US" dirty="0"/>
              <a:t>The Specific goals include understanding:</a:t>
            </a:r>
          </a:p>
          <a:p>
            <a:pPr lvl="1" algn="just"/>
            <a:r>
              <a:rPr lang="en-US" dirty="0"/>
              <a:t>customer distribution by sales approach,</a:t>
            </a:r>
          </a:p>
          <a:p>
            <a:pPr lvl="1" algn="just"/>
            <a:r>
              <a:rPr lang="en-US" dirty="0"/>
              <a:t>investigating revenue spread,</a:t>
            </a:r>
          </a:p>
          <a:p>
            <a:pPr lvl="1" algn="just"/>
            <a:r>
              <a:rPr lang="en-US" dirty="0"/>
              <a:t>exploring revenue trends over time, </a:t>
            </a:r>
          </a:p>
          <a:p>
            <a:pPr lvl="1" algn="just"/>
            <a:r>
              <a:rPr lang="en-US" dirty="0"/>
              <a:t>recommending the most effective sales method, and</a:t>
            </a:r>
          </a:p>
          <a:p>
            <a:pPr lvl="1" algn="just"/>
            <a:r>
              <a:rPr lang="en-US" dirty="0"/>
              <a:t>uncovering potential differences between customer groups.</a:t>
            </a:r>
          </a:p>
        </p:txBody>
      </p:sp>
    </p:spTree>
    <p:extLst>
      <p:ext uri="{BB962C8B-B14F-4D97-AF65-F5344CB8AC3E}">
        <p14:creationId xmlns:p14="http://schemas.microsoft.com/office/powerpoint/2010/main" val="8080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FD5-CE71-089B-FE19-A258A50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188"/>
            <a:ext cx="10772215" cy="7272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Summary of the work done and relevance to the business problem 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902-44A1-BFB4-8452-B53672F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104900"/>
            <a:ext cx="11324665" cy="554691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The challenges are to understand customer distribution, revenue patterns, recommend effective sales methods, and identify customer group differences.</a:t>
            </a:r>
          </a:p>
          <a:p>
            <a:pPr algn="just"/>
            <a:r>
              <a:rPr lang="en-US" sz="3200" b="1" dirty="0"/>
              <a:t>Identification of customer distribution across sales methods </a:t>
            </a:r>
            <a:r>
              <a:rPr lang="en-US" sz="3200" dirty="0"/>
              <a:t>revealing a heterogeneous market and its importance to understanding and meeting customer preferences.</a:t>
            </a:r>
          </a:p>
          <a:p>
            <a:pPr algn="just"/>
            <a:r>
              <a:rPr lang="en-US" sz="3200" b="1" dirty="0"/>
              <a:t>Identification of revenue distribution and patterns across sales methods </a:t>
            </a:r>
            <a:r>
              <a:rPr lang="en-US" sz="3200" dirty="0"/>
              <a:t>showing clusters of revenue values and sales methods revenue trends over time. It is key for utilizing different sales strategies for better alignment with customer behavior.</a:t>
            </a:r>
          </a:p>
          <a:p>
            <a:pPr algn="just"/>
            <a:r>
              <a:rPr lang="en-US" sz="3200" b="1" dirty="0"/>
              <a:t>Identification of sales method that balances high revenue and strong conversion rates</a:t>
            </a:r>
            <a:r>
              <a:rPr lang="en-US" sz="3200" dirty="0"/>
              <a:t>. It is offering a strategic direction for maximizing revenue and conversion rates based on sales team input.</a:t>
            </a:r>
          </a:p>
          <a:p>
            <a:pPr algn="just"/>
            <a:r>
              <a:rPr lang="en-US" sz="3200" b="1" dirty="0"/>
              <a:t>Identification of customer group differences </a:t>
            </a:r>
            <a:r>
              <a:rPr lang="en-US" sz="3200" dirty="0"/>
              <a:t>as being essential for crafting personalized strategies and optimizing engagement.</a:t>
            </a:r>
          </a:p>
        </p:txBody>
      </p:sp>
    </p:spTree>
    <p:extLst>
      <p:ext uri="{BB962C8B-B14F-4D97-AF65-F5344CB8AC3E}">
        <p14:creationId xmlns:p14="http://schemas.microsoft.com/office/powerpoint/2010/main" val="36118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1C54E-2BED-B4DC-562C-C0DC28BB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3172"/>
            <a:ext cx="5905500" cy="327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B8E3A-B165-FDAE-5C82-56C5F926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"/>
            <a:ext cx="5867400" cy="3428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DFAD4-EA59-0FBF-560D-016CC444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1"/>
            <a:ext cx="60579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FD5-CE71-089B-FE19-A258A50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28601"/>
            <a:ext cx="4895851" cy="609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Findings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902-44A1-BFB4-8452-B53672F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1"/>
            <a:ext cx="6191250" cy="579119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Customer Distribution: </a:t>
            </a:r>
            <a:r>
              <a:rPr lang="en-US" sz="2400" dirty="0"/>
              <a:t>Email (49.77%), Call (33.08%), and Email + Call (17.15%).</a:t>
            </a:r>
          </a:p>
          <a:p>
            <a:pPr algn="just"/>
            <a:r>
              <a:rPr lang="en-US" sz="2400" b="1" dirty="0"/>
              <a:t>Revenue Patterns Over Time: </a:t>
            </a:r>
            <a:r>
              <a:rPr lang="en-US" sz="2400" dirty="0"/>
              <a:t>Email leads initially, Email + Call surges later, Call maintains consistency. </a:t>
            </a:r>
          </a:p>
          <a:p>
            <a:pPr algn="just"/>
            <a:r>
              <a:rPr lang="en-US" sz="2400" b="1" dirty="0"/>
              <a:t>Most Effective Sales Method: </a:t>
            </a:r>
            <a:r>
              <a:rPr lang="en-US" sz="2400" dirty="0"/>
              <a:t>Email + Call: High total and average revenue, strong conversion rates, efficient site visits.</a:t>
            </a:r>
          </a:p>
          <a:p>
            <a:pPr algn="just"/>
            <a:r>
              <a:rPr lang="en-US" sz="2400" b="1" dirty="0"/>
              <a:t>Efficiency Metrics: </a:t>
            </a:r>
            <a:r>
              <a:rPr lang="en-US" sz="2400" dirty="0"/>
              <a:t>Email + Call Method: Exceptional performance with $6.38 revenue per site visit.</a:t>
            </a:r>
          </a:p>
          <a:p>
            <a:pPr algn="just"/>
            <a:r>
              <a:rPr lang="en-US" sz="2400" b="1" dirty="0"/>
              <a:t>Geographic Insights: </a:t>
            </a:r>
            <a:r>
              <a:rPr lang="en-US" sz="2400" dirty="0"/>
              <a:t>Varied customer distribution across states, suggesting state-specific marketing strategies for diverse market dynamics.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E96F79-8A0D-CACC-472A-77CB0BAF69EB}"/>
              </a:ext>
            </a:extLst>
          </p:cNvPr>
          <p:cNvSpPr txBox="1">
            <a:spLocks/>
          </p:cNvSpPr>
          <p:nvPr/>
        </p:nvSpPr>
        <p:spPr>
          <a:xfrm>
            <a:off x="6457950" y="838200"/>
            <a:ext cx="5543550" cy="5791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Customer Lifetime Value (CLV): </a:t>
            </a:r>
            <a:r>
              <a:rPr lang="en-US" sz="2400" dirty="0"/>
              <a:t>Continuous monitoring for strategic decision-making and identifying high-value customers for optimized sales.</a:t>
            </a:r>
          </a:p>
          <a:p>
            <a:pPr algn="just"/>
            <a:r>
              <a:rPr lang="en-US" sz="2400" b="1" dirty="0"/>
              <a:t>Customer Retention Rate: </a:t>
            </a:r>
            <a:r>
              <a:rPr lang="en-US" sz="2400" dirty="0"/>
              <a:t>Monitors rates to enhance satisfaction and loyalty, it is crucial for achieving long-term business success.</a:t>
            </a:r>
          </a:p>
          <a:p>
            <a:pPr algn="just"/>
            <a:r>
              <a:rPr lang="en-US" sz="2400" b="1" dirty="0"/>
              <a:t>Average Customer Tenure: </a:t>
            </a:r>
            <a:r>
              <a:rPr lang="en-US" sz="2400" dirty="0"/>
              <a:t>indicates sustained loyalty and satisfaction.</a:t>
            </a:r>
          </a:p>
          <a:p>
            <a:pPr algn="just"/>
            <a:r>
              <a:rPr lang="en-US" sz="2400" b="1" dirty="0"/>
              <a:t>Current Metrics Estimation</a:t>
            </a:r>
          </a:p>
          <a:p>
            <a:pPr lvl="1" algn="just"/>
            <a:r>
              <a:rPr lang="en-US" dirty="0"/>
              <a:t>CLV estimated at $110,743.03 based on current data.</a:t>
            </a:r>
          </a:p>
          <a:p>
            <a:pPr lvl="1" algn="just"/>
            <a:r>
              <a:rPr lang="en-US" dirty="0"/>
              <a:t>Customer Retention Rate is estimated at 90.19% based on current data.</a:t>
            </a:r>
          </a:p>
          <a:p>
            <a:pPr lvl="1" algn="just"/>
            <a:r>
              <a:rPr lang="en-US" dirty="0"/>
              <a:t>Mean Customer tenure of 4.97 years based on current data.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D1FDD5-69F2-67D2-5BDA-EB8F742BD30E}"/>
              </a:ext>
            </a:extLst>
          </p:cNvPr>
          <p:cNvSpPr txBox="1">
            <a:spLocks/>
          </p:cNvSpPr>
          <p:nvPr/>
        </p:nvSpPr>
        <p:spPr>
          <a:xfrm>
            <a:off x="6381750" y="228601"/>
            <a:ext cx="561975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Business Metrics to Monitor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2377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F809F1-6DAC-1E63-6327-3FDA0133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87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74A15-8000-3715-78DC-EE906D35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71E2D-3C3B-614D-4FB4-AC3AAD93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36" y="0"/>
            <a:ext cx="63032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10886-367A-D1D2-F1B9-F80AC83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8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8477C-A109-B469-7552-79E6971D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7" y="0"/>
            <a:ext cx="12212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FD5-CE71-089B-FE19-A258A50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43"/>
            <a:ext cx="10515600" cy="709862"/>
          </a:xfrm>
        </p:spPr>
        <p:txBody>
          <a:bodyPr>
            <a:normAutofit/>
          </a:bodyPr>
          <a:lstStyle/>
          <a:p>
            <a:r>
              <a:rPr lang="en-US" b="1" dirty="0"/>
              <a:t>Recommendations for Pens and Printers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3902-44A1-BFB4-8452-B53672F56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663" y="878305"/>
            <a:ext cx="6352674" cy="58112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b="1" dirty="0"/>
              <a:t>Continuous CLV Monitoring: </a:t>
            </a:r>
            <a:r>
              <a:rPr lang="en-US" sz="3200" dirty="0"/>
              <a:t>Systematic monitoring and baseline formation across customer segments using historical data.</a:t>
            </a:r>
          </a:p>
          <a:p>
            <a:pPr algn="just"/>
            <a:r>
              <a:rPr lang="en-US" sz="3200" b="1" dirty="0"/>
              <a:t>Sales Method Optimization: </a:t>
            </a:r>
            <a:r>
              <a:rPr lang="en-US" sz="3200" dirty="0"/>
              <a:t>Prioritize high-performing methods and adopt customer-centric approaches. </a:t>
            </a:r>
          </a:p>
          <a:p>
            <a:pPr algn="just"/>
            <a:r>
              <a:rPr lang="en-US" sz="3200" b="1" dirty="0"/>
              <a:t>Enhancing Engagement: </a:t>
            </a:r>
            <a:r>
              <a:rPr lang="en-US" sz="3200" dirty="0"/>
              <a:t>Implement personalized promotions and loyalty programs through active social media engagement.</a:t>
            </a:r>
          </a:p>
          <a:p>
            <a:pPr algn="just"/>
            <a:r>
              <a:rPr lang="en-US" sz="3200" b="1" dirty="0"/>
              <a:t>Investigating Areas: </a:t>
            </a:r>
            <a:r>
              <a:rPr lang="en-US" sz="3200" dirty="0"/>
              <a:t>research on customer segmentation, marketing channels, product performance and measure customer satisfaction.</a:t>
            </a:r>
          </a:p>
          <a:p>
            <a:pPr algn="just"/>
            <a:r>
              <a:rPr lang="en-US" sz="3200" b="1" dirty="0"/>
              <a:t>State-Specific Marketing: </a:t>
            </a:r>
            <a:r>
              <a:rPr lang="en-US" sz="3200" dirty="0"/>
              <a:t>Implement marketing strategies based on regional preferences in states with higher customer concentrations.</a:t>
            </a:r>
          </a:p>
          <a:p>
            <a:pPr algn="just"/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4F8DC-718B-04D2-127C-1794D54B34D9}"/>
              </a:ext>
            </a:extLst>
          </p:cNvPr>
          <p:cNvSpPr txBox="1">
            <a:spLocks/>
          </p:cNvSpPr>
          <p:nvPr/>
        </p:nvSpPr>
        <p:spPr>
          <a:xfrm>
            <a:off x="6821905" y="878305"/>
            <a:ext cx="5117434" cy="5811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dirty="0"/>
              <a:t>Employee Training: </a:t>
            </a:r>
            <a:r>
              <a:rPr lang="en-US" sz="3200" dirty="0"/>
              <a:t>Invest in training for a customer-centric approach and align team incentives with CLV metrics.</a:t>
            </a:r>
          </a:p>
          <a:p>
            <a:pPr algn="just"/>
            <a:r>
              <a:rPr lang="en-US" sz="3200" b="1" dirty="0"/>
              <a:t>Strategy Review:</a:t>
            </a:r>
            <a:r>
              <a:rPr lang="en-US" sz="3200" dirty="0"/>
              <a:t> Periodic review of CLV and revenue trends and  adjust strategies based on evolving CLV.</a:t>
            </a:r>
          </a:p>
          <a:p>
            <a:pPr algn="just"/>
            <a:r>
              <a:rPr lang="en-US" sz="3200" b="1" dirty="0"/>
              <a:t>Benchmarking:</a:t>
            </a:r>
            <a:r>
              <a:rPr lang="en-US" sz="3200" dirty="0"/>
              <a:t> Compare CLV against industry standards and Identify areas for improvement compared to benchmarks.</a:t>
            </a:r>
          </a:p>
          <a:p>
            <a:pPr algn="just"/>
            <a:r>
              <a:rPr lang="en-US" sz="3200" b="1" dirty="0"/>
              <a:t>Scaling Success:</a:t>
            </a:r>
            <a:r>
              <a:rPr lang="en-US" sz="3200" dirty="0"/>
              <a:t> Scale successful methods based on performance and Enhance underperforming methods.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903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600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Pens and Printers</vt:lpstr>
      <vt:lpstr>Introduction to Pens and Printers Project</vt:lpstr>
      <vt:lpstr>Summary of the work done and relevance to the business problem </vt:lpstr>
      <vt:lpstr>PowerPoint Presentation</vt:lpstr>
      <vt:lpstr>Key Findings</vt:lpstr>
      <vt:lpstr>PowerPoint Presentation</vt:lpstr>
      <vt:lpstr>PowerPoint Presentation</vt:lpstr>
      <vt:lpstr>PowerPoint Presentation</vt:lpstr>
      <vt:lpstr>Recommendations for Pens and Printers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 and Printers</dc:title>
  <dc:creator>HP</dc:creator>
  <cp:lastModifiedBy>HP</cp:lastModifiedBy>
  <cp:revision>11</cp:revision>
  <dcterms:created xsi:type="dcterms:W3CDTF">2023-12-08T13:01:51Z</dcterms:created>
  <dcterms:modified xsi:type="dcterms:W3CDTF">2023-12-09T13:03:51Z</dcterms:modified>
</cp:coreProperties>
</file>