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4" r:id="rId6"/>
    <p:sldId id="267" r:id="rId7"/>
    <p:sldId id="268" r:id="rId8"/>
  </p:sldIdLst>
  <p:sldSz cx="9144000" cy="5143500" type="screen16x9"/>
  <p:notesSz cx="6858000" cy="9144000"/>
  <p:embeddedFontLst>
    <p:embeddedFont>
      <p:font typeface="Old Standard TT" pitchFamily="2" charset="77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A96FB1-5963-4FAC-8F91-EFE9E2F9C869}">
  <a:tblStyle styleId="{62A96FB1-5963-4FAC-8F91-EFE9E2F9C8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e25a4fc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e25a4fc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Winning comes from uniform distribution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e25a4fc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e25a4fc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de25a4fc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de25a4fc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de25a4fc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de25a4fc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ddfeb4de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ddfeb4de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0162da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f0162da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0162da8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0162da8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Roulette Bets - Evens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11700" y="829625"/>
          <a:ext cx="8107750" cy="3200190"/>
        </p:xfrm>
        <a:graphic>
          <a:graphicData uri="http://schemas.openxmlformats.org/drawingml/2006/table">
            <a:tbl>
              <a:tblPr>
                <a:noFill/>
                <a:tableStyleId>{62A96FB1-5963-4FAC-8F91-EFE9E2F9C869}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Probability of Winning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Payout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Expected Winnings on a $100 Bet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18/37 ~ 48.6%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(18/37)($100) + (19/37)(-$100) ~ -$2.70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18/37 ~ 48.6%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18/37 ~ 48.6%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Odd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18/37 ~ 48.6%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(1-18)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18/37 ~ 48.6%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(19-36)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18/37 ~ 48.6%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Roulette Bets - 2:1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11700" y="829625"/>
          <a:ext cx="8107750" cy="2407770"/>
        </p:xfrm>
        <a:graphic>
          <a:graphicData uri="http://schemas.openxmlformats.org/drawingml/2006/table">
            <a:tbl>
              <a:tblPr>
                <a:noFill/>
                <a:tableStyleId>{62A96FB1-5963-4FAC-8F91-EFE9E2F9C869}</a:tableStyleId>
              </a:tblPr>
              <a:tblGrid>
                <a:gridCol w="254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Probability of Winning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Payout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Expected Winnings on a $100 Bet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Dozen (1-12)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12/37 ~ 32.4%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(12/37)($200) + (25/37)(-$100) ~ -$2.70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Middle Dozen (13-24)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12/37 ~ 32.4%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Dozen (25-36)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12/37 ~ 32.4%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 bet (12 numbers)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12/37 ~ 32.4%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Roulette Bets - Long Odds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311700" y="829625"/>
          <a:ext cx="8107750" cy="3657420"/>
        </p:xfrm>
        <a:graphic>
          <a:graphicData uri="http://schemas.openxmlformats.org/drawingml/2006/table">
            <a:tbl>
              <a:tblPr>
                <a:noFill/>
                <a:tableStyleId>{62A96FB1-5963-4FAC-8F91-EFE9E2F9C869}</a:tableStyleId>
              </a:tblPr>
              <a:tblGrid>
                <a:gridCol w="254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Probability of Winning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Payout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Expected Winnings on a $100 Bet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 Bet (6 numbers)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6/37 ~ 16.2%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(12/37)($200) + (25/37)(-$100) 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 -$2.70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Corner Bet (4 numbers)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4/37 ~ 10.8%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(4/37)($800) + (33/37)(-$100)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Street Bet (3 numbers)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3/37 ~ 8.1%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(3/37)($1,100) + (34/37)(-$100)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Split Bet (2 numbers)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2/37 ~ 5.4%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17:1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(2/37)($1,700) + (35/37)(-$100)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Straight up (1 number)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1/37 ~ 2.7%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35:1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(1/37)($3,500) + (36/37)(-$100)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 -$2.70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Expected Return on Any Roulette Spin is -2.7%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2025"/>
            <a:ext cx="8839201" cy="2708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Martingale System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790600"/>
            <a:ext cx="85206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 $x on an even bet (red, black, odd, even, high, or low)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lose, bet $2x on an even bet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every loss, continue doubling your bet ($4x, $8x, $16x, etc.) until you win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do this forever, you will eventually win, earning back all of your losses plus $x dollars of profit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2727475"/>
            <a:ext cx="7840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If you had an unlimited supply of credit and no bet limit at the table, then there is only one outcome to this random experiment: winning $x.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Therefore, your expected return on one iteration of the Martingale system will be $x.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Martingale system won’t work…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574200" y="1058225"/>
            <a:ext cx="7593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Suppose you had Elon Musk’s net worth of $212 billion. You bet $1 on the first spin, followed by $2, $4, $8, $16, and so on. If you’re really unlucky, you might lose 37 consecutive times*, amounting to a loss of </a:t>
            </a:r>
            <a:r>
              <a:rPr lang="en" b="1">
                <a:latin typeface="Old Standard TT"/>
                <a:ea typeface="Old Standard TT"/>
                <a:cs typeface="Old Standard TT"/>
                <a:sym typeface="Old Standard TT"/>
              </a:rPr>
              <a:t>$275 billion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 While this is certainly unlikely, it will occur with some nonzero probability.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3650100" y="4706800"/>
            <a:ext cx="549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*Most if not all casinos have betting limits, meaning you wouldn’t be allowed to keep doubling for this long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74200" y="2984175"/>
            <a:ext cx="465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Let’s calculate your expected earnings: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3" y="3384375"/>
            <a:ext cx="9009276" cy="13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313" y="2257325"/>
            <a:ext cx="5119364" cy="5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any realistic Martingale system with a positive expected return?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94750"/>
            <a:ext cx="8520600" cy="15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</a:t>
            </a:r>
            <a:endParaRPr sz="1600"/>
          </a:p>
          <a:p>
            <a:pPr marL="457200" lvl="0" indent="-32258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 = the size of the initial bet</a:t>
            </a:r>
            <a:endParaRPr sz="16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 = the maximum number of consecutive losses</a:t>
            </a:r>
            <a:endParaRPr sz="16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f(w, r) = expected return as a function of w and r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0" y="2571750"/>
            <a:ext cx="4066589" cy="20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4917025" y="3122875"/>
            <a:ext cx="418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This is strictly less than or equal to 0 for all nonnegative values of r and w!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Macintosh PowerPoint</Application>
  <PresentationFormat>On-screen Show (16:9)</PresentationFormat>
  <Paragraphs>100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Roulette Bets - Evens</vt:lpstr>
      <vt:lpstr>Roulette Bets - 2:1</vt:lpstr>
      <vt:lpstr>Roulette Bets - Long Odds</vt:lpstr>
      <vt:lpstr>The Expected Return on Any Roulette Spin is -2.7%</vt:lpstr>
      <vt:lpstr>The Martingale System</vt:lpstr>
      <vt:lpstr>Why the Martingale system won’t work…</vt:lpstr>
      <vt:lpstr>Is there any realistic Martingale system with a positive expected return?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Roulette Bets - Evens</dc:title>
  <cp:lastModifiedBy>Charles A. Vogel</cp:lastModifiedBy>
  <cp:revision>1</cp:revision>
  <dcterms:modified xsi:type="dcterms:W3CDTF">2022-07-17T22:50:26Z</dcterms:modified>
</cp:coreProperties>
</file>