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34"/>
  </p:notesMasterIdLst>
  <p:sldIdLst>
    <p:sldId id="256" r:id="rId2"/>
    <p:sldId id="260" r:id="rId3"/>
    <p:sldId id="261" r:id="rId4"/>
    <p:sldId id="333" r:id="rId5"/>
    <p:sldId id="336" r:id="rId6"/>
    <p:sldId id="332" r:id="rId7"/>
    <p:sldId id="337" r:id="rId8"/>
    <p:sldId id="339" r:id="rId9"/>
    <p:sldId id="338" r:id="rId10"/>
    <p:sldId id="347" r:id="rId11"/>
    <p:sldId id="340" r:id="rId12"/>
    <p:sldId id="341" r:id="rId13"/>
    <p:sldId id="342" r:id="rId14"/>
    <p:sldId id="343" r:id="rId15"/>
    <p:sldId id="344" r:id="rId16"/>
    <p:sldId id="345" r:id="rId17"/>
    <p:sldId id="346" r:id="rId18"/>
    <p:sldId id="348" r:id="rId19"/>
    <p:sldId id="349" r:id="rId20"/>
    <p:sldId id="350" r:id="rId21"/>
    <p:sldId id="351" r:id="rId22"/>
    <p:sldId id="352" r:id="rId23"/>
    <p:sldId id="353" r:id="rId24"/>
    <p:sldId id="358" r:id="rId25"/>
    <p:sldId id="359" r:id="rId26"/>
    <p:sldId id="360" r:id="rId27"/>
    <p:sldId id="361" r:id="rId28"/>
    <p:sldId id="362" r:id="rId29"/>
    <p:sldId id="354" r:id="rId30"/>
    <p:sldId id="355" r:id="rId31"/>
    <p:sldId id="356" r:id="rId32"/>
    <p:sldId id="357" r:id="rId33"/>
  </p:sldIdLst>
  <p:sldSz cx="9144000" cy="5143500" type="screen16x9"/>
  <p:notesSz cx="6858000" cy="9144000"/>
  <p:embeddedFontLst>
    <p:embeddedFont>
      <p:font typeface="Commissioner" panose="020B0604020202020204" charset="0"/>
      <p:regular r:id="rId35"/>
      <p:bold r:id="rId36"/>
    </p:embeddedFont>
    <p:embeddedFont>
      <p:font typeface="Golos Text" panose="020B0604020202020204" charset="0"/>
      <p:regular r:id="rId37"/>
      <p:bold r:id="rId38"/>
    </p:embeddedFont>
    <p:embeddedFont>
      <p:font typeface="Roboto Condensed"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7C419F-BAE4-407E-86A2-02F9264EAD91}">
  <a:tblStyle styleId="{837C419F-BAE4-407E-86A2-02F9264EAD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106" d="100"/>
          <a:sy n="106" d="100"/>
        </p:scale>
        <p:origin x="79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747bfd1e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747bfd1e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2648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216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75865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0157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0336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1841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22026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502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5707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744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36d459b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36d459b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36d459b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36d459b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79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820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4353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2070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933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4583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36d459b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36d459b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745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6911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6643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7203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6681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335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623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1268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76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336d459b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336d459b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39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790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32200"/>
            <a:ext cx="5004900" cy="1902000"/>
          </a:xfrm>
          <a:prstGeom prst="rect">
            <a:avLst/>
          </a:prstGeom>
        </p:spPr>
        <p:txBody>
          <a:bodyPr spcFirstLastPara="1" wrap="square" lIns="91425" tIns="91425" rIns="91425" bIns="91425" anchor="t" anchorCtr="0">
            <a:noAutofit/>
          </a:bodyPr>
          <a:lstStyle>
            <a:lvl1pPr lvl="0" algn="l">
              <a:spcBef>
                <a:spcPts val="0"/>
              </a:spcBef>
              <a:spcAft>
                <a:spcPts val="0"/>
              </a:spcAft>
              <a:buSzPts val="4700"/>
              <a:buNone/>
              <a:defRPr sz="36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713225" y="3315975"/>
            <a:ext cx="5004900" cy="4233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11" name="Google Shape;11;p2"/>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375" y="539500"/>
            <a:ext cx="9199350" cy="4604000"/>
            <a:chOff x="-55375" y="539500"/>
            <a:chExt cx="9199350" cy="4604000"/>
          </a:xfrm>
        </p:grpSpPr>
        <p:cxnSp>
          <p:nvCxnSpPr>
            <p:cNvPr id="13" name="Google Shape;13;p2"/>
            <p:cNvCxnSpPr/>
            <p:nvPr/>
          </p:nvCxnSpPr>
          <p:spPr>
            <a:xfrm>
              <a:off x="-55375" y="460857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4751675" y="539500"/>
              <a:ext cx="43923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512075" y="2036300"/>
            <a:ext cx="3205200" cy="14775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2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18" name="Google Shape;18;p3"/>
          <p:cNvSpPr txBox="1">
            <a:spLocks noGrp="1"/>
          </p:cNvSpPr>
          <p:nvPr>
            <p:ph type="title" idx="2" hasCustomPrompt="1"/>
          </p:nvPr>
        </p:nvSpPr>
        <p:spPr>
          <a:xfrm>
            <a:off x="1512075" y="1012500"/>
            <a:ext cx="1076100" cy="870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300"/>
              <a:buNone/>
              <a:defRPr sz="42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19" name="Google Shape;19;p3"/>
          <p:cNvSpPr txBox="1">
            <a:spLocks noGrp="1"/>
          </p:cNvSpPr>
          <p:nvPr>
            <p:ph type="subTitle" idx="1"/>
          </p:nvPr>
        </p:nvSpPr>
        <p:spPr>
          <a:xfrm>
            <a:off x="1512075" y="3573275"/>
            <a:ext cx="3205200" cy="697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50"/>
              <a:buNone/>
              <a:defRPr sz="1550"/>
            </a:lvl1pPr>
            <a:lvl2pPr lvl="1" algn="r" rtl="0">
              <a:lnSpc>
                <a:spcPct val="115000"/>
              </a:lnSpc>
              <a:spcBef>
                <a:spcPts val="0"/>
              </a:spcBef>
              <a:spcAft>
                <a:spcPts val="0"/>
              </a:spcAft>
              <a:buSzPts val="1850"/>
              <a:buNone/>
              <a:defRPr sz="1850"/>
            </a:lvl2pPr>
            <a:lvl3pPr lvl="2" algn="r" rtl="0">
              <a:lnSpc>
                <a:spcPct val="115000"/>
              </a:lnSpc>
              <a:spcBef>
                <a:spcPts val="0"/>
              </a:spcBef>
              <a:spcAft>
                <a:spcPts val="0"/>
              </a:spcAft>
              <a:buSzPts val="1850"/>
              <a:buNone/>
              <a:defRPr sz="1850"/>
            </a:lvl3pPr>
            <a:lvl4pPr lvl="3" algn="r" rtl="0">
              <a:lnSpc>
                <a:spcPct val="115000"/>
              </a:lnSpc>
              <a:spcBef>
                <a:spcPts val="0"/>
              </a:spcBef>
              <a:spcAft>
                <a:spcPts val="0"/>
              </a:spcAft>
              <a:buSzPts val="1850"/>
              <a:buNone/>
              <a:defRPr sz="1850"/>
            </a:lvl4pPr>
            <a:lvl5pPr lvl="4" algn="r" rtl="0">
              <a:lnSpc>
                <a:spcPct val="115000"/>
              </a:lnSpc>
              <a:spcBef>
                <a:spcPts val="0"/>
              </a:spcBef>
              <a:spcAft>
                <a:spcPts val="0"/>
              </a:spcAft>
              <a:buSzPts val="1850"/>
              <a:buNone/>
              <a:defRPr sz="1850"/>
            </a:lvl5pPr>
            <a:lvl6pPr lvl="5" algn="r" rtl="0">
              <a:lnSpc>
                <a:spcPct val="115000"/>
              </a:lnSpc>
              <a:spcBef>
                <a:spcPts val="0"/>
              </a:spcBef>
              <a:spcAft>
                <a:spcPts val="0"/>
              </a:spcAft>
              <a:buSzPts val="1850"/>
              <a:buNone/>
              <a:defRPr sz="1850"/>
            </a:lvl6pPr>
            <a:lvl7pPr lvl="6" algn="r" rtl="0">
              <a:lnSpc>
                <a:spcPct val="115000"/>
              </a:lnSpc>
              <a:spcBef>
                <a:spcPts val="0"/>
              </a:spcBef>
              <a:spcAft>
                <a:spcPts val="0"/>
              </a:spcAft>
              <a:buSzPts val="1850"/>
              <a:buNone/>
              <a:defRPr sz="1850"/>
            </a:lvl7pPr>
            <a:lvl8pPr lvl="7" algn="r" rtl="0">
              <a:lnSpc>
                <a:spcPct val="115000"/>
              </a:lnSpc>
              <a:spcBef>
                <a:spcPts val="0"/>
              </a:spcBef>
              <a:spcAft>
                <a:spcPts val="0"/>
              </a:spcAft>
              <a:buSzPts val="1850"/>
              <a:buNone/>
              <a:defRPr sz="1850"/>
            </a:lvl8pPr>
            <a:lvl9pPr lvl="8" algn="r" rtl="0">
              <a:lnSpc>
                <a:spcPct val="115000"/>
              </a:lnSpc>
              <a:spcBef>
                <a:spcPts val="0"/>
              </a:spcBef>
              <a:spcAft>
                <a:spcPts val="0"/>
              </a:spcAft>
              <a:buSzPts val="1850"/>
              <a:buNone/>
              <a:defRPr sz="1850"/>
            </a:lvl9pPr>
          </a:lstStyle>
          <a:p>
            <a:endParaRPr/>
          </a:p>
        </p:txBody>
      </p:sp>
      <p:sp>
        <p:nvSpPr>
          <p:cNvPr id="20" name="Google Shape;20;p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143050" y="1461775"/>
            <a:ext cx="4857900" cy="8004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60" name="Google Shape;60;p9"/>
          <p:cNvSpPr txBox="1">
            <a:spLocks noGrp="1"/>
          </p:cNvSpPr>
          <p:nvPr>
            <p:ph type="subTitle" idx="1"/>
          </p:nvPr>
        </p:nvSpPr>
        <p:spPr>
          <a:xfrm>
            <a:off x="2143050" y="2360663"/>
            <a:ext cx="4857900" cy="12465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61" name="Google Shape;61;p9"/>
          <p:cNvSpPr/>
          <p:nvPr/>
        </p:nvSpPr>
        <p:spPr>
          <a:xfrm>
            <a:off x="75" y="4426700"/>
            <a:ext cx="9144000" cy="711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9"/>
          <p:cNvGrpSpPr/>
          <p:nvPr/>
        </p:nvGrpSpPr>
        <p:grpSpPr>
          <a:xfrm>
            <a:off x="712700" y="539500"/>
            <a:ext cx="8431300" cy="4604000"/>
            <a:chOff x="712700" y="539500"/>
            <a:chExt cx="8431300" cy="4604000"/>
          </a:xfrm>
        </p:grpSpPr>
        <p:cxnSp>
          <p:nvCxnSpPr>
            <p:cNvPr id="63" name="Google Shape;63;p9"/>
            <p:cNvCxnSpPr/>
            <p:nvPr/>
          </p:nvCxnSpPr>
          <p:spPr>
            <a:xfrm>
              <a:off x="4572000" y="539500"/>
              <a:ext cx="4572000" cy="0"/>
            </a:xfrm>
            <a:prstGeom prst="straightConnector1">
              <a:avLst/>
            </a:prstGeom>
            <a:noFill/>
            <a:ln w="9525" cap="flat" cmpd="sng">
              <a:solidFill>
                <a:schemeClr val="dk1"/>
              </a:solidFill>
              <a:prstDash val="solid"/>
              <a:round/>
              <a:headEnd type="none" w="med" len="med"/>
              <a:tailEnd type="none" w="med" len="med"/>
            </a:ln>
          </p:spPr>
        </p:cxnSp>
        <p:cxnSp>
          <p:nvCxnSpPr>
            <p:cNvPr id="64" name="Google Shape;64;p9"/>
            <p:cNvCxnSpPr/>
            <p:nvPr/>
          </p:nvCxnSpPr>
          <p:spPr>
            <a:xfrm rot="10800000">
              <a:off x="712700" y="1685400"/>
              <a:ext cx="0" cy="34581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flipH="1">
            <a:off x="4426725" y="2036300"/>
            <a:ext cx="3205200" cy="147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500"/>
              <a:buNone/>
              <a:defRPr sz="42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98" name="Google Shape;98;p15"/>
          <p:cNvSpPr txBox="1">
            <a:spLocks noGrp="1"/>
          </p:cNvSpPr>
          <p:nvPr>
            <p:ph type="title" idx="2" hasCustomPrompt="1"/>
          </p:nvPr>
        </p:nvSpPr>
        <p:spPr>
          <a:xfrm flipH="1">
            <a:off x="6555825" y="1012500"/>
            <a:ext cx="1076100" cy="8700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5300"/>
              <a:buNone/>
              <a:defRPr sz="42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99" name="Google Shape;99;p15"/>
          <p:cNvSpPr txBox="1">
            <a:spLocks noGrp="1"/>
          </p:cNvSpPr>
          <p:nvPr>
            <p:ph type="subTitle" idx="1"/>
          </p:nvPr>
        </p:nvSpPr>
        <p:spPr>
          <a:xfrm flipH="1">
            <a:off x="4426725" y="3573275"/>
            <a:ext cx="3205200" cy="6975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850"/>
              <a:buNone/>
              <a:defRPr sz="1550"/>
            </a:lvl1pPr>
            <a:lvl2pPr lvl="1" algn="r" rtl="0">
              <a:lnSpc>
                <a:spcPct val="115000"/>
              </a:lnSpc>
              <a:spcBef>
                <a:spcPts val="0"/>
              </a:spcBef>
              <a:spcAft>
                <a:spcPts val="0"/>
              </a:spcAft>
              <a:buSzPts val="1850"/>
              <a:buNone/>
              <a:defRPr sz="1850"/>
            </a:lvl2pPr>
            <a:lvl3pPr lvl="2" algn="r" rtl="0">
              <a:lnSpc>
                <a:spcPct val="115000"/>
              </a:lnSpc>
              <a:spcBef>
                <a:spcPts val="0"/>
              </a:spcBef>
              <a:spcAft>
                <a:spcPts val="0"/>
              </a:spcAft>
              <a:buSzPts val="1850"/>
              <a:buNone/>
              <a:defRPr sz="1850"/>
            </a:lvl3pPr>
            <a:lvl4pPr lvl="3" algn="r" rtl="0">
              <a:lnSpc>
                <a:spcPct val="115000"/>
              </a:lnSpc>
              <a:spcBef>
                <a:spcPts val="0"/>
              </a:spcBef>
              <a:spcAft>
                <a:spcPts val="0"/>
              </a:spcAft>
              <a:buSzPts val="1850"/>
              <a:buNone/>
              <a:defRPr sz="1850"/>
            </a:lvl4pPr>
            <a:lvl5pPr lvl="4" algn="r" rtl="0">
              <a:lnSpc>
                <a:spcPct val="115000"/>
              </a:lnSpc>
              <a:spcBef>
                <a:spcPts val="0"/>
              </a:spcBef>
              <a:spcAft>
                <a:spcPts val="0"/>
              </a:spcAft>
              <a:buSzPts val="1850"/>
              <a:buNone/>
              <a:defRPr sz="1850"/>
            </a:lvl5pPr>
            <a:lvl6pPr lvl="5" algn="r" rtl="0">
              <a:lnSpc>
                <a:spcPct val="115000"/>
              </a:lnSpc>
              <a:spcBef>
                <a:spcPts val="0"/>
              </a:spcBef>
              <a:spcAft>
                <a:spcPts val="0"/>
              </a:spcAft>
              <a:buSzPts val="1850"/>
              <a:buNone/>
              <a:defRPr sz="1850"/>
            </a:lvl6pPr>
            <a:lvl7pPr lvl="6" algn="r" rtl="0">
              <a:lnSpc>
                <a:spcPct val="115000"/>
              </a:lnSpc>
              <a:spcBef>
                <a:spcPts val="0"/>
              </a:spcBef>
              <a:spcAft>
                <a:spcPts val="0"/>
              </a:spcAft>
              <a:buSzPts val="1850"/>
              <a:buNone/>
              <a:defRPr sz="1850"/>
            </a:lvl7pPr>
            <a:lvl8pPr lvl="7" algn="r" rtl="0">
              <a:lnSpc>
                <a:spcPct val="115000"/>
              </a:lnSpc>
              <a:spcBef>
                <a:spcPts val="0"/>
              </a:spcBef>
              <a:spcAft>
                <a:spcPts val="0"/>
              </a:spcAft>
              <a:buSzPts val="1850"/>
              <a:buNone/>
              <a:defRPr sz="1850"/>
            </a:lvl8pPr>
            <a:lvl9pPr lvl="8" algn="r" rtl="0">
              <a:lnSpc>
                <a:spcPct val="115000"/>
              </a:lnSpc>
              <a:spcBef>
                <a:spcPts val="0"/>
              </a:spcBef>
              <a:spcAft>
                <a:spcPts val="0"/>
              </a:spcAft>
              <a:buSzPts val="1850"/>
              <a:buNone/>
              <a:defRPr sz="1850"/>
            </a:lvl9pPr>
          </a:lstStyle>
          <a:p>
            <a:endParaRPr/>
          </a:p>
        </p:txBody>
      </p:sp>
      <p:sp>
        <p:nvSpPr>
          <p:cNvPr id="100" name="Google Shape;100;p15"/>
          <p:cNvSpPr/>
          <p:nvPr/>
        </p:nvSpPr>
        <p:spPr>
          <a:xfrm flipH="1">
            <a:off x="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15"/>
          <p:cNvCxnSpPr/>
          <p:nvPr/>
        </p:nvCxnSpPr>
        <p:spPr>
          <a:xfrm rot="10800000">
            <a:off x="0" y="4876025"/>
            <a:ext cx="487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41"/>
        <p:cNvGrpSpPr/>
        <p:nvPr/>
      </p:nvGrpSpPr>
      <p:grpSpPr>
        <a:xfrm>
          <a:off x="0" y="0"/>
          <a:ext cx="0" cy="0"/>
          <a:chOff x="0" y="0"/>
          <a:chExt cx="0" cy="0"/>
        </a:xfrm>
      </p:grpSpPr>
      <p:sp>
        <p:nvSpPr>
          <p:cNvPr id="142" name="Google Shape;142;p21"/>
          <p:cNvSpPr txBox="1">
            <a:spLocks noGrp="1"/>
          </p:cNvSpPr>
          <p:nvPr>
            <p:ph type="body" idx="1"/>
          </p:nvPr>
        </p:nvSpPr>
        <p:spPr>
          <a:xfrm>
            <a:off x="1691100" y="1759300"/>
            <a:ext cx="5761800" cy="209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Red Hat Display"/>
              <a:buChar char="■"/>
              <a:defRPr/>
            </a:lvl1pPr>
            <a:lvl2pPr marL="914400" lvl="1" indent="-317500" rtl="0">
              <a:spcBef>
                <a:spcPts val="1600"/>
              </a:spcBef>
              <a:spcAft>
                <a:spcPts val="0"/>
              </a:spcAft>
              <a:buClr>
                <a:srgbClr val="FFFFFF"/>
              </a:buClr>
              <a:buSzPts val="1400"/>
              <a:buFont typeface="Red Hat Display"/>
              <a:buChar char="○"/>
              <a:defRPr/>
            </a:lvl2pPr>
            <a:lvl3pPr marL="1371600" lvl="2" indent="-317500" rtl="0">
              <a:spcBef>
                <a:spcPts val="1600"/>
              </a:spcBef>
              <a:spcAft>
                <a:spcPts val="0"/>
              </a:spcAft>
              <a:buClr>
                <a:srgbClr val="FFFFFF"/>
              </a:buClr>
              <a:buSzPts val="1400"/>
              <a:buFont typeface="Red Hat Display"/>
              <a:buChar char="■"/>
              <a:defRPr/>
            </a:lvl3pPr>
            <a:lvl4pPr marL="1828800" lvl="3" indent="-317500" rtl="0">
              <a:spcBef>
                <a:spcPts val="1600"/>
              </a:spcBef>
              <a:spcAft>
                <a:spcPts val="0"/>
              </a:spcAft>
              <a:buClr>
                <a:srgbClr val="FFFFFF"/>
              </a:buClr>
              <a:buSzPts val="1400"/>
              <a:buFont typeface="Red Hat Display"/>
              <a:buChar char="●"/>
              <a:defRPr/>
            </a:lvl4pPr>
            <a:lvl5pPr marL="2286000" lvl="4" indent="-317500" rtl="0">
              <a:spcBef>
                <a:spcPts val="1600"/>
              </a:spcBef>
              <a:spcAft>
                <a:spcPts val="0"/>
              </a:spcAft>
              <a:buClr>
                <a:srgbClr val="FFFFFF"/>
              </a:buClr>
              <a:buSzPts val="1400"/>
              <a:buFont typeface="Red Hat Display"/>
              <a:buChar char="○"/>
              <a:defRPr/>
            </a:lvl5pPr>
            <a:lvl6pPr marL="2743200" lvl="5" indent="-317500" rtl="0">
              <a:spcBef>
                <a:spcPts val="1600"/>
              </a:spcBef>
              <a:spcAft>
                <a:spcPts val="0"/>
              </a:spcAft>
              <a:buClr>
                <a:srgbClr val="FFFFFF"/>
              </a:buClr>
              <a:buSzPts val="1400"/>
              <a:buFont typeface="Red Hat Display"/>
              <a:buChar char="■"/>
              <a:defRPr/>
            </a:lvl6pPr>
            <a:lvl7pPr marL="3200400" lvl="6" indent="-317500" rtl="0">
              <a:spcBef>
                <a:spcPts val="1600"/>
              </a:spcBef>
              <a:spcAft>
                <a:spcPts val="0"/>
              </a:spcAft>
              <a:buClr>
                <a:srgbClr val="FFFFFF"/>
              </a:buClr>
              <a:buSzPts val="1400"/>
              <a:buFont typeface="Red Hat Display"/>
              <a:buChar char="●"/>
              <a:defRPr/>
            </a:lvl7pPr>
            <a:lvl8pPr marL="3657600" lvl="7" indent="-317500" rtl="0">
              <a:spcBef>
                <a:spcPts val="1600"/>
              </a:spcBef>
              <a:spcAft>
                <a:spcPts val="0"/>
              </a:spcAft>
              <a:buClr>
                <a:srgbClr val="FFFFFF"/>
              </a:buClr>
              <a:buSzPts val="1400"/>
              <a:buFont typeface="Red Hat Display"/>
              <a:buChar char="○"/>
              <a:defRPr/>
            </a:lvl8pPr>
            <a:lvl9pPr marL="4114800" lvl="8" indent="-317500" rtl="0">
              <a:spcBef>
                <a:spcPts val="1600"/>
              </a:spcBef>
              <a:spcAft>
                <a:spcPts val="1600"/>
              </a:spcAft>
              <a:buClr>
                <a:srgbClr val="FFFFFF"/>
              </a:buClr>
              <a:buSzPts val="1400"/>
              <a:buFont typeface="Red Hat Display"/>
              <a:buChar char="■"/>
              <a:defRPr/>
            </a:lvl9pPr>
          </a:lstStyle>
          <a:p>
            <a:endParaRPr/>
          </a:p>
        </p:txBody>
      </p:sp>
      <p:sp>
        <p:nvSpPr>
          <p:cNvPr id="143" name="Google Shape;143;p21"/>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44" name="Google Shape;144;p21"/>
          <p:cNvSpPr/>
          <p:nvPr/>
        </p:nvSpPr>
        <p:spPr>
          <a:xfrm flipH="1">
            <a:off x="0" y="4875900"/>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21"/>
          <p:cNvGrpSpPr/>
          <p:nvPr/>
        </p:nvGrpSpPr>
        <p:grpSpPr>
          <a:xfrm>
            <a:off x="276825" y="267475"/>
            <a:ext cx="8860200" cy="4876025"/>
            <a:chOff x="276825" y="267475"/>
            <a:chExt cx="8860200" cy="4876025"/>
          </a:xfrm>
        </p:grpSpPr>
        <p:cxnSp>
          <p:nvCxnSpPr>
            <p:cNvPr id="146" name="Google Shape;146;p21"/>
            <p:cNvCxnSpPr/>
            <p:nvPr/>
          </p:nvCxnSpPr>
          <p:spPr>
            <a:xfrm rot="10800000">
              <a:off x="276825" y="2571900"/>
              <a:ext cx="0" cy="257160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21"/>
            <p:cNvCxnSpPr/>
            <p:nvPr/>
          </p:nvCxnSpPr>
          <p:spPr>
            <a:xfrm>
              <a:off x="4565025" y="267475"/>
              <a:ext cx="45720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4"/>
        <p:cNvGrpSpPr/>
        <p:nvPr/>
      </p:nvGrpSpPr>
      <p:grpSpPr>
        <a:xfrm>
          <a:off x="0" y="0"/>
          <a:ext cx="0" cy="0"/>
          <a:chOff x="0" y="0"/>
          <a:chExt cx="0" cy="0"/>
        </a:xfrm>
      </p:grpSpPr>
      <p:cxnSp>
        <p:nvCxnSpPr>
          <p:cNvPr id="265" name="Google Shape;265;p33"/>
          <p:cNvCxnSpPr/>
          <p:nvPr/>
        </p:nvCxnSpPr>
        <p:spPr>
          <a:xfrm rot="10800000">
            <a:off x="9002100" y="-100"/>
            <a:ext cx="0" cy="2652600"/>
          </a:xfrm>
          <a:prstGeom prst="straightConnector1">
            <a:avLst/>
          </a:prstGeom>
          <a:noFill/>
          <a:ln w="9525" cap="flat" cmpd="sng">
            <a:solidFill>
              <a:schemeClr val="dk1"/>
            </a:solidFill>
            <a:prstDash val="solid"/>
            <a:round/>
            <a:headEnd type="none" w="med" len="med"/>
            <a:tailEnd type="none" w="med" len="med"/>
          </a:ln>
        </p:spPr>
      </p:cxnSp>
      <p:sp>
        <p:nvSpPr>
          <p:cNvPr id="266" name="Google Shape;266;p3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 name="Google Shape;267;p3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68" name="Google Shape;268;p33"/>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69"/>
        <p:cNvGrpSpPr/>
        <p:nvPr/>
      </p:nvGrpSpPr>
      <p:grpSpPr>
        <a:xfrm>
          <a:off x="0" y="0"/>
          <a:ext cx="0" cy="0"/>
          <a:chOff x="0" y="0"/>
          <a:chExt cx="0" cy="0"/>
        </a:xfrm>
      </p:grpSpPr>
      <p:sp>
        <p:nvSpPr>
          <p:cNvPr id="270" name="Google Shape;270;p34"/>
          <p:cNvSpPr/>
          <p:nvPr/>
        </p:nvSpPr>
        <p:spPr>
          <a:xfrm rot="10800000">
            <a:off x="125" y="0"/>
            <a:ext cx="71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4"/>
          <p:cNvGrpSpPr/>
          <p:nvPr/>
        </p:nvGrpSpPr>
        <p:grpSpPr>
          <a:xfrm rot="10800000">
            <a:off x="0" y="363100"/>
            <a:ext cx="8860200" cy="4780400"/>
            <a:chOff x="283800" y="0"/>
            <a:chExt cx="8860200" cy="4780400"/>
          </a:xfrm>
        </p:grpSpPr>
        <p:cxnSp>
          <p:nvCxnSpPr>
            <p:cNvPr id="272" name="Google Shape;272;p34"/>
            <p:cNvCxnSpPr/>
            <p:nvPr/>
          </p:nvCxnSpPr>
          <p:spPr>
            <a:xfrm>
              <a:off x="4273200" y="4780400"/>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73" name="Google Shape;273;p34"/>
            <p:cNvCxnSpPr/>
            <p:nvPr/>
          </p:nvCxnSpPr>
          <p:spPr>
            <a:xfrm rot="10800000">
              <a:off x="283800" y="0"/>
              <a:ext cx="0" cy="41310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0650"/>
            <a:ext cx="7717500" cy="549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1pPr>
            <a:lvl2pPr lvl="1"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2pPr>
            <a:lvl3pPr lvl="2"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3pPr>
            <a:lvl4pPr lvl="3"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4pPr>
            <a:lvl5pPr lvl="4"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5pPr>
            <a:lvl6pPr lvl="5"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6pPr>
            <a:lvl7pPr lvl="6"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7pPr>
            <a:lvl8pPr lvl="7"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8pPr>
            <a:lvl9pPr lvl="8"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1pPr>
            <a:lvl2pPr marL="914400" lvl="1"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marL="1371600" lvl="2"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marL="1828800" lvl="3"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marL="2286000" lvl="4"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marL="2743200" lvl="5"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marL="3200400" lvl="6"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marL="3657600" lvl="7"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marL="4114800" lvl="8" indent="-317500">
              <a:lnSpc>
                <a:spcPct val="115000"/>
              </a:lnSpc>
              <a:spcBef>
                <a:spcPts val="1600"/>
              </a:spcBef>
              <a:spcAft>
                <a:spcPts val="160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7" r:id="rId6"/>
    <p:sldLayoutId id="2147483679"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10" name="Google Shape;128;p26">
            <a:extLst>
              <a:ext uri="{FF2B5EF4-FFF2-40B4-BE49-F238E27FC236}">
                <a16:creationId xmlns:a16="http://schemas.microsoft.com/office/drawing/2014/main" id="{7F2BD647-6ED4-4140-8DC3-530D1C7B978B}"/>
              </a:ext>
            </a:extLst>
          </p:cNvPr>
          <p:cNvSpPr/>
          <p:nvPr/>
        </p:nvSpPr>
        <p:spPr>
          <a:xfrm rot="5400000">
            <a:off x="808200" y="126700"/>
            <a:ext cx="3358800" cy="4744800"/>
          </a:xfrm>
          <a:prstGeom prst="rect">
            <a:avLst/>
          </a:prstGeom>
          <a:solidFill>
            <a:schemeClr val="accent2">
              <a:alpha val="86160"/>
            </a:scheme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41"/>
          <p:cNvSpPr txBox="1">
            <a:spLocks noGrp="1"/>
          </p:cNvSpPr>
          <p:nvPr>
            <p:ph type="ctrTitle"/>
          </p:nvPr>
        </p:nvSpPr>
        <p:spPr>
          <a:xfrm>
            <a:off x="353225" y="1080200"/>
            <a:ext cx="4340695" cy="141483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a:solidFill>
                  <a:schemeClr val="bg1"/>
                </a:solidFill>
                <a:latin typeface="Golos Text" panose="020B0604020202020204" charset="0"/>
                <a:ea typeface="Roboto Condensed" panose="02000000000000000000" pitchFamily="2" charset="0"/>
                <a:cs typeface="Golos Text" panose="020B0604020202020204" charset="0"/>
              </a:rPr>
              <a:t>Integrating Technical Analysis with Predictive Models</a:t>
            </a:r>
            <a:endParaRPr lang="en-US" sz="4800" dirty="0">
              <a:solidFill>
                <a:schemeClr val="bg1"/>
              </a:solidFill>
              <a:latin typeface="Golos Text" panose="020B0604020202020204" charset="0"/>
              <a:ea typeface="Roboto Condensed" panose="02000000000000000000" pitchFamily="2" charset="0"/>
              <a:cs typeface="Golos Text" panose="020B0604020202020204" charset="0"/>
            </a:endParaRPr>
          </a:p>
        </p:txBody>
      </p:sp>
      <p:sp>
        <p:nvSpPr>
          <p:cNvPr id="291" name="Google Shape;291;p41"/>
          <p:cNvSpPr txBox="1">
            <a:spLocks noGrp="1"/>
          </p:cNvSpPr>
          <p:nvPr>
            <p:ph type="subTitle" idx="1"/>
          </p:nvPr>
        </p:nvSpPr>
        <p:spPr>
          <a:xfrm>
            <a:off x="2729165" y="3133400"/>
            <a:ext cx="1835155" cy="11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bg1"/>
                </a:solidFill>
              </a:rPr>
              <a:t>Ashesh B. Bajracharya</a:t>
            </a:r>
          </a:p>
          <a:p>
            <a:pPr marL="0" lvl="0" indent="0" algn="l" rtl="0">
              <a:spcBef>
                <a:spcPts val="0"/>
              </a:spcBef>
              <a:spcAft>
                <a:spcPts val="0"/>
              </a:spcAft>
              <a:buNone/>
            </a:pPr>
            <a:r>
              <a:rPr lang="en-US" sz="1200" dirty="0">
                <a:solidFill>
                  <a:schemeClr val="bg1"/>
                </a:solidFill>
              </a:rPr>
              <a:t>Nagarjuna College Of IT</a:t>
            </a:r>
          </a:p>
          <a:p>
            <a:pPr marL="0" lvl="0" indent="0" algn="l" rtl="0">
              <a:spcBef>
                <a:spcPts val="0"/>
              </a:spcBef>
              <a:spcAft>
                <a:spcPts val="0"/>
              </a:spcAft>
              <a:buNone/>
            </a:pPr>
            <a:r>
              <a:rPr lang="en-US" sz="1200" dirty="0">
                <a:solidFill>
                  <a:schemeClr val="bg1"/>
                </a:solidFill>
              </a:rPr>
              <a:t>CSIT, 5</a:t>
            </a:r>
            <a:r>
              <a:rPr lang="en-US" sz="1200" baseline="30000" dirty="0">
                <a:solidFill>
                  <a:schemeClr val="bg1"/>
                </a:solidFill>
              </a:rPr>
              <a:t>th</a:t>
            </a:r>
            <a:r>
              <a:rPr lang="en-US" sz="1200" dirty="0">
                <a:solidFill>
                  <a:schemeClr val="bg1"/>
                </a:solidFill>
              </a:rPr>
              <a:t> Sem</a:t>
            </a:r>
          </a:p>
        </p:txBody>
      </p:sp>
      <p:cxnSp>
        <p:nvCxnSpPr>
          <p:cNvPr id="4" name="Google Shape;181;p19">
            <a:extLst>
              <a:ext uri="{FF2B5EF4-FFF2-40B4-BE49-F238E27FC236}">
                <a16:creationId xmlns:a16="http://schemas.microsoft.com/office/drawing/2014/main" id="{23C7B574-690E-411D-BC71-EBF5C6719FE1}"/>
              </a:ext>
            </a:extLst>
          </p:cNvPr>
          <p:cNvCxnSpPr>
            <a:cxnSpLocks/>
          </p:cNvCxnSpPr>
          <p:nvPr/>
        </p:nvCxnSpPr>
        <p:spPr>
          <a:xfrm>
            <a:off x="1984317" y="2763664"/>
            <a:ext cx="1676825" cy="0"/>
          </a:xfrm>
          <a:prstGeom prst="straightConnector1">
            <a:avLst/>
          </a:prstGeom>
          <a:noFill/>
          <a:ln w="38100" cap="rnd" cmpd="sng">
            <a:solidFill>
              <a:schemeClr val="bg1"/>
            </a:solidFill>
            <a:prstDash val="solid"/>
            <a:round/>
            <a:headEnd type="none" w="med" len="med"/>
            <a:tailEnd type="none" w="med" len="med"/>
          </a:ln>
        </p:spPr>
      </p:cxnSp>
      <p:cxnSp>
        <p:nvCxnSpPr>
          <p:cNvPr id="7" name="Google Shape;181;p19">
            <a:extLst>
              <a:ext uri="{FF2B5EF4-FFF2-40B4-BE49-F238E27FC236}">
                <a16:creationId xmlns:a16="http://schemas.microsoft.com/office/drawing/2014/main" id="{CE24FD47-713B-45B2-9F7C-8CEBA2E699FE}"/>
              </a:ext>
            </a:extLst>
          </p:cNvPr>
          <p:cNvCxnSpPr>
            <a:cxnSpLocks/>
          </p:cNvCxnSpPr>
          <p:nvPr/>
        </p:nvCxnSpPr>
        <p:spPr>
          <a:xfrm flipH="1">
            <a:off x="5270400" y="1158452"/>
            <a:ext cx="180000" cy="0"/>
          </a:xfrm>
          <a:prstGeom prst="straightConnector1">
            <a:avLst/>
          </a:prstGeom>
          <a:noFill/>
          <a:ln w="38100" cap="rnd" cmpd="sng">
            <a:solidFill>
              <a:schemeClr val="accent2"/>
            </a:solidFill>
            <a:prstDash val="solid"/>
            <a:round/>
            <a:headEnd type="none" w="med" len="med"/>
            <a:tailEnd type="none" w="med" len="med"/>
          </a:ln>
        </p:spPr>
      </p:cxnSp>
      <p:sp>
        <p:nvSpPr>
          <p:cNvPr id="11" name="TextBox 10">
            <a:extLst>
              <a:ext uri="{FF2B5EF4-FFF2-40B4-BE49-F238E27FC236}">
                <a16:creationId xmlns:a16="http://schemas.microsoft.com/office/drawing/2014/main" id="{D9657535-E145-4B8A-904A-7C3A5350292E}"/>
              </a:ext>
            </a:extLst>
          </p:cNvPr>
          <p:cNvSpPr txBox="1"/>
          <p:nvPr/>
        </p:nvSpPr>
        <p:spPr>
          <a:xfrm>
            <a:off x="5594400" y="920303"/>
            <a:ext cx="2692800" cy="523220"/>
          </a:xfrm>
          <a:prstGeom prst="rect">
            <a:avLst/>
          </a:prstGeom>
          <a:noFill/>
        </p:spPr>
        <p:txBody>
          <a:bodyPr wrap="square" rtlCol="0">
            <a:spAutoFit/>
          </a:bodyPr>
          <a:lstStyle/>
          <a:p>
            <a:r>
              <a:rPr lang="en-US" dirty="0">
                <a:solidFill>
                  <a:schemeClr val="accent2"/>
                </a:solidFill>
                <a:latin typeface="Roboto Condensed" panose="02000000000000000000" pitchFamily="2" charset="0"/>
                <a:ea typeface="Roboto Condensed" panose="02000000000000000000" pitchFamily="2" charset="0"/>
              </a:rPr>
              <a:t>Introduction &amp; Objective of the Research</a:t>
            </a:r>
          </a:p>
        </p:txBody>
      </p:sp>
      <p:cxnSp>
        <p:nvCxnSpPr>
          <p:cNvPr id="14" name="Google Shape;181;p19">
            <a:extLst>
              <a:ext uri="{FF2B5EF4-FFF2-40B4-BE49-F238E27FC236}">
                <a16:creationId xmlns:a16="http://schemas.microsoft.com/office/drawing/2014/main" id="{95FEE3FA-F7A8-44D4-96DC-44A697CCD44D}"/>
              </a:ext>
            </a:extLst>
          </p:cNvPr>
          <p:cNvCxnSpPr>
            <a:cxnSpLocks/>
          </p:cNvCxnSpPr>
          <p:nvPr/>
        </p:nvCxnSpPr>
        <p:spPr>
          <a:xfrm flipH="1">
            <a:off x="5270400" y="1670852"/>
            <a:ext cx="180000" cy="0"/>
          </a:xfrm>
          <a:prstGeom prst="straightConnector1">
            <a:avLst/>
          </a:prstGeom>
          <a:noFill/>
          <a:ln w="38100" cap="rnd" cmpd="sng">
            <a:solidFill>
              <a:schemeClr val="accent2"/>
            </a:solidFill>
            <a:prstDash val="solid"/>
            <a:round/>
            <a:headEnd type="none" w="med" len="med"/>
            <a:tailEnd type="none" w="med" len="med"/>
          </a:ln>
        </p:spPr>
      </p:cxnSp>
      <p:cxnSp>
        <p:nvCxnSpPr>
          <p:cNvPr id="15" name="Google Shape;181;p19">
            <a:extLst>
              <a:ext uri="{FF2B5EF4-FFF2-40B4-BE49-F238E27FC236}">
                <a16:creationId xmlns:a16="http://schemas.microsoft.com/office/drawing/2014/main" id="{62129E73-4E29-4CBB-AD39-32A542EDC655}"/>
              </a:ext>
            </a:extLst>
          </p:cNvPr>
          <p:cNvCxnSpPr>
            <a:cxnSpLocks/>
          </p:cNvCxnSpPr>
          <p:nvPr/>
        </p:nvCxnSpPr>
        <p:spPr>
          <a:xfrm flipH="1">
            <a:off x="5270400" y="2146052"/>
            <a:ext cx="180000" cy="0"/>
          </a:xfrm>
          <a:prstGeom prst="straightConnector1">
            <a:avLst/>
          </a:prstGeom>
          <a:noFill/>
          <a:ln w="38100" cap="rnd" cmpd="sng">
            <a:solidFill>
              <a:schemeClr val="accent2"/>
            </a:solidFill>
            <a:prstDash val="solid"/>
            <a:round/>
            <a:headEnd type="none" w="med" len="med"/>
            <a:tailEnd type="none" w="med" len="med"/>
          </a:ln>
        </p:spPr>
      </p:cxnSp>
      <p:sp>
        <p:nvSpPr>
          <p:cNvPr id="16" name="TextBox 15">
            <a:extLst>
              <a:ext uri="{FF2B5EF4-FFF2-40B4-BE49-F238E27FC236}">
                <a16:creationId xmlns:a16="http://schemas.microsoft.com/office/drawing/2014/main" id="{0E068AA2-1A23-43DD-847D-B18D7A619661}"/>
              </a:ext>
            </a:extLst>
          </p:cNvPr>
          <p:cNvSpPr txBox="1"/>
          <p:nvPr/>
        </p:nvSpPr>
        <p:spPr>
          <a:xfrm>
            <a:off x="5594400" y="1524163"/>
            <a:ext cx="2692800" cy="307777"/>
          </a:xfrm>
          <a:prstGeom prst="rect">
            <a:avLst/>
          </a:prstGeom>
          <a:noFill/>
        </p:spPr>
        <p:txBody>
          <a:bodyPr wrap="square" rtlCol="0">
            <a:spAutoFit/>
          </a:bodyPr>
          <a:lstStyle/>
          <a:p>
            <a:r>
              <a:rPr lang="en-US" dirty="0">
                <a:solidFill>
                  <a:schemeClr val="accent2"/>
                </a:solidFill>
                <a:latin typeface="Roboto Condensed" panose="02000000000000000000" pitchFamily="2" charset="0"/>
                <a:ea typeface="Roboto Condensed" panose="02000000000000000000" pitchFamily="2" charset="0"/>
              </a:rPr>
              <a:t>Research Problem</a:t>
            </a:r>
          </a:p>
        </p:txBody>
      </p:sp>
      <p:sp>
        <p:nvSpPr>
          <p:cNvPr id="17" name="TextBox 16">
            <a:extLst>
              <a:ext uri="{FF2B5EF4-FFF2-40B4-BE49-F238E27FC236}">
                <a16:creationId xmlns:a16="http://schemas.microsoft.com/office/drawing/2014/main" id="{8CE32FDA-A96D-4E8F-AF2E-D1E9FB7A16D8}"/>
              </a:ext>
            </a:extLst>
          </p:cNvPr>
          <p:cNvSpPr txBox="1"/>
          <p:nvPr/>
        </p:nvSpPr>
        <p:spPr>
          <a:xfrm>
            <a:off x="5601600" y="1984963"/>
            <a:ext cx="2692800" cy="307777"/>
          </a:xfrm>
          <a:prstGeom prst="rect">
            <a:avLst/>
          </a:prstGeom>
          <a:noFill/>
        </p:spPr>
        <p:txBody>
          <a:bodyPr wrap="square" rtlCol="0">
            <a:spAutoFit/>
          </a:bodyPr>
          <a:lstStyle/>
          <a:p>
            <a:r>
              <a:rPr lang="en-US" dirty="0">
                <a:solidFill>
                  <a:schemeClr val="accent2"/>
                </a:solidFill>
                <a:latin typeface="Roboto Condensed" panose="02000000000000000000" pitchFamily="2" charset="0"/>
                <a:ea typeface="Roboto Condensed" panose="02000000000000000000" pitchFamily="2" charset="0"/>
              </a:rPr>
              <a:t>Methodology</a:t>
            </a:r>
          </a:p>
        </p:txBody>
      </p:sp>
      <p:cxnSp>
        <p:nvCxnSpPr>
          <p:cNvPr id="20" name="Google Shape;181;p19">
            <a:extLst>
              <a:ext uri="{FF2B5EF4-FFF2-40B4-BE49-F238E27FC236}">
                <a16:creationId xmlns:a16="http://schemas.microsoft.com/office/drawing/2014/main" id="{DF2F7E4C-E5E1-421A-AC71-AA52FA80DAAB}"/>
              </a:ext>
            </a:extLst>
          </p:cNvPr>
          <p:cNvCxnSpPr>
            <a:cxnSpLocks/>
          </p:cNvCxnSpPr>
          <p:nvPr/>
        </p:nvCxnSpPr>
        <p:spPr>
          <a:xfrm flipH="1">
            <a:off x="5270400" y="2571100"/>
            <a:ext cx="180000" cy="0"/>
          </a:xfrm>
          <a:prstGeom prst="straightConnector1">
            <a:avLst/>
          </a:prstGeom>
          <a:noFill/>
          <a:ln w="38100" cap="rnd" cmpd="sng">
            <a:solidFill>
              <a:schemeClr val="accent2"/>
            </a:solidFill>
            <a:prstDash val="solid"/>
            <a:round/>
            <a:headEnd type="none" w="med" len="med"/>
            <a:tailEnd type="none" w="med" len="med"/>
          </a:ln>
        </p:spPr>
      </p:cxnSp>
      <p:sp>
        <p:nvSpPr>
          <p:cNvPr id="21" name="TextBox 20">
            <a:extLst>
              <a:ext uri="{FF2B5EF4-FFF2-40B4-BE49-F238E27FC236}">
                <a16:creationId xmlns:a16="http://schemas.microsoft.com/office/drawing/2014/main" id="{A556B341-BADB-43B6-B22C-D3159731F0A2}"/>
              </a:ext>
            </a:extLst>
          </p:cNvPr>
          <p:cNvSpPr txBox="1"/>
          <p:nvPr/>
        </p:nvSpPr>
        <p:spPr>
          <a:xfrm>
            <a:off x="5594400" y="2416963"/>
            <a:ext cx="2692800" cy="307777"/>
          </a:xfrm>
          <a:prstGeom prst="rect">
            <a:avLst/>
          </a:prstGeom>
          <a:noFill/>
        </p:spPr>
        <p:txBody>
          <a:bodyPr wrap="square" rtlCol="0">
            <a:spAutoFit/>
          </a:bodyPr>
          <a:lstStyle/>
          <a:p>
            <a:r>
              <a:rPr lang="en-US" dirty="0">
                <a:solidFill>
                  <a:schemeClr val="accent2"/>
                </a:solidFill>
                <a:latin typeface="Roboto Condensed" panose="02000000000000000000" pitchFamily="2" charset="0"/>
                <a:ea typeface="Roboto Condensed" panose="02000000000000000000" pitchFamily="2" charset="0"/>
              </a:rPr>
              <a:t>System Design &amp; Implementations</a:t>
            </a:r>
          </a:p>
        </p:txBody>
      </p:sp>
      <p:cxnSp>
        <p:nvCxnSpPr>
          <p:cNvPr id="22" name="Google Shape;181;p19">
            <a:extLst>
              <a:ext uri="{FF2B5EF4-FFF2-40B4-BE49-F238E27FC236}">
                <a16:creationId xmlns:a16="http://schemas.microsoft.com/office/drawing/2014/main" id="{67102409-D996-41D6-96F8-FE18655365AD}"/>
              </a:ext>
            </a:extLst>
          </p:cNvPr>
          <p:cNvCxnSpPr>
            <a:cxnSpLocks/>
          </p:cNvCxnSpPr>
          <p:nvPr/>
        </p:nvCxnSpPr>
        <p:spPr>
          <a:xfrm flipH="1">
            <a:off x="5270400" y="3004300"/>
            <a:ext cx="180000" cy="0"/>
          </a:xfrm>
          <a:prstGeom prst="straightConnector1">
            <a:avLst/>
          </a:prstGeom>
          <a:noFill/>
          <a:ln w="38100" cap="rnd" cmpd="sng">
            <a:solidFill>
              <a:schemeClr val="accent2"/>
            </a:solidFill>
            <a:prstDash val="solid"/>
            <a:round/>
            <a:headEnd type="none" w="med" len="med"/>
            <a:tailEnd type="none" w="med" len="med"/>
          </a:ln>
        </p:spPr>
      </p:cxnSp>
      <p:sp>
        <p:nvSpPr>
          <p:cNvPr id="23" name="TextBox 22">
            <a:extLst>
              <a:ext uri="{FF2B5EF4-FFF2-40B4-BE49-F238E27FC236}">
                <a16:creationId xmlns:a16="http://schemas.microsoft.com/office/drawing/2014/main" id="{CA469950-34CE-44F5-BFD2-10C10DB778DE}"/>
              </a:ext>
            </a:extLst>
          </p:cNvPr>
          <p:cNvSpPr txBox="1"/>
          <p:nvPr/>
        </p:nvSpPr>
        <p:spPr>
          <a:xfrm>
            <a:off x="5594400" y="2855243"/>
            <a:ext cx="2692800" cy="307777"/>
          </a:xfrm>
          <a:prstGeom prst="rect">
            <a:avLst/>
          </a:prstGeom>
          <a:noFill/>
        </p:spPr>
        <p:txBody>
          <a:bodyPr wrap="square" rtlCol="0">
            <a:spAutoFit/>
          </a:bodyPr>
          <a:lstStyle/>
          <a:p>
            <a:r>
              <a:rPr lang="en-US" dirty="0">
                <a:solidFill>
                  <a:schemeClr val="accent2"/>
                </a:solidFill>
                <a:latin typeface="Roboto Condensed" panose="02000000000000000000" pitchFamily="2" charset="0"/>
                <a:ea typeface="Roboto Condensed" panose="02000000000000000000" pitchFamily="2" charset="0"/>
              </a:rPr>
              <a:t>Deliverables &amp; Outcomes</a:t>
            </a:r>
          </a:p>
        </p:txBody>
      </p:sp>
      <p:cxnSp>
        <p:nvCxnSpPr>
          <p:cNvPr id="24" name="Google Shape;181;p19">
            <a:extLst>
              <a:ext uri="{FF2B5EF4-FFF2-40B4-BE49-F238E27FC236}">
                <a16:creationId xmlns:a16="http://schemas.microsoft.com/office/drawing/2014/main" id="{E0ACB95E-0F9E-4996-977F-7DEC62AF70DA}"/>
              </a:ext>
            </a:extLst>
          </p:cNvPr>
          <p:cNvCxnSpPr>
            <a:cxnSpLocks/>
          </p:cNvCxnSpPr>
          <p:nvPr/>
        </p:nvCxnSpPr>
        <p:spPr>
          <a:xfrm flipH="1">
            <a:off x="5270400" y="3445400"/>
            <a:ext cx="180000" cy="0"/>
          </a:xfrm>
          <a:prstGeom prst="straightConnector1">
            <a:avLst/>
          </a:prstGeom>
          <a:noFill/>
          <a:ln w="38100" cap="rnd" cmpd="sng">
            <a:solidFill>
              <a:schemeClr val="accent2"/>
            </a:solidFill>
            <a:prstDash val="solid"/>
            <a:round/>
            <a:headEnd type="none" w="med" len="med"/>
            <a:tailEnd type="none" w="med" len="med"/>
          </a:ln>
        </p:spPr>
      </p:cxnSp>
      <p:sp>
        <p:nvSpPr>
          <p:cNvPr id="25" name="TextBox 24">
            <a:extLst>
              <a:ext uri="{FF2B5EF4-FFF2-40B4-BE49-F238E27FC236}">
                <a16:creationId xmlns:a16="http://schemas.microsoft.com/office/drawing/2014/main" id="{DC34C2CC-65ED-4738-8CD9-3F9BB95AEC3F}"/>
              </a:ext>
            </a:extLst>
          </p:cNvPr>
          <p:cNvSpPr txBox="1"/>
          <p:nvPr/>
        </p:nvSpPr>
        <p:spPr>
          <a:xfrm>
            <a:off x="5594400" y="3284311"/>
            <a:ext cx="2692800" cy="307777"/>
          </a:xfrm>
          <a:prstGeom prst="rect">
            <a:avLst/>
          </a:prstGeom>
          <a:noFill/>
        </p:spPr>
        <p:txBody>
          <a:bodyPr wrap="square" rtlCol="0">
            <a:spAutoFit/>
          </a:bodyPr>
          <a:lstStyle/>
          <a:p>
            <a:r>
              <a:rPr lang="en-US" dirty="0">
                <a:solidFill>
                  <a:schemeClr val="accent2"/>
                </a:solidFill>
                <a:latin typeface="Roboto Condensed" panose="02000000000000000000" pitchFamily="2" charset="0"/>
                <a:ea typeface="Roboto Condensed" panose="02000000000000000000" pitchFamily="2" charset="0"/>
              </a:rPr>
              <a:t>Summary of the Research</a:t>
            </a:r>
          </a:p>
        </p:txBody>
      </p:sp>
      <p:cxnSp>
        <p:nvCxnSpPr>
          <p:cNvPr id="26" name="Google Shape;181;p19">
            <a:extLst>
              <a:ext uri="{FF2B5EF4-FFF2-40B4-BE49-F238E27FC236}">
                <a16:creationId xmlns:a16="http://schemas.microsoft.com/office/drawing/2014/main" id="{B0909AF0-C8AD-404E-BD49-BC268DC7450A}"/>
              </a:ext>
            </a:extLst>
          </p:cNvPr>
          <p:cNvCxnSpPr>
            <a:cxnSpLocks/>
          </p:cNvCxnSpPr>
          <p:nvPr/>
        </p:nvCxnSpPr>
        <p:spPr>
          <a:xfrm flipH="1">
            <a:off x="5270400" y="3878600"/>
            <a:ext cx="180000" cy="0"/>
          </a:xfrm>
          <a:prstGeom prst="straightConnector1">
            <a:avLst/>
          </a:prstGeom>
          <a:noFill/>
          <a:ln w="38100" cap="rnd" cmpd="sng">
            <a:solidFill>
              <a:schemeClr val="accent2"/>
            </a:solidFill>
            <a:prstDash val="solid"/>
            <a:round/>
            <a:headEnd type="none" w="med" len="med"/>
            <a:tailEnd type="none" w="med" len="med"/>
          </a:ln>
        </p:spPr>
      </p:cxnSp>
      <p:sp>
        <p:nvSpPr>
          <p:cNvPr id="27" name="TextBox 26">
            <a:extLst>
              <a:ext uri="{FF2B5EF4-FFF2-40B4-BE49-F238E27FC236}">
                <a16:creationId xmlns:a16="http://schemas.microsoft.com/office/drawing/2014/main" id="{35CC3B17-F86F-43AD-B107-F42BEA7E47C9}"/>
              </a:ext>
            </a:extLst>
          </p:cNvPr>
          <p:cNvSpPr txBox="1"/>
          <p:nvPr/>
        </p:nvSpPr>
        <p:spPr>
          <a:xfrm>
            <a:off x="5594400" y="3737443"/>
            <a:ext cx="2692800" cy="307777"/>
          </a:xfrm>
          <a:prstGeom prst="rect">
            <a:avLst/>
          </a:prstGeom>
          <a:noFill/>
        </p:spPr>
        <p:txBody>
          <a:bodyPr wrap="square" rtlCol="0">
            <a:spAutoFit/>
          </a:bodyPr>
          <a:lstStyle/>
          <a:p>
            <a:r>
              <a:rPr lang="en-US" dirty="0">
                <a:solidFill>
                  <a:schemeClr val="accent2"/>
                </a:solidFill>
                <a:latin typeface="Roboto Condensed" panose="02000000000000000000" pitchFamily="2" charset="0"/>
                <a:ea typeface="Roboto Condensed" panose="02000000000000000000" pitchFamily="2" charset="0"/>
              </a:rPr>
              <a:t>References and Q&amp;A.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grpSp>
        <p:nvGrpSpPr>
          <p:cNvPr id="70" name="Google Shape;70;p4"/>
          <p:cNvGrpSpPr/>
          <p:nvPr/>
        </p:nvGrpSpPr>
        <p:grpSpPr>
          <a:xfrm>
            <a:off x="6670200" y="0"/>
            <a:ext cx="2473800" cy="4131000"/>
            <a:chOff x="6670200" y="0"/>
            <a:chExt cx="2473800" cy="4131000"/>
          </a:xfrm>
        </p:grpSpPr>
        <p:sp>
          <p:nvSpPr>
            <p:cNvPr id="71" name="Google Shape;71;p4"/>
            <p:cNvSpPr/>
            <p:nvPr/>
          </p:nvSpPr>
          <p:spPr>
            <a:xfrm flipH="1">
              <a:off x="667020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2" name="Google Shape;72;p4"/>
            <p:cNvCxnSpPr/>
            <p:nvPr/>
          </p:nvCxnSpPr>
          <p:spPr>
            <a:xfrm rot="10800000">
              <a:off x="8432750" y="0"/>
              <a:ext cx="0" cy="4131000"/>
            </a:xfrm>
            <a:prstGeom prst="straightConnector1">
              <a:avLst/>
            </a:prstGeom>
            <a:noFill/>
            <a:ln w="9525" cap="flat" cmpd="sng">
              <a:solidFill>
                <a:schemeClr val="dk1"/>
              </a:solidFill>
              <a:prstDash val="solid"/>
              <a:round/>
              <a:headEnd type="none" w="sm" len="sm"/>
              <a:tailEnd type="none" w="sm" len="sm"/>
            </a:ln>
          </p:spPr>
        </p:cxnSp>
      </p:grpSp>
      <p:sp>
        <p:nvSpPr>
          <p:cNvPr id="73" name="Google Shape;73;p4"/>
          <p:cNvSpPr txBox="1">
            <a:spLocks noGrp="1"/>
          </p:cNvSpPr>
          <p:nvPr>
            <p:ph type="title"/>
          </p:nvPr>
        </p:nvSpPr>
        <p:spPr>
          <a:xfrm flipH="1">
            <a:off x="2310060" y="1862941"/>
            <a:ext cx="5286963" cy="976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500"/>
              <a:buNone/>
            </a:pPr>
            <a:r>
              <a:rPr lang="en-US" sz="4400" dirty="0">
                <a:solidFill>
                  <a:schemeClr val="accent2"/>
                </a:solidFill>
              </a:rPr>
              <a:t>System Design &amp; Implementations</a:t>
            </a:r>
            <a:endParaRPr dirty="0"/>
          </a:p>
        </p:txBody>
      </p:sp>
      <p:sp>
        <p:nvSpPr>
          <p:cNvPr id="74" name="Google Shape;74;p4"/>
          <p:cNvSpPr txBox="1">
            <a:spLocks noGrp="1"/>
          </p:cNvSpPr>
          <p:nvPr>
            <p:ph type="title" idx="2"/>
          </p:nvPr>
        </p:nvSpPr>
        <p:spPr>
          <a:xfrm flipH="1">
            <a:off x="6555825" y="1012500"/>
            <a:ext cx="1076100" cy="870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5300"/>
              <a:buNone/>
            </a:pPr>
            <a:r>
              <a:rPr lang="en-US" dirty="0"/>
              <a:t>09</a:t>
            </a:r>
            <a:endParaRPr dirty="0"/>
          </a:p>
        </p:txBody>
      </p:sp>
      <p:cxnSp>
        <p:nvCxnSpPr>
          <p:cNvPr id="75" name="Google Shape;75;p4"/>
          <p:cNvCxnSpPr>
            <a:cxnSpLocks/>
          </p:cNvCxnSpPr>
          <p:nvPr/>
        </p:nvCxnSpPr>
        <p:spPr>
          <a:xfrm>
            <a:off x="4789558" y="3499200"/>
            <a:ext cx="2561642" cy="0"/>
          </a:xfrm>
          <a:prstGeom prst="straightConnector1">
            <a:avLst/>
          </a:prstGeom>
          <a:noFill/>
          <a:ln w="38100" cap="rnd" cmpd="sng">
            <a:solidFill>
              <a:schemeClr val="accent1"/>
            </a:solidFill>
            <a:prstDash val="solid"/>
            <a:round/>
            <a:headEnd type="none" w="sm" len="sm"/>
            <a:tailEnd type="none" w="sm" len="sm"/>
          </a:ln>
        </p:spPr>
      </p:cxnSp>
    </p:spTree>
    <p:extLst>
      <p:ext uri="{BB962C8B-B14F-4D97-AF65-F5344CB8AC3E}">
        <p14:creationId xmlns:p14="http://schemas.microsoft.com/office/powerpoint/2010/main" val="1219052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5" name="Google Shape;333;p45">
            <a:extLst>
              <a:ext uri="{FF2B5EF4-FFF2-40B4-BE49-F238E27FC236}">
                <a16:creationId xmlns:a16="http://schemas.microsoft.com/office/drawing/2014/main" id="{FE6EDC26-1864-4FE2-828A-8031D6392968}"/>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6"/>
          <p:cNvSpPr txBox="1">
            <a:spLocks noGrp="1"/>
          </p:cNvSpPr>
          <p:nvPr>
            <p:ph type="title"/>
          </p:nvPr>
        </p:nvSpPr>
        <p:spPr>
          <a:xfrm>
            <a:off x="1026059" y="169782"/>
            <a:ext cx="3725941"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2"/>
                </a:solidFill>
              </a:rPr>
              <a:t>System Design &amp; Implementations</a:t>
            </a:r>
            <a:endParaRPr sz="2400" dirty="0">
              <a:solidFill>
                <a:schemeClr val="accent2"/>
              </a:solidFill>
            </a:endParaRPr>
          </a:p>
        </p:txBody>
      </p:sp>
      <p:sp>
        <p:nvSpPr>
          <p:cNvPr id="343" name="Google Shape;343;p46"/>
          <p:cNvSpPr txBox="1">
            <a:spLocks noGrp="1"/>
          </p:cNvSpPr>
          <p:nvPr>
            <p:ph type="subTitle" idx="1"/>
          </p:nvPr>
        </p:nvSpPr>
        <p:spPr>
          <a:xfrm>
            <a:off x="902208" y="1475247"/>
            <a:ext cx="7924992" cy="293115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SzPct val="100000"/>
              <a:buFont typeface="Arial" panose="020B0604020202020204" pitchFamily="34" charset="0"/>
              <a:buChar char="•"/>
            </a:pPr>
            <a:r>
              <a:rPr lang="en-US" sz="1200" dirty="0"/>
              <a:t>Data Collection: This phase involves acquiring historical stock data from various reliable sources, including financial databases. The collected data encompasses features such as Symbol, Date, Open, High, Low, Close, Percent Change, and Volume.</a:t>
            </a:r>
          </a:p>
        </p:txBody>
      </p:sp>
      <p:cxnSp>
        <p:nvCxnSpPr>
          <p:cNvPr id="6" name="Google Shape;181;p19">
            <a:extLst>
              <a:ext uri="{FF2B5EF4-FFF2-40B4-BE49-F238E27FC236}">
                <a16:creationId xmlns:a16="http://schemas.microsoft.com/office/drawing/2014/main" id="{F29E5D35-719B-444D-8643-962E57C4BBB3}"/>
              </a:ext>
            </a:extLst>
          </p:cNvPr>
          <p:cNvCxnSpPr>
            <a:cxnSpLocks/>
          </p:cNvCxnSpPr>
          <p:nvPr/>
        </p:nvCxnSpPr>
        <p:spPr>
          <a:xfrm>
            <a:off x="2344317" y="1274208"/>
            <a:ext cx="2407683" cy="0"/>
          </a:xfrm>
          <a:prstGeom prst="straightConnector1">
            <a:avLst/>
          </a:prstGeom>
          <a:noFill/>
          <a:ln w="38100" cap="rnd" cmpd="sng">
            <a:solidFill>
              <a:schemeClr val="accent1"/>
            </a:solidFill>
            <a:prstDash val="solid"/>
            <a:round/>
            <a:headEnd type="none" w="med" len="med"/>
            <a:tailEnd type="none" w="med" len="med"/>
          </a:ln>
        </p:spPr>
      </p:cxnSp>
      <p:sp>
        <p:nvSpPr>
          <p:cNvPr id="7" name="TextBox 6">
            <a:extLst>
              <a:ext uri="{FF2B5EF4-FFF2-40B4-BE49-F238E27FC236}">
                <a16:creationId xmlns:a16="http://schemas.microsoft.com/office/drawing/2014/main" id="{FB94826A-EE8E-4D8D-AD25-72107D830A59}"/>
              </a:ext>
            </a:extLst>
          </p:cNvPr>
          <p:cNvSpPr txBox="1"/>
          <p:nvPr/>
        </p:nvSpPr>
        <p:spPr>
          <a:xfrm>
            <a:off x="7956000" y="648001"/>
            <a:ext cx="604800" cy="523220"/>
          </a:xfrm>
          <a:prstGeom prst="rect">
            <a:avLst/>
          </a:prstGeom>
          <a:noFill/>
        </p:spPr>
        <p:txBody>
          <a:bodyPr wrap="square">
            <a:spAutoFit/>
          </a:bodyPr>
          <a:lstStyle/>
          <a:p>
            <a:r>
              <a:rPr lang="en" sz="2800" dirty="0">
                <a:latin typeface="Golos Text" panose="020B0604020202020204" charset="0"/>
                <a:cs typeface="Golos Text" panose="020B0604020202020204" charset="0"/>
              </a:rPr>
              <a:t>10</a:t>
            </a:r>
            <a:endParaRPr lang="en-US" sz="2800" dirty="0">
              <a:latin typeface="Golos Text" panose="020B0604020202020204" charset="0"/>
              <a:cs typeface="Golos Text" panose="020B0604020202020204" charset="0"/>
            </a:endParaRPr>
          </a:p>
        </p:txBody>
      </p:sp>
      <p:pic>
        <p:nvPicPr>
          <p:cNvPr id="8" name="Picture 7">
            <a:extLst>
              <a:ext uri="{FF2B5EF4-FFF2-40B4-BE49-F238E27FC236}">
                <a16:creationId xmlns:a16="http://schemas.microsoft.com/office/drawing/2014/main" id="{70DA0AFE-233A-49D9-9B65-85137910D32B}"/>
              </a:ext>
            </a:extLst>
          </p:cNvPr>
          <p:cNvPicPr>
            <a:picLocks noChangeAspect="1"/>
          </p:cNvPicPr>
          <p:nvPr/>
        </p:nvPicPr>
        <p:blipFill>
          <a:blip r:embed="rId3"/>
          <a:stretch>
            <a:fillRect/>
          </a:stretch>
        </p:blipFill>
        <p:spPr>
          <a:xfrm>
            <a:off x="1692424" y="2429384"/>
            <a:ext cx="5037257" cy="1524132"/>
          </a:xfrm>
          <a:prstGeom prst="rect">
            <a:avLst/>
          </a:prstGeom>
        </p:spPr>
      </p:pic>
    </p:spTree>
    <p:extLst>
      <p:ext uri="{BB962C8B-B14F-4D97-AF65-F5344CB8AC3E}">
        <p14:creationId xmlns:p14="http://schemas.microsoft.com/office/powerpoint/2010/main" val="1956270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9" name="Google Shape;333;p45">
            <a:extLst>
              <a:ext uri="{FF2B5EF4-FFF2-40B4-BE49-F238E27FC236}">
                <a16:creationId xmlns:a16="http://schemas.microsoft.com/office/drawing/2014/main" id="{2C895534-D3AD-42A1-B4FC-017B8D5FB0D1}"/>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B0D61E74-2ED1-4F9C-9F14-C382B1261A13}"/>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11</a:t>
            </a:r>
            <a:endParaRPr lang="en-US" sz="2400" dirty="0">
              <a:latin typeface="Golos Text" panose="020B0604020202020204" charset="0"/>
              <a:cs typeface="Golos Text" panose="020B0604020202020204" charset="0"/>
            </a:endParaRPr>
          </a:p>
        </p:txBody>
      </p:sp>
      <p:sp>
        <p:nvSpPr>
          <p:cNvPr id="21" name="Google Shape;343;p46">
            <a:extLst>
              <a:ext uri="{FF2B5EF4-FFF2-40B4-BE49-F238E27FC236}">
                <a16:creationId xmlns:a16="http://schemas.microsoft.com/office/drawing/2014/main" id="{FF0DF64A-5037-4A6D-99E7-DDF547FB46DE}"/>
              </a:ext>
            </a:extLst>
          </p:cNvPr>
          <p:cNvSpPr txBox="1">
            <a:spLocks/>
          </p:cNvSpPr>
          <p:nvPr/>
        </p:nvSpPr>
        <p:spPr>
          <a:xfrm>
            <a:off x="609504" y="1381933"/>
            <a:ext cx="7924992" cy="31135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ed Hat Display"/>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9pPr>
          </a:lstStyle>
          <a:p>
            <a:pPr marL="171450" indent="-171450">
              <a:buClr>
                <a:schemeClr val="tx1"/>
              </a:buClr>
              <a:buSzPct val="100000"/>
              <a:buFont typeface="Arial" panose="020B0604020202020204" pitchFamily="34" charset="0"/>
              <a:buChar char="•"/>
            </a:pPr>
            <a:r>
              <a:rPr lang="en-US" sz="1200" dirty="0"/>
              <a:t>Data Preprocessing &amp; EDA: we undertook several critical steps to ensure the quality and usability of </a:t>
            </a:r>
          </a:p>
          <a:p>
            <a:pPr marL="0" indent="0">
              <a:buClr>
                <a:schemeClr val="tx1"/>
              </a:buClr>
              <a:buSzPct val="100000"/>
              <a:buNone/>
            </a:pPr>
            <a:r>
              <a:rPr lang="en-US" sz="1200" dirty="0"/>
              <a:t>the dataset:</a:t>
            </a:r>
          </a:p>
          <a:p>
            <a:pPr marL="628650" lvl="1" indent="-171450">
              <a:buClr>
                <a:schemeClr val="tx1"/>
              </a:buClr>
              <a:buSzPct val="100000"/>
              <a:buFont typeface="Arial" panose="020B0604020202020204" pitchFamily="34" charset="0"/>
              <a:buChar char="•"/>
            </a:pPr>
            <a:r>
              <a:rPr lang="en-US" sz="1200" dirty="0"/>
              <a:t>Handling Missing Values.</a:t>
            </a:r>
          </a:p>
          <a:p>
            <a:pPr marL="628650" lvl="1" indent="-171450">
              <a:buClr>
                <a:schemeClr val="tx1"/>
              </a:buClr>
              <a:buSzPct val="100000"/>
              <a:buFont typeface="Arial" panose="020B0604020202020204" pitchFamily="34" charset="0"/>
              <a:buChar char="•"/>
            </a:pPr>
            <a:r>
              <a:rPr lang="en-US" sz="1200" dirty="0"/>
              <a:t>Outlier Detection &amp; Handling.</a:t>
            </a:r>
          </a:p>
          <a:p>
            <a:pPr marL="628650" lvl="1" indent="-171450">
              <a:buClr>
                <a:schemeClr val="tx1"/>
              </a:buClr>
              <a:buSzPct val="100000"/>
              <a:buFont typeface="Arial" panose="020B0604020202020204" pitchFamily="34" charset="0"/>
              <a:buChar char="•"/>
            </a:pPr>
            <a:r>
              <a:rPr lang="en-US" sz="1200" dirty="0"/>
              <a:t>Feature Engineering.</a:t>
            </a:r>
          </a:p>
          <a:p>
            <a:pPr marL="628650" lvl="1" indent="-171450">
              <a:buClr>
                <a:schemeClr val="tx1"/>
              </a:buClr>
              <a:buSzPct val="100000"/>
              <a:buFont typeface="Arial" panose="020B0604020202020204" pitchFamily="34" charset="0"/>
              <a:buChar char="•"/>
            </a:pPr>
            <a:r>
              <a:rPr lang="en-US" sz="1200" dirty="0"/>
              <a:t>Saving the Filtered Dataset.</a:t>
            </a:r>
          </a:p>
          <a:p>
            <a:pPr marL="628650" lvl="1" indent="-171450">
              <a:buClr>
                <a:schemeClr val="tx1"/>
              </a:buClr>
              <a:buSzPct val="100000"/>
              <a:buFont typeface="Arial" panose="020B0604020202020204" pitchFamily="34" charset="0"/>
              <a:buChar char="•"/>
            </a:pPr>
            <a:r>
              <a:rPr lang="en-US" sz="1200" dirty="0"/>
              <a:t>Data Transformation.</a:t>
            </a:r>
          </a:p>
        </p:txBody>
      </p:sp>
      <p:sp>
        <p:nvSpPr>
          <p:cNvPr id="22" name="Google Shape;342;p46">
            <a:extLst>
              <a:ext uri="{FF2B5EF4-FFF2-40B4-BE49-F238E27FC236}">
                <a16:creationId xmlns:a16="http://schemas.microsoft.com/office/drawing/2014/main" id="{10E82AFF-88E7-463D-8705-4ADDE44726FB}"/>
              </a:ext>
            </a:extLst>
          </p:cNvPr>
          <p:cNvSpPr txBox="1">
            <a:spLocks noGrp="1"/>
          </p:cNvSpPr>
          <p:nvPr>
            <p:ph type="title"/>
          </p:nvPr>
        </p:nvSpPr>
        <p:spPr>
          <a:xfrm>
            <a:off x="1026059" y="169782"/>
            <a:ext cx="3725941"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2"/>
                </a:solidFill>
              </a:rPr>
              <a:t>System Design &amp; Implementations</a:t>
            </a:r>
            <a:endParaRPr sz="2400" dirty="0">
              <a:solidFill>
                <a:schemeClr val="accent2"/>
              </a:solidFill>
            </a:endParaRPr>
          </a:p>
        </p:txBody>
      </p:sp>
    </p:spTree>
    <p:extLst>
      <p:ext uri="{BB962C8B-B14F-4D97-AF65-F5344CB8AC3E}">
        <p14:creationId xmlns:p14="http://schemas.microsoft.com/office/powerpoint/2010/main" val="1869596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9" name="Google Shape;333;p45">
            <a:extLst>
              <a:ext uri="{FF2B5EF4-FFF2-40B4-BE49-F238E27FC236}">
                <a16:creationId xmlns:a16="http://schemas.microsoft.com/office/drawing/2014/main" id="{2C895534-D3AD-42A1-B4FC-017B8D5FB0D1}"/>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B0D61E74-2ED1-4F9C-9F14-C382B1261A13}"/>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12</a:t>
            </a:r>
            <a:endParaRPr lang="en-US" sz="2400" dirty="0">
              <a:latin typeface="Golos Text" panose="020B0604020202020204" charset="0"/>
              <a:cs typeface="Golos Text" panose="020B0604020202020204" charset="0"/>
            </a:endParaRPr>
          </a:p>
        </p:txBody>
      </p:sp>
      <p:sp>
        <p:nvSpPr>
          <p:cNvPr id="21" name="Google Shape;343;p46">
            <a:extLst>
              <a:ext uri="{FF2B5EF4-FFF2-40B4-BE49-F238E27FC236}">
                <a16:creationId xmlns:a16="http://schemas.microsoft.com/office/drawing/2014/main" id="{FF0DF64A-5037-4A6D-99E7-DDF547FB46DE}"/>
              </a:ext>
            </a:extLst>
          </p:cNvPr>
          <p:cNvSpPr txBox="1">
            <a:spLocks/>
          </p:cNvSpPr>
          <p:nvPr/>
        </p:nvSpPr>
        <p:spPr>
          <a:xfrm>
            <a:off x="609504" y="1264077"/>
            <a:ext cx="7924992" cy="34186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ed Hat Display"/>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9pPr>
          </a:lstStyle>
          <a:p>
            <a:pPr marL="171450" indent="-171450">
              <a:buClr>
                <a:schemeClr val="tx1"/>
              </a:buClr>
              <a:buSzPct val="100000"/>
              <a:buFont typeface="Arial" panose="020B0604020202020204" pitchFamily="34" charset="0"/>
              <a:buChar char="•"/>
            </a:pPr>
            <a:r>
              <a:rPr lang="en-US" sz="1200" dirty="0"/>
              <a:t>Strategy Implementation: In this section, we outline the process of implementing the trading strategy based on support and resistance levels, and how buy and sell signals were generated.</a:t>
            </a:r>
          </a:p>
          <a:p>
            <a:pPr marL="628650" lvl="1" indent="-171450">
              <a:buClr>
                <a:schemeClr val="tx1"/>
              </a:buClr>
              <a:buSzPct val="100000"/>
              <a:buFont typeface="Arial" panose="020B0604020202020204" pitchFamily="34" charset="0"/>
              <a:buChar char="•"/>
            </a:pPr>
            <a:r>
              <a:rPr lang="en-US" sz="1200" dirty="0"/>
              <a:t>Generating Support and Resistance Levels:</a:t>
            </a:r>
          </a:p>
          <a:p>
            <a:pPr marL="1085850" lvl="2" indent="-171450">
              <a:buClr>
                <a:schemeClr val="tx1"/>
              </a:buClr>
              <a:buSzPct val="100000"/>
              <a:buFont typeface="Arial" panose="020B0604020202020204" pitchFamily="34" charset="0"/>
              <a:buChar char="•"/>
            </a:pPr>
            <a:r>
              <a:rPr lang="en-US" sz="1200" dirty="0"/>
              <a:t>Support levels were identified by analyzing historical price data to find points where the stock price consistently found a lower bound.</a:t>
            </a:r>
          </a:p>
          <a:p>
            <a:pPr marL="1085850" lvl="2" indent="-171450">
              <a:buClr>
                <a:schemeClr val="tx1"/>
              </a:buClr>
              <a:buSzPct val="100000"/>
              <a:buFont typeface="Arial" panose="020B0604020202020204" pitchFamily="34" charset="0"/>
              <a:buChar char="•"/>
            </a:pPr>
            <a:r>
              <a:rPr lang="en-US" sz="1200" dirty="0"/>
              <a:t>The support function is designed to detect potential support levels by analyzing the low prices of candlesticks within a specific window of time.</a:t>
            </a:r>
          </a:p>
          <a:p>
            <a:pPr marL="1085850" lvl="2" indent="-171450">
              <a:buClr>
                <a:schemeClr val="tx1"/>
              </a:buClr>
              <a:buSzPct val="100000"/>
              <a:buFont typeface="Arial" panose="020B0604020202020204" pitchFamily="34" charset="0"/>
              <a:buChar char="•"/>
            </a:pPr>
            <a:r>
              <a:rPr lang="en-US" sz="1200" dirty="0"/>
              <a:t>Resistance levels were similarly identified by finding points where the stock price encountered a consistent upper bound, indicating strong selling pressure. </a:t>
            </a:r>
          </a:p>
          <a:p>
            <a:pPr marL="1085850" lvl="2" indent="-171450">
              <a:buClr>
                <a:schemeClr val="tx1"/>
              </a:buClr>
              <a:buSzPct val="100000"/>
              <a:buFont typeface="Arial" panose="020B0604020202020204" pitchFamily="34" charset="0"/>
              <a:buChar char="•"/>
            </a:pPr>
            <a:r>
              <a:rPr lang="en-US" sz="1200" dirty="0"/>
              <a:t>The resistance function identifies potential resistance levels by analyzing the high prices of candlesticks. </a:t>
            </a:r>
          </a:p>
        </p:txBody>
      </p:sp>
      <p:sp>
        <p:nvSpPr>
          <p:cNvPr id="22" name="Google Shape;342;p46">
            <a:extLst>
              <a:ext uri="{FF2B5EF4-FFF2-40B4-BE49-F238E27FC236}">
                <a16:creationId xmlns:a16="http://schemas.microsoft.com/office/drawing/2014/main" id="{10E82AFF-88E7-463D-8705-4ADDE44726FB}"/>
              </a:ext>
            </a:extLst>
          </p:cNvPr>
          <p:cNvSpPr txBox="1">
            <a:spLocks noGrp="1"/>
          </p:cNvSpPr>
          <p:nvPr>
            <p:ph type="title"/>
          </p:nvPr>
        </p:nvSpPr>
        <p:spPr>
          <a:xfrm>
            <a:off x="1026059" y="169782"/>
            <a:ext cx="3725941"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2"/>
                </a:solidFill>
              </a:rPr>
              <a:t>System Design &amp; Implementations</a:t>
            </a:r>
            <a:endParaRPr sz="2400" dirty="0">
              <a:solidFill>
                <a:schemeClr val="accent2"/>
              </a:solidFill>
            </a:endParaRPr>
          </a:p>
        </p:txBody>
      </p:sp>
    </p:spTree>
    <p:extLst>
      <p:ext uri="{BB962C8B-B14F-4D97-AF65-F5344CB8AC3E}">
        <p14:creationId xmlns:p14="http://schemas.microsoft.com/office/powerpoint/2010/main" val="889526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9" name="Google Shape;333;p45">
            <a:extLst>
              <a:ext uri="{FF2B5EF4-FFF2-40B4-BE49-F238E27FC236}">
                <a16:creationId xmlns:a16="http://schemas.microsoft.com/office/drawing/2014/main" id="{2C895534-D3AD-42A1-B4FC-017B8D5FB0D1}"/>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B0D61E74-2ED1-4F9C-9F14-C382B1261A13}"/>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13</a:t>
            </a:r>
            <a:endParaRPr lang="en-US" sz="2400" dirty="0">
              <a:latin typeface="Golos Text" panose="020B0604020202020204" charset="0"/>
              <a:cs typeface="Golos Text" panose="020B0604020202020204" charset="0"/>
            </a:endParaRPr>
          </a:p>
        </p:txBody>
      </p:sp>
      <p:sp>
        <p:nvSpPr>
          <p:cNvPr id="22" name="Google Shape;342;p46">
            <a:extLst>
              <a:ext uri="{FF2B5EF4-FFF2-40B4-BE49-F238E27FC236}">
                <a16:creationId xmlns:a16="http://schemas.microsoft.com/office/drawing/2014/main" id="{10E82AFF-88E7-463D-8705-4ADDE44726FB}"/>
              </a:ext>
            </a:extLst>
          </p:cNvPr>
          <p:cNvSpPr txBox="1">
            <a:spLocks noGrp="1"/>
          </p:cNvSpPr>
          <p:nvPr>
            <p:ph type="title"/>
          </p:nvPr>
        </p:nvSpPr>
        <p:spPr>
          <a:xfrm>
            <a:off x="941835" y="97590"/>
            <a:ext cx="3725941"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2"/>
                </a:solidFill>
              </a:rPr>
              <a:t>Support &amp; Resistance Functions</a:t>
            </a:r>
            <a:endParaRPr sz="2400" dirty="0">
              <a:solidFill>
                <a:schemeClr val="accent2"/>
              </a:solidFill>
            </a:endParaRPr>
          </a:p>
        </p:txBody>
      </p:sp>
      <p:pic>
        <p:nvPicPr>
          <p:cNvPr id="7" name="Picture 6">
            <a:extLst>
              <a:ext uri="{FF2B5EF4-FFF2-40B4-BE49-F238E27FC236}">
                <a16:creationId xmlns:a16="http://schemas.microsoft.com/office/drawing/2014/main" id="{41F6C065-4986-440D-B797-E52668CB9713}"/>
              </a:ext>
            </a:extLst>
          </p:cNvPr>
          <p:cNvPicPr>
            <a:picLocks noChangeAspect="1"/>
          </p:cNvPicPr>
          <p:nvPr/>
        </p:nvPicPr>
        <p:blipFill>
          <a:blip r:embed="rId3"/>
          <a:stretch>
            <a:fillRect/>
          </a:stretch>
        </p:blipFill>
        <p:spPr>
          <a:xfrm>
            <a:off x="1234547" y="1345025"/>
            <a:ext cx="6530906" cy="1272650"/>
          </a:xfrm>
          <a:prstGeom prst="rect">
            <a:avLst/>
          </a:prstGeom>
        </p:spPr>
      </p:pic>
      <p:pic>
        <p:nvPicPr>
          <p:cNvPr id="10" name="Picture 9">
            <a:extLst>
              <a:ext uri="{FF2B5EF4-FFF2-40B4-BE49-F238E27FC236}">
                <a16:creationId xmlns:a16="http://schemas.microsoft.com/office/drawing/2014/main" id="{428D107B-EE44-48CE-9073-6D9420AA2BB0}"/>
              </a:ext>
            </a:extLst>
          </p:cNvPr>
          <p:cNvPicPr>
            <a:picLocks noChangeAspect="1"/>
          </p:cNvPicPr>
          <p:nvPr/>
        </p:nvPicPr>
        <p:blipFill>
          <a:blip r:embed="rId4"/>
          <a:stretch>
            <a:fillRect/>
          </a:stretch>
        </p:blipFill>
        <p:spPr>
          <a:xfrm>
            <a:off x="1239643" y="3051870"/>
            <a:ext cx="6607113" cy="1386960"/>
          </a:xfrm>
          <a:prstGeom prst="rect">
            <a:avLst/>
          </a:prstGeom>
        </p:spPr>
      </p:pic>
    </p:spTree>
    <p:extLst>
      <p:ext uri="{BB962C8B-B14F-4D97-AF65-F5344CB8AC3E}">
        <p14:creationId xmlns:p14="http://schemas.microsoft.com/office/powerpoint/2010/main" val="1048933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5" name="Google Shape;333;p45">
            <a:extLst>
              <a:ext uri="{FF2B5EF4-FFF2-40B4-BE49-F238E27FC236}">
                <a16:creationId xmlns:a16="http://schemas.microsoft.com/office/drawing/2014/main" id="{FE6EDC26-1864-4FE2-828A-8031D6392968}"/>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6"/>
          <p:cNvSpPr txBox="1">
            <a:spLocks noGrp="1"/>
          </p:cNvSpPr>
          <p:nvPr>
            <p:ph type="title"/>
          </p:nvPr>
        </p:nvSpPr>
        <p:spPr>
          <a:xfrm>
            <a:off x="1026059" y="169782"/>
            <a:ext cx="3725941"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Plotting Support and Resistance Lines</a:t>
            </a:r>
            <a:endParaRPr sz="4800" dirty="0">
              <a:solidFill>
                <a:schemeClr val="accent2"/>
              </a:solidFill>
            </a:endParaRPr>
          </a:p>
        </p:txBody>
      </p:sp>
      <p:cxnSp>
        <p:nvCxnSpPr>
          <p:cNvPr id="6" name="Google Shape;181;p19">
            <a:extLst>
              <a:ext uri="{FF2B5EF4-FFF2-40B4-BE49-F238E27FC236}">
                <a16:creationId xmlns:a16="http://schemas.microsoft.com/office/drawing/2014/main" id="{F29E5D35-719B-444D-8643-962E57C4BBB3}"/>
              </a:ext>
            </a:extLst>
          </p:cNvPr>
          <p:cNvCxnSpPr>
            <a:cxnSpLocks/>
          </p:cNvCxnSpPr>
          <p:nvPr/>
        </p:nvCxnSpPr>
        <p:spPr>
          <a:xfrm>
            <a:off x="2344317" y="1274208"/>
            <a:ext cx="2407683" cy="0"/>
          </a:xfrm>
          <a:prstGeom prst="straightConnector1">
            <a:avLst/>
          </a:prstGeom>
          <a:noFill/>
          <a:ln w="38100" cap="rnd" cmpd="sng">
            <a:solidFill>
              <a:schemeClr val="accent1"/>
            </a:solidFill>
            <a:prstDash val="solid"/>
            <a:round/>
            <a:headEnd type="none" w="med" len="med"/>
            <a:tailEnd type="none" w="med" len="med"/>
          </a:ln>
        </p:spPr>
      </p:cxnSp>
      <p:sp>
        <p:nvSpPr>
          <p:cNvPr id="7" name="TextBox 6">
            <a:extLst>
              <a:ext uri="{FF2B5EF4-FFF2-40B4-BE49-F238E27FC236}">
                <a16:creationId xmlns:a16="http://schemas.microsoft.com/office/drawing/2014/main" id="{FB94826A-EE8E-4D8D-AD25-72107D830A59}"/>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14</a:t>
            </a:r>
            <a:endParaRPr lang="en-US" sz="2400" dirty="0">
              <a:latin typeface="Golos Text" panose="020B0604020202020204" charset="0"/>
              <a:cs typeface="Golos Text" panose="020B0604020202020204" charset="0"/>
            </a:endParaRPr>
          </a:p>
        </p:txBody>
      </p:sp>
      <p:pic>
        <p:nvPicPr>
          <p:cNvPr id="3" name="Picture 2">
            <a:extLst>
              <a:ext uri="{FF2B5EF4-FFF2-40B4-BE49-F238E27FC236}">
                <a16:creationId xmlns:a16="http://schemas.microsoft.com/office/drawing/2014/main" id="{5BA6A3E1-E2AC-4350-A9D7-84441C9A7A14}"/>
              </a:ext>
            </a:extLst>
          </p:cNvPr>
          <p:cNvPicPr>
            <a:picLocks noChangeAspect="1"/>
          </p:cNvPicPr>
          <p:nvPr/>
        </p:nvPicPr>
        <p:blipFill>
          <a:blip r:embed="rId3"/>
          <a:stretch>
            <a:fillRect/>
          </a:stretch>
        </p:blipFill>
        <p:spPr>
          <a:xfrm>
            <a:off x="2206801" y="1168141"/>
            <a:ext cx="4663235" cy="3031899"/>
          </a:xfrm>
          <a:prstGeom prst="rect">
            <a:avLst/>
          </a:prstGeom>
        </p:spPr>
      </p:pic>
    </p:spTree>
    <p:extLst>
      <p:ext uri="{BB962C8B-B14F-4D97-AF65-F5344CB8AC3E}">
        <p14:creationId xmlns:p14="http://schemas.microsoft.com/office/powerpoint/2010/main" val="1458498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9" name="Google Shape;333;p45">
            <a:extLst>
              <a:ext uri="{FF2B5EF4-FFF2-40B4-BE49-F238E27FC236}">
                <a16:creationId xmlns:a16="http://schemas.microsoft.com/office/drawing/2014/main" id="{2C895534-D3AD-42A1-B4FC-017B8D5FB0D1}"/>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B0D61E74-2ED1-4F9C-9F14-C382B1261A13}"/>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15</a:t>
            </a:r>
            <a:endParaRPr lang="en-US" sz="2400" dirty="0">
              <a:latin typeface="Golos Text" panose="020B0604020202020204" charset="0"/>
              <a:cs typeface="Golos Text" panose="020B0604020202020204" charset="0"/>
            </a:endParaRPr>
          </a:p>
        </p:txBody>
      </p:sp>
      <p:sp>
        <p:nvSpPr>
          <p:cNvPr id="22" name="Google Shape;342;p46">
            <a:extLst>
              <a:ext uri="{FF2B5EF4-FFF2-40B4-BE49-F238E27FC236}">
                <a16:creationId xmlns:a16="http://schemas.microsoft.com/office/drawing/2014/main" id="{10E82AFF-88E7-463D-8705-4ADDE44726FB}"/>
              </a:ext>
            </a:extLst>
          </p:cNvPr>
          <p:cNvSpPr txBox="1">
            <a:spLocks noGrp="1"/>
          </p:cNvSpPr>
          <p:nvPr>
            <p:ph type="title"/>
          </p:nvPr>
        </p:nvSpPr>
        <p:spPr>
          <a:xfrm>
            <a:off x="31544" y="35628"/>
            <a:ext cx="5029199"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Visualization of Support and Resistance Levels with Color-Coded Lines</a:t>
            </a:r>
            <a:endParaRPr sz="3200" dirty="0">
              <a:solidFill>
                <a:schemeClr val="accent2"/>
              </a:solidFill>
            </a:endParaRPr>
          </a:p>
        </p:txBody>
      </p:sp>
      <p:pic>
        <p:nvPicPr>
          <p:cNvPr id="3" name="Picture 2">
            <a:extLst>
              <a:ext uri="{FF2B5EF4-FFF2-40B4-BE49-F238E27FC236}">
                <a16:creationId xmlns:a16="http://schemas.microsoft.com/office/drawing/2014/main" id="{2E94C186-7A1F-46B6-A897-1DF382217F64}"/>
              </a:ext>
            </a:extLst>
          </p:cNvPr>
          <p:cNvPicPr>
            <a:picLocks noChangeAspect="1"/>
          </p:cNvPicPr>
          <p:nvPr/>
        </p:nvPicPr>
        <p:blipFill>
          <a:blip r:embed="rId3"/>
          <a:stretch>
            <a:fillRect/>
          </a:stretch>
        </p:blipFill>
        <p:spPr>
          <a:xfrm>
            <a:off x="1537025" y="1046522"/>
            <a:ext cx="5922554" cy="3614649"/>
          </a:xfrm>
          <a:prstGeom prst="rect">
            <a:avLst/>
          </a:prstGeom>
        </p:spPr>
      </p:pic>
    </p:spTree>
    <p:extLst>
      <p:ext uri="{BB962C8B-B14F-4D97-AF65-F5344CB8AC3E}">
        <p14:creationId xmlns:p14="http://schemas.microsoft.com/office/powerpoint/2010/main" val="482365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5" name="Google Shape;333;p45">
            <a:extLst>
              <a:ext uri="{FF2B5EF4-FFF2-40B4-BE49-F238E27FC236}">
                <a16:creationId xmlns:a16="http://schemas.microsoft.com/office/drawing/2014/main" id="{FE6EDC26-1864-4FE2-828A-8031D6392968}"/>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6"/>
          <p:cNvSpPr txBox="1">
            <a:spLocks noGrp="1"/>
          </p:cNvSpPr>
          <p:nvPr>
            <p:ph type="title"/>
          </p:nvPr>
        </p:nvSpPr>
        <p:spPr>
          <a:xfrm>
            <a:off x="809484" y="241975"/>
            <a:ext cx="3725941"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Generating Buy and Sell Signals </a:t>
            </a:r>
            <a:endParaRPr sz="4800" dirty="0">
              <a:solidFill>
                <a:schemeClr val="accent2"/>
              </a:solidFill>
            </a:endParaRPr>
          </a:p>
        </p:txBody>
      </p:sp>
      <p:sp>
        <p:nvSpPr>
          <p:cNvPr id="343" name="Google Shape;343;p46"/>
          <p:cNvSpPr txBox="1">
            <a:spLocks noGrp="1"/>
          </p:cNvSpPr>
          <p:nvPr>
            <p:ph type="subTitle" idx="1"/>
          </p:nvPr>
        </p:nvSpPr>
        <p:spPr>
          <a:xfrm>
            <a:off x="902208" y="1800105"/>
            <a:ext cx="4175118" cy="293115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SzPct val="100000"/>
              <a:buFont typeface="Arial" panose="020B0604020202020204" pitchFamily="34" charset="0"/>
              <a:buChar char="•"/>
            </a:pPr>
            <a:r>
              <a:rPr lang="en-US" sz="1200" dirty="0"/>
              <a:t>If the current price is close to any of the identified support levels (ss), a buy signal is generated. This is determined by the closeSupport function.</a:t>
            </a:r>
          </a:p>
          <a:p>
            <a:pPr marL="0" lvl="0" indent="0" algn="l" rtl="0">
              <a:spcBef>
                <a:spcPts val="0"/>
              </a:spcBef>
              <a:spcAft>
                <a:spcPts val="0"/>
              </a:spcAft>
              <a:buSzPct val="100000"/>
            </a:pPr>
            <a:endParaRPr lang="en-US" sz="1200" dirty="0"/>
          </a:p>
          <a:p>
            <a:pPr marL="171450" lvl="0" indent="-171450" algn="l" rtl="0">
              <a:spcBef>
                <a:spcPts val="0"/>
              </a:spcBef>
              <a:spcAft>
                <a:spcPts val="0"/>
              </a:spcAft>
              <a:buSzPct val="100000"/>
              <a:buFont typeface="Arial" panose="020B0604020202020204" pitchFamily="34" charset="0"/>
              <a:buChar char="•"/>
            </a:pPr>
            <a:r>
              <a:rPr lang="en-US" sz="1200" dirty="0"/>
              <a:t>If the current price is close to any of the identified resistance levels (</a:t>
            </a:r>
            <a:r>
              <a:rPr lang="en-US" sz="1200" dirty="0" err="1"/>
              <a:t>rr</a:t>
            </a:r>
            <a:r>
              <a:rPr lang="en-US" sz="1200" dirty="0"/>
              <a:t>), a sell signal is generated. This is determined by the closeResistance function</a:t>
            </a:r>
            <a:endParaRPr lang="en-US" sz="1100" dirty="0"/>
          </a:p>
        </p:txBody>
      </p:sp>
      <p:cxnSp>
        <p:nvCxnSpPr>
          <p:cNvPr id="6" name="Google Shape;181;p19">
            <a:extLst>
              <a:ext uri="{FF2B5EF4-FFF2-40B4-BE49-F238E27FC236}">
                <a16:creationId xmlns:a16="http://schemas.microsoft.com/office/drawing/2014/main" id="{F29E5D35-719B-444D-8643-962E57C4BBB3}"/>
              </a:ext>
            </a:extLst>
          </p:cNvPr>
          <p:cNvCxnSpPr>
            <a:cxnSpLocks/>
          </p:cNvCxnSpPr>
          <p:nvPr/>
        </p:nvCxnSpPr>
        <p:spPr>
          <a:xfrm>
            <a:off x="2344317" y="1117796"/>
            <a:ext cx="2407683" cy="0"/>
          </a:xfrm>
          <a:prstGeom prst="straightConnector1">
            <a:avLst/>
          </a:prstGeom>
          <a:noFill/>
          <a:ln w="38100" cap="rnd" cmpd="sng">
            <a:solidFill>
              <a:schemeClr val="accent1"/>
            </a:solidFill>
            <a:prstDash val="solid"/>
            <a:round/>
            <a:headEnd type="none" w="med" len="med"/>
            <a:tailEnd type="none" w="med" len="med"/>
          </a:ln>
        </p:spPr>
      </p:cxnSp>
      <p:sp>
        <p:nvSpPr>
          <p:cNvPr id="7" name="TextBox 6">
            <a:extLst>
              <a:ext uri="{FF2B5EF4-FFF2-40B4-BE49-F238E27FC236}">
                <a16:creationId xmlns:a16="http://schemas.microsoft.com/office/drawing/2014/main" id="{FB94826A-EE8E-4D8D-AD25-72107D830A59}"/>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16</a:t>
            </a:r>
            <a:endParaRPr lang="en-US" sz="2400" dirty="0">
              <a:latin typeface="Golos Text" panose="020B0604020202020204" charset="0"/>
              <a:cs typeface="Golos Text" panose="020B0604020202020204" charset="0"/>
            </a:endParaRPr>
          </a:p>
        </p:txBody>
      </p:sp>
      <p:pic>
        <p:nvPicPr>
          <p:cNvPr id="3" name="Picture 2">
            <a:extLst>
              <a:ext uri="{FF2B5EF4-FFF2-40B4-BE49-F238E27FC236}">
                <a16:creationId xmlns:a16="http://schemas.microsoft.com/office/drawing/2014/main" id="{55550922-F3CC-48B9-9545-923672B56A50}"/>
              </a:ext>
            </a:extLst>
          </p:cNvPr>
          <p:cNvPicPr>
            <a:picLocks noChangeAspect="1"/>
          </p:cNvPicPr>
          <p:nvPr/>
        </p:nvPicPr>
        <p:blipFill>
          <a:blip r:embed="rId3"/>
          <a:stretch>
            <a:fillRect/>
          </a:stretch>
        </p:blipFill>
        <p:spPr>
          <a:xfrm>
            <a:off x="4993105" y="1420611"/>
            <a:ext cx="3948928" cy="2814505"/>
          </a:xfrm>
          <a:prstGeom prst="rect">
            <a:avLst/>
          </a:prstGeom>
        </p:spPr>
      </p:pic>
    </p:spTree>
    <p:extLst>
      <p:ext uri="{BB962C8B-B14F-4D97-AF65-F5344CB8AC3E}">
        <p14:creationId xmlns:p14="http://schemas.microsoft.com/office/powerpoint/2010/main" val="1396070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9" name="Google Shape;333;p45">
            <a:extLst>
              <a:ext uri="{FF2B5EF4-FFF2-40B4-BE49-F238E27FC236}">
                <a16:creationId xmlns:a16="http://schemas.microsoft.com/office/drawing/2014/main" id="{2C895534-D3AD-42A1-B4FC-017B8D5FB0D1}"/>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B0D61E74-2ED1-4F9C-9F14-C382B1261A13}"/>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17</a:t>
            </a:r>
            <a:endParaRPr lang="en-US" sz="2400" dirty="0">
              <a:latin typeface="Golos Text" panose="020B0604020202020204" charset="0"/>
              <a:cs typeface="Golos Text" panose="020B0604020202020204" charset="0"/>
            </a:endParaRPr>
          </a:p>
        </p:txBody>
      </p:sp>
      <p:sp>
        <p:nvSpPr>
          <p:cNvPr id="22" name="Google Shape;342;p46">
            <a:extLst>
              <a:ext uri="{FF2B5EF4-FFF2-40B4-BE49-F238E27FC236}">
                <a16:creationId xmlns:a16="http://schemas.microsoft.com/office/drawing/2014/main" id="{10E82AFF-88E7-463D-8705-4ADDE44726FB}"/>
              </a:ext>
            </a:extLst>
          </p:cNvPr>
          <p:cNvSpPr txBox="1">
            <a:spLocks noGrp="1"/>
          </p:cNvSpPr>
          <p:nvPr>
            <p:ph type="title"/>
          </p:nvPr>
        </p:nvSpPr>
        <p:spPr>
          <a:xfrm>
            <a:off x="493294" y="78162"/>
            <a:ext cx="5029199"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2"/>
                </a:solidFill>
              </a:rPr>
              <a:t>Machine Learning Model Implementations</a:t>
            </a:r>
            <a:endParaRPr sz="2400" dirty="0">
              <a:solidFill>
                <a:schemeClr val="accent2"/>
              </a:solidFill>
            </a:endParaRPr>
          </a:p>
        </p:txBody>
      </p:sp>
      <p:cxnSp>
        <p:nvCxnSpPr>
          <p:cNvPr id="6" name="Google Shape;181;p19">
            <a:extLst>
              <a:ext uri="{FF2B5EF4-FFF2-40B4-BE49-F238E27FC236}">
                <a16:creationId xmlns:a16="http://schemas.microsoft.com/office/drawing/2014/main" id="{C428A80E-7C50-47B3-8386-FCFEB67A5C7E}"/>
              </a:ext>
            </a:extLst>
          </p:cNvPr>
          <p:cNvCxnSpPr>
            <a:cxnSpLocks/>
          </p:cNvCxnSpPr>
          <p:nvPr/>
        </p:nvCxnSpPr>
        <p:spPr>
          <a:xfrm>
            <a:off x="2344317" y="1117796"/>
            <a:ext cx="2407683" cy="0"/>
          </a:xfrm>
          <a:prstGeom prst="straightConnector1">
            <a:avLst/>
          </a:prstGeom>
          <a:noFill/>
          <a:ln w="38100" cap="rnd" cmpd="sng">
            <a:solidFill>
              <a:schemeClr val="accent1"/>
            </a:solidFill>
            <a:prstDash val="solid"/>
            <a:round/>
            <a:headEnd type="none" w="med" len="med"/>
            <a:tailEnd type="none" w="med" len="med"/>
          </a:ln>
        </p:spPr>
      </p:cxnSp>
      <p:sp>
        <p:nvSpPr>
          <p:cNvPr id="7" name="Google Shape;343;p46">
            <a:extLst>
              <a:ext uri="{FF2B5EF4-FFF2-40B4-BE49-F238E27FC236}">
                <a16:creationId xmlns:a16="http://schemas.microsoft.com/office/drawing/2014/main" id="{2C510EA3-4006-45EC-A047-C0F987CF02E9}"/>
              </a:ext>
            </a:extLst>
          </p:cNvPr>
          <p:cNvSpPr txBox="1">
            <a:spLocks/>
          </p:cNvSpPr>
          <p:nvPr/>
        </p:nvSpPr>
        <p:spPr>
          <a:xfrm>
            <a:off x="673608" y="1421831"/>
            <a:ext cx="7887192" cy="29311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ed Hat Display"/>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9pPr>
          </a:lstStyle>
          <a:p>
            <a:pPr marL="171450" indent="-171450">
              <a:buSzPct val="100000"/>
              <a:buFont typeface="Arial" panose="020B0604020202020204" pitchFamily="34" charset="0"/>
              <a:buChar char="•"/>
            </a:pPr>
            <a:r>
              <a:rPr lang="en-US" sz="1200" dirty="0"/>
              <a:t>LSTM Model </a:t>
            </a:r>
            <a:r>
              <a:rPr lang="en-US" dirty="0"/>
              <a:t>: </a:t>
            </a:r>
            <a:r>
              <a:rPr lang="en-US" sz="1200" dirty="0"/>
              <a:t>Long Short-Term Memory (LSTM) networks are a type of recurrent neural network (RNN) designed to handle sequential data.</a:t>
            </a:r>
          </a:p>
        </p:txBody>
      </p:sp>
      <p:pic>
        <p:nvPicPr>
          <p:cNvPr id="4" name="Picture 3">
            <a:extLst>
              <a:ext uri="{FF2B5EF4-FFF2-40B4-BE49-F238E27FC236}">
                <a16:creationId xmlns:a16="http://schemas.microsoft.com/office/drawing/2014/main" id="{7F8915D5-CCB7-483C-BC82-ED2F31EAD5DB}"/>
              </a:ext>
            </a:extLst>
          </p:cNvPr>
          <p:cNvPicPr>
            <a:picLocks noChangeAspect="1"/>
          </p:cNvPicPr>
          <p:nvPr/>
        </p:nvPicPr>
        <p:blipFill>
          <a:blip r:embed="rId3"/>
          <a:stretch>
            <a:fillRect/>
          </a:stretch>
        </p:blipFill>
        <p:spPr>
          <a:xfrm>
            <a:off x="1599580" y="2211170"/>
            <a:ext cx="6187976" cy="2286198"/>
          </a:xfrm>
          <a:prstGeom prst="rect">
            <a:avLst/>
          </a:prstGeom>
        </p:spPr>
      </p:pic>
    </p:spTree>
    <p:extLst>
      <p:ext uri="{BB962C8B-B14F-4D97-AF65-F5344CB8AC3E}">
        <p14:creationId xmlns:p14="http://schemas.microsoft.com/office/powerpoint/2010/main" val="2543905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9" name="Google Shape;333;p45">
            <a:extLst>
              <a:ext uri="{FF2B5EF4-FFF2-40B4-BE49-F238E27FC236}">
                <a16:creationId xmlns:a16="http://schemas.microsoft.com/office/drawing/2014/main" id="{2C895534-D3AD-42A1-B4FC-017B8D5FB0D1}"/>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B0D61E74-2ED1-4F9C-9F14-C382B1261A13}"/>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18</a:t>
            </a:r>
            <a:endParaRPr lang="en-US" sz="2400" dirty="0">
              <a:latin typeface="Golos Text" panose="020B0604020202020204" charset="0"/>
              <a:cs typeface="Golos Text" panose="020B0604020202020204" charset="0"/>
            </a:endParaRPr>
          </a:p>
        </p:txBody>
      </p:sp>
      <p:sp>
        <p:nvSpPr>
          <p:cNvPr id="22" name="Google Shape;342;p46">
            <a:extLst>
              <a:ext uri="{FF2B5EF4-FFF2-40B4-BE49-F238E27FC236}">
                <a16:creationId xmlns:a16="http://schemas.microsoft.com/office/drawing/2014/main" id="{10E82AFF-88E7-463D-8705-4ADDE44726FB}"/>
              </a:ext>
            </a:extLst>
          </p:cNvPr>
          <p:cNvSpPr txBox="1">
            <a:spLocks noGrp="1"/>
          </p:cNvSpPr>
          <p:nvPr>
            <p:ph type="title"/>
          </p:nvPr>
        </p:nvSpPr>
        <p:spPr>
          <a:xfrm>
            <a:off x="493294" y="114162"/>
            <a:ext cx="5029199"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2"/>
                </a:solidFill>
              </a:rPr>
              <a:t>Machine Learning Model Implementations</a:t>
            </a:r>
            <a:endParaRPr sz="2400" dirty="0">
              <a:solidFill>
                <a:schemeClr val="accent2"/>
              </a:solidFill>
            </a:endParaRPr>
          </a:p>
        </p:txBody>
      </p:sp>
      <p:cxnSp>
        <p:nvCxnSpPr>
          <p:cNvPr id="6" name="Google Shape;181;p19">
            <a:extLst>
              <a:ext uri="{FF2B5EF4-FFF2-40B4-BE49-F238E27FC236}">
                <a16:creationId xmlns:a16="http://schemas.microsoft.com/office/drawing/2014/main" id="{C428A80E-7C50-47B3-8386-FCFEB67A5C7E}"/>
              </a:ext>
            </a:extLst>
          </p:cNvPr>
          <p:cNvCxnSpPr>
            <a:cxnSpLocks/>
          </p:cNvCxnSpPr>
          <p:nvPr/>
        </p:nvCxnSpPr>
        <p:spPr>
          <a:xfrm>
            <a:off x="2344317" y="1117796"/>
            <a:ext cx="2407683" cy="0"/>
          </a:xfrm>
          <a:prstGeom prst="straightConnector1">
            <a:avLst/>
          </a:prstGeom>
          <a:noFill/>
          <a:ln w="38100" cap="rnd" cmpd="sng">
            <a:solidFill>
              <a:schemeClr val="accent1"/>
            </a:solidFill>
            <a:prstDash val="solid"/>
            <a:round/>
            <a:headEnd type="none" w="med" len="med"/>
            <a:tailEnd type="none" w="med" len="med"/>
          </a:ln>
        </p:spPr>
      </p:cxnSp>
      <p:sp>
        <p:nvSpPr>
          <p:cNvPr id="7" name="Google Shape;343;p46">
            <a:extLst>
              <a:ext uri="{FF2B5EF4-FFF2-40B4-BE49-F238E27FC236}">
                <a16:creationId xmlns:a16="http://schemas.microsoft.com/office/drawing/2014/main" id="{2C510EA3-4006-45EC-A047-C0F987CF02E9}"/>
              </a:ext>
            </a:extLst>
          </p:cNvPr>
          <p:cNvSpPr txBox="1">
            <a:spLocks/>
          </p:cNvSpPr>
          <p:nvPr/>
        </p:nvSpPr>
        <p:spPr>
          <a:xfrm>
            <a:off x="673608" y="1421831"/>
            <a:ext cx="7887192" cy="29311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ed Hat Display"/>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9pPr>
          </a:lstStyle>
          <a:p>
            <a:pPr marL="171450" indent="-171450">
              <a:buSzPct val="100000"/>
              <a:buFont typeface="Arial" panose="020B0604020202020204" pitchFamily="34" charset="0"/>
              <a:buChar char="•"/>
            </a:pPr>
            <a:r>
              <a:rPr lang="en-US" sz="1200" dirty="0"/>
              <a:t>The ARIMA (Auto Regressive Integrated Moving Average) model is a popular statistical approach for analyzing and forecasting time series data.</a:t>
            </a:r>
          </a:p>
        </p:txBody>
      </p:sp>
      <p:pic>
        <p:nvPicPr>
          <p:cNvPr id="3" name="Picture 2">
            <a:extLst>
              <a:ext uri="{FF2B5EF4-FFF2-40B4-BE49-F238E27FC236}">
                <a16:creationId xmlns:a16="http://schemas.microsoft.com/office/drawing/2014/main" id="{A94995FB-1B5E-4709-AAE4-E5612A6B543A}"/>
              </a:ext>
            </a:extLst>
          </p:cNvPr>
          <p:cNvPicPr>
            <a:picLocks noChangeAspect="1"/>
          </p:cNvPicPr>
          <p:nvPr/>
        </p:nvPicPr>
        <p:blipFill>
          <a:blip r:embed="rId3"/>
          <a:stretch>
            <a:fillRect/>
          </a:stretch>
        </p:blipFill>
        <p:spPr>
          <a:xfrm>
            <a:off x="1405615" y="2282768"/>
            <a:ext cx="6332769" cy="2103302"/>
          </a:xfrm>
          <a:prstGeom prst="rect">
            <a:avLst/>
          </a:prstGeom>
        </p:spPr>
      </p:pic>
    </p:spTree>
    <p:extLst>
      <p:ext uri="{BB962C8B-B14F-4D97-AF65-F5344CB8AC3E}">
        <p14:creationId xmlns:p14="http://schemas.microsoft.com/office/powerpoint/2010/main" val="3000391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45"/>
          <p:cNvGrpSpPr/>
          <p:nvPr/>
        </p:nvGrpSpPr>
        <p:grpSpPr>
          <a:xfrm>
            <a:off x="0" y="0"/>
            <a:ext cx="2473800" cy="4131000"/>
            <a:chOff x="0" y="0"/>
            <a:chExt cx="2473800" cy="4131000"/>
          </a:xfrm>
        </p:grpSpPr>
        <p:sp>
          <p:nvSpPr>
            <p:cNvPr id="333" name="Google Shape;333;p45"/>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34" name="Google Shape;334;p45"/>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5" name="Google Shape;335;p45"/>
          <p:cNvSpPr txBox="1">
            <a:spLocks noGrp="1"/>
          </p:cNvSpPr>
          <p:nvPr>
            <p:ph type="title"/>
          </p:nvPr>
        </p:nvSpPr>
        <p:spPr>
          <a:xfrm>
            <a:off x="1108875" y="2116800"/>
            <a:ext cx="6487125" cy="14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2"/>
                </a:solidFill>
              </a:rPr>
              <a:t>Introduction &amp; Objective of Research </a:t>
            </a:r>
          </a:p>
        </p:txBody>
      </p:sp>
      <p:sp>
        <p:nvSpPr>
          <p:cNvPr id="336" name="Google Shape;336;p45"/>
          <p:cNvSpPr txBox="1">
            <a:spLocks noGrp="1"/>
          </p:cNvSpPr>
          <p:nvPr>
            <p:ph type="title" idx="2"/>
          </p:nvPr>
        </p:nvSpPr>
        <p:spPr>
          <a:xfrm>
            <a:off x="1512075" y="1012500"/>
            <a:ext cx="1076100" cy="8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10" name="Google Shape;181;p19">
            <a:extLst>
              <a:ext uri="{FF2B5EF4-FFF2-40B4-BE49-F238E27FC236}">
                <a16:creationId xmlns:a16="http://schemas.microsoft.com/office/drawing/2014/main" id="{8F61956F-3C6A-4260-A0B0-898CE9E13E01}"/>
              </a:ext>
            </a:extLst>
          </p:cNvPr>
          <p:cNvCxnSpPr>
            <a:cxnSpLocks/>
          </p:cNvCxnSpPr>
          <p:nvPr/>
        </p:nvCxnSpPr>
        <p:spPr>
          <a:xfrm>
            <a:off x="4511517" y="3283200"/>
            <a:ext cx="2407683" cy="0"/>
          </a:xfrm>
          <a:prstGeom prst="straightConnector1">
            <a:avLst/>
          </a:prstGeom>
          <a:noFill/>
          <a:ln w="38100" cap="rnd" cmpd="sng">
            <a:solidFill>
              <a:schemeClr val="tx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45"/>
          <p:cNvGrpSpPr/>
          <p:nvPr/>
        </p:nvGrpSpPr>
        <p:grpSpPr>
          <a:xfrm>
            <a:off x="0" y="0"/>
            <a:ext cx="2473800" cy="4131000"/>
            <a:chOff x="0" y="0"/>
            <a:chExt cx="2473800" cy="4131000"/>
          </a:xfrm>
        </p:grpSpPr>
        <p:sp>
          <p:nvSpPr>
            <p:cNvPr id="333" name="Google Shape;333;p45"/>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34" name="Google Shape;334;p45"/>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5" name="Google Shape;335;p45"/>
          <p:cNvSpPr txBox="1">
            <a:spLocks noGrp="1"/>
          </p:cNvSpPr>
          <p:nvPr>
            <p:ph type="title"/>
          </p:nvPr>
        </p:nvSpPr>
        <p:spPr>
          <a:xfrm>
            <a:off x="1607851" y="2133568"/>
            <a:ext cx="6487125" cy="14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Deliverables &amp; Outcomes</a:t>
            </a:r>
          </a:p>
        </p:txBody>
      </p:sp>
      <p:sp>
        <p:nvSpPr>
          <p:cNvPr id="336" name="Google Shape;336;p45"/>
          <p:cNvSpPr txBox="1">
            <a:spLocks noGrp="1"/>
          </p:cNvSpPr>
          <p:nvPr>
            <p:ph type="title" idx="2"/>
          </p:nvPr>
        </p:nvSpPr>
        <p:spPr>
          <a:xfrm>
            <a:off x="1512075" y="1012500"/>
            <a:ext cx="1076100" cy="8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19</a:t>
            </a:r>
            <a:endParaRPr dirty="0"/>
          </a:p>
        </p:txBody>
      </p:sp>
      <p:cxnSp>
        <p:nvCxnSpPr>
          <p:cNvPr id="10" name="Google Shape;181;p19">
            <a:extLst>
              <a:ext uri="{FF2B5EF4-FFF2-40B4-BE49-F238E27FC236}">
                <a16:creationId xmlns:a16="http://schemas.microsoft.com/office/drawing/2014/main" id="{8F61956F-3C6A-4260-A0B0-898CE9E13E01}"/>
              </a:ext>
            </a:extLst>
          </p:cNvPr>
          <p:cNvCxnSpPr>
            <a:cxnSpLocks/>
          </p:cNvCxnSpPr>
          <p:nvPr/>
        </p:nvCxnSpPr>
        <p:spPr>
          <a:xfrm>
            <a:off x="4525917" y="3268800"/>
            <a:ext cx="2407683" cy="0"/>
          </a:xfrm>
          <a:prstGeom prst="straightConnector1">
            <a:avLst/>
          </a:prstGeom>
          <a:noFill/>
          <a:ln w="38100" cap="rnd"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1598008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5" name="Google Shape;333;p45">
            <a:extLst>
              <a:ext uri="{FF2B5EF4-FFF2-40B4-BE49-F238E27FC236}">
                <a16:creationId xmlns:a16="http://schemas.microsoft.com/office/drawing/2014/main" id="{FE6EDC26-1864-4FE2-828A-8031D6392968}"/>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6"/>
          <p:cNvSpPr txBox="1">
            <a:spLocks noGrp="1"/>
          </p:cNvSpPr>
          <p:nvPr>
            <p:ph type="title"/>
          </p:nvPr>
        </p:nvSpPr>
        <p:spPr>
          <a:xfrm>
            <a:off x="424800" y="241975"/>
            <a:ext cx="4089025"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accent2"/>
                </a:solidFill>
              </a:rPr>
              <a:t>Buy &amp; Sell Signals Plot</a:t>
            </a:r>
            <a:endParaRPr sz="2800" dirty="0">
              <a:solidFill>
                <a:schemeClr val="accent2"/>
              </a:solidFill>
            </a:endParaRPr>
          </a:p>
        </p:txBody>
      </p:sp>
      <p:cxnSp>
        <p:nvCxnSpPr>
          <p:cNvPr id="6" name="Google Shape;181;p19">
            <a:extLst>
              <a:ext uri="{FF2B5EF4-FFF2-40B4-BE49-F238E27FC236}">
                <a16:creationId xmlns:a16="http://schemas.microsoft.com/office/drawing/2014/main" id="{F29E5D35-719B-444D-8643-962E57C4BBB3}"/>
              </a:ext>
            </a:extLst>
          </p:cNvPr>
          <p:cNvCxnSpPr>
            <a:cxnSpLocks/>
          </p:cNvCxnSpPr>
          <p:nvPr/>
        </p:nvCxnSpPr>
        <p:spPr>
          <a:xfrm>
            <a:off x="2099517" y="952196"/>
            <a:ext cx="1759683" cy="0"/>
          </a:xfrm>
          <a:prstGeom prst="straightConnector1">
            <a:avLst/>
          </a:prstGeom>
          <a:noFill/>
          <a:ln w="38100" cap="rnd" cmpd="sng">
            <a:solidFill>
              <a:schemeClr val="accent1"/>
            </a:solidFill>
            <a:prstDash val="solid"/>
            <a:round/>
            <a:headEnd type="none" w="med" len="med"/>
            <a:tailEnd type="none" w="med" len="med"/>
          </a:ln>
        </p:spPr>
      </p:cxnSp>
      <p:sp>
        <p:nvSpPr>
          <p:cNvPr id="7" name="TextBox 6">
            <a:extLst>
              <a:ext uri="{FF2B5EF4-FFF2-40B4-BE49-F238E27FC236}">
                <a16:creationId xmlns:a16="http://schemas.microsoft.com/office/drawing/2014/main" id="{FB94826A-EE8E-4D8D-AD25-72107D830A59}"/>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20</a:t>
            </a:r>
            <a:endParaRPr lang="en-US" sz="2400" dirty="0">
              <a:latin typeface="Golos Text" panose="020B0604020202020204" charset="0"/>
              <a:cs typeface="Golos Text" panose="020B0604020202020204" charset="0"/>
            </a:endParaRPr>
          </a:p>
        </p:txBody>
      </p:sp>
      <p:pic>
        <p:nvPicPr>
          <p:cNvPr id="11" name="Picture 10">
            <a:extLst>
              <a:ext uri="{FF2B5EF4-FFF2-40B4-BE49-F238E27FC236}">
                <a16:creationId xmlns:a16="http://schemas.microsoft.com/office/drawing/2014/main" id="{317303AC-18FC-42E9-80DC-200F595F306E}"/>
              </a:ext>
            </a:extLst>
          </p:cNvPr>
          <p:cNvPicPr>
            <a:picLocks noChangeAspect="1"/>
          </p:cNvPicPr>
          <p:nvPr/>
        </p:nvPicPr>
        <p:blipFill>
          <a:blip r:embed="rId3"/>
          <a:stretch>
            <a:fillRect/>
          </a:stretch>
        </p:blipFill>
        <p:spPr>
          <a:xfrm>
            <a:off x="1908000" y="1010449"/>
            <a:ext cx="5032799" cy="3355032"/>
          </a:xfrm>
          <a:prstGeom prst="rect">
            <a:avLst/>
          </a:prstGeom>
        </p:spPr>
      </p:pic>
    </p:spTree>
    <p:extLst>
      <p:ext uri="{BB962C8B-B14F-4D97-AF65-F5344CB8AC3E}">
        <p14:creationId xmlns:p14="http://schemas.microsoft.com/office/powerpoint/2010/main" val="1757172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9" name="Google Shape;333;p45">
            <a:extLst>
              <a:ext uri="{FF2B5EF4-FFF2-40B4-BE49-F238E27FC236}">
                <a16:creationId xmlns:a16="http://schemas.microsoft.com/office/drawing/2014/main" id="{2C895534-D3AD-42A1-B4FC-017B8D5FB0D1}"/>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B0D61E74-2ED1-4F9C-9F14-C382B1261A13}"/>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21</a:t>
            </a:r>
            <a:endParaRPr lang="en-US" sz="2400" dirty="0">
              <a:latin typeface="Golos Text" panose="020B0604020202020204" charset="0"/>
              <a:cs typeface="Golos Text" panose="020B0604020202020204" charset="0"/>
            </a:endParaRPr>
          </a:p>
        </p:txBody>
      </p:sp>
      <p:sp>
        <p:nvSpPr>
          <p:cNvPr id="22" name="Google Shape;342;p46">
            <a:extLst>
              <a:ext uri="{FF2B5EF4-FFF2-40B4-BE49-F238E27FC236}">
                <a16:creationId xmlns:a16="http://schemas.microsoft.com/office/drawing/2014/main" id="{10E82AFF-88E7-463D-8705-4ADDE44726FB}"/>
              </a:ext>
            </a:extLst>
          </p:cNvPr>
          <p:cNvSpPr txBox="1">
            <a:spLocks noGrp="1"/>
          </p:cNvSpPr>
          <p:nvPr>
            <p:ph type="title"/>
          </p:nvPr>
        </p:nvSpPr>
        <p:spPr>
          <a:xfrm>
            <a:off x="579694" y="171762"/>
            <a:ext cx="5029199"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2"/>
                </a:solidFill>
              </a:rPr>
              <a:t>Backtesting Strategy</a:t>
            </a:r>
            <a:endParaRPr sz="2400" dirty="0">
              <a:solidFill>
                <a:schemeClr val="accent2"/>
              </a:solidFill>
            </a:endParaRPr>
          </a:p>
        </p:txBody>
      </p:sp>
      <p:cxnSp>
        <p:nvCxnSpPr>
          <p:cNvPr id="6" name="Google Shape;181;p19">
            <a:extLst>
              <a:ext uri="{FF2B5EF4-FFF2-40B4-BE49-F238E27FC236}">
                <a16:creationId xmlns:a16="http://schemas.microsoft.com/office/drawing/2014/main" id="{C428A80E-7C50-47B3-8386-FCFEB67A5C7E}"/>
              </a:ext>
            </a:extLst>
          </p:cNvPr>
          <p:cNvCxnSpPr>
            <a:cxnSpLocks/>
          </p:cNvCxnSpPr>
          <p:nvPr/>
        </p:nvCxnSpPr>
        <p:spPr>
          <a:xfrm>
            <a:off x="2344317" y="894596"/>
            <a:ext cx="2407683" cy="0"/>
          </a:xfrm>
          <a:prstGeom prst="straightConnector1">
            <a:avLst/>
          </a:prstGeom>
          <a:noFill/>
          <a:ln w="38100" cap="rnd" cmpd="sng">
            <a:solidFill>
              <a:schemeClr val="accent1"/>
            </a:solidFill>
            <a:prstDash val="solid"/>
            <a:round/>
            <a:headEnd type="none" w="med" len="med"/>
            <a:tailEnd type="none" w="med" len="med"/>
          </a:ln>
        </p:spPr>
      </p:cxnSp>
      <p:sp>
        <p:nvSpPr>
          <p:cNvPr id="7" name="Google Shape;343;p46">
            <a:extLst>
              <a:ext uri="{FF2B5EF4-FFF2-40B4-BE49-F238E27FC236}">
                <a16:creationId xmlns:a16="http://schemas.microsoft.com/office/drawing/2014/main" id="{2C510EA3-4006-45EC-A047-C0F987CF02E9}"/>
              </a:ext>
            </a:extLst>
          </p:cNvPr>
          <p:cNvSpPr txBox="1">
            <a:spLocks/>
          </p:cNvSpPr>
          <p:nvPr/>
        </p:nvSpPr>
        <p:spPr>
          <a:xfrm>
            <a:off x="684000" y="1404003"/>
            <a:ext cx="7876800" cy="29489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ed Hat Display"/>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9pPr>
          </a:lstStyle>
          <a:p>
            <a:pPr marL="171450" indent="-171450">
              <a:buSzPct val="100000"/>
              <a:buFont typeface="Arial" panose="020B0604020202020204" pitchFamily="34" charset="0"/>
              <a:buChar char="•"/>
            </a:pPr>
            <a:r>
              <a:rPr lang="en-US" sz="1200" dirty="0"/>
              <a:t>The ’Backtest’ class is used to run the strategy on historical data, providing performance metrics to evaluate its effectiveness.</a:t>
            </a:r>
            <a:endParaRPr lang="en-US" sz="1050" dirty="0"/>
          </a:p>
        </p:txBody>
      </p:sp>
      <p:pic>
        <p:nvPicPr>
          <p:cNvPr id="8" name="Picture 7">
            <a:extLst>
              <a:ext uri="{FF2B5EF4-FFF2-40B4-BE49-F238E27FC236}">
                <a16:creationId xmlns:a16="http://schemas.microsoft.com/office/drawing/2014/main" id="{AE6D3623-3818-404D-B5B1-12651F5AAD32}"/>
              </a:ext>
            </a:extLst>
          </p:cNvPr>
          <p:cNvPicPr>
            <a:picLocks noChangeAspect="1"/>
          </p:cNvPicPr>
          <p:nvPr/>
        </p:nvPicPr>
        <p:blipFill>
          <a:blip r:embed="rId3"/>
          <a:stretch>
            <a:fillRect/>
          </a:stretch>
        </p:blipFill>
        <p:spPr>
          <a:xfrm>
            <a:off x="1383668" y="2052085"/>
            <a:ext cx="2747306" cy="2591915"/>
          </a:xfrm>
          <a:prstGeom prst="rect">
            <a:avLst/>
          </a:prstGeom>
        </p:spPr>
      </p:pic>
      <p:pic>
        <p:nvPicPr>
          <p:cNvPr id="12" name="Picture 11">
            <a:extLst>
              <a:ext uri="{FF2B5EF4-FFF2-40B4-BE49-F238E27FC236}">
                <a16:creationId xmlns:a16="http://schemas.microsoft.com/office/drawing/2014/main" id="{78D3BD30-178D-4BAC-89E6-22B52C24B96C}"/>
              </a:ext>
            </a:extLst>
          </p:cNvPr>
          <p:cNvPicPr>
            <a:picLocks noChangeAspect="1"/>
          </p:cNvPicPr>
          <p:nvPr/>
        </p:nvPicPr>
        <p:blipFill>
          <a:blip r:embed="rId4"/>
          <a:stretch>
            <a:fillRect/>
          </a:stretch>
        </p:blipFill>
        <p:spPr>
          <a:xfrm>
            <a:off x="4310684" y="2845350"/>
            <a:ext cx="4511431" cy="533446"/>
          </a:xfrm>
          <a:prstGeom prst="rect">
            <a:avLst/>
          </a:prstGeom>
        </p:spPr>
      </p:pic>
    </p:spTree>
    <p:extLst>
      <p:ext uri="{BB962C8B-B14F-4D97-AF65-F5344CB8AC3E}">
        <p14:creationId xmlns:p14="http://schemas.microsoft.com/office/powerpoint/2010/main" val="2933549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9" name="Google Shape;333;p45">
            <a:extLst>
              <a:ext uri="{FF2B5EF4-FFF2-40B4-BE49-F238E27FC236}">
                <a16:creationId xmlns:a16="http://schemas.microsoft.com/office/drawing/2014/main" id="{2C895534-D3AD-42A1-B4FC-017B8D5FB0D1}"/>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B0D61E74-2ED1-4F9C-9F14-C382B1261A13}"/>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22</a:t>
            </a:r>
            <a:endParaRPr lang="en-US" sz="2400" dirty="0">
              <a:latin typeface="Golos Text" panose="020B0604020202020204" charset="0"/>
              <a:cs typeface="Golos Text" panose="020B0604020202020204" charset="0"/>
            </a:endParaRPr>
          </a:p>
        </p:txBody>
      </p:sp>
      <p:sp>
        <p:nvSpPr>
          <p:cNvPr id="22" name="Google Shape;342;p46">
            <a:extLst>
              <a:ext uri="{FF2B5EF4-FFF2-40B4-BE49-F238E27FC236}">
                <a16:creationId xmlns:a16="http://schemas.microsoft.com/office/drawing/2014/main" id="{10E82AFF-88E7-463D-8705-4ADDE44726FB}"/>
              </a:ext>
            </a:extLst>
          </p:cNvPr>
          <p:cNvSpPr txBox="1">
            <a:spLocks noGrp="1"/>
          </p:cNvSpPr>
          <p:nvPr>
            <p:ph type="title"/>
          </p:nvPr>
        </p:nvSpPr>
        <p:spPr>
          <a:xfrm>
            <a:off x="522094" y="27762"/>
            <a:ext cx="5029199"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accent2"/>
                </a:solidFill>
              </a:rPr>
              <a:t>Backtesting Outcome</a:t>
            </a:r>
            <a:endParaRPr sz="2800" dirty="0">
              <a:solidFill>
                <a:schemeClr val="accent2"/>
              </a:solidFill>
            </a:endParaRPr>
          </a:p>
        </p:txBody>
      </p:sp>
      <p:cxnSp>
        <p:nvCxnSpPr>
          <p:cNvPr id="6" name="Google Shape;181;p19">
            <a:extLst>
              <a:ext uri="{FF2B5EF4-FFF2-40B4-BE49-F238E27FC236}">
                <a16:creationId xmlns:a16="http://schemas.microsoft.com/office/drawing/2014/main" id="{C428A80E-7C50-47B3-8386-FCFEB67A5C7E}"/>
              </a:ext>
            </a:extLst>
          </p:cNvPr>
          <p:cNvCxnSpPr>
            <a:cxnSpLocks/>
          </p:cNvCxnSpPr>
          <p:nvPr/>
        </p:nvCxnSpPr>
        <p:spPr>
          <a:xfrm>
            <a:off x="2344317" y="786596"/>
            <a:ext cx="2407683" cy="0"/>
          </a:xfrm>
          <a:prstGeom prst="straightConnector1">
            <a:avLst/>
          </a:prstGeom>
          <a:noFill/>
          <a:ln w="38100" cap="rnd" cmpd="sng">
            <a:solidFill>
              <a:schemeClr val="accent1"/>
            </a:solidFill>
            <a:prstDash val="solid"/>
            <a:round/>
            <a:headEnd type="none" w="med" len="med"/>
            <a:tailEnd type="none" w="med" len="med"/>
          </a:ln>
        </p:spPr>
      </p:cxnSp>
      <p:pic>
        <p:nvPicPr>
          <p:cNvPr id="4" name="Picture 3">
            <a:extLst>
              <a:ext uri="{FF2B5EF4-FFF2-40B4-BE49-F238E27FC236}">
                <a16:creationId xmlns:a16="http://schemas.microsoft.com/office/drawing/2014/main" id="{D56F9492-EABD-45C8-B820-6D18497D52A2}"/>
              </a:ext>
            </a:extLst>
          </p:cNvPr>
          <p:cNvPicPr>
            <a:picLocks noChangeAspect="1"/>
          </p:cNvPicPr>
          <p:nvPr/>
        </p:nvPicPr>
        <p:blipFill>
          <a:blip r:embed="rId3"/>
          <a:stretch>
            <a:fillRect/>
          </a:stretch>
        </p:blipFill>
        <p:spPr>
          <a:xfrm>
            <a:off x="2984619" y="931211"/>
            <a:ext cx="2430167" cy="3795690"/>
          </a:xfrm>
          <a:prstGeom prst="rect">
            <a:avLst/>
          </a:prstGeom>
        </p:spPr>
      </p:pic>
    </p:spTree>
    <p:extLst>
      <p:ext uri="{BB962C8B-B14F-4D97-AF65-F5344CB8AC3E}">
        <p14:creationId xmlns:p14="http://schemas.microsoft.com/office/powerpoint/2010/main" val="453989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9" name="Google Shape;333;p45">
            <a:extLst>
              <a:ext uri="{FF2B5EF4-FFF2-40B4-BE49-F238E27FC236}">
                <a16:creationId xmlns:a16="http://schemas.microsoft.com/office/drawing/2014/main" id="{2C895534-D3AD-42A1-B4FC-017B8D5FB0D1}"/>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B0D61E74-2ED1-4F9C-9F14-C382B1261A13}"/>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23</a:t>
            </a:r>
            <a:endParaRPr lang="en-US" sz="2400" dirty="0">
              <a:latin typeface="Golos Text" panose="020B0604020202020204" charset="0"/>
              <a:cs typeface="Golos Text" panose="020B0604020202020204" charset="0"/>
            </a:endParaRPr>
          </a:p>
        </p:txBody>
      </p:sp>
      <p:sp>
        <p:nvSpPr>
          <p:cNvPr id="22" name="Google Shape;342;p46">
            <a:extLst>
              <a:ext uri="{FF2B5EF4-FFF2-40B4-BE49-F238E27FC236}">
                <a16:creationId xmlns:a16="http://schemas.microsoft.com/office/drawing/2014/main" id="{10E82AFF-88E7-463D-8705-4ADDE44726FB}"/>
              </a:ext>
            </a:extLst>
          </p:cNvPr>
          <p:cNvSpPr txBox="1">
            <a:spLocks noGrp="1"/>
          </p:cNvSpPr>
          <p:nvPr>
            <p:ph type="title"/>
          </p:nvPr>
        </p:nvSpPr>
        <p:spPr>
          <a:xfrm>
            <a:off x="399694" y="-29838"/>
            <a:ext cx="5029199"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accent2"/>
                </a:solidFill>
              </a:rPr>
              <a:t>Actual vs Predicted For LSTM Model</a:t>
            </a:r>
            <a:endParaRPr sz="2800" dirty="0">
              <a:solidFill>
                <a:schemeClr val="accent2"/>
              </a:solidFill>
            </a:endParaRPr>
          </a:p>
        </p:txBody>
      </p:sp>
      <p:cxnSp>
        <p:nvCxnSpPr>
          <p:cNvPr id="6" name="Google Shape;181;p19">
            <a:extLst>
              <a:ext uri="{FF2B5EF4-FFF2-40B4-BE49-F238E27FC236}">
                <a16:creationId xmlns:a16="http://schemas.microsoft.com/office/drawing/2014/main" id="{C428A80E-7C50-47B3-8386-FCFEB67A5C7E}"/>
              </a:ext>
            </a:extLst>
          </p:cNvPr>
          <p:cNvCxnSpPr>
            <a:cxnSpLocks/>
          </p:cNvCxnSpPr>
          <p:nvPr/>
        </p:nvCxnSpPr>
        <p:spPr>
          <a:xfrm>
            <a:off x="2776317" y="743396"/>
            <a:ext cx="2407683" cy="0"/>
          </a:xfrm>
          <a:prstGeom prst="straightConnector1">
            <a:avLst/>
          </a:prstGeom>
          <a:noFill/>
          <a:ln w="38100" cap="rnd" cmpd="sng">
            <a:solidFill>
              <a:schemeClr val="accent1"/>
            </a:solidFill>
            <a:prstDash val="solid"/>
            <a:round/>
            <a:headEnd type="none" w="med" len="med"/>
            <a:tailEnd type="none" w="med" len="med"/>
          </a:ln>
        </p:spPr>
      </p:cxnSp>
      <p:pic>
        <p:nvPicPr>
          <p:cNvPr id="10" name="Picture 9">
            <a:extLst>
              <a:ext uri="{FF2B5EF4-FFF2-40B4-BE49-F238E27FC236}">
                <a16:creationId xmlns:a16="http://schemas.microsoft.com/office/drawing/2014/main" id="{D6EEE38D-562D-4F88-89D5-D7A92A70450F}"/>
              </a:ext>
            </a:extLst>
          </p:cNvPr>
          <p:cNvPicPr>
            <a:picLocks noChangeAspect="1"/>
          </p:cNvPicPr>
          <p:nvPr/>
        </p:nvPicPr>
        <p:blipFill>
          <a:blip r:embed="rId3"/>
          <a:stretch>
            <a:fillRect/>
          </a:stretch>
        </p:blipFill>
        <p:spPr>
          <a:xfrm>
            <a:off x="1380205" y="1204384"/>
            <a:ext cx="6340389" cy="3368332"/>
          </a:xfrm>
          <a:prstGeom prst="rect">
            <a:avLst/>
          </a:prstGeom>
        </p:spPr>
      </p:pic>
    </p:spTree>
    <p:extLst>
      <p:ext uri="{BB962C8B-B14F-4D97-AF65-F5344CB8AC3E}">
        <p14:creationId xmlns:p14="http://schemas.microsoft.com/office/powerpoint/2010/main" val="3867412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9" name="Google Shape;333;p45">
            <a:extLst>
              <a:ext uri="{FF2B5EF4-FFF2-40B4-BE49-F238E27FC236}">
                <a16:creationId xmlns:a16="http://schemas.microsoft.com/office/drawing/2014/main" id="{2C895534-D3AD-42A1-B4FC-017B8D5FB0D1}"/>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B0D61E74-2ED1-4F9C-9F14-C382B1261A13}"/>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24</a:t>
            </a:r>
            <a:endParaRPr lang="en-US" sz="2400" dirty="0">
              <a:latin typeface="Golos Text" panose="020B0604020202020204" charset="0"/>
              <a:cs typeface="Golos Text" panose="020B0604020202020204" charset="0"/>
            </a:endParaRPr>
          </a:p>
        </p:txBody>
      </p:sp>
      <p:sp>
        <p:nvSpPr>
          <p:cNvPr id="22" name="Google Shape;342;p46">
            <a:extLst>
              <a:ext uri="{FF2B5EF4-FFF2-40B4-BE49-F238E27FC236}">
                <a16:creationId xmlns:a16="http://schemas.microsoft.com/office/drawing/2014/main" id="{10E82AFF-88E7-463D-8705-4ADDE44726FB}"/>
              </a:ext>
            </a:extLst>
          </p:cNvPr>
          <p:cNvSpPr txBox="1">
            <a:spLocks noGrp="1"/>
          </p:cNvSpPr>
          <p:nvPr>
            <p:ph type="title"/>
          </p:nvPr>
        </p:nvSpPr>
        <p:spPr>
          <a:xfrm>
            <a:off x="298894" y="-37038"/>
            <a:ext cx="5029199"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accent2"/>
                </a:solidFill>
              </a:rPr>
              <a:t>Actual vs Predicted For ARIMA Model</a:t>
            </a:r>
            <a:endParaRPr sz="2800" dirty="0">
              <a:solidFill>
                <a:schemeClr val="accent2"/>
              </a:solidFill>
            </a:endParaRPr>
          </a:p>
        </p:txBody>
      </p:sp>
      <p:cxnSp>
        <p:nvCxnSpPr>
          <p:cNvPr id="6" name="Google Shape;181;p19">
            <a:extLst>
              <a:ext uri="{FF2B5EF4-FFF2-40B4-BE49-F238E27FC236}">
                <a16:creationId xmlns:a16="http://schemas.microsoft.com/office/drawing/2014/main" id="{C428A80E-7C50-47B3-8386-FCFEB67A5C7E}"/>
              </a:ext>
            </a:extLst>
          </p:cNvPr>
          <p:cNvCxnSpPr>
            <a:cxnSpLocks/>
          </p:cNvCxnSpPr>
          <p:nvPr/>
        </p:nvCxnSpPr>
        <p:spPr>
          <a:xfrm>
            <a:off x="2855517" y="728996"/>
            <a:ext cx="2407683" cy="0"/>
          </a:xfrm>
          <a:prstGeom prst="straightConnector1">
            <a:avLst/>
          </a:prstGeom>
          <a:noFill/>
          <a:ln w="38100" cap="rnd" cmpd="sng">
            <a:solidFill>
              <a:schemeClr val="accent1"/>
            </a:solidFill>
            <a:prstDash val="solid"/>
            <a:round/>
            <a:headEnd type="none" w="med" len="med"/>
            <a:tailEnd type="none" w="med" len="med"/>
          </a:ln>
        </p:spPr>
      </p:cxnSp>
      <p:pic>
        <p:nvPicPr>
          <p:cNvPr id="4" name="Picture 3">
            <a:extLst>
              <a:ext uri="{FF2B5EF4-FFF2-40B4-BE49-F238E27FC236}">
                <a16:creationId xmlns:a16="http://schemas.microsoft.com/office/drawing/2014/main" id="{9167800E-9E75-4AE8-B538-CA223DFD0650}"/>
              </a:ext>
            </a:extLst>
          </p:cNvPr>
          <p:cNvPicPr>
            <a:picLocks noChangeAspect="1"/>
          </p:cNvPicPr>
          <p:nvPr/>
        </p:nvPicPr>
        <p:blipFill>
          <a:blip r:embed="rId3"/>
          <a:stretch>
            <a:fillRect/>
          </a:stretch>
        </p:blipFill>
        <p:spPr>
          <a:xfrm>
            <a:off x="1401805" y="1051526"/>
            <a:ext cx="6340389" cy="3558848"/>
          </a:xfrm>
          <a:prstGeom prst="rect">
            <a:avLst/>
          </a:prstGeom>
        </p:spPr>
      </p:pic>
    </p:spTree>
    <p:extLst>
      <p:ext uri="{BB962C8B-B14F-4D97-AF65-F5344CB8AC3E}">
        <p14:creationId xmlns:p14="http://schemas.microsoft.com/office/powerpoint/2010/main" val="3350837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45"/>
          <p:cNvGrpSpPr/>
          <p:nvPr/>
        </p:nvGrpSpPr>
        <p:grpSpPr>
          <a:xfrm>
            <a:off x="0" y="0"/>
            <a:ext cx="2473800" cy="4131000"/>
            <a:chOff x="0" y="0"/>
            <a:chExt cx="2473800" cy="4131000"/>
          </a:xfrm>
        </p:grpSpPr>
        <p:sp>
          <p:nvSpPr>
            <p:cNvPr id="333" name="Google Shape;333;p45"/>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34" name="Google Shape;334;p45"/>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5" name="Google Shape;335;p45"/>
          <p:cNvSpPr txBox="1">
            <a:spLocks noGrp="1"/>
          </p:cNvSpPr>
          <p:nvPr>
            <p:ph type="title"/>
          </p:nvPr>
        </p:nvSpPr>
        <p:spPr>
          <a:xfrm>
            <a:off x="885601" y="1960768"/>
            <a:ext cx="7372797" cy="14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Timeline Schedule &amp; Other Diagrams</a:t>
            </a:r>
          </a:p>
        </p:txBody>
      </p:sp>
      <p:sp>
        <p:nvSpPr>
          <p:cNvPr id="336" name="Google Shape;336;p45"/>
          <p:cNvSpPr txBox="1">
            <a:spLocks noGrp="1"/>
          </p:cNvSpPr>
          <p:nvPr>
            <p:ph type="title" idx="2"/>
          </p:nvPr>
        </p:nvSpPr>
        <p:spPr>
          <a:xfrm>
            <a:off x="1512075" y="1012500"/>
            <a:ext cx="1076100" cy="8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25</a:t>
            </a:r>
            <a:endParaRPr dirty="0"/>
          </a:p>
        </p:txBody>
      </p:sp>
      <p:cxnSp>
        <p:nvCxnSpPr>
          <p:cNvPr id="10" name="Google Shape;181;p19">
            <a:extLst>
              <a:ext uri="{FF2B5EF4-FFF2-40B4-BE49-F238E27FC236}">
                <a16:creationId xmlns:a16="http://schemas.microsoft.com/office/drawing/2014/main" id="{8F61956F-3C6A-4260-A0B0-898CE9E13E01}"/>
              </a:ext>
            </a:extLst>
          </p:cNvPr>
          <p:cNvCxnSpPr>
            <a:cxnSpLocks/>
          </p:cNvCxnSpPr>
          <p:nvPr/>
        </p:nvCxnSpPr>
        <p:spPr>
          <a:xfrm>
            <a:off x="3568317" y="3643200"/>
            <a:ext cx="3242883" cy="0"/>
          </a:xfrm>
          <a:prstGeom prst="straightConnector1">
            <a:avLst/>
          </a:prstGeom>
          <a:noFill/>
          <a:ln w="38100" cap="rnd"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3861728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9" name="Google Shape;333;p45">
            <a:extLst>
              <a:ext uri="{FF2B5EF4-FFF2-40B4-BE49-F238E27FC236}">
                <a16:creationId xmlns:a16="http://schemas.microsoft.com/office/drawing/2014/main" id="{2C895534-D3AD-42A1-B4FC-017B8D5FB0D1}"/>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B0D61E74-2ED1-4F9C-9F14-C382B1261A13}"/>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26</a:t>
            </a:r>
            <a:endParaRPr lang="en-US" sz="2400" dirty="0">
              <a:latin typeface="Golos Text" panose="020B0604020202020204" charset="0"/>
              <a:cs typeface="Golos Text" panose="020B0604020202020204" charset="0"/>
            </a:endParaRPr>
          </a:p>
        </p:txBody>
      </p:sp>
      <p:sp>
        <p:nvSpPr>
          <p:cNvPr id="22" name="Google Shape;342;p46">
            <a:extLst>
              <a:ext uri="{FF2B5EF4-FFF2-40B4-BE49-F238E27FC236}">
                <a16:creationId xmlns:a16="http://schemas.microsoft.com/office/drawing/2014/main" id="{10E82AFF-88E7-463D-8705-4ADDE44726FB}"/>
              </a:ext>
            </a:extLst>
          </p:cNvPr>
          <p:cNvSpPr txBox="1">
            <a:spLocks noGrp="1"/>
          </p:cNvSpPr>
          <p:nvPr>
            <p:ph type="title"/>
          </p:nvPr>
        </p:nvSpPr>
        <p:spPr>
          <a:xfrm>
            <a:off x="1033294" y="92562"/>
            <a:ext cx="5029199"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accent2"/>
                </a:solidFill>
              </a:rPr>
              <a:t>Gantt Chart</a:t>
            </a:r>
            <a:endParaRPr sz="2800" dirty="0">
              <a:solidFill>
                <a:schemeClr val="accent2"/>
              </a:solidFill>
            </a:endParaRPr>
          </a:p>
        </p:txBody>
      </p:sp>
      <p:cxnSp>
        <p:nvCxnSpPr>
          <p:cNvPr id="6" name="Google Shape;181;p19">
            <a:extLst>
              <a:ext uri="{FF2B5EF4-FFF2-40B4-BE49-F238E27FC236}">
                <a16:creationId xmlns:a16="http://schemas.microsoft.com/office/drawing/2014/main" id="{C428A80E-7C50-47B3-8386-FCFEB67A5C7E}"/>
              </a:ext>
            </a:extLst>
          </p:cNvPr>
          <p:cNvCxnSpPr>
            <a:cxnSpLocks/>
          </p:cNvCxnSpPr>
          <p:nvPr/>
        </p:nvCxnSpPr>
        <p:spPr>
          <a:xfrm>
            <a:off x="2308317" y="786596"/>
            <a:ext cx="1810083" cy="0"/>
          </a:xfrm>
          <a:prstGeom prst="straightConnector1">
            <a:avLst/>
          </a:prstGeom>
          <a:noFill/>
          <a:ln w="38100" cap="rnd"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3B0FE9FB-321B-4A8A-AA12-5A9068C675D3}"/>
              </a:ext>
            </a:extLst>
          </p:cNvPr>
          <p:cNvPicPr>
            <a:picLocks noChangeAspect="1"/>
          </p:cNvPicPr>
          <p:nvPr/>
        </p:nvPicPr>
        <p:blipFill>
          <a:blip r:embed="rId3"/>
          <a:stretch>
            <a:fillRect/>
          </a:stretch>
        </p:blipFill>
        <p:spPr>
          <a:xfrm>
            <a:off x="1396802" y="1253580"/>
            <a:ext cx="6292796" cy="2751539"/>
          </a:xfrm>
          <a:prstGeom prst="rect">
            <a:avLst/>
          </a:prstGeom>
        </p:spPr>
      </p:pic>
    </p:spTree>
    <p:extLst>
      <p:ext uri="{BB962C8B-B14F-4D97-AF65-F5344CB8AC3E}">
        <p14:creationId xmlns:p14="http://schemas.microsoft.com/office/powerpoint/2010/main" val="1893159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9" name="Google Shape;333;p45">
            <a:extLst>
              <a:ext uri="{FF2B5EF4-FFF2-40B4-BE49-F238E27FC236}">
                <a16:creationId xmlns:a16="http://schemas.microsoft.com/office/drawing/2014/main" id="{2C895534-D3AD-42A1-B4FC-017B8D5FB0D1}"/>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B0D61E74-2ED1-4F9C-9F14-C382B1261A13}"/>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27</a:t>
            </a:r>
            <a:endParaRPr lang="en-US" sz="2400" dirty="0">
              <a:latin typeface="Golos Text" panose="020B0604020202020204" charset="0"/>
              <a:cs typeface="Golos Text" panose="020B0604020202020204" charset="0"/>
            </a:endParaRPr>
          </a:p>
        </p:txBody>
      </p:sp>
      <p:sp>
        <p:nvSpPr>
          <p:cNvPr id="22" name="Google Shape;342;p46">
            <a:extLst>
              <a:ext uri="{FF2B5EF4-FFF2-40B4-BE49-F238E27FC236}">
                <a16:creationId xmlns:a16="http://schemas.microsoft.com/office/drawing/2014/main" id="{10E82AFF-88E7-463D-8705-4ADDE44726FB}"/>
              </a:ext>
            </a:extLst>
          </p:cNvPr>
          <p:cNvSpPr txBox="1">
            <a:spLocks noGrp="1"/>
          </p:cNvSpPr>
          <p:nvPr>
            <p:ph type="title"/>
          </p:nvPr>
        </p:nvSpPr>
        <p:spPr>
          <a:xfrm>
            <a:off x="327694" y="70962"/>
            <a:ext cx="5029199"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accent2"/>
                </a:solidFill>
              </a:rPr>
              <a:t>Use Case Diagram </a:t>
            </a:r>
            <a:endParaRPr sz="2800" dirty="0">
              <a:solidFill>
                <a:schemeClr val="accent2"/>
              </a:solidFill>
            </a:endParaRPr>
          </a:p>
        </p:txBody>
      </p:sp>
      <p:cxnSp>
        <p:nvCxnSpPr>
          <p:cNvPr id="6" name="Google Shape;181;p19">
            <a:extLst>
              <a:ext uri="{FF2B5EF4-FFF2-40B4-BE49-F238E27FC236}">
                <a16:creationId xmlns:a16="http://schemas.microsoft.com/office/drawing/2014/main" id="{C428A80E-7C50-47B3-8386-FCFEB67A5C7E}"/>
              </a:ext>
            </a:extLst>
          </p:cNvPr>
          <p:cNvCxnSpPr>
            <a:cxnSpLocks/>
          </p:cNvCxnSpPr>
          <p:nvPr/>
        </p:nvCxnSpPr>
        <p:spPr>
          <a:xfrm>
            <a:off x="2416317" y="743396"/>
            <a:ext cx="2407683" cy="0"/>
          </a:xfrm>
          <a:prstGeom prst="straightConnector1">
            <a:avLst/>
          </a:prstGeom>
          <a:noFill/>
          <a:ln w="38100" cap="rnd" cmpd="sng">
            <a:solidFill>
              <a:schemeClr val="accent1"/>
            </a:solidFill>
            <a:prstDash val="solid"/>
            <a:round/>
            <a:headEnd type="none" w="med" len="med"/>
            <a:tailEnd type="none" w="med" len="med"/>
          </a:ln>
        </p:spPr>
      </p:cxnSp>
      <p:pic>
        <p:nvPicPr>
          <p:cNvPr id="7" name="Picture 6">
            <a:extLst>
              <a:ext uri="{FF2B5EF4-FFF2-40B4-BE49-F238E27FC236}">
                <a16:creationId xmlns:a16="http://schemas.microsoft.com/office/drawing/2014/main" id="{BE1F3483-9637-4A9E-8A1C-DC3E7416CA0A}"/>
              </a:ext>
            </a:extLst>
          </p:cNvPr>
          <p:cNvPicPr>
            <a:picLocks noChangeAspect="1"/>
          </p:cNvPicPr>
          <p:nvPr/>
        </p:nvPicPr>
        <p:blipFill>
          <a:blip r:embed="rId3"/>
          <a:stretch>
            <a:fillRect/>
          </a:stretch>
        </p:blipFill>
        <p:spPr>
          <a:xfrm>
            <a:off x="1818393" y="1073101"/>
            <a:ext cx="5464013" cy="3429297"/>
          </a:xfrm>
          <a:prstGeom prst="rect">
            <a:avLst/>
          </a:prstGeom>
        </p:spPr>
      </p:pic>
    </p:spTree>
    <p:extLst>
      <p:ext uri="{BB962C8B-B14F-4D97-AF65-F5344CB8AC3E}">
        <p14:creationId xmlns:p14="http://schemas.microsoft.com/office/powerpoint/2010/main" val="2450469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grpSp>
        <p:nvGrpSpPr>
          <p:cNvPr id="70" name="Google Shape;70;p4"/>
          <p:cNvGrpSpPr/>
          <p:nvPr/>
        </p:nvGrpSpPr>
        <p:grpSpPr>
          <a:xfrm>
            <a:off x="6670200" y="0"/>
            <a:ext cx="2473800" cy="4131000"/>
            <a:chOff x="6670200" y="0"/>
            <a:chExt cx="2473800" cy="4131000"/>
          </a:xfrm>
        </p:grpSpPr>
        <p:sp>
          <p:nvSpPr>
            <p:cNvPr id="71" name="Google Shape;71;p4"/>
            <p:cNvSpPr/>
            <p:nvPr/>
          </p:nvSpPr>
          <p:spPr>
            <a:xfrm flipH="1">
              <a:off x="667020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72" name="Google Shape;72;p4"/>
            <p:cNvCxnSpPr/>
            <p:nvPr/>
          </p:nvCxnSpPr>
          <p:spPr>
            <a:xfrm rot="10800000">
              <a:off x="8432750" y="0"/>
              <a:ext cx="0" cy="4131000"/>
            </a:xfrm>
            <a:prstGeom prst="straightConnector1">
              <a:avLst/>
            </a:prstGeom>
            <a:noFill/>
            <a:ln w="9525" cap="flat" cmpd="sng">
              <a:solidFill>
                <a:schemeClr val="dk1"/>
              </a:solidFill>
              <a:prstDash val="solid"/>
              <a:round/>
              <a:headEnd type="none" w="sm" len="sm"/>
              <a:tailEnd type="none" w="sm" len="sm"/>
            </a:ln>
          </p:spPr>
        </p:cxnSp>
      </p:grpSp>
      <p:sp>
        <p:nvSpPr>
          <p:cNvPr id="73" name="Google Shape;73;p4"/>
          <p:cNvSpPr txBox="1">
            <a:spLocks noGrp="1"/>
          </p:cNvSpPr>
          <p:nvPr>
            <p:ph type="title"/>
          </p:nvPr>
        </p:nvSpPr>
        <p:spPr>
          <a:xfrm flipH="1">
            <a:off x="1331999" y="2251741"/>
            <a:ext cx="6257823" cy="976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500"/>
              <a:buNone/>
            </a:pPr>
            <a:r>
              <a:rPr lang="en-US" dirty="0"/>
              <a:t>Summary &amp; Conclusion</a:t>
            </a:r>
            <a:endParaRPr dirty="0"/>
          </a:p>
        </p:txBody>
      </p:sp>
      <p:sp>
        <p:nvSpPr>
          <p:cNvPr id="74" name="Google Shape;74;p4"/>
          <p:cNvSpPr txBox="1">
            <a:spLocks noGrp="1"/>
          </p:cNvSpPr>
          <p:nvPr>
            <p:ph type="title" idx="2"/>
          </p:nvPr>
        </p:nvSpPr>
        <p:spPr>
          <a:xfrm flipH="1">
            <a:off x="6555825" y="1012500"/>
            <a:ext cx="1076100" cy="870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5300"/>
              <a:buNone/>
            </a:pPr>
            <a:r>
              <a:rPr lang="en-US" dirty="0"/>
              <a:t>28</a:t>
            </a:r>
            <a:endParaRPr dirty="0"/>
          </a:p>
        </p:txBody>
      </p:sp>
      <p:cxnSp>
        <p:nvCxnSpPr>
          <p:cNvPr id="75" name="Google Shape;75;p4"/>
          <p:cNvCxnSpPr>
            <a:cxnSpLocks/>
          </p:cNvCxnSpPr>
          <p:nvPr/>
        </p:nvCxnSpPr>
        <p:spPr>
          <a:xfrm>
            <a:off x="4911958" y="3304800"/>
            <a:ext cx="2842442" cy="0"/>
          </a:xfrm>
          <a:prstGeom prst="straightConnector1">
            <a:avLst/>
          </a:prstGeom>
          <a:noFill/>
          <a:ln w="38100" cap="rnd" cmpd="sng">
            <a:solidFill>
              <a:schemeClr val="accent1"/>
            </a:solidFill>
            <a:prstDash val="solid"/>
            <a:round/>
            <a:headEnd type="none" w="sm" len="sm"/>
            <a:tailEnd type="none" w="sm" len="sm"/>
          </a:ln>
        </p:spPr>
      </p:cxnSp>
    </p:spTree>
    <p:extLst>
      <p:ext uri="{BB962C8B-B14F-4D97-AF65-F5344CB8AC3E}">
        <p14:creationId xmlns:p14="http://schemas.microsoft.com/office/powerpoint/2010/main" val="286912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5" name="Google Shape;333;p45">
            <a:extLst>
              <a:ext uri="{FF2B5EF4-FFF2-40B4-BE49-F238E27FC236}">
                <a16:creationId xmlns:a16="http://schemas.microsoft.com/office/drawing/2014/main" id="{FE6EDC26-1864-4FE2-828A-8031D6392968}"/>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6"/>
          <p:cNvSpPr txBox="1">
            <a:spLocks noGrp="1"/>
          </p:cNvSpPr>
          <p:nvPr>
            <p:ph type="title"/>
          </p:nvPr>
        </p:nvSpPr>
        <p:spPr>
          <a:xfrm>
            <a:off x="159786" y="470575"/>
            <a:ext cx="48579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Introduction</a:t>
            </a:r>
            <a:endParaRPr dirty="0">
              <a:solidFill>
                <a:schemeClr val="accent2"/>
              </a:solidFill>
            </a:endParaRPr>
          </a:p>
        </p:txBody>
      </p:sp>
      <p:sp>
        <p:nvSpPr>
          <p:cNvPr id="343" name="Google Shape;343;p46"/>
          <p:cNvSpPr txBox="1">
            <a:spLocks noGrp="1"/>
          </p:cNvSpPr>
          <p:nvPr>
            <p:ph type="subTitle" idx="1"/>
          </p:nvPr>
        </p:nvSpPr>
        <p:spPr>
          <a:xfrm>
            <a:off x="902208" y="1533600"/>
            <a:ext cx="7924992" cy="28440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SzPct val="100000"/>
              <a:buFont typeface="Arial" panose="020B0604020202020204" pitchFamily="34" charset="0"/>
              <a:buChar char="•"/>
            </a:pPr>
            <a:r>
              <a:rPr lang="en-US" sz="1200" dirty="0"/>
              <a:t>This research seeks to evaluate the comprehensive analysis of a trading strategy based on the principles of support and resistance, utilizing historical stock data to backtest the strategy’s effectiveness.</a:t>
            </a:r>
          </a:p>
          <a:p>
            <a:pPr marL="171450" lvl="0" indent="-171450" algn="l" rtl="0">
              <a:spcBef>
                <a:spcPts val="0"/>
              </a:spcBef>
              <a:spcAft>
                <a:spcPts val="0"/>
              </a:spcAft>
              <a:buSzPct val="100000"/>
              <a:buFont typeface="Arial" panose="020B0604020202020204" pitchFamily="34" charset="0"/>
              <a:buChar char="•"/>
            </a:pPr>
            <a:endParaRPr lang="en-US" sz="1200" dirty="0"/>
          </a:p>
          <a:p>
            <a:pPr marL="171450" lvl="0" indent="-171450" algn="l" rtl="0">
              <a:spcBef>
                <a:spcPts val="0"/>
              </a:spcBef>
              <a:spcAft>
                <a:spcPts val="0"/>
              </a:spcAft>
              <a:buSzPct val="100000"/>
              <a:buFont typeface="Arial" panose="020B0604020202020204" pitchFamily="34" charset="0"/>
              <a:buChar char="•"/>
            </a:pPr>
            <a:r>
              <a:rPr lang="en-US" sz="1200" dirty="0"/>
              <a:t>In the context of trading, Support and resistance are the fundamental concept of technical analysis to anticipate potential reversal points in the price movements. </a:t>
            </a:r>
          </a:p>
          <a:p>
            <a:pPr marL="171450" lvl="0" indent="-171450" algn="l" rtl="0">
              <a:spcBef>
                <a:spcPts val="0"/>
              </a:spcBef>
              <a:spcAft>
                <a:spcPts val="0"/>
              </a:spcAft>
              <a:buSzPct val="100000"/>
              <a:buFont typeface="Arial" panose="020B0604020202020204" pitchFamily="34" charset="0"/>
              <a:buChar char="•"/>
            </a:pPr>
            <a:endParaRPr lang="en-US" sz="1200" dirty="0"/>
          </a:p>
          <a:p>
            <a:pPr marL="171450" lvl="0" indent="-171450" algn="l" rtl="0">
              <a:spcBef>
                <a:spcPts val="0"/>
              </a:spcBef>
              <a:spcAft>
                <a:spcPts val="0"/>
              </a:spcAft>
              <a:buSzPct val="100000"/>
              <a:buFont typeface="Arial" panose="020B0604020202020204" pitchFamily="34" charset="0"/>
              <a:buChar char="•"/>
            </a:pPr>
            <a:r>
              <a:rPr lang="en-US" sz="1200" dirty="0"/>
              <a:t>The research involves collection of data sets of BANKING Index of NEPSE from mid 2019 to present,  preprocessing data, identifying support and resistance levels using specific candlestick patterns, and backtesting the strategy with simulated trades to assess performance metrics such as profit, loss, and win rate.</a:t>
            </a:r>
          </a:p>
          <a:p>
            <a:pPr marL="171450" lvl="0" indent="-171450" algn="l" rtl="0">
              <a:spcBef>
                <a:spcPts val="0"/>
              </a:spcBef>
              <a:spcAft>
                <a:spcPts val="0"/>
              </a:spcAft>
              <a:buSzPct val="100000"/>
              <a:buFont typeface="Arial" panose="020B0604020202020204" pitchFamily="34" charset="0"/>
              <a:buChar char="•"/>
            </a:pPr>
            <a:endParaRPr lang="en-US" sz="1200" dirty="0"/>
          </a:p>
          <a:p>
            <a:pPr marL="171450" lvl="0" indent="-171450" algn="l" rtl="0">
              <a:spcBef>
                <a:spcPts val="0"/>
              </a:spcBef>
              <a:spcAft>
                <a:spcPts val="0"/>
              </a:spcAft>
              <a:buSzPct val="100000"/>
              <a:buFont typeface="Arial" panose="020B0604020202020204" pitchFamily="34" charset="0"/>
              <a:buChar char="•"/>
            </a:pPr>
            <a:r>
              <a:rPr lang="en-US" sz="1200" dirty="0"/>
              <a:t>Machine learning models, including Long Short-Term Memory (LSTM) and Auto-Regressive Integrated Moving Average (ARIMA), are utilized to forecast future stock prices and enhance the strategy’s predictive accuracy.</a:t>
            </a:r>
            <a:endParaRPr sz="1100" dirty="0"/>
          </a:p>
        </p:txBody>
      </p:sp>
      <p:cxnSp>
        <p:nvCxnSpPr>
          <p:cNvPr id="6" name="Google Shape;181;p19">
            <a:extLst>
              <a:ext uri="{FF2B5EF4-FFF2-40B4-BE49-F238E27FC236}">
                <a16:creationId xmlns:a16="http://schemas.microsoft.com/office/drawing/2014/main" id="{F29E5D35-719B-444D-8643-962E57C4BBB3}"/>
              </a:ext>
            </a:extLst>
          </p:cNvPr>
          <p:cNvCxnSpPr>
            <a:cxnSpLocks/>
          </p:cNvCxnSpPr>
          <p:nvPr/>
        </p:nvCxnSpPr>
        <p:spPr>
          <a:xfrm>
            <a:off x="2344317" y="1346400"/>
            <a:ext cx="2407683" cy="0"/>
          </a:xfrm>
          <a:prstGeom prst="straightConnector1">
            <a:avLst/>
          </a:prstGeom>
          <a:noFill/>
          <a:ln w="38100" cap="rnd" cmpd="sng">
            <a:solidFill>
              <a:schemeClr val="accent1"/>
            </a:solidFill>
            <a:prstDash val="solid"/>
            <a:round/>
            <a:headEnd type="none" w="med" len="med"/>
            <a:tailEnd type="none" w="med" len="med"/>
          </a:ln>
        </p:spPr>
      </p:cxnSp>
      <p:sp>
        <p:nvSpPr>
          <p:cNvPr id="7" name="TextBox 6">
            <a:extLst>
              <a:ext uri="{FF2B5EF4-FFF2-40B4-BE49-F238E27FC236}">
                <a16:creationId xmlns:a16="http://schemas.microsoft.com/office/drawing/2014/main" id="{FB94826A-EE8E-4D8D-AD25-72107D830A59}"/>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02</a:t>
            </a:r>
            <a:endParaRPr lang="en-US" sz="2400" dirty="0">
              <a:latin typeface="Golos Text" panose="020B0604020202020204" charset="0"/>
              <a:cs typeface="Golos Text"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5" name="Google Shape;333;p45">
            <a:extLst>
              <a:ext uri="{FF2B5EF4-FFF2-40B4-BE49-F238E27FC236}">
                <a16:creationId xmlns:a16="http://schemas.microsoft.com/office/drawing/2014/main" id="{FE6EDC26-1864-4FE2-828A-8031D6392968}"/>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6"/>
          <p:cNvSpPr txBox="1">
            <a:spLocks noGrp="1"/>
          </p:cNvSpPr>
          <p:nvPr>
            <p:ph type="title"/>
          </p:nvPr>
        </p:nvSpPr>
        <p:spPr>
          <a:xfrm>
            <a:off x="881484" y="263575"/>
            <a:ext cx="3725941"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accent2"/>
                </a:solidFill>
              </a:rPr>
              <a:t>Summary</a:t>
            </a:r>
            <a:endParaRPr sz="2800" dirty="0">
              <a:solidFill>
                <a:schemeClr val="accent2"/>
              </a:solidFill>
            </a:endParaRPr>
          </a:p>
        </p:txBody>
      </p:sp>
      <p:cxnSp>
        <p:nvCxnSpPr>
          <p:cNvPr id="6" name="Google Shape;181;p19">
            <a:extLst>
              <a:ext uri="{FF2B5EF4-FFF2-40B4-BE49-F238E27FC236}">
                <a16:creationId xmlns:a16="http://schemas.microsoft.com/office/drawing/2014/main" id="{F29E5D35-719B-444D-8643-962E57C4BBB3}"/>
              </a:ext>
            </a:extLst>
          </p:cNvPr>
          <p:cNvCxnSpPr>
            <a:cxnSpLocks/>
          </p:cNvCxnSpPr>
          <p:nvPr/>
        </p:nvCxnSpPr>
        <p:spPr>
          <a:xfrm>
            <a:off x="1890717" y="995396"/>
            <a:ext cx="1529283" cy="0"/>
          </a:xfrm>
          <a:prstGeom prst="straightConnector1">
            <a:avLst/>
          </a:prstGeom>
          <a:noFill/>
          <a:ln w="38100" cap="rnd" cmpd="sng">
            <a:solidFill>
              <a:schemeClr val="accent1"/>
            </a:solidFill>
            <a:prstDash val="solid"/>
            <a:round/>
            <a:headEnd type="none" w="med" len="med"/>
            <a:tailEnd type="none" w="med" len="med"/>
          </a:ln>
        </p:spPr>
      </p:cxnSp>
      <p:sp>
        <p:nvSpPr>
          <p:cNvPr id="7" name="TextBox 6">
            <a:extLst>
              <a:ext uri="{FF2B5EF4-FFF2-40B4-BE49-F238E27FC236}">
                <a16:creationId xmlns:a16="http://schemas.microsoft.com/office/drawing/2014/main" id="{FB94826A-EE8E-4D8D-AD25-72107D830A59}"/>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29</a:t>
            </a:r>
            <a:endParaRPr lang="en-US" sz="2400" dirty="0">
              <a:latin typeface="Golos Text" panose="020B0604020202020204" charset="0"/>
              <a:cs typeface="Golos Text" panose="020B0604020202020204" charset="0"/>
            </a:endParaRPr>
          </a:p>
        </p:txBody>
      </p:sp>
      <p:sp>
        <p:nvSpPr>
          <p:cNvPr id="8" name="Google Shape;343;p46">
            <a:extLst>
              <a:ext uri="{FF2B5EF4-FFF2-40B4-BE49-F238E27FC236}">
                <a16:creationId xmlns:a16="http://schemas.microsoft.com/office/drawing/2014/main" id="{2F072F4D-DD32-4F12-B401-35F83CDA765B}"/>
              </a:ext>
            </a:extLst>
          </p:cNvPr>
          <p:cNvSpPr txBox="1">
            <a:spLocks noGrp="1"/>
          </p:cNvSpPr>
          <p:nvPr>
            <p:ph type="subTitle" idx="1"/>
          </p:nvPr>
        </p:nvSpPr>
        <p:spPr>
          <a:xfrm>
            <a:off x="895008" y="1274505"/>
            <a:ext cx="7968192" cy="305989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SzPct val="100000"/>
              <a:buFont typeface="Arial" panose="020B0604020202020204" pitchFamily="34" charset="0"/>
              <a:buChar char="•"/>
            </a:pPr>
            <a:r>
              <a:rPr lang="en-US" sz="1200" dirty="0"/>
              <a:t>Effectiveness of Support and Resistance Strategy: The research demonstrates that the support and resistance trading strategy was effective, as evidenced by favorable results from backtesting.</a:t>
            </a:r>
          </a:p>
          <a:p>
            <a:pPr marL="171450" lvl="0" indent="-171450" algn="l" rtl="0">
              <a:spcBef>
                <a:spcPts val="0"/>
              </a:spcBef>
              <a:spcAft>
                <a:spcPts val="0"/>
              </a:spcAft>
              <a:buSzPct val="100000"/>
              <a:buFont typeface="Arial" panose="020B0604020202020204" pitchFamily="34" charset="0"/>
              <a:buChar char="•"/>
            </a:pPr>
            <a:endParaRPr lang="en-US" sz="1200" dirty="0"/>
          </a:p>
          <a:p>
            <a:pPr marL="171450" lvl="0" indent="-171450" algn="l" rtl="0">
              <a:spcBef>
                <a:spcPts val="0"/>
              </a:spcBef>
              <a:spcAft>
                <a:spcPts val="0"/>
              </a:spcAft>
              <a:buSzPct val="100000"/>
              <a:buFont typeface="Arial" panose="020B0604020202020204" pitchFamily="34" charset="0"/>
              <a:buChar char="•"/>
            </a:pPr>
            <a:r>
              <a:rPr lang="en-US" sz="1200" dirty="0"/>
              <a:t>Integration with Other Strategies: The strategy's performance can be further enhanced by integrating it with additional indicators such as momentum, moving averages, and RSI.</a:t>
            </a:r>
          </a:p>
          <a:p>
            <a:pPr marL="171450" lvl="0" indent="-171450" algn="l" rtl="0">
              <a:spcBef>
                <a:spcPts val="0"/>
              </a:spcBef>
              <a:spcAft>
                <a:spcPts val="0"/>
              </a:spcAft>
              <a:buSzPct val="100000"/>
              <a:buFont typeface="Arial" panose="020B0604020202020204" pitchFamily="34" charset="0"/>
              <a:buChar char="•"/>
            </a:pPr>
            <a:endParaRPr lang="en-US" sz="1200" dirty="0"/>
          </a:p>
          <a:p>
            <a:pPr marL="171450" lvl="0" indent="-171450" algn="l" rtl="0">
              <a:spcBef>
                <a:spcPts val="0"/>
              </a:spcBef>
              <a:spcAft>
                <a:spcPts val="0"/>
              </a:spcAft>
              <a:buSzPct val="100000"/>
              <a:buFont typeface="Arial" panose="020B0604020202020204" pitchFamily="34" charset="0"/>
              <a:buChar char="•"/>
            </a:pPr>
            <a:r>
              <a:rPr lang="en-US" sz="1200" dirty="0"/>
              <a:t>Future Utility: The identified support and resistance levels have potential future applications, as they can effectively generate buy and sell signals.</a:t>
            </a:r>
          </a:p>
          <a:p>
            <a:pPr marL="171450" lvl="0" indent="-171450" algn="l" rtl="0">
              <a:spcBef>
                <a:spcPts val="0"/>
              </a:spcBef>
              <a:spcAft>
                <a:spcPts val="0"/>
              </a:spcAft>
              <a:buSzPct val="100000"/>
              <a:buFont typeface="Arial" panose="020B0604020202020204" pitchFamily="34" charset="0"/>
              <a:buChar char="•"/>
            </a:pPr>
            <a:endParaRPr lang="en-US" sz="1200" dirty="0"/>
          </a:p>
          <a:p>
            <a:pPr marL="171450" lvl="0" indent="-171450" algn="l" rtl="0">
              <a:spcBef>
                <a:spcPts val="0"/>
              </a:spcBef>
              <a:spcAft>
                <a:spcPts val="0"/>
              </a:spcAft>
              <a:buSzPct val="100000"/>
              <a:buFont typeface="Arial" panose="020B0604020202020204" pitchFamily="34" charset="0"/>
              <a:buChar char="•"/>
            </a:pPr>
            <a:r>
              <a:rPr lang="en-US" sz="1200" dirty="0"/>
              <a:t>Model Comparison: Between LSTM and ARIMA models, LSTM proved to be superior due to its lower error rates, making it the preferred choice for more effective backtesting.</a:t>
            </a:r>
          </a:p>
          <a:p>
            <a:pPr marL="171450" lvl="0" indent="-171450" algn="l" rtl="0">
              <a:spcBef>
                <a:spcPts val="0"/>
              </a:spcBef>
              <a:spcAft>
                <a:spcPts val="0"/>
              </a:spcAft>
              <a:buSzPct val="100000"/>
              <a:buFont typeface="Arial" panose="020B0604020202020204" pitchFamily="34" charset="0"/>
              <a:buChar char="•"/>
            </a:pPr>
            <a:endParaRPr lang="en-US" sz="1200" dirty="0"/>
          </a:p>
          <a:p>
            <a:pPr marL="171450" lvl="0" indent="-171450" algn="l" rtl="0">
              <a:spcBef>
                <a:spcPts val="0"/>
              </a:spcBef>
              <a:spcAft>
                <a:spcPts val="0"/>
              </a:spcAft>
              <a:buSzPct val="100000"/>
              <a:buFont typeface="Arial" panose="020B0604020202020204" pitchFamily="34" charset="0"/>
              <a:buChar char="•"/>
            </a:pPr>
            <a:r>
              <a:rPr lang="en-US" sz="1200" dirty="0"/>
              <a:t>Optimized Backtesting: Leveraging the LSTM model for backtesting provided more accurate and reliable results, improving the overall effectiveness of the trading strategy.</a:t>
            </a:r>
            <a:endParaRPr lang="en-US" sz="1100" dirty="0"/>
          </a:p>
        </p:txBody>
      </p:sp>
    </p:spTree>
    <p:extLst>
      <p:ext uri="{BB962C8B-B14F-4D97-AF65-F5344CB8AC3E}">
        <p14:creationId xmlns:p14="http://schemas.microsoft.com/office/powerpoint/2010/main" val="1529878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5" name="Google Shape;333;p45">
            <a:extLst>
              <a:ext uri="{FF2B5EF4-FFF2-40B4-BE49-F238E27FC236}">
                <a16:creationId xmlns:a16="http://schemas.microsoft.com/office/drawing/2014/main" id="{FE6EDC26-1864-4FE2-828A-8031D6392968}"/>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6"/>
          <p:cNvSpPr txBox="1">
            <a:spLocks noGrp="1"/>
          </p:cNvSpPr>
          <p:nvPr>
            <p:ph type="title"/>
          </p:nvPr>
        </p:nvSpPr>
        <p:spPr>
          <a:xfrm>
            <a:off x="809484" y="241975"/>
            <a:ext cx="3725941"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accent2"/>
                </a:solidFill>
              </a:rPr>
              <a:t>Conclusion</a:t>
            </a:r>
            <a:endParaRPr sz="2800" dirty="0">
              <a:solidFill>
                <a:schemeClr val="accent2"/>
              </a:solidFill>
            </a:endParaRPr>
          </a:p>
        </p:txBody>
      </p:sp>
      <p:cxnSp>
        <p:nvCxnSpPr>
          <p:cNvPr id="6" name="Google Shape;181;p19">
            <a:extLst>
              <a:ext uri="{FF2B5EF4-FFF2-40B4-BE49-F238E27FC236}">
                <a16:creationId xmlns:a16="http://schemas.microsoft.com/office/drawing/2014/main" id="{F29E5D35-719B-444D-8643-962E57C4BBB3}"/>
              </a:ext>
            </a:extLst>
          </p:cNvPr>
          <p:cNvCxnSpPr>
            <a:cxnSpLocks/>
          </p:cNvCxnSpPr>
          <p:nvPr/>
        </p:nvCxnSpPr>
        <p:spPr>
          <a:xfrm>
            <a:off x="1962717" y="1002596"/>
            <a:ext cx="1961283" cy="0"/>
          </a:xfrm>
          <a:prstGeom prst="straightConnector1">
            <a:avLst/>
          </a:prstGeom>
          <a:noFill/>
          <a:ln w="38100" cap="rnd" cmpd="sng">
            <a:solidFill>
              <a:schemeClr val="accent1"/>
            </a:solidFill>
            <a:prstDash val="solid"/>
            <a:round/>
            <a:headEnd type="none" w="med" len="med"/>
            <a:tailEnd type="none" w="med" len="med"/>
          </a:ln>
        </p:spPr>
      </p:cxnSp>
      <p:sp>
        <p:nvSpPr>
          <p:cNvPr id="7" name="TextBox 6">
            <a:extLst>
              <a:ext uri="{FF2B5EF4-FFF2-40B4-BE49-F238E27FC236}">
                <a16:creationId xmlns:a16="http://schemas.microsoft.com/office/drawing/2014/main" id="{FB94826A-EE8E-4D8D-AD25-72107D830A59}"/>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30</a:t>
            </a:r>
            <a:endParaRPr lang="en-US" sz="2000" dirty="0">
              <a:latin typeface="Golos Text" panose="020B0604020202020204" charset="0"/>
              <a:cs typeface="Golos Text" panose="020B0604020202020204" charset="0"/>
            </a:endParaRPr>
          </a:p>
        </p:txBody>
      </p:sp>
      <p:sp>
        <p:nvSpPr>
          <p:cNvPr id="8" name="Google Shape;343;p46">
            <a:extLst>
              <a:ext uri="{FF2B5EF4-FFF2-40B4-BE49-F238E27FC236}">
                <a16:creationId xmlns:a16="http://schemas.microsoft.com/office/drawing/2014/main" id="{2F072F4D-DD32-4F12-B401-35F83CDA765B}"/>
              </a:ext>
            </a:extLst>
          </p:cNvPr>
          <p:cNvSpPr txBox="1">
            <a:spLocks noGrp="1"/>
          </p:cNvSpPr>
          <p:nvPr>
            <p:ph type="subTitle" idx="1"/>
          </p:nvPr>
        </p:nvSpPr>
        <p:spPr>
          <a:xfrm>
            <a:off x="895008" y="1440105"/>
            <a:ext cx="7968192" cy="305989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SzPct val="100000"/>
              <a:buFont typeface="Arial" panose="020B0604020202020204" pitchFamily="34" charset="0"/>
              <a:buChar char="•"/>
            </a:pPr>
            <a:r>
              <a:rPr lang="en-US" sz="1200" dirty="0"/>
              <a:t>Profitability of Strategy: The support and resistance trading strategy yields significant profits, as demonstrated by backtesting results.</a:t>
            </a:r>
          </a:p>
          <a:p>
            <a:pPr marL="171450" lvl="0" indent="-171450" algn="l" rtl="0">
              <a:spcBef>
                <a:spcPts val="0"/>
              </a:spcBef>
              <a:spcAft>
                <a:spcPts val="0"/>
              </a:spcAft>
              <a:buSzPct val="100000"/>
              <a:buFont typeface="Arial" panose="020B0604020202020204" pitchFamily="34" charset="0"/>
              <a:buChar char="•"/>
            </a:pPr>
            <a:endParaRPr lang="en-US" sz="1200" dirty="0"/>
          </a:p>
          <a:p>
            <a:pPr marL="171450" lvl="0" indent="-171450" algn="l" rtl="0">
              <a:spcBef>
                <a:spcPts val="0"/>
              </a:spcBef>
              <a:spcAft>
                <a:spcPts val="0"/>
              </a:spcAft>
              <a:buSzPct val="100000"/>
              <a:buFont typeface="Arial" panose="020B0604020202020204" pitchFamily="34" charset="0"/>
              <a:buChar char="•"/>
            </a:pPr>
            <a:r>
              <a:rPr lang="en-US" sz="1200" dirty="0"/>
              <a:t>Superiority of LSTM: Between LSTM and ARIMA, LSTM showed lower error rates and superior accuracy, making it the preferred model for future stock predictions.</a:t>
            </a:r>
          </a:p>
          <a:p>
            <a:pPr marL="171450" lvl="0" indent="-171450" algn="l" rtl="0">
              <a:spcBef>
                <a:spcPts val="0"/>
              </a:spcBef>
              <a:spcAft>
                <a:spcPts val="0"/>
              </a:spcAft>
              <a:buSzPct val="100000"/>
              <a:buFont typeface="Arial" panose="020B0604020202020204" pitchFamily="34" charset="0"/>
              <a:buChar char="•"/>
            </a:pPr>
            <a:endParaRPr lang="en-US" sz="1200" dirty="0"/>
          </a:p>
          <a:p>
            <a:pPr marL="171450" lvl="0" indent="-171450" algn="l" rtl="0">
              <a:spcBef>
                <a:spcPts val="0"/>
              </a:spcBef>
              <a:spcAft>
                <a:spcPts val="0"/>
              </a:spcAft>
              <a:buSzPct val="100000"/>
              <a:buFont typeface="Arial" panose="020B0604020202020204" pitchFamily="34" charset="0"/>
              <a:buChar char="•"/>
            </a:pPr>
            <a:r>
              <a:rPr lang="en-US" sz="1200" dirty="0"/>
              <a:t>Fusion of Backtesting and Prediction: Combining </a:t>
            </a:r>
            <a:r>
              <a:rPr lang="en-US" sz="1200" dirty="0" err="1"/>
              <a:t>backtested</a:t>
            </a:r>
            <a:r>
              <a:rPr lang="en-US" sz="1200" dirty="0"/>
              <a:t> results with LSTM-based future predictions allows traders to identify future support and resistance levels effectively.</a:t>
            </a:r>
          </a:p>
          <a:p>
            <a:pPr marL="171450" lvl="0" indent="-171450" algn="l" rtl="0">
              <a:spcBef>
                <a:spcPts val="0"/>
              </a:spcBef>
              <a:spcAft>
                <a:spcPts val="0"/>
              </a:spcAft>
              <a:buSzPct val="100000"/>
              <a:buFont typeface="Arial" panose="020B0604020202020204" pitchFamily="34" charset="0"/>
              <a:buChar char="•"/>
            </a:pPr>
            <a:endParaRPr lang="en-US" sz="1200" dirty="0"/>
          </a:p>
          <a:p>
            <a:pPr marL="171450" lvl="0" indent="-171450" algn="l" rtl="0">
              <a:spcBef>
                <a:spcPts val="0"/>
              </a:spcBef>
              <a:spcAft>
                <a:spcPts val="0"/>
              </a:spcAft>
              <a:buSzPct val="100000"/>
              <a:buFont typeface="Arial" panose="020B0604020202020204" pitchFamily="34" charset="0"/>
              <a:buChar char="•"/>
            </a:pPr>
            <a:r>
              <a:rPr lang="en-US" sz="1200" dirty="0"/>
              <a:t>Enhanced Strategy Effectiveness: This fusion of backtesting and predictive analysis strengthens the strategy, making it a powerful and resilient tool for trading.</a:t>
            </a:r>
            <a:endParaRPr lang="en-US" sz="1100" dirty="0"/>
          </a:p>
        </p:txBody>
      </p:sp>
    </p:spTree>
    <p:extLst>
      <p:ext uri="{BB962C8B-B14F-4D97-AF65-F5344CB8AC3E}">
        <p14:creationId xmlns:p14="http://schemas.microsoft.com/office/powerpoint/2010/main" val="998354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cxnSp>
        <p:nvCxnSpPr>
          <p:cNvPr id="72" name="Google Shape;72;p4"/>
          <p:cNvCxnSpPr/>
          <p:nvPr/>
        </p:nvCxnSpPr>
        <p:spPr>
          <a:xfrm rot="10800000">
            <a:off x="8432750" y="0"/>
            <a:ext cx="0" cy="4131000"/>
          </a:xfrm>
          <a:prstGeom prst="straightConnector1">
            <a:avLst/>
          </a:prstGeom>
          <a:noFill/>
          <a:ln w="9525" cap="flat" cmpd="sng">
            <a:solidFill>
              <a:schemeClr val="dk1"/>
            </a:solidFill>
            <a:prstDash val="solid"/>
            <a:round/>
            <a:headEnd type="none" w="sm" len="sm"/>
            <a:tailEnd type="none" w="sm" len="sm"/>
          </a:ln>
        </p:spPr>
      </p:cxnSp>
      <p:sp>
        <p:nvSpPr>
          <p:cNvPr id="73" name="Google Shape;73;p4"/>
          <p:cNvSpPr txBox="1">
            <a:spLocks noGrp="1"/>
          </p:cNvSpPr>
          <p:nvPr>
            <p:ph type="title"/>
          </p:nvPr>
        </p:nvSpPr>
        <p:spPr>
          <a:xfrm flipH="1">
            <a:off x="1151999" y="235741"/>
            <a:ext cx="6257823" cy="976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500"/>
              <a:buNone/>
            </a:pPr>
            <a:r>
              <a:rPr lang="en-US" dirty="0">
                <a:solidFill>
                  <a:schemeClr val="accent2"/>
                </a:solidFill>
              </a:rPr>
              <a:t>References</a:t>
            </a:r>
            <a:endParaRPr dirty="0">
              <a:solidFill>
                <a:schemeClr val="accent2"/>
              </a:solidFill>
            </a:endParaRPr>
          </a:p>
        </p:txBody>
      </p:sp>
      <p:cxnSp>
        <p:nvCxnSpPr>
          <p:cNvPr id="75" name="Google Shape;75;p4"/>
          <p:cNvCxnSpPr/>
          <p:nvPr/>
        </p:nvCxnSpPr>
        <p:spPr>
          <a:xfrm>
            <a:off x="2507158" y="1190941"/>
            <a:ext cx="2407683" cy="0"/>
          </a:xfrm>
          <a:prstGeom prst="straightConnector1">
            <a:avLst/>
          </a:prstGeom>
          <a:noFill/>
          <a:ln w="38100" cap="rnd" cmpd="sng">
            <a:solidFill>
              <a:schemeClr val="accent1"/>
            </a:solidFill>
            <a:prstDash val="solid"/>
            <a:round/>
            <a:headEnd type="none" w="sm" len="sm"/>
            <a:tailEnd type="none" w="sm" len="sm"/>
          </a:ln>
        </p:spPr>
      </p:cxnSp>
      <p:sp>
        <p:nvSpPr>
          <p:cNvPr id="11" name="TextBox 10">
            <a:extLst>
              <a:ext uri="{FF2B5EF4-FFF2-40B4-BE49-F238E27FC236}">
                <a16:creationId xmlns:a16="http://schemas.microsoft.com/office/drawing/2014/main" id="{0802084A-6EFB-43AB-9AAD-6CBCB9DC6089}"/>
              </a:ext>
            </a:extLst>
          </p:cNvPr>
          <p:cNvSpPr txBox="1"/>
          <p:nvPr/>
        </p:nvSpPr>
        <p:spPr>
          <a:xfrm>
            <a:off x="982800" y="1427641"/>
            <a:ext cx="7311600" cy="276999"/>
          </a:xfrm>
          <a:prstGeom prst="rect">
            <a:avLst/>
          </a:prstGeom>
          <a:noFill/>
        </p:spPr>
        <p:txBody>
          <a:bodyPr wrap="square">
            <a:spAutoFit/>
          </a:bodyPr>
          <a:lstStyle/>
          <a:p>
            <a:pPr marL="171450" lvl="0" indent="-171450" algn="l" rtl="0">
              <a:spcBef>
                <a:spcPts val="0"/>
              </a:spcBef>
              <a:spcAft>
                <a:spcPts val="0"/>
              </a:spcAft>
              <a:buSzPct val="100000"/>
              <a:buFont typeface="Arial" panose="020B0604020202020204" pitchFamily="34" charset="0"/>
              <a:buChar char="•"/>
            </a:pPr>
            <a:endParaRPr lang="en-US" sz="1200" dirty="0"/>
          </a:p>
        </p:txBody>
      </p:sp>
      <p:sp>
        <p:nvSpPr>
          <p:cNvPr id="12" name="Google Shape;343;p46">
            <a:extLst>
              <a:ext uri="{FF2B5EF4-FFF2-40B4-BE49-F238E27FC236}">
                <a16:creationId xmlns:a16="http://schemas.microsoft.com/office/drawing/2014/main" id="{A5668203-E434-484A-AF20-065DA66975D9}"/>
              </a:ext>
            </a:extLst>
          </p:cNvPr>
          <p:cNvSpPr txBox="1">
            <a:spLocks noGrp="1"/>
          </p:cNvSpPr>
          <p:nvPr>
            <p:ph type="subTitle" idx="1"/>
          </p:nvPr>
        </p:nvSpPr>
        <p:spPr>
          <a:xfrm>
            <a:off x="895008" y="1440105"/>
            <a:ext cx="7024990" cy="305989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SzPct val="100000"/>
              <a:buFont typeface="Arial" panose="020B0604020202020204" pitchFamily="34" charset="0"/>
              <a:buChar char="•"/>
            </a:pPr>
            <a:r>
              <a:rPr lang="en-US" sz="1200" dirty="0"/>
              <a:t>1] H. </a:t>
            </a:r>
            <a:r>
              <a:rPr lang="en-US" sz="1200" dirty="0" err="1"/>
              <a:t>Manh</a:t>
            </a:r>
            <a:r>
              <a:rPr lang="en-US" sz="1200" dirty="0"/>
              <a:t>, Duong, B. </a:t>
            </a:r>
            <a:r>
              <a:rPr lang="en-US" sz="1200" dirty="0" err="1"/>
              <a:t>Siliverstovs</a:t>
            </a:r>
            <a:r>
              <a:rPr lang="en-US" sz="1200" dirty="0"/>
              <a:t>, </a:t>
            </a:r>
            <a:r>
              <a:rPr lang="en-US" sz="1200" dirty="0" err="1"/>
              <a:t>Manh</a:t>
            </a:r>
            <a:r>
              <a:rPr lang="en-US" sz="1200" dirty="0"/>
              <a:t>, and H. Duong, “The stock market and investment,” Jul. 2006. </a:t>
            </a:r>
          </a:p>
          <a:p>
            <a:pPr marL="171450" lvl="0" indent="-171450" algn="l" rtl="0">
              <a:spcBef>
                <a:spcPts val="0"/>
              </a:spcBef>
              <a:spcAft>
                <a:spcPts val="0"/>
              </a:spcAft>
              <a:buSzPct val="100000"/>
              <a:buFont typeface="Arial" panose="020B0604020202020204" pitchFamily="34" charset="0"/>
              <a:buChar char="•"/>
            </a:pPr>
            <a:endParaRPr lang="en-US" sz="1200" dirty="0"/>
          </a:p>
          <a:p>
            <a:pPr marL="171450" lvl="0" indent="-171450" algn="l" rtl="0">
              <a:spcBef>
                <a:spcPts val="0"/>
              </a:spcBef>
              <a:spcAft>
                <a:spcPts val="0"/>
              </a:spcAft>
              <a:buSzPct val="100000"/>
              <a:buFont typeface="Arial" panose="020B0604020202020204" pitchFamily="34" charset="0"/>
              <a:buChar char="•"/>
            </a:pPr>
            <a:r>
              <a:rPr lang="en-US" sz="1200" dirty="0"/>
              <a:t>[2] K. Chung and A. Bellotti, Evidence and </a:t>
            </a:r>
            <a:r>
              <a:rPr lang="en-US" sz="1200" dirty="0" err="1"/>
              <a:t>behaviour</a:t>
            </a:r>
            <a:r>
              <a:rPr lang="en-US" sz="1200" dirty="0"/>
              <a:t> of support and resistance levels in financial time series, Jan. 2021. </a:t>
            </a:r>
          </a:p>
          <a:p>
            <a:pPr marL="171450" lvl="0" indent="-171450" algn="l" rtl="0">
              <a:spcBef>
                <a:spcPts val="0"/>
              </a:spcBef>
              <a:spcAft>
                <a:spcPts val="0"/>
              </a:spcAft>
              <a:buSzPct val="100000"/>
              <a:buFont typeface="Arial" panose="020B0604020202020204" pitchFamily="34" charset="0"/>
              <a:buChar char="•"/>
            </a:pPr>
            <a:endParaRPr lang="en-US" sz="1200" dirty="0"/>
          </a:p>
          <a:p>
            <a:pPr marL="171450" lvl="0" indent="-171450" algn="l" rtl="0">
              <a:spcBef>
                <a:spcPts val="0"/>
              </a:spcBef>
              <a:spcAft>
                <a:spcPts val="0"/>
              </a:spcAft>
              <a:buSzPct val="100000"/>
              <a:buFont typeface="Arial" panose="020B0604020202020204" pitchFamily="34" charset="0"/>
              <a:buChar char="•"/>
            </a:pPr>
            <a:r>
              <a:rPr lang="en-US" sz="1200" dirty="0"/>
              <a:t>[3] S. </a:t>
            </a:r>
            <a:r>
              <a:rPr lang="en-US" sz="1200" dirty="0" err="1"/>
              <a:t>Tabot</a:t>
            </a:r>
            <a:r>
              <a:rPr lang="en-US" sz="1200" dirty="0"/>
              <a:t>, “Investigating the merits of support and resistance strategy: Evidence from international financial markets,” Journal of economic and social development, vol. 10, pp. 75–80, Sep. 2023. </a:t>
            </a:r>
          </a:p>
          <a:p>
            <a:pPr marL="171450" lvl="0" indent="-171450" algn="l" rtl="0">
              <a:spcBef>
                <a:spcPts val="0"/>
              </a:spcBef>
              <a:spcAft>
                <a:spcPts val="0"/>
              </a:spcAft>
              <a:buSzPct val="100000"/>
              <a:buFont typeface="Arial" panose="020B0604020202020204" pitchFamily="34" charset="0"/>
              <a:buChar char="•"/>
            </a:pPr>
            <a:endParaRPr lang="en-US" sz="1200" dirty="0"/>
          </a:p>
          <a:p>
            <a:pPr marL="171450" lvl="0" indent="-171450" algn="l" rtl="0">
              <a:spcBef>
                <a:spcPts val="0"/>
              </a:spcBef>
              <a:spcAft>
                <a:spcPts val="0"/>
              </a:spcAft>
              <a:buSzPct val="100000"/>
              <a:buFont typeface="Arial" panose="020B0604020202020204" pitchFamily="34" charset="0"/>
              <a:buChar char="•"/>
            </a:pPr>
            <a:r>
              <a:rPr lang="en-US" sz="1200" dirty="0"/>
              <a:t>[4] E. O. </a:t>
            </a:r>
            <a:r>
              <a:rPr lang="en-US" sz="1200" dirty="0" err="1"/>
              <a:t>Yıldırım</a:t>
            </a:r>
            <a:r>
              <a:rPr lang="en-US" sz="1200" dirty="0"/>
              <a:t>, M. </a:t>
            </a:r>
            <a:r>
              <a:rPr lang="en-US" sz="1200" dirty="0" err="1"/>
              <a:t>U¸car</a:t>
            </a:r>
            <a:r>
              <a:rPr lang="en-US" sz="1200" dirty="0"/>
              <a:t>, and A. M. </a:t>
            </a:r>
            <a:r>
              <a:rPr lang="en-US" sz="1200" dirty="0" err="1"/>
              <a:t>Ozbayo˘glu</a:t>
            </a:r>
            <a:r>
              <a:rPr lang="en-US" sz="1200" dirty="0"/>
              <a:t>, “Evolutionary ¨ optimized stock support-resistance line detection for algorithmic trading systems,” in 2019 1st International Informatics and Software Engineering Conference (UBMYK), 2019, pp. 1–6. </a:t>
            </a:r>
            <a:r>
              <a:rPr lang="en-US" sz="1200" dirty="0" err="1"/>
              <a:t>doi</a:t>
            </a:r>
            <a:r>
              <a:rPr lang="en-US" sz="1200" dirty="0"/>
              <a:t>: 10.1109/UBMYK48245.2019.8965471.</a:t>
            </a:r>
            <a:endParaRPr lang="en-US" sz="1100" dirty="0"/>
          </a:p>
        </p:txBody>
      </p:sp>
    </p:spTree>
    <p:extLst>
      <p:ext uri="{BB962C8B-B14F-4D97-AF65-F5344CB8AC3E}">
        <p14:creationId xmlns:p14="http://schemas.microsoft.com/office/powerpoint/2010/main" val="597545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9" name="Google Shape;333;p45">
            <a:extLst>
              <a:ext uri="{FF2B5EF4-FFF2-40B4-BE49-F238E27FC236}">
                <a16:creationId xmlns:a16="http://schemas.microsoft.com/office/drawing/2014/main" id="{64BCC4DB-E933-4C2B-95E0-E5D6D15C8EBE}"/>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TextBox 9">
            <a:extLst>
              <a:ext uri="{FF2B5EF4-FFF2-40B4-BE49-F238E27FC236}">
                <a16:creationId xmlns:a16="http://schemas.microsoft.com/office/drawing/2014/main" id="{9F724240-1795-4521-B324-1E4816AB8B0D}"/>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03</a:t>
            </a:r>
            <a:endParaRPr lang="en-US" sz="2400" dirty="0">
              <a:latin typeface="Golos Text" panose="020B0604020202020204" charset="0"/>
              <a:cs typeface="Golos Text" panose="020B0604020202020204" charset="0"/>
            </a:endParaRPr>
          </a:p>
        </p:txBody>
      </p:sp>
      <p:pic>
        <p:nvPicPr>
          <p:cNvPr id="5" name="Picture 4">
            <a:extLst>
              <a:ext uri="{FF2B5EF4-FFF2-40B4-BE49-F238E27FC236}">
                <a16:creationId xmlns:a16="http://schemas.microsoft.com/office/drawing/2014/main" id="{A0E6CC6B-9D06-4C4C-AAF2-5BB1C52C917C}"/>
              </a:ext>
            </a:extLst>
          </p:cNvPr>
          <p:cNvPicPr>
            <a:picLocks noChangeAspect="1"/>
          </p:cNvPicPr>
          <p:nvPr/>
        </p:nvPicPr>
        <p:blipFill>
          <a:blip r:embed="rId3"/>
          <a:stretch>
            <a:fillRect/>
          </a:stretch>
        </p:blipFill>
        <p:spPr>
          <a:xfrm>
            <a:off x="1799611" y="489600"/>
            <a:ext cx="5385989" cy="407539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body" idx="1"/>
          </p:nvPr>
        </p:nvSpPr>
        <p:spPr>
          <a:xfrm>
            <a:off x="691625" y="1706400"/>
            <a:ext cx="7962775" cy="1804501"/>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Clr>
                <a:schemeClr val="accent2"/>
              </a:buClr>
              <a:buSzPts val="1200"/>
              <a:buFont typeface="Arial" panose="020B0604020202020204" pitchFamily="34" charset="0"/>
              <a:buChar char="•"/>
            </a:pPr>
            <a:r>
              <a:rPr lang="en-US" dirty="0">
                <a:solidFill>
                  <a:schemeClr val="tx1"/>
                </a:solidFill>
              </a:rPr>
              <a:t>To backtest the support and resistance trading strategy by analyzing historical stock data.</a:t>
            </a:r>
          </a:p>
          <a:p>
            <a:pPr marL="285750" lvl="0" indent="-285750" algn="l" rtl="0">
              <a:lnSpc>
                <a:spcPct val="115000"/>
              </a:lnSpc>
              <a:spcBef>
                <a:spcPts val="0"/>
              </a:spcBef>
              <a:spcAft>
                <a:spcPts val="0"/>
              </a:spcAft>
              <a:buClr>
                <a:schemeClr val="accent2"/>
              </a:buClr>
              <a:buSzPts val="1200"/>
              <a:buFont typeface="Arial" panose="020B0604020202020204" pitchFamily="34" charset="0"/>
              <a:buChar char="•"/>
            </a:pPr>
            <a:endParaRPr lang="en-US" dirty="0">
              <a:solidFill>
                <a:schemeClr val="tx1"/>
              </a:solidFill>
            </a:endParaRPr>
          </a:p>
          <a:p>
            <a:pPr marL="285750" lvl="0" indent="-285750" algn="l" rtl="0">
              <a:lnSpc>
                <a:spcPct val="115000"/>
              </a:lnSpc>
              <a:spcBef>
                <a:spcPts val="0"/>
              </a:spcBef>
              <a:spcAft>
                <a:spcPts val="0"/>
              </a:spcAft>
              <a:buClr>
                <a:schemeClr val="accent2"/>
              </a:buClr>
              <a:buSzPts val="1200"/>
              <a:buFont typeface="Arial" panose="020B0604020202020204" pitchFamily="34" charset="0"/>
              <a:buChar char="•"/>
            </a:pPr>
            <a:r>
              <a:rPr lang="en-US" dirty="0">
                <a:solidFill>
                  <a:schemeClr val="tx1"/>
                </a:solidFill>
              </a:rPr>
              <a:t>To predict future stock movements by employing advanced predictive models.</a:t>
            </a:r>
            <a:endParaRPr dirty="0">
              <a:solidFill>
                <a:schemeClr val="tx1"/>
              </a:solidFill>
            </a:endParaRPr>
          </a:p>
        </p:txBody>
      </p:sp>
      <p:sp>
        <p:nvSpPr>
          <p:cNvPr id="82" name="Google Shape;82;p5"/>
          <p:cNvSpPr txBox="1">
            <a:spLocks noGrp="1"/>
          </p:cNvSpPr>
          <p:nvPr>
            <p:ph type="title"/>
          </p:nvPr>
        </p:nvSpPr>
        <p:spPr>
          <a:xfrm>
            <a:off x="713224" y="441850"/>
            <a:ext cx="5298775" cy="54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en-US" dirty="0">
                <a:solidFill>
                  <a:schemeClr val="accent1"/>
                </a:solidFill>
              </a:rPr>
              <a:t>Objectives of the Research</a:t>
            </a:r>
            <a:endParaRPr dirty="0">
              <a:solidFill>
                <a:schemeClr val="accent1"/>
              </a:solidFill>
            </a:endParaRPr>
          </a:p>
        </p:txBody>
      </p:sp>
      <p:cxnSp>
        <p:nvCxnSpPr>
          <p:cNvPr id="83" name="Google Shape;83;p5"/>
          <p:cNvCxnSpPr>
            <a:cxnSpLocks/>
          </p:cNvCxnSpPr>
          <p:nvPr/>
        </p:nvCxnSpPr>
        <p:spPr>
          <a:xfrm>
            <a:off x="2802358" y="1270976"/>
            <a:ext cx="2655242" cy="0"/>
          </a:xfrm>
          <a:prstGeom prst="straightConnector1">
            <a:avLst/>
          </a:prstGeom>
          <a:noFill/>
          <a:ln w="38100" cap="rnd" cmpd="sng">
            <a:solidFill>
              <a:schemeClr val="accent1"/>
            </a:solidFill>
            <a:prstDash val="solid"/>
            <a:round/>
            <a:headEnd type="none" w="sm" len="sm"/>
            <a:tailEnd type="none" w="sm" len="sm"/>
          </a:ln>
        </p:spPr>
      </p:cxnSp>
      <p:sp>
        <p:nvSpPr>
          <p:cNvPr id="9" name="Google Shape;333;p45">
            <a:extLst>
              <a:ext uri="{FF2B5EF4-FFF2-40B4-BE49-F238E27FC236}">
                <a16:creationId xmlns:a16="http://schemas.microsoft.com/office/drawing/2014/main" id="{2C895534-D3AD-42A1-B4FC-017B8D5FB0D1}"/>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B0D61E74-2ED1-4F9C-9F14-C382B1261A13}"/>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04</a:t>
            </a:r>
            <a:endParaRPr lang="en-US" sz="2400" dirty="0">
              <a:latin typeface="Golos Text" panose="020B0604020202020204" charset="0"/>
              <a:cs typeface="Golos Text" panose="020B0604020202020204" charset="0"/>
            </a:endParaRPr>
          </a:p>
        </p:txBody>
      </p:sp>
    </p:spTree>
    <p:extLst>
      <p:ext uri="{BB962C8B-B14F-4D97-AF65-F5344CB8AC3E}">
        <p14:creationId xmlns:p14="http://schemas.microsoft.com/office/powerpoint/2010/main" val="990342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grpSp>
        <p:nvGrpSpPr>
          <p:cNvPr id="70" name="Google Shape;70;p4"/>
          <p:cNvGrpSpPr/>
          <p:nvPr/>
        </p:nvGrpSpPr>
        <p:grpSpPr>
          <a:xfrm>
            <a:off x="6670200" y="0"/>
            <a:ext cx="2473800" cy="4131000"/>
            <a:chOff x="6670200" y="0"/>
            <a:chExt cx="2473800" cy="4131000"/>
          </a:xfrm>
        </p:grpSpPr>
        <p:sp>
          <p:nvSpPr>
            <p:cNvPr id="71" name="Google Shape;71;p4"/>
            <p:cNvSpPr/>
            <p:nvPr/>
          </p:nvSpPr>
          <p:spPr>
            <a:xfrm flipH="1">
              <a:off x="667020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2" name="Google Shape;72;p4"/>
            <p:cNvCxnSpPr/>
            <p:nvPr/>
          </p:nvCxnSpPr>
          <p:spPr>
            <a:xfrm rot="10800000">
              <a:off x="8432750" y="0"/>
              <a:ext cx="0" cy="4131000"/>
            </a:xfrm>
            <a:prstGeom prst="straightConnector1">
              <a:avLst/>
            </a:prstGeom>
            <a:noFill/>
            <a:ln w="9525" cap="flat" cmpd="sng">
              <a:solidFill>
                <a:schemeClr val="dk1"/>
              </a:solidFill>
              <a:prstDash val="solid"/>
              <a:round/>
              <a:headEnd type="none" w="sm" len="sm"/>
              <a:tailEnd type="none" w="sm" len="sm"/>
            </a:ln>
          </p:spPr>
        </p:cxnSp>
      </p:grpSp>
      <p:sp>
        <p:nvSpPr>
          <p:cNvPr id="73" name="Google Shape;73;p4"/>
          <p:cNvSpPr txBox="1">
            <a:spLocks noGrp="1"/>
          </p:cNvSpPr>
          <p:nvPr>
            <p:ph type="title"/>
          </p:nvPr>
        </p:nvSpPr>
        <p:spPr>
          <a:xfrm flipH="1">
            <a:off x="2862000" y="2284050"/>
            <a:ext cx="4915500" cy="976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500"/>
              <a:buNone/>
            </a:pPr>
            <a:r>
              <a:rPr lang="en-US" dirty="0"/>
              <a:t>Research Problem</a:t>
            </a:r>
            <a:endParaRPr dirty="0"/>
          </a:p>
        </p:txBody>
      </p:sp>
      <p:sp>
        <p:nvSpPr>
          <p:cNvPr id="74" name="Google Shape;74;p4"/>
          <p:cNvSpPr txBox="1">
            <a:spLocks noGrp="1"/>
          </p:cNvSpPr>
          <p:nvPr>
            <p:ph type="title" idx="2"/>
          </p:nvPr>
        </p:nvSpPr>
        <p:spPr>
          <a:xfrm flipH="1">
            <a:off x="6555825" y="1012500"/>
            <a:ext cx="1076100" cy="870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5300"/>
              <a:buNone/>
            </a:pPr>
            <a:r>
              <a:rPr lang="en-US" dirty="0"/>
              <a:t>05</a:t>
            </a:r>
            <a:endParaRPr dirty="0"/>
          </a:p>
        </p:txBody>
      </p:sp>
      <p:cxnSp>
        <p:nvCxnSpPr>
          <p:cNvPr id="75" name="Google Shape;75;p4"/>
          <p:cNvCxnSpPr/>
          <p:nvPr/>
        </p:nvCxnSpPr>
        <p:spPr>
          <a:xfrm>
            <a:off x="5466358" y="3340800"/>
            <a:ext cx="2407683" cy="0"/>
          </a:xfrm>
          <a:prstGeom prst="straightConnector1">
            <a:avLst/>
          </a:prstGeom>
          <a:noFill/>
          <a:ln w="38100" cap="rnd" cmpd="sng">
            <a:solidFill>
              <a:schemeClr val="accent1"/>
            </a:solidFill>
            <a:prstDash val="solid"/>
            <a:round/>
            <a:headEnd type="none" w="sm" len="sm"/>
            <a:tailEnd type="none" w="sm" len="sm"/>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5" name="Google Shape;333;p45">
            <a:extLst>
              <a:ext uri="{FF2B5EF4-FFF2-40B4-BE49-F238E27FC236}">
                <a16:creationId xmlns:a16="http://schemas.microsoft.com/office/drawing/2014/main" id="{FE6EDC26-1864-4FE2-828A-8031D6392968}"/>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6"/>
          <p:cNvSpPr txBox="1">
            <a:spLocks noGrp="1"/>
          </p:cNvSpPr>
          <p:nvPr>
            <p:ph type="title"/>
          </p:nvPr>
        </p:nvSpPr>
        <p:spPr>
          <a:xfrm>
            <a:off x="159786" y="470575"/>
            <a:ext cx="48579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2"/>
                </a:solidFill>
              </a:rPr>
              <a:t>Research Problem</a:t>
            </a:r>
            <a:endParaRPr dirty="0">
              <a:solidFill>
                <a:schemeClr val="accent2"/>
              </a:solidFill>
            </a:endParaRPr>
          </a:p>
        </p:txBody>
      </p:sp>
      <p:sp>
        <p:nvSpPr>
          <p:cNvPr id="343" name="Google Shape;343;p46"/>
          <p:cNvSpPr txBox="1">
            <a:spLocks noGrp="1"/>
          </p:cNvSpPr>
          <p:nvPr>
            <p:ph type="subTitle" idx="1"/>
          </p:nvPr>
        </p:nvSpPr>
        <p:spPr>
          <a:xfrm>
            <a:off x="902208" y="1562400"/>
            <a:ext cx="7924992" cy="28440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SzPct val="100000"/>
              <a:buFont typeface="Arial" panose="020B0604020202020204" pitchFamily="34" charset="0"/>
              <a:buChar char="•"/>
            </a:pPr>
            <a:r>
              <a:rPr lang="en-US" sz="1400" dirty="0"/>
              <a:t>Identification of Effective Trading Signals: Determine how well the strategy identifies support and resistance levels using specific candlestick patterns.</a:t>
            </a:r>
          </a:p>
          <a:p>
            <a:pPr marL="171450" lvl="0" indent="-171450" algn="l" rtl="0">
              <a:spcBef>
                <a:spcPts val="0"/>
              </a:spcBef>
              <a:spcAft>
                <a:spcPts val="0"/>
              </a:spcAft>
              <a:buSzPct val="100000"/>
              <a:buFont typeface="Arial" panose="020B0604020202020204" pitchFamily="34" charset="0"/>
              <a:buChar char="•"/>
            </a:pPr>
            <a:endParaRPr lang="en-US" sz="1400" dirty="0"/>
          </a:p>
          <a:p>
            <a:pPr marL="171450" lvl="0" indent="-171450" algn="l" rtl="0">
              <a:spcBef>
                <a:spcPts val="0"/>
              </a:spcBef>
              <a:spcAft>
                <a:spcPts val="0"/>
              </a:spcAft>
              <a:buSzPct val="100000"/>
              <a:buFont typeface="Arial" panose="020B0604020202020204" pitchFamily="34" charset="0"/>
              <a:buChar char="•"/>
            </a:pPr>
            <a:r>
              <a:rPr lang="en-US" sz="1400" dirty="0"/>
              <a:t>Assessing Historical Performance: Evaluate the profitability and risk management of the strategy through backtesting with historical stock data.</a:t>
            </a:r>
          </a:p>
          <a:p>
            <a:pPr marL="171450" lvl="0" indent="-171450" algn="l" rtl="0">
              <a:spcBef>
                <a:spcPts val="0"/>
              </a:spcBef>
              <a:spcAft>
                <a:spcPts val="0"/>
              </a:spcAft>
              <a:buSzPct val="100000"/>
              <a:buFont typeface="Arial" panose="020B0604020202020204" pitchFamily="34" charset="0"/>
              <a:buChar char="•"/>
            </a:pPr>
            <a:endParaRPr lang="en-US" sz="1400" dirty="0"/>
          </a:p>
          <a:p>
            <a:pPr marL="171450" lvl="0" indent="-171450" algn="l" rtl="0">
              <a:spcBef>
                <a:spcPts val="0"/>
              </a:spcBef>
              <a:spcAft>
                <a:spcPts val="0"/>
              </a:spcAft>
              <a:buSzPct val="100000"/>
              <a:buFont typeface="Arial" panose="020B0604020202020204" pitchFamily="34" charset="0"/>
              <a:buChar char="•"/>
            </a:pPr>
            <a:r>
              <a:rPr lang="en-US" sz="1400" dirty="0"/>
              <a:t>Predicting Future Price Movements: Utilize advanced predictive models, including LSTM networks and ARIMA model to forecast future price movements.</a:t>
            </a:r>
          </a:p>
          <a:p>
            <a:pPr marL="171450" lvl="0" indent="-171450" algn="l" rtl="0">
              <a:spcBef>
                <a:spcPts val="0"/>
              </a:spcBef>
              <a:spcAft>
                <a:spcPts val="0"/>
              </a:spcAft>
              <a:buSzPct val="100000"/>
              <a:buFont typeface="Arial" panose="020B0604020202020204" pitchFamily="34" charset="0"/>
              <a:buChar char="•"/>
            </a:pPr>
            <a:endParaRPr lang="en-US" sz="1400" dirty="0"/>
          </a:p>
          <a:p>
            <a:pPr marL="171450" lvl="0" indent="-171450" algn="l" rtl="0">
              <a:spcBef>
                <a:spcPts val="0"/>
              </a:spcBef>
              <a:spcAft>
                <a:spcPts val="0"/>
              </a:spcAft>
              <a:buSzPct val="100000"/>
              <a:buFont typeface="Arial" panose="020B0604020202020204" pitchFamily="34" charset="0"/>
              <a:buChar char="•"/>
            </a:pPr>
            <a:r>
              <a:rPr lang="en-US" sz="1400" dirty="0"/>
              <a:t>Visualizing Outcomes: Assess how effectively the strategy’s outcomes, including identified levels, generated signals, predictive forecasts, and backtesting results are visualized.</a:t>
            </a:r>
            <a:endParaRPr lang="en-US" sz="1200" dirty="0"/>
          </a:p>
        </p:txBody>
      </p:sp>
      <p:cxnSp>
        <p:nvCxnSpPr>
          <p:cNvPr id="6" name="Google Shape;181;p19">
            <a:extLst>
              <a:ext uri="{FF2B5EF4-FFF2-40B4-BE49-F238E27FC236}">
                <a16:creationId xmlns:a16="http://schemas.microsoft.com/office/drawing/2014/main" id="{F29E5D35-719B-444D-8643-962E57C4BBB3}"/>
              </a:ext>
            </a:extLst>
          </p:cNvPr>
          <p:cNvCxnSpPr>
            <a:cxnSpLocks/>
          </p:cNvCxnSpPr>
          <p:nvPr/>
        </p:nvCxnSpPr>
        <p:spPr>
          <a:xfrm>
            <a:off x="2344317" y="1346400"/>
            <a:ext cx="2407683" cy="0"/>
          </a:xfrm>
          <a:prstGeom prst="straightConnector1">
            <a:avLst/>
          </a:prstGeom>
          <a:noFill/>
          <a:ln w="38100" cap="rnd" cmpd="sng">
            <a:solidFill>
              <a:schemeClr val="accent1"/>
            </a:solidFill>
            <a:prstDash val="solid"/>
            <a:round/>
            <a:headEnd type="none" w="med" len="med"/>
            <a:tailEnd type="none" w="med" len="med"/>
          </a:ln>
        </p:spPr>
      </p:cxnSp>
      <p:sp>
        <p:nvSpPr>
          <p:cNvPr id="7" name="TextBox 6">
            <a:extLst>
              <a:ext uri="{FF2B5EF4-FFF2-40B4-BE49-F238E27FC236}">
                <a16:creationId xmlns:a16="http://schemas.microsoft.com/office/drawing/2014/main" id="{FB94826A-EE8E-4D8D-AD25-72107D830A59}"/>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06</a:t>
            </a:r>
            <a:endParaRPr lang="en-US" sz="2400" dirty="0">
              <a:latin typeface="Golos Text" panose="020B0604020202020204" charset="0"/>
              <a:cs typeface="Golos Text" panose="020B0604020202020204" charset="0"/>
            </a:endParaRPr>
          </a:p>
        </p:txBody>
      </p:sp>
    </p:spTree>
    <p:extLst>
      <p:ext uri="{BB962C8B-B14F-4D97-AF65-F5344CB8AC3E}">
        <p14:creationId xmlns:p14="http://schemas.microsoft.com/office/powerpoint/2010/main" val="2103126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45"/>
          <p:cNvGrpSpPr/>
          <p:nvPr/>
        </p:nvGrpSpPr>
        <p:grpSpPr>
          <a:xfrm>
            <a:off x="0" y="0"/>
            <a:ext cx="2473800" cy="4131000"/>
            <a:chOff x="0" y="0"/>
            <a:chExt cx="2473800" cy="4131000"/>
          </a:xfrm>
        </p:grpSpPr>
        <p:sp>
          <p:nvSpPr>
            <p:cNvPr id="333" name="Google Shape;333;p45"/>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34" name="Google Shape;334;p45"/>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5" name="Google Shape;335;p45"/>
          <p:cNvSpPr txBox="1">
            <a:spLocks noGrp="1"/>
          </p:cNvSpPr>
          <p:nvPr>
            <p:ph type="title"/>
          </p:nvPr>
        </p:nvSpPr>
        <p:spPr>
          <a:xfrm>
            <a:off x="1692075" y="2145600"/>
            <a:ext cx="6487125" cy="14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2"/>
                </a:solidFill>
              </a:rPr>
              <a:t>Methodology</a:t>
            </a:r>
          </a:p>
        </p:txBody>
      </p:sp>
      <p:sp>
        <p:nvSpPr>
          <p:cNvPr id="336" name="Google Shape;336;p45"/>
          <p:cNvSpPr txBox="1">
            <a:spLocks noGrp="1"/>
          </p:cNvSpPr>
          <p:nvPr>
            <p:ph type="title" idx="2"/>
          </p:nvPr>
        </p:nvSpPr>
        <p:spPr>
          <a:xfrm>
            <a:off x="1512075" y="1012500"/>
            <a:ext cx="1076100" cy="8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cxnSp>
        <p:nvCxnSpPr>
          <p:cNvPr id="10" name="Google Shape;181;p19">
            <a:extLst>
              <a:ext uri="{FF2B5EF4-FFF2-40B4-BE49-F238E27FC236}">
                <a16:creationId xmlns:a16="http://schemas.microsoft.com/office/drawing/2014/main" id="{8F61956F-3C6A-4260-A0B0-898CE9E13E01}"/>
              </a:ext>
            </a:extLst>
          </p:cNvPr>
          <p:cNvCxnSpPr>
            <a:cxnSpLocks/>
          </p:cNvCxnSpPr>
          <p:nvPr/>
        </p:nvCxnSpPr>
        <p:spPr>
          <a:xfrm>
            <a:off x="3568317" y="3211200"/>
            <a:ext cx="2407683" cy="0"/>
          </a:xfrm>
          <a:prstGeom prst="straightConnector1">
            <a:avLst/>
          </a:prstGeom>
          <a:noFill/>
          <a:ln w="38100" cap="rnd" cmpd="sng">
            <a:solidFill>
              <a:schemeClr val="tx1"/>
            </a:solidFill>
            <a:prstDash val="solid"/>
            <a:round/>
            <a:headEnd type="none" w="med" len="med"/>
            <a:tailEnd type="none" w="med" len="med"/>
          </a:ln>
        </p:spPr>
      </p:cxnSp>
    </p:spTree>
    <p:extLst>
      <p:ext uri="{BB962C8B-B14F-4D97-AF65-F5344CB8AC3E}">
        <p14:creationId xmlns:p14="http://schemas.microsoft.com/office/powerpoint/2010/main" val="1711332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5"/>
          <p:cNvSpPr txBox="1">
            <a:spLocks noGrp="1"/>
          </p:cNvSpPr>
          <p:nvPr>
            <p:ph type="title"/>
          </p:nvPr>
        </p:nvSpPr>
        <p:spPr>
          <a:xfrm>
            <a:off x="562024" y="103450"/>
            <a:ext cx="5298775" cy="54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en-US" dirty="0">
                <a:solidFill>
                  <a:schemeClr val="tx1"/>
                </a:solidFill>
              </a:rPr>
              <a:t>Waterfall Model</a:t>
            </a:r>
            <a:endParaRPr dirty="0">
              <a:solidFill>
                <a:schemeClr val="tx1"/>
              </a:solidFill>
            </a:endParaRPr>
          </a:p>
        </p:txBody>
      </p:sp>
      <p:cxnSp>
        <p:nvCxnSpPr>
          <p:cNvPr id="83" name="Google Shape;83;p5"/>
          <p:cNvCxnSpPr/>
          <p:nvPr/>
        </p:nvCxnSpPr>
        <p:spPr>
          <a:xfrm>
            <a:off x="2031958" y="763200"/>
            <a:ext cx="1769642" cy="0"/>
          </a:xfrm>
          <a:prstGeom prst="straightConnector1">
            <a:avLst/>
          </a:prstGeom>
          <a:noFill/>
          <a:ln w="38100" cap="rnd" cmpd="sng">
            <a:solidFill>
              <a:schemeClr val="accent1"/>
            </a:solidFill>
            <a:prstDash val="solid"/>
            <a:round/>
            <a:headEnd type="none" w="sm" len="sm"/>
            <a:tailEnd type="none" w="sm" len="sm"/>
          </a:ln>
        </p:spPr>
      </p:cxnSp>
      <p:sp>
        <p:nvSpPr>
          <p:cNvPr id="9" name="Google Shape;333;p45">
            <a:extLst>
              <a:ext uri="{FF2B5EF4-FFF2-40B4-BE49-F238E27FC236}">
                <a16:creationId xmlns:a16="http://schemas.microsoft.com/office/drawing/2014/main" id="{2C895534-D3AD-42A1-B4FC-017B8D5FB0D1}"/>
              </a:ext>
            </a:extLst>
          </p:cNvPr>
          <p:cNvSpPr/>
          <p:nvPr/>
        </p:nvSpPr>
        <p:spPr>
          <a:xfrm>
            <a:off x="7833600" y="4"/>
            <a:ext cx="864000" cy="12709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TextBox 10">
            <a:extLst>
              <a:ext uri="{FF2B5EF4-FFF2-40B4-BE49-F238E27FC236}">
                <a16:creationId xmlns:a16="http://schemas.microsoft.com/office/drawing/2014/main" id="{B0D61E74-2ED1-4F9C-9F14-C382B1261A13}"/>
              </a:ext>
            </a:extLst>
          </p:cNvPr>
          <p:cNvSpPr txBox="1"/>
          <p:nvPr/>
        </p:nvSpPr>
        <p:spPr>
          <a:xfrm>
            <a:off x="7956000" y="648001"/>
            <a:ext cx="604800" cy="461665"/>
          </a:xfrm>
          <a:prstGeom prst="rect">
            <a:avLst/>
          </a:prstGeom>
          <a:noFill/>
        </p:spPr>
        <p:txBody>
          <a:bodyPr wrap="square">
            <a:spAutoFit/>
          </a:bodyPr>
          <a:lstStyle/>
          <a:p>
            <a:r>
              <a:rPr lang="en" sz="2400" dirty="0">
                <a:latin typeface="Golos Text" panose="020B0604020202020204" charset="0"/>
                <a:cs typeface="Golos Text" panose="020B0604020202020204" charset="0"/>
              </a:rPr>
              <a:t>08</a:t>
            </a:r>
            <a:endParaRPr lang="en-US" sz="2400" dirty="0">
              <a:latin typeface="Golos Text" panose="020B0604020202020204" charset="0"/>
              <a:cs typeface="Golos Text" panose="020B0604020202020204" charset="0"/>
            </a:endParaRPr>
          </a:p>
        </p:txBody>
      </p:sp>
      <p:sp>
        <p:nvSpPr>
          <p:cNvPr id="2" name="Rectangle: Rounded Corners 1">
            <a:extLst>
              <a:ext uri="{FF2B5EF4-FFF2-40B4-BE49-F238E27FC236}">
                <a16:creationId xmlns:a16="http://schemas.microsoft.com/office/drawing/2014/main" id="{03B59CB5-EB51-4109-BE95-24CC21E42E13}"/>
              </a:ext>
            </a:extLst>
          </p:cNvPr>
          <p:cNvSpPr/>
          <p:nvPr/>
        </p:nvSpPr>
        <p:spPr>
          <a:xfrm>
            <a:off x="1347179" y="952025"/>
            <a:ext cx="1684800" cy="5499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Data Collection</a:t>
            </a:r>
          </a:p>
        </p:txBody>
      </p:sp>
      <p:sp>
        <p:nvSpPr>
          <p:cNvPr id="8" name="Rectangle: Rounded Corners 7">
            <a:extLst>
              <a:ext uri="{FF2B5EF4-FFF2-40B4-BE49-F238E27FC236}">
                <a16:creationId xmlns:a16="http://schemas.microsoft.com/office/drawing/2014/main" id="{4A57546C-22D9-48CD-8DB8-CCA1F086583F}"/>
              </a:ext>
            </a:extLst>
          </p:cNvPr>
          <p:cNvSpPr/>
          <p:nvPr/>
        </p:nvSpPr>
        <p:spPr>
          <a:xfrm>
            <a:off x="5168400" y="3548475"/>
            <a:ext cx="1684800" cy="5499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Predictive Analysis Model</a:t>
            </a:r>
          </a:p>
        </p:txBody>
      </p:sp>
      <p:sp>
        <p:nvSpPr>
          <p:cNvPr id="10" name="Rectangle: Rounded Corners 9">
            <a:extLst>
              <a:ext uri="{FF2B5EF4-FFF2-40B4-BE49-F238E27FC236}">
                <a16:creationId xmlns:a16="http://schemas.microsoft.com/office/drawing/2014/main" id="{6B79C240-4D8E-4616-9CEB-8B362B02F52A}"/>
              </a:ext>
            </a:extLst>
          </p:cNvPr>
          <p:cNvSpPr/>
          <p:nvPr/>
        </p:nvSpPr>
        <p:spPr>
          <a:xfrm>
            <a:off x="3195600" y="2246025"/>
            <a:ext cx="1684800" cy="5499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Strategy Implementation</a:t>
            </a:r>
          </a:p>
        </p:txBody>
      </p:sp>
      <p:sp>
        <p:nvSpPr>
          <p:cNvPr id="12" name="Rectangle: Rounded Corners 11">
            <a:extLst>
              <a:ext uri="{FF2B5EF4-FFF2-40B4-BE49-F238E27FC236}">
                <a16:creationId xmlns:a16="http://schemas.microsoft.com/office/drawing/2014/main" id="{77A5F0E7-B073-43E7-B365-BCAD3E29AA25}"/>
              </a:ext>
            </a:extLst>
          </p:cNvPr>
          <p:cNvSpPr/>
          <p:nvPr/>
        </p:nvSpPr>
        <p:spPr>
          <a:xfrm>
            <a:off x="4053600" y="2900250"/>
            <a:ext cx="1684800" cy="5499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Backtesting Framework</a:t>
            </a:r>
          </a:p>
        </p:txBody>
      </p:sp>
      <p:sp>
        <p:nvSpPr>
          <p:cNvPr id="13" name="Rectangle: Rounded Corners 12">
            <a:extLst>
              <a:ext uri="{FF2B5EF4-FFF2-40B4-BE49-F238E27FC236}">
                <a16:creationId xmlns:a16="http://schemas.microsoft.com/office/drawing/2014/main" id="{2AD91A35-57CD-4DC7-A783-4BF6CFA83F1E}"/>
              </a:ext>
            </a:extLst>
          </p:cNvPr>
          <p:cNvSpPr/>
          <p:nvPr/>
        </p:nvSpPr>
        <p:spPr>
          <a:xfrm>
            <a:off x="2260379" y="1606050"/>
            <a:ext cx="1684800" cy="5499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Data Preprocessing</a:t>
            </a:r>
          </a:p>
        </p:txBody>
      </p:sp>
      <p:sp>
        <p:nvSpPr>
          <p:cNvPr id="14" name="Rectangle: Rounded Corners 13">
            <a:extLst>
              <a:ext uri="{FF2B5EF4-FFF2-40B4-BE49-F238E27FC236}">
                <a16:creationId xmlns:a16="http://schemas.microsoft.com/office/drawing/2014/main" id="{4C752C8B-9395-4E04-8592-319E5DB8F531}"/>
              </a:ext>
            </a:extLst>
          </p:cNvPr>
          <p:cNvSpPr/>
          <p:nvPr/>
        </p:nvSpPr>
        <p:spPr>
          <a:xfrm>
            <a:off x="5997600" y="4196700"/>
            <a:ext cx="1684800" cy="5499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Deployment of Model</a:t>
            </a:r>
          </a:p>
        </p:txBody>
      </p:sp>
      <p:cxnSp>
        <p:nvCxnSpPr>
          <p:cNvPr id="6" name="Connector: Curved 5">
            <a:extLst>
              <a:ext uri="{FF2B5EF4-FFF2-40B4-BE49-F238E27FC236}">
                <a16:creationId xmlns:a16="http://schemas.microsoft.com/office/drawing/2014/main" id="{B8BF9907-356C-460F-833A-FBBD2340E94C}"/>
              </a:ext>
            </a:extLst>
          </p:cNvPr>
          <p:cNvCxnSpPr>
            <a:stCxn id="2" idx="3"/>
          </p:cNvCxnSpPr>
          <p:nvPr/>
        </p:nvCxnSpPr>
        <p:spPr>
          <a:xfrm>
            <a:off x="3031979" y="1226975"/>
            <a:ext cx="316021" cy="3790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2A177D1C-0155-4821-922B-19C4438532EF}"/>
              </a:ext>
            </a:extLst>
          </p:cNvPr>
          <p:cNvCxnSpPr/>
          <p:nvPr/>
        </p:nvCxnSpPr>
        <p:spPr>
          <a:xfrm>
            <a:off x="3969179" y="1861775"/>
            <a:ext cx="316021" cy="3790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C4D54C44-C8E0-42C6-A674-66E734977E0C}"/>
              </a:ext>
            </a:extLst>
          </p:cNvPr>
          <p:cNvCxnSpPr/>
          <p:nvPr/>
        </p:nvCxnSpPr>
        <p:spPr>
          <a:xfrm>
            <a:off x="4919579" y="2509775"/>
            <a:ext cx="316021" cy="3790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CCA94E49-D69A-4D6F-A606-6A4503EE68C0}"/>
              </a:ext>
            </a:extLst>
          </p:cNvPr>
          <p:cNvCxnSpPr/>
          <p:nvPr/>
        </p:nvCxnSpPr>
        <p:spPr>
          <a:xfrm>
            <a:off x="5776379" y="3157775"/>
            <a:ext cx="316021" cy="3790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8526AFD9-0813-4CEF-98CF-CA3C1BE1B9CB}"/>
              </a:ext>
            </a:extLst>
          </p:cNvPr>
          <p:cNvCxnSpPr/>
          <p:nvPr/>
        </p:nvCxnSpPr>
        <p:spPr>
          <a:xfrm>
            <a:off x="6892379" y="3812975"/>
            <a:ext cx="316021" cy="3790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174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1179</Words>
  <Application>Microsoft Office PowerPoint</Application>
  <PresentationFormat>On-screen Show (16:9)</PresentationFormat>
  <Paragraphs>137</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Roboto Condensed</vt:lpstr>
      <vt:lpstr>Arial</vt:lpstr>
      <vt:lpstr>Commissioner</vt:lpstr>
      <vt:lpstr>Golos Text</vt:lpstr>
      <vt:lpstr>Red Hat Display</vt:lpstr>
      <vt:lpstr>Formulating a Research Problem for University Students by Slidesgo</vt:lpstr>
      <vt:lpstr>Integrating Technical Analysis with Predictive Models</vt:lpstr>
      <vt:lpstr>Introduction &amp; Objective of Research </vt:lpstr>
      <vt:lpstr>Introduction</vt:lpstr>
      <vt:lpstr>PowerPoint Presentation</vt:lpstr>
      <vt:lpstr>Objectives of the Research</vt:lpstr>
      <vt:lpstr>Research Problem</vt:lpstr>
      <vt:lpstr>Research Problem</vt:lpstr>
      <vt:lpstr>Methodology</vt:lpstr>
      <vt:lpstr>Waterfall Model</vt:lpstr>
      <vt:lpstr>System Design &amp; Implementations</vt:lpstr>
      <vt:lpstr>System Design &amp; Implementations</vt:lpstr>
      <vt:lpstr>System Design &amp; Implementations</vt:lpstr>
      <vt:lpstr>System Design &amp; Implementations</vt:lpstr>
      <vt:lpstr>Support &amp; Resistance Functions</vt:lpstr>
      <vt:lpstr>Plotting Support and Resistance Lines</vt:lpstr>
      <vt:lpstr>Visualization of Support and Resistance Levels with Color-Coded Lines</vt:lpstr>
      <vt:lpstr>Generating Buy and Sell Signals </vt:lpstr>
      <vt:lpstr>Machine Learning Model Implementations</vt:lpstr>
      <vt:lpstr>Machine Learning Model Implementations</vt:lpstr>
      <vt:lpstr>Deliverables &amp; Outcomes</vt:lpstr>
      <vt:lpstr>Buy &amp; Sell Signals Plot</vt:lpstr>
      <vt:lpstr>Backtesting Strategy</vt:lpstr>
      <vt:lpstr>Backtesting Outcome</vt:lpstr>
      <vt:lpstr>Actual vs Predicted For LSTM Model</vt:lpstr>
      <vt:lpstr>Actual vs Predicted For ARIMA Model</vt:lpstr>
      <vt:lpstr>Research Timeline Schedule &amp; Other Diagrams</vt:lpstr>
      <vt:lpstr>Gantt Chart</vt:lpstr>
      <vt:lpstr>Use Case Diagram </vt:lpstr>
      <vt:lpstr>Summary &amp; Conclusion</vt:lpstr>
      <vt:lpstr>Summary</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Purpose Simulation System (GPSS)</dc:title>
  <dc:creator>ASHESH</dc:creator>
  <cp:lastModifiedBy>Ashesh Bajracharya</cp:lastModifiedBy>
  <cp:revision>66</cp:revision>
  <dcterms:modified xsi:type="dcterms:W3CDTF">2024-08-10T17:22:13Z</dcterms:modified>
</cp:coreProperties>
</file>