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312" r:id="rId6"/>
    <p:sldId id="298" r:id="rId7"/>
    <p:sldId id="260" r:id="rId8"/>
    <p:sldId id="270" r:id="rId9"/>
    <p:sldId id="261" r:id="rId10"/>
    <p:sldId id="303" r:id="rId11"/>
    <p:sldId id="304" r:id="rId12"/>
    <p:sldId id="305" r:id="rId13"/>
    <p:sldId id="264" r:id="rId14"/>
    <p:sldId id="306" r:id="rId15"/>
    <p:sldId id="313" r:id="rId16"/>
    <p:sldId id="307" r:id="rId17"/>
    <p:sldId id="262" r:id="rId18"/>
    <p:sldId id="263" r:id="rId19"/>
    <p:sldId id="269" r:id="rId20"/>
    <p:sldId id="308" r:id="rId21"/>
    <p:sldId id="310" r:id="rId22"/>
    <p:sldId id="266" r:id="rId23"/>
    <p:sldId id="311" r:id="rId24"/>
    <p:sldId id="297"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1" autoAdjust="0"/>
    <p:restoredTop sz="77764" autoAdjust="0"/>
  </p:normalViewPr>
  <p:slideViewPr>
    <p:cSldViewPr snapToGrid="0">
      <p:cViewPr varScale="1">
        <p:scale>
          <a:sx n="90" d="100"/>
          <a:sy n="90"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1B60E-489F-4163-A2FF-3DC9379CEDEC}" type="datetimeFigureOut">
              <a:rPr lang="en-US" smtClean="0"/>
              <a:t>11/30/2017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6922F-0879-4BA5-A740-C366E6BBE026}" type="slidenum">
              <a:rPr lang="en-US" smtClean="0"/>
              <a:t>‹#›</a:t>
            </a:fld>
            <a:endParaRPr lang="en-US"/>
          </a:p>
        </p:txBody>
      </p:sp>
    </p:spTree>
    <p:extLst>
      <p:ext uri="{BB962C8B-B14F-4D97-AF65-F5344CB8AC3E}">
        <p14:creationId xmlns:p14="http://schemas.microsoft.com/office/powerpoint/2010/main" val="231247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traditional techniques are like grid computing RDBMS </a:t>
            </a:r>
          </a:p>
        </p:txBody>
      </p:sp>
      <p:sp>
        <p:nvSpPr>
          <p:cNvPr id="4" name="Slide Number Placeholder 3"/>
          <p:cNvSpPr>
            <a:spLocks noGrp="1"/>
          </p:cNvSpPr>
          <p:nvPr>
            <p:ph type="sldNum" sz="quarter" idx="10"/>
          </p:nvPr>
        </p:nvSpPr>
        <p:spPr/>
        <p:txBody>
          <a:bodyPr/>
          <a:lstStyle/>
          <a:p>
            <a:fld id="{D5C6922F-0879-4BA5-A740-C366E6BBE026}" type="slidenum">
              <a:rPr lang="en-US" smtClean="0"/>
              <a:t>3</a:t>
            </a:fld>
            <a:endParaRPr lang="en-US"/>
          </a:p>
        </p:txBody>
      </p:sp>
    </p:spTree>
    <p:extLst>
      <p:ext uri="{BB962C8B-B14F-4D97-AF65-F5344CB8AC3E}">
        <p14:creationId xmlns:p14="http://schemas.microsoft.com/office/powerpoint/2010/main" val="3877983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6922F-0879-4BA5-A740-C366E6BBE026}" type="slidenum">
              <a:rPr lang="en-US" smtClean="0"/>
              <a:t>12</a:t>
            </a:fld>
            <a:endParaRPr lang="en-US"/>
          </a:p>
        </p:txBody>
      </p:sp>
    </p:spTree>
    <p:extLst>
      <p:ext uri="{BB962C8B-B14F-4D97-AF65-F5344CB8AC3E}">
        <p14:creationId xmlns:p14="http://schemas.microsoft.com/office/powerpoint/2010/main" val="53984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6922F-0879-4BA5-A740-C366E6BBE026}" type="slidenum">
              <a:rPr lang="en-US" smtClean="0"/>
              <a:t>13</a:t>
            </a:fld>
            <a:endParaRPr lang="en-US"/>
          </a:p>
        </p:txBody>
      </p:sp>
    </p:spTree>
    <p:extLst>
      <p:ext uri="{BB962C8B-B14F-4D97-AF65-F5344CB8AC3E}">
        <p14:creationId xmlns:p14="http://schemas.microsoft.com/office/powerpoint/2010/main" val="1900623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6922F-0879-4BA5-A740-C366E6BBE026}" type="slidenum">
              <a:rPr lang="en-US" smtClean="0"/>
              <a:t>14</a:t>
            </a:fld>
            <a:endParaRPr lang="en-US"/>
          </a:p>
        </p:txBody>
      </p:sp>
    </p:spTree>
    <p:extLst>
      <p:ext uri="{BB962C8B-B14F-4D97-AF65-F5344CB8AC3E}">
        <p14:creationId xmlns:p14="http://schemas.microsoft.com/office/powerpoint/2010/main" val="114179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6922F-0879-4BA5-A740-C366E6BBE026}" type="slidenum">
              <a:rPr lang="en-US" smtClean="0"/>
              <a:t>15</a:t>
            </a:fld>
            <a:endParaRPr lang="en-US"/>
          </a:p>
        </p:txBody>
      </p:sp>
    </p:spTree>
    <p:extLst>
      <p:ext uri="{BB962C8B-B14F-4D97-AF65-F5344CB8AC3E}">
        <p14:creationId xmlns:p14="http://schemas.microsoft.com/office/powerpoint/2010/main" val="2221820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6922F-0879-4BA5-A740-C366E6BBE026}" type="slidenum">
              <a:rPr lang="en-US" smtClean="0"/>
              <a:t>16</a:t>
            </a:fld>
            <a:endParaRPr lang="en-US"/>
          </a:p>
        </p:txBody>
      </p:sp>
    </p:spTree>
    <p:extLst>
      <p:ext uri="{BB962C8B-B14F-4D97-AF65-F5344CB8AC3E}">
        <p14:creationId xmlns:p14="http://schemas.microsoft.com/office/powerpoint/2010/main" val="203491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A29968-105F-4B02-9010-E437C2426D06}" type="datetime1">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C87056-2C5B-4E4F-B6BC-FB694B3C1ABD}" type="datetime1">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61463C-8BB5-47BF-9451-594BFA3FE195}" type="datetime1">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C7E288B-33F3-41D3-A3BB-AB73F04EF252}" type="datetime1">
              <a:rPr lang="en-US" smtClean="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88F3CD7-460D-4C9D-80CA-F7308FF3169C}" type="datetime1">
              <a:rPr lang="en-US" smtClean="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AE87658-F630-4121-8FEB-AC309E8E741A}" type="datetime1">
              <a:rPr lang="en-US" smtClean="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6486-FC43-4142-9AA1-AF694E25D02B}" type="datetime1">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F3ABB-2B8D-4BB5-8C06-05F25CEB8CB9}" type="datetime1">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3DD25-926C-4F43-B107-0EE181E1D574}" type="datetime1">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6CCC00-748F-4E10-8AED-36458C02C2C6}" type="datetime1">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FD2BF3-B8DF-48AE-99A9-7B2202DF20D5}" type="datetime1">
              <a:rPr lang="en-US" smtClean="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8E7F77-287A-420B-A3CD-8E53E5408C85}" type="datetime1">
              <a:rPr lang="en-US" smtClean="0"/>
              <a:t>11/30/2017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B502A3-C1DF-45AF-B4A9-1667AB5141ED}" type="datetime1">
              <a:rPr lang="en-US" smtClean="0"/>
              <a:t>11/30/2017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60D10-185C-4064-93BC-ED3D02E0ED39}" type="datetime1">
              <a:rPr lang="en-US" smtClean="0"/>
              <a:t>11/30/2017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AB6729-838A-4A48-90CA-8901FD3CE974}" type="datetime1">
              <a:rPr lang="en-US" smtClean="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F429D6-6DCF-4B4B-8FC1-673F1025A7B6}" type="datetime1">
              <a:rPr lang="en-US" smtClean="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A219D-787E-449A-A015-92DBE9034FA5}" type="datetime1">
              <a:rPr lang="en-US" smtClean="0"/>
              <a:t>11/30/2017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13936"/>
            <a:ext cx="8915399" cy="2602522"/>
          </a:xfrm>
        </p:spPr>
        <p:txBody>
          <a:bodyPr>
            <a:normAutofit fontScale="90000"/>
          </a:bodyPr>
          <a:lstStyle/>
          <a:p>
            <a:pPr algn="ct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solidFill>
                  <a:srgbClr val="C00000"/>
                </a:solidFill>
                <a:latin typeface="Times New Roman" panose="02020603050405020304" pitchFamily="18" charset="0"/>
                <a:cs typeface="Times New Roman" panose="02020603050405020304" pitchFamily="18" charset="0"/>
              </a:rPr>
              <a:t>CSC 699 </a:t>
            </a:r>
            <a:r>
              <a:rPr lang="en-US" sz="2800" dirty="0" smtClean="0">
                <a:solidFill>
                  <a:srgbClr val="C00000"/>
                </a:solidFill>
                <a:latin typeface="Times New Roman" panose="02020603050405020304" pitchFamily="18" charset="0"/>
                <a:cs typeface="Times New Roman" panose="02020603050405020304" pitchFamily="18" charset="0"/>
              </a:rPr>
              <a:t/>
            </a:r>
            <a:br>
              <a:rPr lang="en-US" sz="2800" dirty="0" smtClean="0">
                <a:solidFill>
                  <a:srgbClr val="C00000"/>
                </a:solidFill>
                <a:latin typeface="Times New Roman" panose="02020603050405020304" pitchFamily="18" charset="0"/>
                <a:cs typeface="Times New Roman" panose="02020603050405020304" pitchFamily="18" charset="0"/>
              </a:rPr>
            </a:br>
            <a:r>
              <a:rPr lang="en-US" sz="2800" dirty="0" smtClean="0">
                <a:solidFill>
                  <a:srgbClr val="C00000"/>
                </a:solidFill>
                <a:latin typeface="Times New Roman" panose="02020603050405020304" pitchFamily="18" charset="0"/>
                <a:cs typeface="Times New Roman" panose="02020603050405020304" pitchFamily="18" charset="0"/>
              </a:rPr>
              <a:t>Project </a:t>
            </a:r>
            <a:r>
              <a:rPr lang="en-US" sz="2800" dirty="0">
                <a:solidFill>
                  <a:srgbClr val="C00000"/>
                </a:solidFill>
                <a:latin typeface="Times New Roman" panose="02020603050405020304" pitchFamily="18" charset="0"/>
                <a:cs typeface="Times New Roman" panose="02020603050405020304" pitchFamily="18" charset="0"/>
              </a:rPr>
              <a:t>Presentation</a:t>
            </a:r>
            <a:br>
              <a:rPr lang="en-US" sz="2800" dirty="0">
                <a:solidFill>
                  <a:srgbClr val="C00000"/>
                </a:solidFill>
                <a:latin typeface="Times New Roman" panose="02020603050405020304" pitchFamily="18" charset="0"/>
                <a:cs typeface="Times New Roman" panose="02020603050405020304" pitchFamily="18" charset="0"/>
              </a:rPr>
            </a:br>
            <a:r>
              <a:rPr lang="en-US" sz="2800" dirty="0">
                <a:solidFill>
                  <a:srgbClr val="C00000"/>
                </a:solidFill>
                <a:latin typeface="Times New Roman" panose="02020603050405020304" pitchFamily="18" charset="0"/>
                <a:cs typeface="Times New Roman" panose="02020603050405020304" pitchFamily="18" charset="0"/>
              </a:rPr>
              <a:t/>
            </a:r>
            <a:br>
              <a:rPr lang="en-US" sz="2800" dirty="0">
                <a:solidFill>
                  <a:srgbClr val="C00000"/>
                </a:solidFill>
                <a:latin typeface="Times New Roman" panose="02020603050405020304" pitchFamily="18" charset="0"/>
                <a:cs typeface="Times New Roman" panose="02020603050405020304" pitchFamily="18" charset="0"/>
              </a:rPr>
            </a:br>
            <a:r>
              <a:rPr lang="en-US" sz="2800" dirty="0" smtClean="0">
                <a:solidFill>
                  <a:srgbClr val="C00000"/>
                </a:solidFill>
                <a:latin typeface="Times New Roman" panose="02020603050405020304" pitchFamily="18" charset="0"/>
                <a:cs typeface="Times New Roman" panose="02020603050405020304" pitchFamily="18" charset="0"/>
              </a:rPr>
              <a:t>Sentiment Analysis of Short Texts on Twitter Data</a:t>
            </a:r>
            <a:r>
              <a:rPr lang="en-US" sz="2800" dirty="0">
                <a:solidFill>
                  <a:srgbClr val="C00000"/>
                </a:solidFill>
                <a:latin typeface="Times New Roman" panose="02020603050405020304" pitchFamily="18" charset="0"/>
                <a:cs typeface="Times New Roman" panose="02020603050405020304" pitchFamily="18" charset="0"/>
              </a:rPr>
              <a:t/>
            </a:r>
            <a:br>
              <a:rPr lang="en-US" sz="2800" dirty="0">
                <a:solidFill>
                  <a:srgbClr val="C00000"/>
                </a:solidFill>
                <a:latin typeface="Times New Roman" panose="02020603050405020304" pitchFamily="18" charset="0"/>
                <a:cs typeface="Times New Roman" panose="02020603050405020304" pitchFamily="18" charset="0"/>
              </a:rPr>
            </a:b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3534507"/>
            <a:ext cx="8915399" cy="3182815"/>
          </a:xfrm>
        </p:spPr>
        <p:txBody>
          <a:bodyPr>
            <a:normAutofit fontScale="85000" lnSpcReduction="20000"/>
          </a:bodyP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Committee Members</a:t>
            </a:r>
          </a:p>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Dr. Andrew H. </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Sung</a:t>
            </a:r>
          </a:p>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Dr. </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Zhaoxian Zhou</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en-US" dirty="0">
                <a:solidFill>
                  <a:schemeClr val="tx1">
                    <a:lumMod val="75000"/>
                    <a:lumOff val="25000"/>
                  </a:schemeClr>
                </a:solidFill>
                <a:latin typeface="Times New Roman" panose="02020603050405020304" pitchFamily="18" charset="0"/>
                <a:cs typeface="Times New Roman" panose="02020603050405020304" pitchFamily="18" charset="0"/>
              </a:rPr>
              <a:t>Dr. </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Kala R.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Marapareddy</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solidFill>
                  <a:schemeClr val="tx1">
                    <a:lumMod val="75000"/>
                    <a:lumOff val="25000"/>
                  </a:schemeClr>
                </a:solidFill>
                <a:latin typeface="Times New Roman" panose="02020603050405020304" pitchFamily="18" charset="0"/>
                <a:cs typeface="Times New Roman" panose="02020603050405020304" pitchFamily="18" charset="0"/>
              </a:rPr>
              <a:t>By</a:t>
            </a:r>
          </a:p>
          <a:p>
            <a:pPr algn="ct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Asheshbabu Pothuraju   </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w982732</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76D888-DBE9-432C-B0E3-8A1063B0CDC1}"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6" name="Picture 5"/>
          <p:cNvPicPr/>
          <p:nvPr/>
        </p:nvPicPr>
        <p:blipFill>
          <a:blip r:embed="rId2"/>
          <a:stretch>
            <a:fillRect/>
          </a:stretch>
        </p:blipFill>
        <p:spPr>
          <a:xfrm>
            <a:off x="826770" y="167640"/>
            <a:ext cx="3108960" cy="2430780"/>
          </a:xfrm>
          <a:prstGeom prst="rect">
            <a:avLst/>
          </a:prstGeom>
        </p:spPr>
      </p:pic>
    </p:spTree>
    <p:extLst>
      <p:ext uri="{BB962C8B-B14F-4D97-AF65-F5344CB8AC3E}">
        <p14:creationId xmlns:p14="http://schemas.microsoft.com/office/powerpoint/2010/main" val="397363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066" y="416846"/>
            <a:ext cx="8911687" cy="128089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Direct Message</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3465F8F-7036-4268-A677-B3254A06514B}"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9" name="Picture 8"/>
          <p:cNvPicPr/>
          <p:nvPr/>
        </p:nvPicPr>
        <p:blipFill>
          <a:blip r:embed="rId2"/>
          <a:stretch>
            <a:fillRect/>
          </a:stretch>
        </p:blipFill>
        <p:spPr>
          <a:xfrm>
            <a:off x="1827847" y="1431866"/>
            <a:ext cx="5610225" cy="1743551"/>
          </a:xfrm>
          <a:prstGeom prst="rect">
            <a:avLst/>
          </a:prstGeom>
        </p:spPr>
      </p:pic>
      <p:pic>
        <p:nvPicPr>
          <p:cNvPr id="10" name="Picture 9"/>
          <p:cNvPicPr/>
          <p:nvPr/>
        </p:nvPicPr>
        <p:blipFill>
          <a:blip r:embed="rId3"/>
          <a:stretch>
            <a:fillRect/>
          </a:stretch>
        </p:blipFill>
        <p:spPr>
          <a:xfrm>
            <a:off x="6051613" y="3833701"/>
            <a:ext cx="5648325" cy="1776952"/>
          </a:xfrm>
          <a:prstGeom prst="rect">
            <a:avLst/>
          </a:prstGeom>
        </p:spPr>
      </p:pic>
      <p:sp>
        <p:nvSpPr>
          <p:cNvPr id="11" name="TextBox 10"/>
          <p:cNvSpPr txBox="1"/>
          <p:nvPr/>
        </p:nvSpPr>
        <p:spPr>
          <a:xfrm>
            <a:off x="3429855" y="3196781"/>
            <a:ext cx="2406207"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2 Direct message </a:t>
            </a:r>
            <a:r>
              <a:rPr lang="en-US" sz="1400" dirty="0">
                <a:latin typeface="Times New Roman" panose="02020603050405020304" pitchFamily="18" charset="0"/>
                <a:cs typeface="Times New Roman" panose="02020603050405020304" pitchFamily="18" charset="0"/>
              </a:rPr>
              <a:t>o</a:t>
            </a:r>
            <a:r>
              <a:rPr lang="en-US" sz="1400" dirty="0" smtClean="0">
                <a:latin typeface="Times New Roman" panose="02020603050405020304" pitchFamily="18" charset="0"/>
                <a:cs typeface="Times New Roman" panose="02020603050405020304" pitchFamily="18" charset="0"/>
              </a:rPr>
              <a:t>ption </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572184" y="5709994"/>
            <a:ext cx="2376488"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3 </a:t>
            </a:r>
            <a:r>
              <a:rPr lang="en-US" sz="1400" dirty="0" smtClean="0">
                <a:latin typeface="Times New Roman" panose="02020603050405020304" pitchFamily="18" charset="0"/>
                <a:cs typeface="Times New Roman" panose="02020603050405020304" pitchFamily="18" charset="0"/>
              </a:rPr>
              <a:t>Composed </a:t>
            </a:r>
            <a:r>
              <a:rPr lang="en-US" sz="1400" dirty="0" smtClean="0">
                <a:latin typeface="Times New Roman" panose="02020603050405020304" pitchFamily="18" charset="0"/>
                <a:cs typeface="Times New Roman" panose="02020603050405020304" pitchFamily="18" charset="0"/>
              </a:rPr>
              <a:t>message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79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333" y="261733"/>
            <a:ext cx="8911687" cy="96085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Retweet</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3465F8F-7036-4268-A677-B3254A06514B}"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8" name="Picture 7"/>
          <p:cNvPicPr/>
          <p:nvPr/>
        </p:nvPicPr>
        <p:blipFill>
          <a:blip r:embed="rId2"/>
          <a:stretch>
            <a:fillRect/>
          </a:stretch>
        </p:blipFill>
        <p:spPr>
          <a:xfrm>
            <a:off x="1578322" y="1269894"/>
            <a:ext cx="5200650" cy="1797685"/>
          </a:xfrm>
          <a:prstGeom prst="rect">
            <a:avLst/>
          </a:prstGeom>
        </p:spPr>
      </p:pic>
      <p:pic>
        <p:nvPicPr>
          <p:cNvPr id="9" name="Picture 8"/>
          <p:cNvPicPr/>
          <p:nvPr/>
        </p:nvPicPr>
        <p:blipFill>
          <a:blip r:embed="rId3"/>
          <a:stretch>
            <a:fillRect/>
          </a:stretch>
        </p:blipFill>
        <p:spPr>
          <a:xfrm>
            <a:off x="1578322" y="3730169"/>
            <a:ext cx="5148995" cy="2304118"/>
          </a:xfrm>
          <a:prstGeom prst="rect">
            <a:avLst/>
          </a:prstGeom>
        </p:spPr>
      </p:pic>
      <p:pic>
        <p:nvPicPr>
          <p:cNvPr id="10" name="Picture 9"/>
          <p:cNvPicPr/>
          <p:nvPr/>
        </p:nvPicPr>
        <p:blipFill>
          <a:blip r:embed="rId4"/>
          <a:stretch>
            <a:fillRect/>
          </a:stretch>
        </p:blipFill>
        <p:spPr>
          <a:xfrm>
            <a:off x="7367397" y="2705639"/>
            <a:ext cx="4471035" cy="2210371"/>
          </a:xfrm>
          <a:prstGeom prst="rect">
            <a:avLst/>
          </a:prstGeom>
        </p:spPr>
      </p:pic>
      <p:sp>
        <p:nvSpPr>
          <p:cNvPr id="11" name="TextBox 10"/>
          <p:cNvSpPr txBox="1"/>
          <p:nvPr/>
        </p:nvSpPr>
        <p:spPr>
          <a:xfrm>
            <a:off x="3096767" y="3162202"/>
            <a:ext cx="187757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4 Retweet option </a:t>
            </a:r>
            <a:endParaRPr lang="en-US"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096766" y="5991937"/>
            <a:ext cx="2060449"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5 Retweeting process</a:t>
            </a:r>
            <a:endParaRPr lang="en-US"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022336" y="4882228"/>
            <a:ext cx="3096767"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a:t>
            </a:r>
            <a:r>
              <a:rPr lang="en-US" sz="1400" dirty="0" smtClean="0">
                <a:latin typeface="Times New Roman" panose="02020603050405020304" pitchFamily="18" charset="0"/>
                <a:cs typeface="Times New Roman" panose="02020603050405020304" pitchFamily="18" charset="0"/>
              </a:rPr>
              <a:t>6 Adding </a:t>
            </a:r>
            <a:r>
              <a:rPr lang="en-US" sz="1400" dirty="0" smtClean="0">
                <a:latin typeface="Times New Roman" panose="02020603050405020304" pitchFamily="18" charset="0"/>
                <a:cs typeface="Times New Roman" panose="02020603050405020304" pitchFamily="18" charset="0"/>
              </a:rPr>
              <a:t>text converts in to a tweet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21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020" y="316333"/>
            <a:ext cx="8911687" cy="128089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Tweet Reply</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0738000" y="5940272"/>
            <a:ext cx="1146283" cy="370396"/>
          </a:xfrm>
        </p:spPr>
        <p:txBody>
          <a:bodyPr/>
          <a:lstStyle/>
          <a:p>
            <a:fld id="{D3465F8F-7036-4268-A677-B3254A06514B}"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3" name="Picture 2"/>
          <p:cNvPicPr>
            <a:picLocks noChangeAspect="1"/>
          </p:cNvPicPr>
          <p:nvPr/>
        </p:nvPicPr>
        <p:blipFill>
          <a:blip r:embed="rId3"/>
          <a:stretch>
            <a:fillRect/>
          </a:stretch>
        </p:blipFill>
        <p:spPr>
          <a:xfrm>
            <a:off x="1501789" y="1264555"/>
            <a:ext cx="4791075" cy="1536847"/>
          </a:xfrm>
          <a:prstGeom prst="rect">
            <a:avLst/>
          </a:prstGeom>
        </p:spPr>
      </p:pic>
      <p:sp>
        <p:nvSpPr>
          <p:cNvPr id="9" name="TextBox 8"/>
          <p:cNvSpPr txBox="1"/>
          <p:nvPr/>
        </p:nvSpPr>
        <p:spPr>
          <a:xfrm>
            <a:off x="2800189" y="2801402"/>
            <a:ext cx="170688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7 Reply option </a:t>
            </a:r>
            <a:endParaRPr lang="en-US"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388560" y="5786383"/>
            <a:ext cx="224174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8 Replies under a tweet </a:t>
            </a:r>
            <a:endParaRPr lang="en-US" sz="1400" dirty="0">
              <a:latin typeface="Times New Roman" panose="02020603050405020304" pitchFamily="18" charset="0"/>
              <a:cs typeface="Times New Roman" panose="02020603050405020304" pitchFamily="18" charset="0"/>
            </a:endParaRPr>
          </a:p>
        </p:txBody>
      </p:sp>
      <p:pic>
        <p:nvPicPr>
          <p:cNvPr id="11" name="Picture 10"/>
          <p:cNvPicPr/>
          <p:nvPr/>
        </p:nvPicPr>
        <p:blipFill>
          <a:blip r:embed="rId4"/>
          <a:stretch>
            <a:fillRect/>
          </a:stretch>
        </p:blipFill>
        <p:spPr>
          <a:xfrm>
            <a:off x="6905976" y="2195115"/>
            <a:ext cx="4978307" cy="3569325"/>
          </a:xfrm>
          <a:prstGeom prst="rect">
            <a:avLst/>
          </a:prstGeom>
        </p:spPr>
      </p:pic>
    </p:spTree>
    <p:extLst>
      <p:ext uri="{BB962C8B-B14F-4D97-AF65-F5344CB8AC3E}">
        <p14:creationId xmlns:p14="http://schemas.microsoft.com/office/powerpoint/2010/main" val="321030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066" y="398797"/>
            <a:ext cx="8911687" cy="777970"/>
          </a:xfrm>
        </p:spPr>
        <p:txBody>
          <a:bodyPr/>
          <a:lstStyle/>
          <a:p>
            <a:r>
              <a:rPr lang="en-US" dirty="0">
                <a:solidFill>
                  <a:srgbClr val="C00000"/>
                </a:solidFill>
                <a:latin typeface="Times New Roman" panose="02020603050405020304" pitchFamily="18" charset="0"/>
                <a:cs typeface="Times New Roman" panose="02020603050405020304" pitchFamily="18" charset="0"/>
              </a:rPr>
              <a:t>Data </a:t>
            </a:r>
            <a:r>
              <a:rPr lang="en-US" dirty="0" smtClean="0">
                <a:solidFill>
                  <a:srgbClr val="C00000"/>
                </a:solidFill>
                <a:latin typeface="Times New Roman" panose="02020603050405020304" pitchFamily="18" charset="0"/>
                <a:cs typeface="Times New Roman" panose="02020603050405020304" pitchFamily="18" charset="0"/>
              </a:rPr>
              <a:t>Collection</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0602" y="1462922"/>
            <a:ext cx="8915400" cy="3657718"/>
          </a:xfrm>
        </p:spPr>
        <p:txBody>
          <a:bodyPr>
            <a:normAutofit/>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 have collected 21 gigabytes of data from twitter over a period of 7 days</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 have used TweePy framework provided by Python to collect data from Twitter</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Data of more than 20 hashtags are collected</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Data of </a:t>
            </a:r>
            <a:r>
              <a:rPr lang="en-US" sz="2200" dirty="0">
                <a:latin typeface="Times New Roman" panose="02020603050405020304" pitchFamily="18" charset="0"/>
                <a:cs typeface="Times New Roman" panose="02020603050405020304" pitchFamily="18" charset="0"/>
              </a:rPr>
              <a:t>7</a:t>
            </a:r>
            <a:r>
              <a:rPr lang="en-US" sz="2200" dirty="0" smtClean="0">
                <a:latin typeface="Times New Roman" panose="02020603050405020304" pitchFamily="18" charset="0"/>
                <a:cs typeface="Times New Roman" panose="02020603050405020304" pitchFamily="18" charset="0"/>
              </a:rPr>
              <a:t> hashtags are used  for analysis because of the significant amount of data (tweets and replies)</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Data is collected in to JSON files, which is a NoSQL data format</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8A2D5FA-5F3E-4877-943E-043A52DCB1FD}"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62542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066" y="398797"/>
            <a:ext cx="8911687" cy="77797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Data Preprocessing</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0602" y="1462922"/>
            <a:ext cx="8915400" cy="3657718"/>
          </a:xfrm>
        </p:spPr>
        <p:txBody>
          <a:bodyPr>
            <a:normAutofit/>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Observed Patterns in the JSON data </a:t>
            </a:r>
          </a:p>
          <a:p>
            <a:pPr lvl="2"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RT @[username]</a:t>
            </a:r>
          </a:p>
          <a:p>
            <a:pPr lvl="2"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Retweeting @[Username]</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Extracted required information like “tweeted”, “type”, and  “</a:t>
            </a:r>
            <a:r>
              <a:rPr lang="en-US" sz="2000" dirty="0" err="1" smtClean="0">
                <a:latin typeface="Times New Roman" panose="02020603050405020304" pitchFamily="18" charset="0"/>
                <a:cs typeface="Times New Roman" panose="02020603050405020304" pitchFamily="18" charset="0"/>
              </a:rPr>
              <a:t>fulltext</a:t>
            </a:r>
            <a:r>
              <a:rPr lang="en-US" sz="2000" dirty="0" smtClean="0">
                <a:latin typeface="Times New Roman" panose="02020603050405020304" pitchFamily="18" charset="0"/>
                <a:cs typeface="Times New Roman" panose="02020603050405020304" pitchFamily="18" charset="0"/>
              </a:rPr>
              <a:t>” from JSON files in to CSV files</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More than 4000 tweets are manually labeled with sentiment values</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Positive tweets are assigned with +1 and negative tweets are assigned with -1</a:t>
            </a: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8A2D5FA-5F3E-4877-943E-043A52DCB1FD}"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237919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073" y="906848"/>
            <a:ext cx="8911687" cy="665435"/>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Proposed Method of Data Handling</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073DD25-926C-4F43-B107-0EE181E1D574}"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17" name="Rectangle 13"/>
          <p:cNvSpPr>
            <a:spLocks noChangeArrowheads="1"/>
          </p:cNvSpPr>
          <p:nvPr/>
        </p:nvSpPr>
        <p:spPr bwMode="auto">
          <a:xfrm>
            <a:off x="3633216" y="2590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TextBox 21"/>
          <p:cNvSpPr txBox="1"/>
          <p:nvPr/>
        </p:nvSpPr>
        <p:spPr>
          <a:xfrm>
            <a:off x="5198522" y="5976548"/>
            <a:ext cx="224174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9 Data handling method </a:t>
            </a:r>
            <a:endParaRPr lang="en-US" sz="1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317204" y="1572283"/>
            <a:ext cx="4195763" cy="4275624"/>
          </a:xfrm>
          <a:prstGeom prst="rect">
            <a:avLst/>
          </a:prstGeom>
        </p:spPr>
      </p:pic>
    </p:spTree>
    <p:extLst>
      <p:ext uri="{BB962C8B-B14F-4D97-AF65-F5344CB8AC3E}">
        <p14:creationId xmlns:p14="http://schemas.microsoft.com/office/powerpoint/2010/main" val="2296328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050" y="571883"/>
            <a:ext cx="8911687" cy="665435"/>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Content Based Features</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24050" y="1365884"/>
            <a:ext cx="9428162" cy="5263515"/>
          </a:xfrm>
        </p:spPr>
        <p:txBody>
          <a:bodyPr>
            <a:noAutofit/>
          </a:bodyPr>
          <a:lstStyle/>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Direct message  </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Includes username</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Includes hashtag </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Includes URL </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Exclamation mark </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Question mark </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Term positive </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Term negative</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Emoticon positive</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Emoticon negative</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Positive, Negative, </a:t>
            </a:r>
            <a:r>
              <a:rPr lang="en-US" dirty="0" smtClean="0">
                <a:latin typeface="Times New Roman" panose="02020603050405020304" pitchFamily="18" charset="0"/>
                <a:cs typeface="Times New Roman" panose="02020603050405020304" pitchFamily="18" charset="0"/>
              </a:rPr>
              <a:t>and Combined </a:t>
            </a:r>
            <a:r>
              <a:rPr lang="en-US" dirty="0">
                <a:latin typeface="Times New Roman" panose="02020603050405020304" pitchFamily="18" charset="0"/>
                <a:cs typeface="Times New Roman" panose="02020603050405020304" pitchFamily="18" charset="0"/>
              </a:rPr>
              <a:t>sentiments </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Parts of speech using NLTK</a:t>
            </a: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Topics (Not included)</a:t>
            </a:r>
          </a:p>
        </p:txBody>
      </p:sp>
      <p:sp>
        <p:nvSpPr>
          <p:cNvPr id="4" name="Date Placeholder 3"/>
          <p:cNvSpPr>
            <a:spLocks noGrp="1"/>
          </p:cNvSpPr>
          <p:nvPr>
            <p:ph type="dt" sz="half" idx="10"/>
          </p:nvPr>
        </p:nvSpPr>
        <p:spPr/>
        <p:txBody>
          <a:bodyPr/>
          <a:lstStyle/>
          <a:p>
            <a:fld id="{C073DD25-926C-4F43-B107-0EE181E1D574}"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507182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165" y="329899"/>
            <a:ext cx="8911687" cy="1280890"/>
          </a:xfrm>
        </p:spPr>
        <p:txBody>
          <a:bodyPr/>
          <a:lstStyle/>
          <a:p>
            <a:r>
              <a:rPr lang="en-US" dirty="0" smtClean="0">
                <a:solidFill>
                  <a:srgbClr val="C00000"/>
                </a:solidFill>
                <a:latin typeface="Times New Roman" panose="02020603050405020304" pitchFamily="18" charset="0"/>
                <a:cs typeface="Times New Roman" panose="02020603050405020304" pitchFamily="18" charset="0"/>
              </a:rPr>
              <a:t>Tools and Frameworks</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27165" y="1610789"/>
            <a:ext cx="9500211" cy="4302230"/>
          </a:xfrm>
        </p:spPr>
        <p:txBody>
          <a:bodyPr>
            <a:normAutofit/>
          </a:bodyPr>
          <a:lstStyle/>
          <a:p>
            <a:pPr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We have used python to scrape data from Twitter web application</a:t>
            </a:r>
          </a:p>
          <a:p>
            <a:pPr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In python we have used TweePy package to scrape the data</a:t>
            </a:r>
          </a:p>
          <a:p>
            <a:pPr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I have used </a:t>
            </a:r>
            <a:r>
              <a:rPr lang="en-US" sz="2500" dirty="0" err="1" smtClean="0">
                <a:latin typeface="Times New Roman" panose="02020603050405020304" pitchFamily="18" charset="0"/>
                <a:cs typeface="Times New Roman" panose="02020603050405020304" pitchFamily="18" charset="0"/>
              </a:rPr>
              <a:t>TwitteR</a:t>
            </a:r>
            <a:r>
              <a:rPr lang="en-US" sz="2500" dirty="0" smtClean="0">
                <a:latin typeface="Times New Roman" panose="02020603050405020304" pitchFamily="18" charset="0"/>
                <a:cs typeface="Times New Roman" panose="02020603050405020304" pitchFamily="18" charset="0"/>
              </a:rPr>
              <a:t> package in R language to collect the data</a:t>
            </a:r>
            <a:endParaRPr lang="en-US" sz="25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Jupyter is the Integrated Development Environment (IDE) used</a:t>
            </a:r>
          </a:p>
          <a:p>
            <a:pPr marL="457200" lvl="1" indent="0" algn="just">
              <a:buNone/>
            </a:pPr>
            <a:endParaRPr lang="en-US" sz="25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2F13421-CAC1-472F-9946-1122CE286A18}"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242799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589" y="329899"/>
            <a:ext cx="8911687" cy="1280890"/>
          </a:xfrm>
        </p:spPr>
        <p:txBody>
          <a:bodyPr/>
          <a:lstStyle/>
          <a:p>
            <a:r>
              <a:rPr lang="en-US" dirty="0">
                <a:solidFill>
                  <a:srgbClr val="C00000"/>
                </a:solidFill>
                <a:latin typeface="Times New Roman" panose="02020603050405020304" pitchFamily="18" charset="0"/>
                <a:cs typeface="Times New Roman" panose="02020603050405020304" pitchFamily="18" charset="0"/>
              </a:rPr>
              <a:t>Proposed Algorithms</a:t>
            </a:r>
          </a:p>
        </p:txBody>
      </p:sp>
      <p:sp>
        <p:nvSpPr>
          <p:cNvPr id="3" name="Content Placeholder 2"/>
          <p:cNvSpPr>
            <a:spLocks noGrp="1"/>
          </p:cNvSpPr>
          <p:nvPr>
            <p:ph idx="1"/>
          </p:nvPr>
        </p:nvSpPr>
        <p:spPr>
          <a:xfrm>
            <a:off x="2186876" y="1610789"/>
            <a:ext cx="8915400" cy="3777622"/>
          </a:xfrm>
        </p:spPr>
        <p:txBody>
          <a:bodyPr>
            <a:normAutofit/>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Natural Language Tool Kit (NLTK) is used to analyze the sentiments of the data, and we got very less accuracy which is less than 50%</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 have used different classification algorithms to analyses sentiments</a:t>
            </a:r>
          </a:p>
          <a:p>
            <a:pPr lvl="1"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Support Vector Machine (SVM)</a:t>
            </a:r>
            <a:endParaRPr lang="en-US" sz="20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Random Forest</a:t>
            </a:r>
          </a:p>
          <a:p>
            <a:pPr lvl="1"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Decision Tree</a:t>
            </a:r>
          </a:p>
          <a:p>
            <a:pPr lvl="1"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Naïve Bayes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D0C94CE-3371-491A-A736-76489E569EE5}" type="datetime1">
              <a:rPr lang="en-US" smtClean="0"/>
              <a:t>11/30/2017</a:t>
            </a:fld>
            <a:endParaRPr lang="en-US" dirty="0"/>
          </a:p>
        </p:txBody>
      </p:sp>
      <p:sp>
        <p:nvSpPr>
          <p:cNvPr id="5" name="Slide Number Placeholder 4"/>
          <p:cNvSpPr>
            <a:spLocks noGrp="1"/>
          </p:cNvSpPr>
          <p:nvPr>
            <p:ph type="sldNum" sz="quarter" idx="12"/>
          </p:nvPr>
        </p:nvSpPr>
        <p:spPr/>
        <p:txBody>
          <a:bodyPr/>
          <a:lstStyle/>
          <a:p>
            <a:r>
              <a:rPr lang="en-US" dirty="0" smtClean="0"/>
              <a:t>18</a:t>
            </a:r>
            <a:endParaRPr lang="en-US" dirty="0"/>
          </a:p>
        </p:txBody>
      </p:sp>
    </p:spTree>
    <p:extLst>
      <p:ext uri="{BB962C8B-B14F-4D97-AF65-F5344CB8AC3E}">
        <p14:creationId xmlns:p14="http://schemas.microsoft.com/office/powerpoint/2010/main" val="3361731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latin typeface="Times New Roman" panose="02020603050405020304" pitchFamily="18" charset="0"/>
                <a:cs typeface="Times New Roman" panose="02020603050405020304" pitchFamily="18" charset="0"/>
              </a:rPr>
              <a:t>Results</a:t>
            </a:r>
          </a:p>
        </p:txBody>
      </p:sp>
      <p:sp>
        <p:nvSpPr>
          <p:cNvPr id="3" name="Date Placeholder 2"/>
          <p:cNvSpPr>
            <a:spLocks noGrp="1"/>
          </p:cNvSpPr>
          <p:nvPr>
            <p:ph type="dt" sz="half" idx="10"/>
          </p:nvPr>
        </p:nvSpPr>
        <p:spPr/>
        <p:txBody>
          <a:bodyPr/>
          <a:lstStyle/>
          <a:p>
            <a:fld id="{D57C67D7-41A7-40F2-800C-EF599817988D}" type="datetime1">
              <a:rPr lang="en-US" smtClean="0"/>
              <a:t>11/30/2017</a:t>
            </a:fld>
            <a:endParaRPr lang="en-US" dirty="0"/>
          </a:p>
        </p:txBody>
      </p:sp>
      <p:sp>
        <p:nvSpPr>
          <p:cNvPr id="5" name="Slide Number Placeholder 4"/>
          <p:cNvSpPr>
            <a:spLocks noGrp="1"/>
          </p:cNvSpPr>
          <p:nvPr>
            <p:ph type="sldNum" sz="quarter" idx="12"/>
          </p:nvPr>
        </p:nvSpPr>
        <p:spPr/>
        <p:txBody>
          <a:bodyPr/>
          <a:lstStyle/>
          <a:p>
            <a:r>
              <a:rPr lang="en-US" dirty="0"/>
              <a:t>1</a:t>
            </a:r>
            <a:r>
              <a:rPr lang="en-US" dirty="0" smtClean="0"/>
              <a:t>9</a:t>
            </a:r>
            <a:endParaRPr lang="en-US" dirty="0"/>
          </a:p>
        </p:txBody>
      </p:sp>
      <p:sp>
        <p:nvSpPr>
          <p:cNvPr id="6" name="Content Placeholder 5"/>
          <p:cNvSpPr>
            <a:spLocks noGrp="1"/>
          </p:cNvSpPr>
          <p:nvPr>
            <p:ph idx="1"/>
          </p:nvPr>
        </p:nvSpPr>
        <p:spPr>
          <a:xfrm>
            <a:off x="2450988" y="1655135"/>
            <a:ext cx="8915400" cy="3777622"/>
          </a:xfrm>
        </p:spPr>
        <p:txBody>
          <a:bodyPr>
            <a:normAutofit/>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Two scenarios are considered for executing the tests</a:t>
            </a:r>
          </a:p>
          <a:p>
            <a:pPr lvl="1"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Analysis on original data</a:t>
            </a:r>
          </a:p>
          <a:p>
            <a:pPr lvl="1"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Analysis on merged data</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both the scenarios </a:t>
            </a:r>
            <a:endParaRPr lang="en-US" sz="2400" dirty="0" smtClean="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SVM outperformed Naïve Bayes, Decision Tree and Random Forest</a:t>
            </a:r>
            <a:endParaRPr lang="en-US" sz="2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Naïve Bayes accuracy is very less</a:t>
            </a:r>
          </a:p>
          <a:p>
            <a:pPr marL="457200" lvl="1"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69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2589212" y="1556238"/>
            <a:ext cx="8915400" cy="4354984"/>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Project Description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Set Description</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p:txBody>
      </p:sp>
      <p:sp>
        <p:nvSpPr>
          <p:cNvPr id="4" name="Date Placeholder 3"/>
          <p:cNvSpPr>
            <a:spLocks noGrp="1"/>
          </p:cNvSpPr>
          <p:nvPr>
            <p:ph type="dt" sz="half" idx="10"/>
          </p:nvPr>
        </p:nvSpPr>
        <p:spPr/>
        <p:txBody>
          <a:bodyPr/>
          <a:lstStyle/>
          <a:p>
            <a:fld id="{B554633B-CAB5-4BF3-AC41-5F5325008F3E}"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20809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109" y="774877"/>
            <a:ext cx="8911687" cy="1280890"/>
          </a:xfrm>
        </p:spPr>
        <p:txBody>
          <a:bodyPr/>
          <a:lstStyle/>
          <a:p>
            <a:r>
              <a:rPr lang="en-US" dirty="0">
                <a:solidFill>
                  <a:schemeClr val="accent2"/>
                </a:solidFill>
                <a:latin typeface="Times New Roman" panose="02020603050405020304" pitchFamily="18" charset="0"/>
                <a:cs typeface="Times New Roman" panose="02020603050405020304" pitchFamily="18" charset="0"/>
              </a:rPr>
              <a:t>Results</a:t>
            </a:r>
          </a:p>
        </p:txBody>
      </p:sp>
      <p:sp>
        <p:nvSpPr>
          <p:cNvPr id="3" name="Date Placeholder 2"/>
          <p:cNvSpPr>
            <a:spLocks noGrp="1"/>
          </p:cNvSpPr>
          <p:nvPr>
            <p:ph type="dt" sz="half" idx="10"/>
          </p:nvPr>
        </p:nvSpPr>
        <p:spPr/>
        <p:txBody>
          <a:bodyPr/>
          <a:lstStyle/>
          <a:p>
            <a:fld id="{D57C67D7-41A7-40F2-800C-EF599817988D}" type="datetime1">
              <a:rPr lang="en-US" smtClean="0"/>
              <a:t>11/30/2017</a:t>
            </a:fld>
            <a:endParaRPr lang="en-US" dirty="0"/>
          </a:p>
        </p:txBody>
      </p:sp>
      <p:sp>
        <p:nvSpPr>
          <p:cNvPr id="5" name="Slide Number Placeholder 4"/>
          <p:cNvSpPr>
            <a:spLocks noGrp="1"/>
          </p:cNvSpPr>
          <p:nvPr>
            <p:ph type="sldNum" sz="quarter" idx="12"/>
          </p:nvPr>
        </p:nvSpPr>
        <p:spPr/>
        <p:txBody>
          <a:bodyPr/>
          <a:lstStyle/>
          <a:p>
            <a:r>
              <a:rPr lang="en-US" dirty="0" smtClean="0"/>
              <a:t>20</a:t>
            </a:r>
            <a:endParaRPr lang="en-US" dirty="0"/>
          </a:p>
        </p:txBody>
      </p:sp>
      <p:pic>
        <p:nvPicPr>
          <p:cNvPr id="7" name="Picture 6"/>
          <p:cNvPicPr/>
          <p:nvPr/>
        </p:nvPicPr>
        <p:blipFill>
          <a:blip r:embed="rId2"/>
          <a:stretch>
            <a:fillRect/>
          </a:stretch>
        </p:blipFill>
        <p:spPr>
          <a:xfrm>
            <a:off x="680485" y="2133599"/>
            <a:ext cx="5050464" cy="2875441"/>
          </a:xfrm>
          <a:prstGeom prst="rect">
            <a:avLst/>
          </a:prstGeom>
        </p:spPr>
      </p:pic>
      <p:pic>
        <p:nvPicPr>
          <p:cNvPr id="8" name="Picture 7"/>
          <p:cNvPicPr/>
          <p:nvPr/>
        </p:nvPicPr>
        <p:blipFill>
          <a:blip r:embed="rId3"/>
          <a:stretch>
            <a:fillRect/>
          </a:stretch>
        </p:blipFill>
        <p:spPr>
          <a:xfrm>
            <a:off x="6433496" y="2133600"/>
            <a:ext cx="5411174" cy="2853070"/>
          </a:xfrm>
          <a:prstGeom prst="rect">
            <a:avLst/>
          </a:prstGeom>
        </p:spPr>
      </p:pic>
      <p:sp>
        <p:nvSpPr>
          <p:cNvPr id="11" name="TextBox 10"/>
          <p:cNvSpPr txBox="1"/>
          <p:nvPr/>
        </p:nvSpPr>
        <p:spPr>
          <a:xfrm>
            <a:off x="1380691" y="5118811"/>
            <a:ext cx="3413051" cy="355803"/>
          </a:xfrm>
          <a:prstGeom prst="rect">
            <a:avLst/>
          </a:prstGeom>
          <a:noFill/>
        </p:spPr>
        <p:txBody>
          <a:bodyPr wrap="square" rtlCol="0">
            <a:spAutoFit/>
          </a:bodyPr>
          <a:lstStyle/>
          <a:p>
            <a:pPr marL="365760" marR="0" indent="-365760" algn="ctr">
              <a:lnSpc>
                <a:spcPct val="107000"/>
              </a:lnSpc>
              <a:spcBef>
                <a:spcPts val="200"/>
              </a:spcBef>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Table 1: Accuracy on original data</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p:cNvSpPr txBox="1"/>
          <p:nvPr/>
        </p:nvSpPr>
        <p:spPr>
          <a:xfrm>
            <a:off x="7554616" y="5142335"/>
            <a:ext cx="3413051" cy="355803"/>
          </a:xfrm>
          <a:prstGeom prst="rect">
            <a:avLst/>
          </a:prstGeom>
          <a:noFill/>
        </p:spPr>
        <p:txBody>
          <a:bodyPr wrap="square" rtlCol="0">
            <a:spAutoFit/>
          </a:bodyPr>
          <a:lstStyle/>
          <a:p>
            <a:pPr marL="365760" marR="0" indent="-365760" algn="ctr">
              <a:lnSpc>
                <a:spcPct val="107000"/>
              </a:lnSpc>
              <a:spcBef>
                <a:spcPts val="200"/>
              </a:spcBef>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Table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2: </a:t>
            </a:r>
            <a:r>
              <a:rPr lang="en-US" sz="1600" dirty="0">
                <a:latin typeface="Times New Roman" panose="02020603050405020304" pitchFamily="18" charset="0"/>
                <a:ea typeface="Calibri" panose="020F0502020204030204" pitchFamily="34" charset="0"/>
                <a:cs typeface="Times New Roman" panose="02020603050405020304" pitchFamily="18" charset="0"/>
              </a:rPr>
              <a:t>Accuracy on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merged </a:t>
            </a:r>
            <a:r>
              <a:rPr lang="en-US" sz="1600" dirty="0">
                <a:latin typeface="Times New Roman" panose="02020603050405020304" pitchFamily="18" charset="0"/>
                <a:ea typeface="Calibri" panose="020F0502020204030204" pitchFamily="34" charset="0"/>
                <a:cs typeface="Times New Roman" panose="02020603050405020304" pitchFamily="18" charset="0"/>
              </a:rPr>
              <a:t>data</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9519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latin typeface="Times New Roman" panose="02020603050405020304" pitchFamily="18" charset="0"/>
                <a:cs typeface="Times New Roman" panose="02020603050405020304" pitchFamily="18" charset="0"/>
              </a:rPr>
              <a:t>Results</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63B3E1-7B01-4007-9D24-A763A7CCE944}" type="datetime1">
              <a:rPr lang="en-US" smtClean="0"/>
              <a:t>11/30/2017</a:t>
            </a:fld>
            <a:endParaRPr lang="en-US" dirty="0"/>
          </a:p>
        </p:txBody>
      </p:sp>
      <p:sp>
        <p:nvSpPr>
          <p:cNvPr id="5" name="Slide Number Placeholder 4"/>
          <p:cNvSpPr>
            <a:spLocks noGrp="1"/>
          </p:cNvSpPr>
          <p:nvPr>
            <p:ph type="sldNum" sz="quarter" idx="12"/>
          </p:nvPr>
        </p:nvSpPr>
        <p:spPr/>
        <p:txBody>
          <a:bodyPr/>
          <a:lstStyle/>
          <a:p>
            <a:r>
              <a:rPr lang="en-US" dirty="0" smtClean="0"/>
              <a:t>21</a:t>
            </a:r>
            <a:endParaRPr lang="en-US" dirty="0"/>
          </a:p>
        </p:txBody>
      </p:sp>
      <p:sp>
        <p:nvSpPr>
          <p:cNvPr id="6" name="Content Placeholder 5"/>
          <p:cNvSpPr>
            <a:spLocks noGrp="1"/>
          </p:cNvSpPr>
          <p:nvPr>
            <p:ph idx="1"/>
          </p:nvPr>
        </p:nvSpPr>
        <p:spPr>
          <a:xfrm>
            <a:off x="2394140" y="1597152"/>
            <a:ext cx="8915400" cy="3777622"/>
          </a:xfrm>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have compared average values of SVM, RF, Decision Tree, and Random Forest in two different scenarios, shown in Table </a:t>
            </a:r>
            <a:r>
              <a:rPr lang="en-US" sz="2400" dirty="0" smtClean="0">
                <a:latin typeface="Times New Roman" panose="02020603050405020304" pitchFamily="18" charset="0"/>
                <a:cs typeface="Times New Roman" panose="02020603050405020304" pitchFamily="18" charset="0"/>
              </a:rPr>
              <a:t>3</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4981574" y="2756469"/>
            <a:ext cx="4199641" cy="2177481"/>
          </a:xfrm>
          <a:prstGeom prst="rect">
            <a:avLst/>
          </a:prstGeom>
        </p:spPr>
      </p:pic>
      <p:sp>
        <p:nvSpPr>
          <p:cNvPr id="8" name="TextBox 7"/>
          <p:cNvSpPr txBox="1"/>
          <p:nvPr/>
        </p:nvSpPr>
        <p:spPr>
          <a:xfrm>
            <a:off x="5974943" y="4976460"/>
            <a:ext cx="2749957" cy="355803"/>
          </a:xfrm>
          <a:prstGeom prst="rect">
            <a:avLst/>
          </a:prstGeom>
          <a:noFill/>
        </p:spPr>
        <p:txBody>
          <a:bodyPr wrap="square" rtlCol="0">
            <a:spAutoFit/>
          </a:bodyPr>
          <a:lstStyle/>
          <a:p>
            <a:pPr marL="365760" marR="0" indent="-365760" algn="ctr">
              <a:lnSpc>
                <a:spcPct val="107000"/>
              </a:lnSpc>
              <a:spcBef>
                <a:spcPts val="200"/>
              </a:spcBef>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Table 3</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Comparison of results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616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latin typeface="Times New Roman" panose="02020603050405020304" pitchFamily="18" charset="0"/>
                <a:cs typeface="Times New Roman" panose="02020603050405020304" pitchFamily="18" charset="0"/>
              </a:rPr>
              <a:t>Conclusion </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63B3E1-7B01-4007-9D24-A763A7CCE944}" type="datetime1">
              <a:rPr lang="en-US" smtClean="0"/>
              <a:t>11/30/2017</a:t>
            </a:fld>
            <a:endParaRPr lang="en-US" dirty="0"/>
          </a:p>
        </p:txBody>
      </p:sp>
      <p:sp>
        <p:nvSpPr>
          <p:cNvPr id="5" name="Slide Number Placeholder 4"/>
          <p:cNvSpPr>
            <a:spLocks noGrp="1"/>
          </p:cNvSpPr>
          <p:nvPr>
            <p:ph type="sldNum" sz="quarter" idx="12"/>
          </p:nvPr>
        </p:nvSpPr>
        <p:spPr/>
        <p:txBody>
          <a:bodyPr/>
          <a:lstStyle/>
          <a:p>
            <a:r>
              <a:rPr lang="en-US" dirty="0" smtClean="0"/>
              <a:t>22</a:t>
            </a:r>
            <a:endParaRPr lang="en-US" dirty="0"/>
          </a:p>
        </p:txBody>
      </p:sp>
      <p:sp>
        <p:nvSpPr>
          <p:cNvPr id="6" name="Content Placeholder 5"/>
          <p:cNvSpPr>
            <a:spLocks noGrp="1"/>
          </p:cNvSpPr>
          <p:nvPr>
            <p:ph idx="1"/>
          </p:nvPr>
        </p:nvSpPr>
        <p:spPr>
          <a:xfrm>
            <a:off x="2394140" y="1597152"/>
            <a:ext cx="8915400" cy="3777622"/>
          </a:xfrm>
        </p:spPr>
        <p:txBody>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new method of handling the twitter data is very efficient when compared to the old method</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gives a specific context to short texts which were treated as ambiguous texts before</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 have observed significant increase in the accuracy</a:t>
            </a:r>
            <a:endParaRPr lang="en-US" dirty="0"/>
          </a:p>
        </p:txBody>
      </p:sp>
    </p:spTree>
    <p:extLst>
      <p:ext uri="{BB962C8B-B14F-4D97-AF65-F5344CB8AC3E}">
        <p14:creationId xmlns:p14="http://schemas.microsoft.com/office/powerpoint/2010/main" val="2622119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latin typeface="Times New Roman" panose="02020603050405020304" pitchFamily="18" charset="0"/>
                <a:cs typeface="Times New Roman" panose="02020603050405020304" pitchFamily="18" charset="0"/>
              </a:rPr>
              <a:t>Contribution</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63B3E1-7B01-4007-9D24-A763A7CCE944}" type="datetime1">
              <a:rPr lang="en-US" smtClean="0"/>
              <a:t>11/30/2017</a:t>
            </a:fld>
            <a:endParaRPr lang="en-US" dirty="0"/>
          </a:p>
        </p:txBody>
      </p:sp>
      <p:sp>
        <p:nvSpPr>
          <p:cNvPr id="5" name="Slide Number Placeholder 4"/>
          <p:cNvSpPr>
            <a:spLocks noGrp="1"/>
          </p:cNvSpPr>
          <p:nvPr>
            <p:ph type="sldNum" sz="quarter" idx="12"/>
          </p:nvPr>
        </p:nvSpPr>
        <p:spPr/>
        <p:txBody>
          <a:bodyPr/>
          <a:lstStyle/>
          <a:p>
            <a:r>
              <a:rPr lang="en-US" dirty="0" smtClean="0"/>
              <a:t>23</a:t>
            </a:r>
            <a:endParaRPr lang="en-US" dirty="0"/>
          </a:p>
        </p:txBody>
      </p:sp>
      <p:sp>
        <p:nvSpPr>
          <p:cNvPr id="6" name="Content Placeholder 5"/>
          <p:cNvSpPr>
            <a:spLocks noGrp="1"/>
          </p:cNvSpPr>
          <p:nvPr>
            <p:ph idx="1"/>
          </p:nvPr>
        </p:nvSpPr>
        <p:spPr>
          <a:xfrm>
            <a:off x="2394140" y="1597152"/>
            <a:ext cx="8915400" cy="377762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current research work we have contributed a new data </a:t>
            </a:r>
            <a:r>
              <a:rPr lang="en-US" sz="2400" dirty="0" smtClean="0">
                <a:latin typeface="Times New Roman" panose="02020603050405020304" pitchFamily="18" charset="0"/>
                <a:cs typeface="Times New Roman" panose="02020603050405020304" pitchFamily="18" charset="0"/>
              </a:rPr>
              <a:t>set with all its corresponding tweets </a:t>
            </a:r>
          </a:p>
          <a:p>
            <a:pPr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preprocessing technique to get a better sentiment </a:t>
            </a:r>
            <a:r>
              <a:rPr lang="en-US" sz="2400" dirty="0" smtClean="0">
                <a:latin typeface="Times New Roman" panose="02020603050405020304" pitchFamily="18" charset="0"/>
                <a:cs typeface="Times New Roman" panose="02020603050405020304" pitchFamily="18" charset="0"/>
              </a:rPr>
              <a:t>result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325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604" y="512462"/>
            <a:ext cx="8911687" cy="1280890"/>
          </a:xfrm>
        </p:spPr>
        <p:txBody>
          <a:bodyPr/>
          <a:lstStyle/>
          <a:p>
            <a:r>
              <a:rPr lang="en-US" dirty="0" smtClean="0">
                <a:solidFill>
                  <a:schemeClr val="accent2"/>
                </a:solidFill>
                <a:latin typeface="Times New Roman" panose="02020603050405020304" pitchFamily="18" charset="0"/>
                <a:cs typeface="Times New Roman" panose="02020603050405020304" pitchFamily="18" charset="0"/>
              </a:rPr>
              <a:t>Future Work</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90278" y="1503302"/>
            <a:ext cx="8915400" cy="4340352"/>
          </a:xfrm>
        </p:spPr>
        <p:txBody>
          <a:bodyPr>
            <a:noAutofit/>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implement a </a:t>
            </a:r>
            <a:r>
              <a:rPr lang="en-US" sz="2400" dirty="0">
                <a:latin typeface="Times New Roman" panose="02020603050405020304" pitchFamily="18" charset="0"/>
                <a:cs typeface="Times New Roman" panose="02020603050405020304" pitchFamily="18" charset="0"/>
              </a:rPr>
              <a:t>Latent Dirichlet Allocation (LDA) topic </a:t>
            </a:r>
            <a:r>
              <a:rPr lang="en-US" sz="2400" dirty="0" smtClean="0">
                <a:latin typeface="Times New Roman" panose="02020603050405020304" pitchFamily="18" charset="0"/>
                <a:cs typeface="Times New Roman" panose="02020603050405020304" pitchFamily="18" charset="0"/>
              </a:rPr>
              <a:t>modelling algorithm on Twitter data</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implement </a:t>
            </a:r>
            <a:r>
              <a:rPr lang="en-US" sz="2400" dirty="0" smtClean="0">
                <a:latin typeface="Times New Roman" panose="02020603050405020304" pitchFamily="18" charset="0"/>
                <a:cs typeface="Times New Roman" panose="02020603050405020304" pitchFamily="18" charset="0"/>
              </a:rPr>
              <a:t>LDA </a:t>
            </a:r>
            <a:r>
              <a:rPr lang="en-US" sz="2400" dirty="0">
                <a:latin typeface="Times New Roman" panose="02020603050405020304" pitchFamily="18" charset="0"/>
                <a:cs typeface="Times New Roman" panose="02020603050405020304" pitchFamily="18" charset="0"/>
              </a:rPr>
              <a:t>model, Python is providing a framework Gensim with a big corpus made from Wikipedia with more than 250 </a:t>
            </a:r>
            <a:r>
              <a:rPr lang="en-US" sz="2400" dirty="0" smtClean="0">
                <a:latin typeface="Times New Roman" panose="02020603050405020304" pitchFamily="18" charset="0"/>
                <a:cs typeface="Times New Roman" panose="02020603050405020304" pitchFamily="18" charset="0"/>
              </a:rPr>
              <a:t>topics</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helps to understand the context of the </a:t>
            </a:r>
            <a:r>
              <a:rPr lang="en-US" sz="2400" dirty="0" smtClean="0">
                <a:latin typeface="Times New Roman" panose="02020603050405020304" pitchFamily="18" charset="0"/>
                <a:cs typeface="Times New Roman" panose="02020603050405020304" pitchFamily="18" charset="0"/>
              </a:rPr>
              <a:t>text</a:t>
            </a:r>
            <a:endParaRPr lang="en-US" sz="2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 </a:t>
            </a:r>
            <a:r>
              <a:rPr lang="en-US" sz="2200" dirty="0">
                <a:latin typeface="Times New Roman" panose="02020603050405020304" pitchFamily="18" charset="0"/>
                <a:cs typeface="Times New Roman" panose="02020603050405020304" pitchFamily="18" charset="0"/>
              </a:rPr>
              <a:t>liked firing event in Olympics</a:t>
            </a:r>
            <a:r>
              <a:rPr lang="en-US" sz="2200" dirty="0" smtClean="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 man started firing at people who are enjoying music concert at a                    	 hotel in Las Vegas</a:t>
            </a:r>
            <a:r>
              <a:rPr lang="en-US" sz="2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Writing a paper</a:t>
            </a:r>
          </a:p>
        </p:txBody>
      </p:sp>
      <p:sp>
        <p:nvSpPr>
          <p:cNvPr id="4" name="Date Placeholder 3"/>
          <p:cNvSpPr>
            <a:spLocks noGrp="1"/>
          </p:cNvSpPr>
          <p:nvPr>
            <p:ph type="dt" sz="half" idx="10"/>
          </p:nvPr>
        </p:nvSpPr>
        <p:spPr/>
        <p:txBody>
          <a:bodyPr/>
          <a:lstStyle/>
          <a:p>
            <a:fld id="{C073DD25-926C-4F43-B107-0EE181E1D574}" type="datetime1">
              <a:rPr lang="en-US" smtClean="0"/>
              <a:t>11/30/2017</a:t>
            </a:fld>
            <a:endParaRPr lang="en-US" dirty="0"/>
          </a:p>
        </p:txBody>
      </p:sp>
      <p:sp>
        <p:nvSpPr>
          <p:cNvPr id="5" name="Slide Number Placeholder 4"/>
          <p:cNvSpPr>
            <a:spLocks noGrp="1"/>
          </p:cNvSpPr>
          <p:nvPr>
            <p:ph type="sldNum" sz="quarter" idx="12"/>
          </p:nvPr>
        </p:nvSpPr>
        <p:spPr/>
        <p:txBody>
          <a:bodyPr/>
          <a:lstStyle/>
          <a:p>
            <a:r>
              <a:rPr lang="en-US" dirty="0" smtClean="0"/>
              <a:t>24</a:t>
            </a:r>
            <a:endParaRPr lang="en-US" dirty="0"/>
          </a:p>
        </p:txBody>
      </p:sp>
    </p:spTree>
    <p:extLst>
      <p:ext uri="{BB962C8B-B14F-4D97-AF65-F5344CB8AC3E}">
        <p14:creationId xmlns:p14="http://schemas.microsoft.com/office/powerpoint/2010/main" val="240600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357" y="190500"/>
            <a:ext cx="8911687" cy="819150"/>
          </a:xfrm>
        </p:spPr>
        <p:txBody>
          <a:bodyPr/>
          <a:lstStyle/>
          <a:p>
            <a:r>
              <a:rPr lang="en-US" dirty="0">
                <a:solidFill>
                  <a:schemeClr val="accent2"/>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2280868" y="1124095"/>
            <a:ext cx="8904583" cy="5006341"/>
          </a:xfrm>
        </p:spPr>
        <p:txBody>
          <a:bodyPr>
            <a:noAutofit/>
          </a:bodyPr>
          <a:lstStyle/>
          <a:p>
            <a:pPr lvl="0" algn="just"/>
            <a:r>
              <a:rPr lang="en-US" sz="1400" dirty="0" err="1">
                <a:latin typeface="Times New Roman" panose="02020603050405020304" pitchFamily="18" charset="0"/>
                <a:cs typeface="Times New Roman" panose="02020603050405020304" pitchFamily="18" charset="0"/>
              </a:rPr>
              <a:t>Guille</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Hacid</a:t>
            </a:r>
            <a:r>
              <a:rPr lang="en-US" sz="1400" dirty="0">
                <a:latin typeface="Times New Roman" panose="02020603050405020304" pitchFamily="18" charset="0"/>
                <a:cs typeface="Times New Roman" panose="02020603050405020304" pitchFamily="18" charset="0"/>
              </a:rPr>
              <a:t>, H., Favre, C., &amp; </a:t>
            </a:r>
            <a:r>
              <a:rPr lang="en-US" sz="1400" dirty="0" err="1">
                <a:latin typeface="Times New Roman" panose="02020603050405020304" pitchFamily="18" charset="0"/>
                <a:cs typeface="Times New Roman" panose="02020603050405020304" pitchFamily="18" charset="0"/>
              </a:rPr>
              <a:t>Zighed</a:t>
            </a:r>
            <a:r>
              <a:rPr lang="en-US" sz="1400" dirty="0">
                <a:latin typeface="Times New Roman" panose="02020603050405020304" pitchFamily="18" charset="0"/>
                <a:cs typeface="Times New Roman" panose="02020603050405020304" pitchFamily="18" charset="0"/>
              </a:rPr>
              <a:t>, D. A. (2013). Information diffusion in online social networks: A survey. </a:t>
            </a:r>
            <a:r>
              <a:rPr lang="en-US" sz="1400" i="1" dirty="0">
                <a:latin typeface="Times New Roman" panose="02020603050405020304" pitchFamily="18" charset="0"/>
                <a:cs typeface="Times New Roman" panose="02020603050405020304" pitchFamily="18" charset="0"/>
              </a:rPr>
              <a:t>ACM </a:t>
            </a:r>
            <a:r>
              <a:rPr lang="en-US" sz="1400" i="1" dirty="0" err="1">
                <a:latin typeface="Times New Roman" panose="02020603050405020304" pitchFamily="18" charset="0"/>
                <a:cs typeface="Times New Roman" panose="02020603050405020304" pitchFamily="18" charset="0"/>
              </a:rPr>
              <a:t>Sigmod</a:t>
            </a:r>
            <a:r>
              <a:rPr lang="en-US" sz="1400" i="1" dirty="0">
                <a:latin typeface="Times New Roman" panose="02020603050405020304" pitchFamily="18" charset="0"/>
                <a:cs typeface="Times New Roman" panose="02020603050405020304" pitchFamily="18" charset="0"/>
              </a:rPr>
              <a:t> Record</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42</a:t>
            </a:r>
            <a:r>
              <a:rPr lang="en-US" sz="1400" dirty="0">
                <a:latin typeface="Times New Roman" panose="02020603050405020304" pitchFamily="18" charset="0"/>
                <a:cs typeface="Times New Roman" panose="02020603050405020304" pitchFamily="18" charset="0"/>
              </a:rPr>
              <a:t>(2), </a:t>
            </a:r>
            <a:r>
              <a:rPr lang="en-US" sz="1400" dirty="0" smtClean="0">
                <a:latin typeface="Times New Roman" panose="02020603050405020304" pitchFamily="18" charset="0"/>
                <a:cs typeface="Times New Roman" panose="02020603050405020304" pitchFamily="18" charset="0"/>
              </a:rPr>
              <a:t>17-28</a:t>
            </a:r>
            <a:endParaRPr lang="en-US" sz="1400" dirty="0">
              <a:latin typeface="Times New Roman" panose="02020603050405020304" pitchFamily="18" charset="0"/>
              <a:cs typeface="Times New Roman" panose="02020603050405020304" pitchFamily="18" charset="0"/>
            </a:endParaRPr>
          </a:p>
          <a:p>
            <a:pPr lvl="0" algn="just"/>
            <a:r>
              <a:rPr lang="en-US" sz="1400" dirty="0" err="1">
                <a:latin typeface="Times New Roman" panose="02020603050405020304" pitchFamily="18" charset="0"/>
                <a:cs typeface="Times New Roman" panose="02020603050405020304" pitchFamily="18" charset="0"/>
              </a:rPr>
              <a:t>AlSumait</a:t>
            </a:r>
            <a:r>
              <a:rPr lang="en-US" sz="1400" dirty="0">
                <a:latin typeface="Times New Roman" panose="02020603050405020304" pitchFamily="18" charset="0"/>
                <a:cs typeface="Times New Roman" panose="02020603050405020304" pitchFamily="18" charset="0"/>
              </a:rPr>
              <a:t>, L., </a:t>
            </a:r>
            <a:r>
              <a:rPr lang="en-US" sz="1400" dirty="0" err="1">
                <a:latin typeface="Times New Roman" panose="02020603050405020304" pitchFamily="18" charset="0"/>
                <a:cs typeface="Times New Roman" panose="02020603050405020304" pitchFamily="18" charset="0"/>
              </a:rPr>
              <a:t>Barbará</a:t>
            </a:r>
            <a:r>
              <a:rPr lang="en-US" sz="1400" dirty="0">
                <a:latin typeface="Times New Roman" panose="02020603050405020304" pitchFamily="18" charset="0"/>
                <a:cs typeface="Times New Roman" panose="02020603050405020304" pitchFamily="18" charset="0"/>
              </a:rPr>
              <a:t>, D., Gentle, J., &amp; </a:t>
            </a:r>
            <a:r>
              <a:rPr lang="en-US" sz="1400" dirty="0" err="1">
                <a:latin typeface="Times New Roman" panose="02020603050405020304" pitchFamily="18" charset="0"/>
                <a:cs typeface="Times New Roman" panose="02020603050405020304" pitchFamily="18" charset="0"/>
              </a:rPr>
              <a:t>Domeniconi</a:t>
            </a:r>
            <a:r>
              <a:rPr lang="en-US" sz="1400" dirty="0">
                <a:latin typeface="Times New Roman" panose="02020603050405020304" pitchFamily="18" charset="0"/>
                <a:cs typeface="Times New Roman" panose="02020603050405020304" pitchFamily="18" charset="0"/>
              </a:rPr>
              <a:t>, C. (2009). Topic significance ranking of LDA generative models. </a:t>
            </a:r>
            <a:r>
              <a:rPr lang="en-US" sz="1400" i="1" dirty="0">
                <a:latin typeface="Times New Roman" panose="02020603050405020304" pitchFamily="18" charset="0"/>
                <a:cs typeface="Times New Roman" panose="02020603050405020304" pitchFamily="18" charset="0"/>
              </a:rPr>
              <a:t>Machine Learning and Knowledge Discovery in Databases</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67-82</a:t>
            </a:r>
            <a:endParaRPr lang="en-US" sz="1400" dirty="0">
              <a:latin typeface="Times New Roman" panose="02020603050405020304" pitchFamily="18" charset="0"/>
              <a:cs typeface="Times New Roman" panose="02020603050405020304" pitchFamily="18" charset="0"/>
            </a:endParaRPr>
          </a:p>
          <a:p>
            <a:pPr lvl="0" algn="just"/>
            <a:r>
              <a:rPr lang="en-US" sz="1400" dirty="0">
                <a:latin typeface="Times New Roman" panose="02020603050405020304" pitchFamily="18" charset="0"/>
                <a:cs typeface="Times New Roman" panose="02020603050405020304" pitchFamily="18" charset="0"/>
              </a:rPr>
              <a:t>Naveed, N., </a:t>
            </a:r>
            <a:r>
              <a:rPr lang="en-US" sz="1400" dirty="0" err="1">
                <a:latin typeface="Times New Roman" panose="02020603050405020304" pitchFamily="18" charset="0"/>
                <a:cs typeface="Times New Roman" panose="02020603050405020304" pitchFamily="18" charset="0"/>
              </a:rPr>
              <a:t>Gottron</a:t>
            </a:r>
            <a:r>
              <a:rPr lang="en-US" sz="1400" dirty="0">
                <a:latin typeface="Times New Roman" panose="02020603050405020304" pitchFamily="18" charset="0"/>
                <a:cs typeface="Times New Roman" panose="02020603050405020304" pitchFamily="18" charset="0"/>
              </a:rPr>
              <a:t>, T., </a:t>
            </a:r>
            <a:r>
              <a:rPr lang="en-US" sz="1400" dirty="0" err="1">
                <a:latin typeface="Times New Roman" panose="02020603050405020304" pitchFamily="18" charset="0"/>
                <a:cs typeface="Times New Roman" panose="02020603050405020304" pitchFamily="18" charset="0"/>
              </a:rPr>
              <a:t>Kunegis</a:t>
            </a:r>
            <a:r>
              <a:rPr lang="en-US" sz="1400" dirty="0">
                <a:latin typeface="Times New Roman" panose="02020603050405020304" pitchFamily="18" charset="0"/>
                <a:cs typeface="Times New Roman" panose="02020603050405020304" pitchFamily="18" charset="0"/>
              </a:rPr>
              <a:t>, J., &amp; </a:t>
            </a:r>
            <a:r>
              <a:rPr lang="en-US" sz="1400" dirty="0" err="1">
                <a:latin typeface="Times New Roman" panose="02020603050405020304" pitchFamily="18" charset="0"/>
                <a:cs typeface="Times New Roman" panose="02020603050405020304" pitchFamily="18" charset="0"/>
              </a:rPr>
              <a:t>Alhadi</a:t>
            </a:r>
            <a:r>
              <a:rPr lang="en-US" sz="1400" dirty="0">
                <a:latin typeface="Times New Roman" panose="02020603050405020304" pitchFamily="18" charset="0"/>
                <a:cs typeface="Times New Roman" panose="02020603050405020304" pitchFamily="18" charset="0"/>
              </a:rPr>
              <a:t>, A. C. (2011, June). Bad news travel fast: A content-based analysis of interestingness on twitter. In </a:t>
            </a:r>
            <a:r>
              <a:rPr lang="en-US" sz="1400" i="1" dirty="0">
                <a:latin typeface="Times New Roman" panose="02020603050405020304" pitchFamily="18" charset="0"/>
                <a:cs typeface="Times New Roman" panose="02020603050405020304" pitchFamily="18" charset="0"/>
              </a:rPr>
              <a:t>Proceedings of the 3</a:t>
            </a:r>
            <a:r>
              <a:rPr lang="en-US" sz="1400" i="1" baseline="30000" dirty="0">
                <a:latin typeface="Times New Roman" panose="02020603050405020304" pitchFamily="18" charset="0"/>
                <a:cs typeface="Times New Roman" panose="02020603050405020304" pitchFamily="18" charset="0"/>
              </a:rPr>
              <a:t>rd</a:t>
            </a:r>
            <a:endParaRPr lang="en-US" sz="1400" dirty="0">
              <a:latin typeface="Times New Roman" panose="02020603050405020304" pitchFamily="18" charset="0"/>
              <a:cs typeface="Times New Roman" panose="02020603050405020304" pitchFamily="18" charset="0"/>
            </a:endParaRPr>
          </a:p>
          <a:p>
            <a:pPr lvl="0" algn="just"/>
            <a:r>
              <a:rPr lang="en-US" sz="1400" dirty="0" err="1">
                <a:latin typeface="Times New Roman" panose="02020603050405020304" pitchFamily="18" charset="0"/>
                <a:cs typeface="Times New Roman" panose="02020603050405020304" pitchFamily="18" charset="0"/>
              </a:rPr>
              <a:t>Guille</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Hacid</a:t>
            </a:r>
            <a:r>
              <a:rPr lang="en-US" sz="1400" dirty="0">
                <a:latin typeface="Times New Roman" panose="02020603050405020304" pitchFamily="18" charset="0"/>
                <a:cs typeface="Times New Roman" panose="02020603050405020304" pitchFamily="18" charset="0"/>
              </a:rPr>
              <a:t>, H., Favre, C., &amp; </a:t>
            </a:r>
            <a:r>
              <a:rPr lang="en-US" sz="1400" dirty="0" err="1">
                <a:latin typeface="Times New Roman" panose="02020603050405020304" pitchFamily="18" charset="0"/>
                <a:cs typeface="Times New Roman" panose="02020603050405020304" pitchFamily="18" charset="0"/>
              </a:rPr>
              <a:t>Zighed</a:t>
            </a:r>
            <a:r>
              <a:rPr lang="en-US" sz="1400" dirty="0">
                <a:latin typeface="Times New Roman" panose="02020603050405020304" pitchFamily="18" charset="0"/>
                <a:cs typeface="Times New Roman" panose="02020603050405020304" pitchFamily="18" charset="0"/>
              </a:rPr>
              <a:t>, D. A. (2013). Information diffusion in online social networks: A survey. </a:t>
            </a:r>
            <a:r>
              <a:rPr lang="en-US" sz="1400" i="1" dirty="0">
                <a:latin typeface="Times New Roman" panose="02020603050405020304" pitchFamily="18" charset="0"/>
                <a:cs typeface="Times New Roman" panose="02020603050405020304" pitchFamily="18" charset="0"/>
              </a:rPr>
              <a:t>ACM </a:t>
            </a:r>
            <a:r>
              <a:rPr lang="en-US" sz="1400" i="1" dirty="0" err="1">
                <a:latin typeface="Times New Roman" panose="02020603050405020304" pitchFamily="18" charset="0"/>
                <a:cs typeface="Times New Roman" panose="02020603050405020304" pitchFamily="18" charset="0"/>
              </a:rPr>
              <a:t>Sigmod</a:t>
            </a:r>
            <a:r>
              <a:rPr lang="en-US" sz="1400" i="1" dirty="0">
                <a:latin typeface="Times New Roman" panose="02020603050405020304" pitchFamily="18" charset="0"/>
                <a:cs typeface="Times New Roman" panose="02020603050405020304" pitchFamily="18" charset="0"/>
              </a:rPr>
              <a:t> Record</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42</a:t>
            </a:r>
            <a:r>
              <a:rPr lang="en-US" sz="1400" dirty="0">
                <a:latin typeface="Times New Roman" panose="02020603050405020304" pitchFamily="18" charset="0"/>
                <a:cs typeface="Times New Roman" panose="02020603050405020304" pitchFamily="18" charset="0"/>
              </a:rPr>
              <a:t>(2), </a:t>
            </a:r>
            <a:r>
              <a:rPr lang="en-US" sz="1400" dirty="0" smtClean="0">
                <a:latin typeface="Times New Roman" panose="02020603050405020304" pitchFamily="18" charset="0"/>
                <a:cs typeface="Times New Roman" panose="02020603050405020304" pitchFamily="18" charset="0"/>
              </a:rPr>
              <a:t>17-28</a:t>
            </a:r>
            <a:endParaRPr lang="en-US" sz="1400" dirty="0">
              <a:latin typeface="Times New Roman" panose="02020603050405020304" pitchFamily="18" charset="0"/>
              <a:cs typeface="Times New Roman" panose="02020603050405020304" pitchFamily="18" charset="0"/>
            </a:endParaRPr>
          </a:p>
          <a:p>
            <a:pPr lvl="0" algn="just"/>
            <a:r>
              <a:rPr lang="en-US" sz="1400" dirty="0">
                <a:latin typeface="Times New Roman" panose="02020603050405020304" pitchFamily="18" charset="0"/>
                <a:cs typeface="Times New Roman" panose="02020603050405020304" pitchFamily="18" charset="0"/>
              </a:rPr>
              <a:t>Pak, A., &amp; </a:t>
            </a:r>
            <a:r>
              <a:rPr lang="en-US" sz="1400" dirty="0" err="1">
                <a:latin typeface="Times New Roman" panose="02020603050405020304" pitchFamily="18" charset="0"/>
                <a:cs typeface="Times New Roman" panose="02020603050405020304" pitchFamily="18" charset="0"/>
              </a:rPr>
              <a:t>Paroubek</a:t>
            </a:r>
            <a:r>
              <a:rPr lang="en-US" sz="1400" dirty="0">
                <a:latin typeface="Times New Roman" panose="02020603050405020304" pitchFamily="18" charset="0"/>
                <a:cs typeface="Times New Roman" panose="02020603050405020304" pitchFamily="18" charset="0"/>
              </a:rPr>
              <a:t>, P. (2010, May). Twitter as a corpus for sentiment analysis and opinion mining. In </a:t>
            </a:r>
            <a:r>
              <a:rPr lang="en-US" sz="1400" i="1" dirty="0" err="1">
                <a:latin typeface="Times New Roman" panose="02020603050405020304" pitchFamily="18" charset="0"/>
                <a:cs typeface="Times New Roman" panose="02020603050405020304" pitchFamily="18" charset="0"/>
              </a:rPr>
              <a:t>LREc</a:t>
            </a:r>
            <a:r>
              <a:rPr lang="en-US" sz="1400" dirty="0">
                <a:latin typeface="Times New Roman" panose="02020603050405020304" pitchFamily="18" charset="0"/>
                <a:cs typeface="Times New Roman" panose="02020603050405020304" pitchFamily="18" charset="0"/>
              </a:rPr>
              <a:t> (Vol. 10, No. 2010</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lvl="0" algn="just"/>
            <a:r>
              <a:rPr lang="en-US" sz="1400" dirty="0" err="1">
                <a:latin typeface="Times New Roman" panose="02020603050405020304" pitchFamily="18" charset="0"/>
                <a:cs typeface="Times New Roman" panose="02020603050405020304" pitchFamily="18" charset="0"/>
              </a:rPr>
              <a:t>Tumasjan</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Sprenger</a:t>
            </a:r>
            <a:r>
              <a:rPr lang="en-US" sz="1400" dirty="0">
                <a:latin typeface="Times New Roman" panose="02020603050405020304" pitchFamily="18" charset="0"/>
                <a:cs typeface="Times New Roman" panose="02020603050405020304" pitchFamily="18" charset="0"/>
              </a:rPr>
              <a:t>, T. O., </a:t>
            </a:r>
            <a:r>
              <a:rPr lang="en-US" sz="1400" dirty="0" err="1">
                <a:latin typeface="Times New Roman" panose="02020603050405020304" pitchFamily="18" charset="0"/>
                <a:cs typeface="Times New Roman" panose="02020603050405020304" pitchFamily="18" charset="0"/>
              </a:rPr>
              <a:t>Sandner</a:t>
            </a:r>
            <a:r>
              <a:rPr lang="en-US" sz="1400" dirty="0">
                <a:latin typeface="Times New Roman" panose="02020603050405020304" pitchFamily="18" charset="0"/>
                <a:cs typeface="Times New Roman" panose="02020603050405020304" pitchFamily="18" charset="0"/>
              </a:rPr>
              <a:t>, P. G., &amp; </a:t>
            </a:r>
            <a:r>
              <a:rPr lang="en-US" sz="1400" dirty="0" err="1">
                <a:latin typeface="Times New Roman" panose="02020603050405020304" pitchFamily="18" charset="0"/>
                <a:cs typeface="Times New Roman" panose="02020603050405020304" pitchFamily="18" charset="0"/>
              </a:rPr>
              <a:t>Welpe</a:t>
            </a:r>
            <a:r>
              <a:rPr lang="en-US" sz="1400" dirty="0">
                <a:latin typeface="Times New Roman" panose="02020603050405020304" pitchFamily="18" charset="0"/>
                <a:cs typeface="Times New Roman" panose="02020603050405020304" pitchFamily="18" charset="0"/>
              </a:rPr>
              <a:t>, I. M. (2010). Predicting elections with twitter: What 140 characters reveal about political sentiment. </a:t>
            </a:r>
            <a:r>
              <a:rPr lang="en-US" sz="1400" i="1" dirty="0" err="1">
                <a:latin typeface="Times New Roman" panose="02020603050405020304" pitchFamily="18" charset="0"/>
                <a:cs typeface="Times New Roman" panose="02020603050405020304" pitchFamily="18" charset="0"/>
              </a:rPr>
              <a:t>Icwsm</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10</a:t>
            </a:r>
            <a:r>
              <a:rPr lang="en-US" sz="1400" dirty="0">
                <a:latin typeface="Times New Roman" panose="02020603050405020304" pitchFamily="18" charset="0"/>
                <a:cs typeface="Times New Roman" panose="02020603050405020304" pitchFamily="18" charset="0"/>
              </a:rPr>
              <a:t>(1), </a:t>
            </a:r>
            <a:r>
              <a:rPr lang="en-US" sz="1400" dirty="0" smtClean="0">
                <a:latin typeface="Times New Roman" panose="02020603050405020304" pitchFamily="18" charset="0"/>
                <a:cs typeface="Times New Roman" panose="02020603050405020304" pitchFamily="18" charset="0"/>
              </a:rPr>
              <a:t>178-185</a:t>
            </a:r>
            <a:endParaRPr lang="en-US" sz="1400" dirty="0">
              <a:latin typeface="Times New Roman" panose="02020603050405020304" pitchFamily="18" charset="0"/>
              <a:cs typeface="Times New Roman" panose="02020603050405020304" pitchFamily="18" charset="0"/>
            </a:endParaRPr>
          </a:p>
          <a:p>
            <a:pPr lvl="0" algn="just"/>
            <a:r>
              <a:rPr lang="en-US" sz="1400" dirty="0">
                <a:latin typeface="Times New Roman" panose="02020603050405020304" pitchFamily="18" charset="0"/>
                <a:cs typeface="Times New Roman" panose="02020603050405020304" pitchFamily="18" charset="0"/>
              </a:rPr>
              <a:t>https://dev.twitter.com/web/overview/languages</a:t>
            </a:r>
          </a:p>
          <a:p>
            <a:pPr lvl="0" algn="just"/>
            <a:r>
              <a:rPr lang="en-US" sz="1400" dirty="0">
                <a:latin typeface="Times New Roman" panose="02020603050405020304" pitchFamily="18" charset="0"/>
                <a:cs typeface="Times New Roman" panose="02020603050405020304" pitchFamily="18" charset="0"/>
              </a:rPr>
              <a:t>Bird, Steven, Edward </a:t>
            </a:r>
            <a:r>
              <a:rPr lang="en-US" sz="1400" dirty="0" err="1">
                <a:latin typeface="Times New Roman" panose="02020603050405020304" pitchFamily="18" charset="0"/>
                <a:cs typeface="Times New Roman" panose="02020603050405020304" pitchFamily="18" charset="0"/>
              </a:rPr>
              <a:t>Loper</a:t>
            </a:r>
            <a:r>
              <a:rPr lang="en-US" sz="1400" dirty="0">
                <a:latin typeface="Times New Roman" panose="02020603050405020304" pitchFamily="18" charset="0"/>
                <a:cs typeface="Times New Roman" panose="02020603050405020304" pitchFamily="18" charset="0"/>
              </a:rPr>
              <a:t> and Ewan Klein (2009), </a:t>
            </a:r>
            <a:r>
              <a:rPr lang="en-US" sz="1400" i="1" dirty="0">
                <a:latin typeface="Times New Roman" panose="02020603050405020304" pitchFamily="18" charset="0"/>
                <a:cs typeface="Times New Roman" panose="02020603050405020304" pitchFamily="18" charset="0"/>
              </a:rPr>
              <a:t>Natural Language Processing with   Python</a:t>
            </a:r>
            <a:r>
              <a:rPr lang="en-US" sz="1400" dirty="0">
                <a:latin typeface="Times New Roman" panose="02020603050405020304" pitchFamily="18" charset="0"/>
                <a:cs typeface="Times New Roman" panose="02020603050405020304" pitchFamily="18" charset="0"/>
              </a:rPr>
              <a:t>. O’Reilly Media </a:t>
            </a:r>
            <a:r>
              <a:rPr lang="en-US" sz="1400" dirty="0" err="1">
                <a:latin typeface="Times New Roman" panose="02020603050405020304" pitchFamily="18" charset="0"/>
                <a:cs typeface="Times New Roman" panose="02020603050405020304" pitchFamily="18" charset="0"/>
              </a:rPr>
              <a:t>Inc</a:t>
            </a:r>
            <a:endParaRPr lang="en-US" sz="1400" dirty="0">
              <a:latin typeface="Times New Roman" panose="02020603050405020304" pitchFamily="18" charset="0"/>
              <a:cs typeface="Times New Roman" panose="02020603050405020304" pitchFamily="18" charset="0"/>
            </a:endParaRPr>
          </a:p>
          <a:p>
            <a:pPr lvl="0" algn="just"/>
            <a:r>
              <a:rPr lang="en-US" sz="1400" dirty="0">
                <a:latin typeface="Times New Roman" panose="02020603050405020304" pitchFamily="18" charset="0"/>
                <a:cs typeface="Times New Roman" panose="02020603050405020304" pitchFamily="18" charset="0"/>
              </a:rPr>
              <a:t>Gupta, M., </a:t>
            </a:r>
            <a:r>
              <a:rPr lang="en-US" sz="1400" dirty="0" err="1">
                <a:latin typeface="Times New Roman" panose="02020603050405020304" pitchFamily="18" charset="0"/>
                <a:cs typeface="Times New Roman" panose="02020603050405020304" pitchFamily="18" charset="0"/>
              </a:rPr>
              <a:t>Dalmia</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Jaiswal</a:t>
            </a:r>
            <a:r>
              <a:rPr lang="en-US" sz="1400" dirty="0">
                <a:latin typeface="Times New Roman" panose="02020603050405020304" pitchFamily="18" charset="0"/>
                <a:cs typeface="Times New Roman" panose="02020603050405020304" pitchFamily="18" charset="0"/>
              </a:rPr>
              <a:t>, A., &amp; Reddy, C. T. Sentiment Analysis in </a:t>
            </a:r>
            <a:r>
              <a:rPr lang="en-US" sz="1400" dirty="0" smtClean="0">
                <a:latin typeface="Times New Roman" panose="02020603050405020304" pitchFamily="18" charset="0"/>
                <a:cs typeface="Times New Roman" panose="02020603050405020304" pitchFamily="18" charset="0"/>
              </a:rPr>
              <a:t>Twitter. </a:t>
            </a:r>
            <a:r>
              <a:rPr lang="en-US" sz="1400" i="1" dirty="0" smtClean="0">
                <a:latin typeface="Times New Roman" panose="02020603050405020304" pitchFamily="18" charset="0"/>
                <a:cs typeface="Times New Roman" panose="02020603050405020304" pitchFamily="18" charset="0"/>
              </a:rPr>
              <a:t>International </a:t>
            </a:r>
            <a:r>
              <a:rPr lang="en-US" sz="1400" i="1" dirty="0">
                <a:latin typeface="Times New Roman" panose="02020603050405020304" pitchFamily="18" charset="0"/>
                <a:cs typeface="Times New Roman" panose="02020603050405020304" pitchFamily="18" charset="0"/>
              </a:rPr>
              <a:t>Web Science Conference</a:t>
            </a:r>
            <a:r>
              <a:rPr lang="en-US" sz="1400" dirty="0">
                <a:latin typeface="Times New Roman" panose="02020603050405020304" pitchFamily="18" charset="0"/>
                <a:cs typeface="Times New Roman" panose="02020603050405020304" pitchFamily="18" charset="0"/>
              </a:rPr>
              <a:t> (p. 8). </a:t>
            </a:r>
            <a:r>
              <a:rPr lang="en-US" sz="1400" dirty="0" smtClean="0">
                <a:latin typeface="Times New Roman" panose="02020603050405020304" pitchFamily="18" charset="0"/>
                <a:cs typeface="Times New Roman" panose="02020603050405020304" pitchFamily="18" charset="0"/>
              </a:rPr>
              <a:t>ACM</a:t>
            </a:r>
            <a:endParaRPr lang="en-US" sz="1400" u="sng"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0ECAC52-EA27-490F-8325-ADD6681C93FD}" type="datetime1">
              <a:rPr lang="en-US" smtClean="0"/>
              <a:t>11/30/2017</a:t>
            </a:fld>
            <a:endParaRPr lang="en-US" dirty="0"/>
          </a:p>
        </p:txBody>
      </p:sp>
      <p:sp>
        <p:nvSpPr>
          <p:cNvPr id="5" name="Slide Number Placeholder 4"/>
          <p:cNvSpPr>
            <a:spLocks noGrp="1"/>
          </p:cNvSpPr>
          <p:nvPr>
            <p:ph type="sldNum" sz="quarter" idx="12"/>
          </p:nvPr>
        </p:nvSpPr>
        <p:spPr/>
        <p:txBody>
          <a:bodyPr/>
          <a:lstStyle/>
          <a:p>
            <a:r>
              <a:rPr lang="en-US" dirty="0" smtClean="0"/>
              <a:t>25</a:t>
            </a:r>
            <a:endParaRPr lang="en-US" dirty="0"/>
          </a:p>
        </p:txBody>
      </p:sp>
    </p:spTree>
    <p:extLst>
      <p:ext uri="{BB962C8B-B14F-4D97-AF65-F5344CB8AC3E}">
        <p14:creationId xmlns:p14="http://schemas.microsoft.com/office/powerpoint/2010/main" val="398229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325" y="512462"/>
            <a:ext cx="8911687" cy="1280890"/>
          </a:xfrm>
        </p:spPr>
        <p:txBody>
          <a:bodyPr/>
          <a:lstStyle/>
          <a:p>
            <a:r>
              <a:rPr lang="en-US"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199068" y="1672530"/>
            <a:ext cx="8915400" cy="4214307"/>
          </a:xfrm>
        </p:spPr>
        <p:txBody>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Microblogging has become a very popular communication tool among internet users now</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Millions of users share their opinions on different aspects of everyday life in popular social networking stiles like Twitter, Facebook, and Tumblr</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Due to the phenomenal growth of social networks, companies and media organizations are increasingly seeking ways to mine the social media data and gain information about “what people are thinking about their products, services, and  companies?”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26234CE-8A77-4DC2-B9FE-50E6D9349BC8}"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68313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Project Description</a:t>
            </a:r>
          </a:p>
        </p:txBody>
      </p:sp>
      <p:sp>
        <p:nvSpPr>
          <p:cNvPr id="3" name="Content Placeholder 2"/>
          <p:cNvSpPr>
            <a:spLocks noGrp="1"/>
          </p:cNvSpPr>
          <p:nvPr>
            <p:ph idx="1"/>
          </p:nvPr>
        </p:nvSpPr>
        <p:spPr>
          <a:xfrm>
            <a:off x="2589212" y="1696915"/>
            <a:ext cx="8915400" cy="4214307"/>
          </a:xfrm>
        </p:spPr>
        <p:txBody>
          <a:bodyPr>
            <a:normAutofit/>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This project deals with sentiment analysis of short text on Twitter data</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Sentiment analysis is a process of learning sentiments from the text data. It is extremely useful in some of the cases like customer reviews on ecommerce sites, and movie reviews</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In the same way we can use this technique to analyze the sentiments of  the tweets posted on Twitter</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Many researchers used same kind of techniques to analyze the sentiments of Twitter data, movie review, product review</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28A5477-9E83-4D66-8CE8-6B178BAAC54B}"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0025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Project Description</a:t>
            </a:r>
          </a:p>
        </p:txBody>
      </p:sp>
      <p:sp>
        <p:nvSpPr>
          <p:cNvPr id="3" name="Content Placeholder 2"/>
          <p:cNvSpPr>
            <a:spLocks noGrp="1"/>
          </p:cNvSpPr>
          <p:nvPr>
            <p:ph idx="1"/>
          </p:nvPr>
        </p:nvSpPr>
        <p:spPr>
          <a:xfrm>
            <a:off x="2589212" y="1696915"/>
            <a:ext cx="8915400" cy="4214307"/>
          </a:xfrm>
        </p:spPr>
        <p:txBody>
          <a:bodyPr>
            <a:normAutofit/>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Many researchers used different techniques like Neural Network, Topic Modelling to analyze the sentiments of Twitter data, movie reviews, product reviews</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28A5477-9E83-4D66-8CE8-6B178BAAC54B}"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1868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Times New Roman" panose="02020603050405020304" pitchFamily="18" charset="0"/>
                <a:cs typeface="Times New Roman" panose="02020603050405020304" pitchFamily="18" charset="0"/>
              </a:rPr>
              <a:t>Applications</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96915"/>
            <a:ext cx="8915400" cy="4214307"/>
          </a:xfrm>
        </p:spPr>
        <p:txBody>
          <a:bodyPr>
            <a:normAutofit/>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Many countries like USA, India, and Canada are analyzing social media data in the interest of national security</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mass shooting happened in San Bernardino, California in December 2015, where social media was used as main communication channel by terrorist groups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United States Citizenship and Immigration Services department is accessing social media data of immigrants to provide a better security </a:t>
            </a:r>
            <a:r>
              <a:rPr lang="en-US" sz="2200" dirty="0" smtClean="0">
                <a:latin typeface="Times New Roman" panose="02020603050405020304" pitchFamily="18" charset="0"/>
                <a:cs typeface="Times New Roman" panose="02020603050405020304" pitchFamily="18" charset="0"/>
              </a:rPr>
              <a:t>system</a:t>
            </a:r>
          </a:p>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28A5477-9E83-4D66-8CE8-6B178BAAC54B}"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95003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2589212" y="1509823"/>
            <a:ext cx="8915400" cy="4401399"/>
          </a:xfrm>
        </p:spPr>
        <p:txBody>
          <a:bodyPr>
            <a:normAutofit/>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lot of research work has been happened on the sentiment analysis of Twitter </a:t>
            </a:r>
            <a:r>
              <a:rPr lang="en-US" sz="2400" dirty="0" smtClean="0">
                <a:latin typeface="Times New Roman" panose="02020603050405020304" pitchFamily="18" charset="0"/>
                <a:cs typeface="Times New Roman" panose="02020603050405020304" pitchFamily="18" charset="0"/>
              </a:rPr>
              <a:t>data</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sentiment analysis algorithms and libraries are very effective for long texts, but </a:t>
            </a:r>
            <a:r>
              <a:rPr lang="en-US" sz="2400" dirty="0" smtClean="0">
                <a:latin typeface="Times New Roman" panose="02020603050405020304" pitchFamily="18" charset="0"/>
                <a:cs typeface="Times New Roman" panose="02020603050405020304" pitchFamily="18" charset="0"/>
              </a:rPr>
              <a:t> these techniques have limitations working with short texts</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This trend was observed </a:t>
            </a:r>
            <a:r>
              <a:rPr lang="en-US" sz="2400" dirty="0">
                <a:latin typeface="Times New Roman" panose="02020603050405020304" pitchFamily="18" charset="0"/>
                <a:cs typeface="Times New Roman" panose="02020603050405020304" pitchFamily="18" charset="0"/>
              </a:rPr>
              <a:t>in the previous research </a:t>
            </a:r>
            <a:r>
              <a:rPr lang="en-US" sz="2400" dirty="0" smtClean="0">
                <a:latin typeface="Times New Roman" panose="02020603050405020304" pitchFamily="18" charset="0"/>
                <a:cs typeface="Times New Roman" panose="02020603050405020304" pitchFamily="18" charset="0"/>
              </a:rPr>
              <a:t>work: </a:t>
            </a:r>
            <a:r>
              <a:rPr lang="en-US" sz="2400" dirty="0">
                <a:latin typeface="Times New Roman" panose="02020603050405020304" pitchFamily="18" charset="0"/>
                <a:cs typeface="Times New Roman" panose="02020603050405020304" pitchFamily="18" charset="0"/>
              </a:rPr>
              <a:t>An Approach for Pattern Recognition and Prediction of Information Diffusion Model on Twitter</a:t>
            </a:r>
          </a:p>
        </p:txBody>
      </p:sp>
      <p:sp>
        <p:nvSpPr>
          <p:cNvPr id="4" name="Date Placeholder 3"/>
          <p:cNvSpPr>
            <a:spLocks noGrp="1"/>
          </p:cNvSpPr>
          <p:nvPr>
            <p:ph type="dt" sz="half" idx="10"/>
          </p:nvPr>
        </p:nvSpPr>
        <p:spPr/>
        <p:txBody>
          <a:bodyPr/>
          <a:lstStyle/>
          <a:p>
            <a:fld id="{DA3CBCB9-B597-4C96-86EE-7769A9C828C4}"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6074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Times New Roman" panose="02020603050405020304" pitchFamily="18" charset="0"/>
                <a:cs typeface="Times New Roman" panose="02020603050405020304" pitchFamily="18" charset="0"/>
              </a:rPr>
              <a:t>Disadvantages with </a:t>
            </a:r>
            <a:r>
              <a:rPr lang="en-US" dirty="0">
                <a:solidFill>
                  <a:srgbClr val="C00000"/>
                </a:solidFill>
                <a:latin typeface="Times New Roman" panose="02020603050405020304" pitchFamily="18" charset="0"/>
                <a:cs typeface="Times New Roman" panose="02020603050405020304" pitchFamily="18" charset="0"/>
              </a:rPr>
              <a:t>the </a:t>
            </a:r>
            <a:r>
              <a:rPr lang="en-US" dirty="0" smtClean="0">
                <a:solidFill>
                  <a:srgbClr val="C00000"/>
                </a:solidFill>
                <a:latin typeface="Times New Roman" panose="02020603050405020304" pitchFamily="18" charset="0"/>
                <a:cs typeface="Times New Roman" panose="02020603050405020304" pitchFamily="18" charset="0"/>
              </a:rPr>
              <a:t>Existing System</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471792"/>
            <a:ext cx="8915400" cy="4205514"/>
          </a:xfrm>
        </p:spPr>
        <p:txBody>
          <a:bodyPr>
            <a:normAutofit/>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Short texts are ambiguous, in which a huge amount of text data is categorized as neutral data</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Tweet replies are an important resource of data but no researcher has used this method to analyze the data</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Twitter API provided by Twitter developers platform does not have a predefined function for collecting replies of a particular tweet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E756E00-1183-4768-ACF9-043415C4D028}"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1481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Proposed System</a:t>
            </a:r>
          </a:p>
        </p:txBody>
      </p:sp>
      <p:sp>
        <p:nvSpPr>
          <p:cNvPr id="4" name="Date Placeholder 3"/>
          <p:cNvSpPr>
            <a:spLocks noGrp="1"/>
          </p:cNvSpPr>
          <p:nvPr>
            <p:ph type="dt" sz="half" idx="10"/>
          </p:nvPr>
        </p:nvSpPr>
        <p:spPr/>
        <p:txBody>
          <a:bodyPr/>
          <a:lstStyle/>
          <a:p>
            <a:fld id="{D3465F8F-7036-4268-A677-B3254A06514B}" type="datetime1">
              <a:rPr lang="en-US" smtClean="0"/>
              <a:t>11/30/2017</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TextBox 7"/>
          <p:cNvSpPr txBox="1"/>
          <p:nvPr/>
        </p:nvSpPr>
        <p:spPr>
          <a:xfrm>
            <a:off x="5510888" y="5513229"/>
            <a:ext cx="192633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Fig. 1 Project lifecycle </a:t>
            </a:r>
            <a:endParaRPr lang="en-US" sz="14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2592924" y="1904999"/>
            <a:ext cx="8208899" cy="3443177"/>
          </a:xfrm>
          <a:prstGeom prst="rect">
            <a:avLst/>
          </a:prstGeom>
        </p:spPr>
      </p:pic>
    </p:spTree>
    <p:extLst>
      <p:ext uri="{BB962C8B-B14F-4D97-AF65-F5344CB8AC3E}">
        <p14:creationId xmlns:p14="http://schemas.microsoft.com/office/powerpoint/2010/main" val="5853270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2917</TotalTime>
  <Words>1041</Words>
  <Application>Microsoft Office PowerPoint</Application>
  <PresentationFormat>Widescreen</PresentationFormat>
  <Paragraphs>191</Paragraphs>
  <Slides>25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Times New Roman</vt:lpstr>
      <vt:lpstr>Wingdings</vt:lpstr>
      <vt:lpstr>Wingdings 3</vt:lpstr>
      <vt:lpstr>Wisp</vt:lpstr>
      <vt:lpstr>                   CSC 699  Project Presentation  Sentiment Analysis of Short Texts on Twitter Data </vt:lpstr>
      <vt:lpstr>Contents</vt:lpstr>
      <vt:lpstr>Introduction</vt:lpstr>
      <vt:lpstr>Project Description</vt:lpstr>
      <vt:lpstr>Project Description</vt:lpstr>
      <vt:lpstr>Applications</vt:lpstr>
      <vt:lpstr>Existing System</vt:lpstr>
      <vt:lpstr>Disadvantages with the Existing System</vt:lpstr>
      <vt:lpstr>Proposed System</vt:lpstr>
      <vt:lpstr>Direct Message</vt:lpstr>
      <vt:lpstr>Retweet</vt:lpstr>
      <vt:lpstr>Tweet Reply</vt:lpstr>
      <vt:lpstr>Data Collection</vt:lpstr>
      <vt:lpstr>Data Preprocessing</vt:lpstr>
      <vt:lpstr>Proposed Method of Data Handling</vt:lpstr>
      <vt:lpstr>Content Based Features</vt:lpstr>
      <vt:lpstr>Tools and Frameworks</vt:lpstr>
      <vt:lpstr>Proposed Algorithms</vt:lpstr>
      <vt:lpstr>Results</vt:lpstr>
      <vt:lpstr>Results</vt:lpstr>
      <vt:lpstr>Results</vt:lpstr>
      <vt:lpstr>Conclusion </vt:lpstr>
      <vt:lpstr>Contribution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  Two Steps Genetic Programming for Big Data</dc:title>
  <dc:creator>srikanth thanneru</dc:creator>
  <cp:lastModifiedBy>asheshbabu pothuraju</cp:lastModifiedBy>
  <cp:revision>115</cp:revision>
  <dcterms:created xsi:type="dcterms:W3CDTF">2017-04-24T21:07:35Z</dcterms:created>
  <dcterms:modified xsi:type="dcterms:W3CDTF">2017-11-30T18:46:27Z</dcterms:modified>
</cp:coreProperties>
</file>