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256" r:id="rId2"/>
    <p:sldId id="295" r:id="rId3"/>
    <p:sldId id="326" r:id="rId4"/>
    <p:sldId id="327" r:id="rId5"/>
    <p:sldId id="257" r:id="rId6"/>
    <p:sldId id="258" r:id="rId7"/>
    <p:sldId id="289" r:id="rId8"/>
    <p:sldId id="329" r:id="rId9"/>
    <p:sldId id="330" r:id="rId10"/>
    <p:sldId id="259" r:id="rId11"/>
    <p:sldId id="260" r:id="rId12"/>
    <p:sldId id="290" r:id="rId13"/>
    <p:sldId id="291" r:id="rId14"/>
    <p:sldId id="321" r:id="rId15"/>
    <p:sldId id="292" r:id="rId16"/>
    <p:sldId id="328" r:id="rId17"/>
    <p:sldId id="324" r:id="rId18"/>
    <p:sldId id="294" r:id="rId19"/>
    <p:sldId id="263" r:id="rId20"/>
    <p:sldId id="265" r:id="rId21"/>
    <p:sldId id="297" r:id="rId22"/>
    <p:sldId id="298" r:id="rId23"/>
    <p:sldId id="304" r:id="rId24"/>
    <p:sldId id="300" r:id="rId25"/>
    <p:sldId id="331" r:id="rId26"/>
    <p:sldId id="301" r:id="rId27"/>
    <p:sldId id="302" r:id="rId28"/>
    <p:sldId id="303" r:id="rId29"/>
    <p:sldId id="299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5" r:id="rId39"/>
    <p:sldId id="332" r:id="rId40"/>
    <p:sldId id="333" r:id="rId41"/>
    <p:sldId id="313" r:id="rId42"/>
    <p:sldId id="314" r:id="rId43"/>
    <p:sldId id="317" r:id="rId44"/>
    <p:sldId id="319" r:id="rId45"/>
    <p:sldId id="318" r:id="rId46"/>
    <p:sldId id="320" r:id="rId47"/>
    <p:sldId id="322" r:id="rId48"/>
    <p:sldId id="334" r:id="rId49"/>
    <p:sldId id="286" r:id="rId50"/>
    <p:sldId id="325" r:id="rId51"/>
    <p:sldId id="28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83" autoAdjust="0"/>
    <p:restoredTop sz="95520" autoAdjust="0"/>
  </p:normalViewPr>
  <p:slideViewPr>
    <p:cSldViewPr>
      <p:cViewPr varScale="1">
        <p:scale>
          <a:sx n="70" d="100"/>
          <a:sy n="70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A6C68-1DED-4CD3-A457-AEC7042D62F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5DDDD9D-9688-4E36-9568-2F03DCD4935D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Larger dielectric screening</a:t>
          </a:r>
          <a:endParaRPr lang="en-US" dirty="0">
            <a:solidFill>
              <a:schemeClr val="tx1"/>
            </a:solidFill>
          </a:endParaRPr>
        </a:p>
      </dgm:t>
    </dgm:pt>
    <dgm:pt modelId="{A59BAA61-292B-4ADA-BC31-941A52B4EDE5}" type="parTrans" cxnId="{894225A1-BE3A-4760-9F89-DE90A43E452B}">
      <dgm:prSet/>
      <dgm:spPr/>
      <dgm:t>
        <a:bodyPr/>
        <a:lstStyle/>
        <a:p>
          <a:endParaRPr lang="en-US"/>
        </a:p>
      </dgm:t>
    </dgm:pt>
    <dgm:pt modelId="{0E1D7541-1FCF-4047-A445-BCB6E42B9E19}" type="sibTrans" cxnId="{894225A1-BE3A-4760-9F89-DE90A43E452B}">
      <dgm:prSet/>
      <dgm:spPr/>
      <dgm:t>
        <a:bodyPr/>
        <a:lstStyle/>
        <a:p>
          <a:endParaRPr lang="en-US"/>
        </a:p>
      </dgm:t>
    </dgm:pt>
    <dgm:pt modelId="{9F197D62-323A-4BAC-9621-BCFBDFB9BC79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Smaller S</a:t>
          </a:r>
          <a:endParaRPr lang="en-US" dirty="0">
            <a:solidFill>
              <a:schemeClr val="tx1"/>
            </a:solidFill>
          </a:endParaRPr>
        </a:p>
      </dgm:t>
    </dgm:pt>
    <dgm:pt modelId="{2F87C7B5-BF36-426C-BDE6-CEF9A91D3DF5}" type="parTrans" cxnId="{1AC2577D-D613-4B2F-844A-810BD9AF83DC}">
      <dgm:prSet/>
      <dgm:spPr/>
      <dgm:t>
        <a:bodyPr/>
        <a:lstStyle/>
        <a:p>
          <a:endParaRPr lang="en-US"/>
        </a:p>
      </dgm:t>
    </dgm:pt>
    <dgm:pt modelId="{A19C27BC-D4FA-4CF6-A561-3C0D9D9723C9}" type="sibTrans" cxnId="{1AC2577D-D613-4B2F-844A-810BD9AF83DC}">
      <dgm:prSet/>
      <dgm:spPr/>
      <dgm:t>
        <a:bodyPr/>
        <a:lstStyle/>
        <a:p>
          <a:endParaRPr lang="en-US"/>
        </a:p>
      </dgm:t>
    </dgm:pt>
    <dgm:pt modelId="{CD588947-03BD-4CF3-972C-9C53A907AA4C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Higher degree of pinning to </a:t>
          </a:r>
        </a:p>
        <a:p>
          <a:r>
            <a:rPr lang="en-US" dirty="0" smtClean="0"/>
            <a:t>  </a:t>
          </a:r>
          <a:endParaRPr lang="en-US" dirty="0"/>
        </a:p>
      </dgm:t>
    </dgm:pt>
    <dgm:pt modelId="{FEDC1DC1-5114-49FD-B01C-588FB74609F3}" type="parTrans" cxnId="{09A700DC-BE2A-4AF2-836F-5684AA8C423B}">
      <dgm:prSet/>
      <dgm:spPr/>
      <dgm:t>
        <a:bodyPr/>
        <a:lstStyle/>
        <a:p>
          <a:endParaRPr lang="en-US"/>
        </a:p>
      </dgm:t>
    </dgm:pt>
    <dgm:pt modelId="{D3A34BAC-1BA4-49A4-9B97-471C8AF1C75A}" type="sibTrans" cxnId="{09A700DC-BE2A-4AF2-836F-5684AA8C423B}">
      <dgm:prSet/>
      <dgm:spPr/>
      <dgm:t>
        <a:bodyPr/>
        <a:lstStyle/>
        <a:p>
          <a:endParaRPr lang="en-US"/>
        </a:p>
      </dgm:t>
    </dgm:pt>
    <dgm:pt modelId="{43F5B518-6932-4872-AB48-8F730B143B68}" type="pres">
      <dgm:prSet presAssocID="{CCAA6C68-1DED-4CD3-A457-AEC7042D62F6}" presName="Name0" presStyleCnt="0">
        <dgm:presLayoutVars>
          <dgm:dir/>
          <dgm:resizeHandles val="exact"/>
        </dgm:presLayoutVars>
      </dgm:prSet>
      <dgm:spPr/>
    </dgm:pt>
    <dgm:pt modelId="{7DD145F5-468E-402B-9DAA-A491255040C8}" type="pres">
      <dgm:prSet presAssocID="{25DDDD9D-9688-4E36-9568-2F03DCD4935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4822FD-2A8E-4D5A-806B-6D8A4A347712}" type="pres">
      <dgm:prSet presAssocID="{0E1D7541-1FCF-4047-A445-BCB6E42B9E1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6587957-AEB8-4BC3-AFEB-456F7E456A4E}" type="pres">
      <dgm:prSet presAssocID="{0E1D7541-1FCF-4047-A445-BCB6E42B9E1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3E28CC7-3654-4330-9CA6-D8D8829D0DC3}" type="pres">
      <dgm:prSet presAssocID="{9F197D62-323A-4BAC-9621-BCFBDFB9BC79}" presName="node" presStyleLbl="node1" presStyleIdx="1" presStyleCnt="3" custLinFactNeighborX="-9210" custLinFactNeighborY="-5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9C8D5D-221B-4C98-947F-BC058AB7DEBC}" type="pres">
      <dgm:prSet presAssocID="{A19C27BC-D4FA-4CF6-A561-3C0D9D9723C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D9A8FB5-9F7B-403B-940E-5A419690361E}" type="pres">
      <dgm:prSet presAssocID="{A19C27BC-D4FA-4CF6-A561-3C0D9D9723C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C9EEFFE-8604-4A2D-87F4-32828EACE6E0}" type="pres">
      <dgm:prSet presAssocID="{CD588947-03BD-4CF3-972C-9C53A907AA4C}" presName="node" presStyleLbl="node1" presStyleIdx="2" presStyleCnt="3" custLinFactNeighborX="1022" custLinFactNeighborY="1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B677AC-06A8-4270-883B-D25083EB6478}" type="presOf" srcId="{CCAA6C68-1DED-4CD3-A457-AEC7042D62F6}" destId="{43F5B518-6932-4872-AB48-8F730B143B68}" srcOrd="0" destOrd="0" presId="urn:microsoft.com/office/officeart/2005/8/layout/process1"/>
    <dgm:cxn modelId="{1AC2577D-D613-4B2F-844A-810BD9AF83DC}" srcId="{CCAA6C68-1DED-4CD3-A457-AEC7042D62F6}" destId="{9F197D62-323A-4BAC-9621-BCFBDFB9BC79}" srcOrd="1" destOrd="0" parTransId="{2F87C7B5-BF36-426C-BDE6-CEF9A91D3DF5}" sibTransId="{A19C27BC-D4FA-4CF6-A561-3C0D9D9723C9}"/>
    <dgm:cxn modelId="{CAAD9B05-C438-43FE-A80D-B9B04F500320}" type="presOf" srcId="{CD588947-03BD-4CF3-972C-9C53A907AA4C}" destId="{6C9EEFFE-8604-4A2D-87F4-32828EACE6E0}" srcOrd="0" destOrd="0" presId="urn:microsoft.com/office/officeart/2005/8/layout/process1"/>
    <dgm:cxn modelId="{A639CC3A-4C5B-44D5-AF18-6C788BA4F70F}" type="presOf" srcId="{A19C27BC-D4FA-4CF6-A561-3C0D9D9723C9}" destId="{E59C8D5D-221B-4C98-947F-BC058AB7DEBC}" srcOrd="0" destOrd="0" presId="urn:microsoft.com/office/officeart/2005/8/layout/process1"/>
    <dgm:cxn modelId="{65B86C83-C6EA-4024-AD75-04FAAE7E0303}" type="presOf" srcId="{9F197D62-323A-4BAC-9621-BCFBDFB9BC79}" destId="{E3E28CC7-3654-4330-9CA6-D8D8829D0DC3}" srcOrd="0" destOrd="0" presId="urn:microsoft.com/office/officeart/2005/8/layout/process1"/>
    <dgm:cxn modelId="{43735009-5ADE-4DF4-A0AC-89715CE123DE}" type="presOf" srcId="{0E1D7541-1FCF-4047-A445-BCB6E42B9E19}" destId="{654822FD-2A8E-4D5A-806B-6D8A4A347712}" srcOrd="0" destOrd="0" presId="urn:microsoft.com/office/officeart/2005/8/layout/process1"/>
    <dgm:cxn modelId="{894225A1-BE3A-4760-9F89-DE90A43E452B}" srcId="{CCAA6C68-1DED-4CD3-A457-AEC7042D62F6}" destId="{25DDDD9D-9688-4E36-9568-2F03DCD4935D}" srcOrd="0" destOrd="0" parTransId="{A59BAA61-292B-4ADA-BC31-941A52B4EDE5}" sibTransId="{0E1D7541-1FCF-4047-A445-BCB6E42B9E19}"/>
    <dgm:cxn modelId="{09A700DC-BE2A-4AF2-836F-5684AA8C423B}" srcId="{CCAA6C68-1DED-4CD3-A457-AEC7042D62F6}" destId="{CD588947-03BD-4CF3-972C-9C53A907AA4C}" srcOrd="2" destOrd="0" parTransId="{FEDC1DC1-5114-49FD-B01C-588FB74609F3}" sibTransId="{D3A34BAC-1BA4-49A4-9B97-471C8AF1C75A}"/>
    <dgm:cxn modelId="{B2F05622-85B0-4E3A-B61F-BCBDD3686900}" type="presOf" srcId="{25DDDD9D-9688-4E36-9568-2F03DCD4935D}" destId="{7DD145F5-468E-402B-9DAA-A491255040C8}" srcOrd="0" destOrd="0" presId="urn:microsoft.com/office/officeart/2005/8/layout/process1"/>
    <dgm:cxn modelId="{1DDA5AAD-59EF-4CBC-88BA-13CB521725CC}" type="presOf" srcId="{A19C27BC-D4FA-4CF6-A561-3C0D9D9723C9}" destId="{5D9A8FB5-9F7B-403B-940E-5A419690361E}" srcOrd="1" destOrd="0" presId="urn:microsoft.com/office/officeart/2005/8/layout/process1"/>
    <dgm:cxn modelId="{F8BEF8A3-7E6D-4AA0-993B-DF1F6EAABC49}" type="presOf" srcId="{0E1D7541-1FCF-4047-A445-BCB6E42B9E19}" destId="{86587957-AEB8-4BC3-AFEB-456F7E456A4E}" srcOrd="1" destOrd="0" presId="urn:microsoft.com/office/officeart/2005/8/layout/process1"/>
    <dgm:cxn modelId="{63CD383C-DEB4-4034-B427-AC6354E87E3C}" type="presParOf" srcId="{43F5B518-6932-4872-AB48-8F730B143B68}" destId="{7DD145F5-468E-402B-9DAA-A491255040C8}" srcOrd="0" destOrd="0" presId="urn:microsoft.com/office/officeart/2005/8/layout/process1"/>
    <dgm:cxn modelId="{F281A638-C714-4034-B13D-ED903B59B1F8}" type="presParOf" srcId="{43F5B518-6932-4872-AB48-8F730B143B68}" destId="{654822FD-2A8E-4D5A-806B-6D8A4A347712}" srcOrd="1" destOrd="0" presId="urn:microsoft.com/office/officeart/2005/8/layout/process1"/>
    <dgm:cxn modelId="{097BC9F6-BFCE-421D-9FC7-47A171B80ADF}" type="presParOf" srcId="{654822FD-2A8E-4D5A-806B-6D8A4A347712}" destId="{86587957-AEB8-4BC3-AFEB-456F7E456A4E}" srcOrd="0" destOrd="0" presId="urn:microsoft.com/office/officeart/2005/8/layout/process1"/>
    <dgm:cxn modelId="{8FBE1E68-1BD6-4F49-A494-0CEC1D16EE7E}" type="presParOf" srcId="{43F5B518-6932-4872-AB48-8F730B143B68}" destId="{E3E28CC7-3654-4330-9CA6-D8D8829D0DC3}" srcOrd="2" destOrd="0" presId="urn:microsoft.com/office/officeart/2005/8/layout/process1"/>
    <dgm:cxn modelId="{B291A59F-ED5F-4B71-8F93-7B5D209838D3}" type="presParOf" srcId="{43F5B518-6932-4872-AB48-8F730B143B68}" destId="{E59C8D5D-221B-4C98-947F-BC058AB7DEBC}" srcOrd="3" destOrd="0" presId="urn:microsoft.com/office/officeart/2005/8/layout/process1"/>
    <dgm:cxn modelId="{F19816E8-6F22-4CC3-B7E6-1A26DA08733C}" type="presParOf" srcId="{E59C8D5D-221B-4C98-947F-BC058AB7DEBC}" destId="{5D9A8FB5-9F7B-403B-940E-5A419690361E}" srcOrd="0" destOrd="0" presId="urn:microsoft.com/office/officeart/2005/8/layout/process1"/>
    <dgm:cxn modelId="{88C0EF20-FA2F-48FC-B50E-9242E3296F4A}" type="presParOf" srcId="{43F5B518-6932-4872-AB48-8F730B143B68}" destId="{6C9EEFFE-8604-4A2D-87F4-32828EACE6E0}" srcOrd="4" destOrd="0" presId="urn:microsoft.com/office/officeart/2005/8/layout/process1"/>
  </dgm:cxnLst>
  <dgm:bg>
    <a:solidFill>
      <a:schemeClr val="bg1"/>
    </a:solidFill>
  </dgm:bg>
  <dgm:whole>
    <a:ln>
      <a:solidFill>
        <a:schemeClr val="bg1"/>
      </a:solidFill>
    </a:ln>
  </dgm:whole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2A71E-9130-48DD-8ACC-37EF764CE0CD}" type="datetimeFigureOut">
              <a:rPr lang="en-US" smtClean="0"/>
              <a:pPr/>
              <a:t>17-Dec-10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1BF63-B23E-434D-9682-F3AC834DF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2C782-3229-4BE7-A02E-28DB665CF214}" type="datetimeFigureOut">
              <a:rPr lang="en-US" smtClean="0"/>
              <a:pPr/>
              <a:t>17-Dec-10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8E48F-F01F-47BF-A439-E322A6917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done to prevent doping of </a:t>
            </a:r>
            <a:r>
              <a:rPr lang="en-US" dirty="0" err="1" smtClean="0"/>
              <a:t>polySi</a:t>
            </a:r>
            <a:r>
              <a:rPr lang="en-US" dirty="0" smtClean="0"/>
              <a:t> from entering gate oxide. </a:t>
            </a:r>
          </a:p>
          <a:p>
            <a:r>
              <a:rPr lang="en-US" dirty="0" smtClean="0"/>
              <a:t>Insufficient doping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polySi</a:t>
            </a:r>
            <a:r>
              <a:rPr lang="en-US" baseline="0" dirty="0" smtClean="0"/>
              <a:t> near gate oxide</a:t>
            </a:r>
          </a:p>
          <a:p>
            <a:r>
              <a:rPr lang="en-US" baseline="0" dirty="0" smtClean="0"/>
              <a:t>We can observe from the curve (1) lower the dose lower is the doping concentration near the gate oxide</a:t>
            </a:r>
          </a:p>
          <a:p>
            <a:r>
              <a:rPr lang="en-US" baseline="0" dirty="0" smtClean="0"/>
              <a:t>Depletion of </a:t>
            </a:r>
            <a:r>
              <a:rPr lang="en-US" baseline="0" dirty="0" err="1" smtClean="0"/>
              <a:t>polySi</a:t>
            </a:r>
            <a:r>
              <a:rPr lang="en-US" baseline="0" dirty="0" smtClean="0"/>
              <a:t> because of work function difference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Decrease in drain current and threshold voltage. Change in subthreshold characteristics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gate oxide thickness of 6.5nm low energy implant followed by annealing can solve the problem of boron penetration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 for penetration is the concentration gradient concentration gradient between the heavily doped poly-Si gate electrode,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undoped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oxide and lightly doped Si channel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thickness less than 6.5nm nitride oxide can solve the problem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nitridation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nitrogen concentration should be uniform and it should not be high at the interface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Till</a:t>
            </a:r>
            <a:r>
              <a:rPr lang="en-US" baseline="0" dirty="0" smtClean="0"/>
              <a:t> now we saw at the problems associated with thin gate oxide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replacing SiO2 by any other oxide one need to answer many questions.</a:t>
            </a:r>
          </a:p>
          <a:p>
            <a:r>
              <a:rPr lang="en-US" baseline="0" dirty="0" smtClean="0"/>
              <a:t>There are many other questions like reliability of the new oxide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depositing interfacial layer we create two interfaces. High-k</a:t>
            </a:r>
            <a:r>
              <a:rPr lang="en-US" baseline="0" dirty="0" smtClean="0"/>
              <a:t> should be stable on the interfacial layer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increased process complexity for the deposition and control of additional ultrathin dielectric layers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expected increase in the gate capacitance associated with the high-k dielectric is compromised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Drive current is inversely proportional</a:t>
            </a:r>
            <a:r>
              <a:rPr lang="en-US" baseline="0" dirty="0" smtClean="0"/>
              <a:t> to channel length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Switching time is inversely proportional to saturation current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We can put more functionality on same silicon chip which means more profit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For gate to gain control over channel charge we have to increase its coupling with the channel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 has high affinity for oxygen. So if we use a</a:t>
            </a:r>
            <a:r>
              <a:rPr lang="en-US" baseline="0" dirty="0" smtClean="0"/>
              <a:t> dielectric which has a lesser affinity </a:t>
            </a:r>
            <a:r>
              <a:rPr lang="en-US" baseline="0" dirty="0" err="1" smtClean="0"/>
              <a:t>fr</a:t>
            </a:r>
            <a:r>
              <a:rPr lang="en-US" baseline="0" dirty="0" smtClean="0"/>
              <a:t> oxygen then Si will take that oxygen away from it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possible to combine the desirable properties from two different oxides while eliminating the undesirable properties of each individual material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bonding at the interface is very imp. If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no. of bonds per atom is more than is more than 3 then the defect density increases proportionally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crystal oxides grown by MBE can in principle avoid grain boundaries while providing a good interface, but these materials also require sub monolayer deposition control, which may only be obtainable by MBE approaches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Al2O3, ZrO2, HfO2 all have polycrystalline oxides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ALCVD deposited ZrO2 has shown promising results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the voltage supply becoming less than </a:t>
            </a:r>
            <a:r>
              <a:rPr lang="en-US" smtClean="0"/>
              <a:t>1V if </a:t>
            </a:r>
            <a:r>
              <a:rPr lang="en-US" dirty="0" smtClean="0"/>
              <a:t>we have 0.5V threshold voltage than we will not be able</a:t>
            </a:r>
            <a:r>
              <a:rPr lang="en-US" baseline="0" dirty="0" smtClean="0"/>
              <a:t> to turn on the transistor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 not used because it reduces almost any</a:t>
            </a:r>
            <a:r>
              <a:rPr lang="en-US" baseline="0" dirty="0" smtClean="0"/>
              <a:t> gate oxide</a:t>
            </a:r>
          </a:p>
          <a:p>
            <a:r>
              <a:rPr lang="en-US" baseline="0" dirty="0" smtClean="0"/>
              <a:t>Pt is not used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not adhere well to most dielectrics, and is expensive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Below energy phi we have donor states, above phi we have</a:t>
            </a:r>
            <a:r>
              <a:rPr lang="en-US" baseline="0" dirty="0" smtClean="0"/>
              <a:t>  acceptor states. </a:t>
            </a:r>
          </a:p>
          <a:p>
            <a:r>
              <a:rPr lang="en-US" baseline="0" dirty="0" smtClean="0"/>
              <a:t>Fermi level will be somewhere between Ec and </a:t>
            </a:r>
            <a:r>
              <a:rPr lang="en-US" baseline="0" dirty="0" err="1" smtClean="0"/>
              <a:t>Ev</a:t>
            </a:r>
            <a:endParaRPr lang="en-US" baseline="0" dirty="0" smtClean="0"/>
          </a:p>
          <a:p>
            <a:r>
              <a:rPr lang="en-US" baseline="0" dirty="0" smtClean="0"/>
              <a:t>Donor states contain electrons. They are neutral when they have it and becomes positive after they give out their electrons.</a:t>
            </a:r>
          </a:p>
          <a:p>
            <a:r>
              <a:rPr lang="en-US" baseline="0" dirty="0" smtClean="0"/>
              <a:t>Acceptor states accept electrons. They are neutral when they don’t have electron. And be negative once they accept electron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Occurs</a:t>
            </a:r>
            <a:r>
              <a:rPr lang="en-US" baseline="0" dirty="0" smtClean="0"/>
              <a:t> when metal comes in contact with dielectric. The </a:t>
            </a:r>
            <a:r>
              <a:rPr lang="en-US" baseline="0" dirty="0" err="1" smtClean="0"/>
              <a:t>fermi</a:t>
            </a:r>
            <a:r>
              <a:rPr lang="en-US" baseline="0" dirty="0" smtClean="0"/>
              <a:t> level of the metal gets pinned at some other value. Because of it </a:t>
            </a:r>
            <a:r>
              <a:rPr lang="en-US" baseline="0" dirty="0" err="1" smtClean="0"/>
              <a:t>workfunction</a:t>
            </a:r>
            <a:r>
              <a:rPr lang="en-US" baseline="0" dirty="0" smtClean="0"/>
              <a:t> of metal differs from its vacuum value.</a:t>
            </a:r>
            <a:endParaRPr lang="en-US" dirty="0" smtClean="0"/>
          </a:p>
          <a:p>
            <a:r>
              <a:rPr lang="en-US" baseline="0" dirty="0" smtClean="0"/>
              <a:t>Because that would give zero dipole charge</a:t>
            </a:r>
          </a:p>
          <a:p>
            <a:r>
              <a:rPr lang="en-US" baseline="0" dirty="0" smtClean="0"/>
              <a:t>Because of the change in </a:t>
            </a:r>
            <a:r>
              <a:rPr lang="en-US" baseline="0" dirty="0" err="1" smtClean="0"/>
              <a:t>workfunction</a:t>
            </a:r>
            <a:r>
              <a:rPr lang="en-US" baseline="0" dirty="0" smtClean="0"/>
              <a:t> of metal, threshold voltage changes</a:t>
            </a:r>
          </a:p>
          <a:p>
            <a:r>
              <a:rPr lang="en-US" baseline="0" dirty="0" smtClean="0"/>
              <a:t>The value of 0&lt;S&lt;1</a:t>
            </a:r>
          </a:p>
          <a:p>
            <a:r>
              <a:rPr lang="en-US" baseline="0" dirty="0" smtClean="0"/>
              <a:t>When S=1 idea case</a:t>
            </a:r>
          </a:p>
          <a:p>
            <a:r>
              <a:rPr lang="en-US" baseline="0" dirty="0" smtClean="0"/>
              <a:t>When S=0 max pinning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not react with Si to give undesirable product.</a:t>
            </a:r>
          </a:p>
          <a:p>
            <a:r>
              <a:rPr lang="en-US" baseline="0" dirty="0" smtClean="0"/>
              <a:t>High quality interface gives good carrier mobility</a:t>
            </a:r>
          </a:p>
          <a:p>
            <a:r>
              <a:rPr lang="en-US" baseline="0" dirty="0" smtClean="0"/>
              <a:t>Interface defects order of magnitude less than other dielectric/SiO2 interface and large band gap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Pinning causes a significant variation in </a:t>
            </a:r>
            <a:r>
              <a:rPr lang="en-US" dirty="0" err="1" smtClean="0"/>
              <a:t>workfunction</a:t>
            </a:r>
            <a:r>
              <a:rPr lang="en-US" dirty="0" smtClean="0"/>
              <a:t> 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</a:t>
            </a:r>
            <a:r>
              <a:rPr lang="en-US" baseline="0" dirty="0" smtClean="0"/>
              <a:t> poly-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which results in increase of threshold voltage of </a:t>
            </a:r>
            <a:r>
              <a:rPr lang="en-US" baseline="0" dirty="0" err="1" smtClean="0"/>
              <a:t>mosfet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Reduced gate resistance reduces the RC delay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Inorder</a:t>
            </a:r>
            <a:r>
              <a:rPr lang="en-US" baseline="0" dirty="0" smtClean="0"/>
              <a:t> to enable this scaling we have to decrease the thickness of SiO2 at the rate of 0.7 times every year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Partially Depleted (PD) SOI devices, a direct consequence is the modification of the body-voltage and  related floating-body effects. Such Gate-Induced Floating-Body Effects (GIFBE) are responsible for a kink in ID(VG) characteristics and an outstanding second peak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transconductance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Ashesh Jain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8E48F-F01F-47BF-A439-E322A6917F4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3DAC-479D-4388-91D5-7B81BCE7E290}" type="datetime1">
              <a:rPr lang="en-US" smtClean="0"/>
              <a:pPr/>
              <a:t>17-Dec-10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Materials for the Gate Stack of MOS-Transistors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2E18-BA33-4A0F-8444-D3871A2AB7A3}" type="datetime1">
              <a:rPr lang="en-US" smtClean="0"/>
              <a:pPr/>
              <a:t>17-Dec-10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Materials for the Gate Stack of MOS-Transistors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B8A0-0FBD-49E4-8002-EC1F926222CD}" type="datetime1">
              <a:rPr lang="en-US" smtClean="0"/>
              <a:pPr/>
              <a:t>17-Dec-10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Materials for the Gate Stack of MOS-Transistors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F456-9E01-4E91-9C46-4076A5F16C7C}" type="datetime1">
              <a:rPr lang="en-US" smtClean="0"/>
              <a:pPr/>
              <a:t>17-Dec-10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Materials for the Gate Stack of MOS-Transistors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CF7-0270-4F4A-9FA2-0715202D9E1B}" type="datetime1">
              <a:rPr lang="en-US" smtClean="0"/>
              <a:pPr/>
              <a:t>17-Dec-10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Materials for the Gate Stack of MOS-Transistors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86FD-1F35-4985-96E1-A0BD4CABA7A0}" type="datetime1">
              <a:rPr lang="en-US" smtClean="0"/>
              <a:pPr/>
              <a:t>17-Dec-10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Materials for the Gate Stack of MOS-Transistors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5AAC-2476-4120-8317-927CC54CE4F9}" type="datetime1">
              <a:rPr lang="en-US" smtClean="0"/>
              <a:pPr/>
              <a:t>17-Dec-10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Materials for the Gate Stack of MOS-Transistors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1E60-8027-469C-ACD4-D6AB8A2B7115}" type="datetime1">
              <a:rPr lang="en-US" smtClean="0"/>
              <a:pPr/>
              <a:t>17-Dec-10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Materials for the Gate Stack of MOS-Transistors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0DE6-2D16-468F-BF72-F15FB0ECA201}" type="datetime1">
              <a:rPr lang="en-US" smtClean="0"/>
              <a:pPr/>
              <a:t>17-Dec-10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Materials for the Gate Stack of MOS-Transistors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CBFA-FBDA-4AB1-AA0F-7E95E6940B1F}" type="datetime1">
              <a:rPr lang="en-US" smtClean="0"/>
              <a:pPr/>
              <a:t>17-Dec-10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Materials for the Gate Stack of MOS-Transistors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C07F-A658-4B41-82E6-91E032654949}" type="datetime1">
              <a:rPr lang="en-US" smtClean="0"/>
              <a:pPr/>
              <a:t>17-Dec-10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Materials for the Gate Stack of MOS-Transistors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76D804-F375-4DD8-8D18-BA730CFDCE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E8D9C5-4BA6-4FED-9CAE-01161589CF07}" type="datetime1">
              <a:rPr lang="en-US" smtClean="0"/>
              <a:pPr/>
              <a:t>17-Dec-10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New Materials for the Gate Stack of MOS-Transistors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76D804-F375-4DD8-8D18-BA730CFDCE5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26.jpeg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2.png"/><Relationship Id="rId9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3.png"/><Relationship Id="rId9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oleObject" Target="../embeddings/oleObject34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11" Type="http://schemas.openxmlformats.org/officeDocument/2006/relationships/diagramColors" Target="../diagrams/colors1.xml"/><Relationship Id="rId5" Type="http://schemas.openxmlformats.org/officeDocument/2006/relationships/oleObject" Target="../embeddings/oleObject30.bin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8.png"/><Relationship Id="rId9" Type="http://schemas.openxmlformats.org/officeDocument/2006/relationships/diagramLayout" Target="../diagrams/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ue.tuwien.ac.at/phd/entner/node23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blipFill>
                  <a:blip r:embed="rId2"/>
                  <a:tile tx="0" ty="0" sx="100000" sy="100000" flip="none" algn="tl"/>
                </a:blipFill>
              </a:rPr>
              <a:t>New Materials for the Gate Stack of MOS-Transistors</a:t>
            </a:r>
            <a:endParaRPr lang="en-US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886200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By:</a:t>
            </a:r>
          </a:p>
          <a:p>
            <a:r>
              <a:rPr lang="en-US" sz="2400" dirty="0" smtClean="0"/>
              <a:t>Ashesh Jain</a:t>
            </a:r>
          </a:p>
          <a:p>
            <a:r>
              <a:rPr lang="en-US" sz="2400" i="1" dirty="0" smtClean="0"/>
              <a:t>Tutor: Dr. Nandita Das Gupta</a:t>
            </a:r>
          </a:p>
          <a:p>
            <a:r>
              <a:rPr lang="en-US" sz="2400" b="1" dirty="0" smtClean="0"/>
              <a:t>Indian Institute of Technology, Delhi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229600" cy="114300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Gate leakage for 0.8nm thick gate oxide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2578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54864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Inversion gate leakage measurements of SiO₂ gate oxide for NMOS and PMOS, Ref [2]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Content Placeholder 9" descr="gate leakag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2667000"/>
            <a:ext cx="4215008" cy="28578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Consider this..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Presently a processor chip contains about 100million transistors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If each transistor leaked a current so high… </a:t>
            </a:r>
          </a:p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Heating problems will be ensured…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To reduce leakage, a thicker oxide layer is required.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But this means less control over channel charge </a:t>
            </a:r>
          </a:p>
          <a:p>
            <a:pPr algn="just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Moreover: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Gate leakage has direct consequences in PD-SOI MOSFETs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Modifies the body voltage and related floating body effects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Give rise to “Gate induced floating body effects” (GIFBE)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Responsible for kink in                characteristics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7150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29000" y="5638800"/>
          <a:ext cx="1016000" cy="304800"/>
        </p:xfrm>
        <a:graphic>
          <a:graphicData uri="http://schemas.openxmlformats.org/presentationml/2006/ole">
            <p:oleObj spid="_x0000_s132098" name="Equation" r:id="rId4" imgW="469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Gate Depletion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 case of thin oxide implant dose of low energy is used for polysilicon gate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Polysilicon near the gate oxide is lightly doped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Assumption of uniform doping no longer holds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Thus a considerable polysilicon gate depletion effect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Depletion region thickness becomes very much comparable to oxide thickness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Content Placeholder 11" descr="poly depletion imag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1999" y="2133600"/>
            <a:ext cx="4145499" cy="28956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4102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00" y="50292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Doping concentration in polysilicon gate Vs distance. An annealing of 850</a:t>
            </a:r>
            <a:r>
              <a:rPr lang="en-US" dirty="0" smtClean="0">
                <a:latin typeface="Constantia"/>
                <a:cs typeface="Arial" pitchFamily="34" charset="0"/>
              </a:rPr>
              <a:t>˚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 for 10min was performed after the implant, Ref [1]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Contd…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Results in: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Increase in threshold voltage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Decrease in drain current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part of the applied gate voltage falls across depletion region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Content Placeholder 16" descr="ploy depletion image 2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4399" y="1828800"/>
            <a:ext cx="4341495" cy="3276600"/>
          </a:xfr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6388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4400" y="52578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Sub threshold drain current Vs gate voltage for different implant conditions, Ref[1]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Depletion Layer formation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76350" y="2629694"/>
            <a:ext cx="65913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1054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Boron Penetration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Boron penetrates from a P+ poly gate electrode through the thin gate oxide into the silicon substrate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Threshold voltage decreases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Becomes normally on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Sub-threshold slope (s-factor) increases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Nitridation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of gate oxide prevents boron penetration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562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0600" y="53340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characteristics of boron penetrated and non boron penetrated PMOS, Ref [4]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91000" y="5334000"/>
          <a:ext cx="762000" cy="381000"/>
        </p:xfrm>
        <a:graphic>
          <a:graphicData uri="http://schemas.openxmlformats.org/presentationml/2006/ole">
            <p:oleObj spid="_x0000_s128001" name="Equation" r:id="rId4" imgW="482400" imgH="241200" progId="Equation.3">
              <p:embed/>
            </p:oleObj>
          </a:graphicData>
        </a:graphic>
      </p:graphicFrame>
      <p:pic>
        <p:nvPicPr>
          <p:cNvPr id="10" name="Content Placeholder 9" descr="Boron penetration image 1.PNG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830230" y="2209800"/>
            <a:ext cx="3653691" cy="3228019"/>
          </a:xfrm>
        </p:spPr>
      </p:pic>
      <p:sp>
        <p:nvSpPr>
          <p:cNvPr id="11" name="TextBox 10"/>
          <p:cNvSpPr txBox="1"/>
          <p:nvPr/>
        </p:nvSpPr>
        <p:spPr>
          <a:xfrm>
            <a:off x="7391400" y="22098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BF</a:t>
            </a:r>
            <a:r>
              <a:rPr lang="en-US" sz="1400" dirty="0" smtClean="0">
                <a:latin typeface="Constantia"/>
              </a:rPr>
              <a:t>₃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Key points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Nitridation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Performed by RTN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Nitrogen concentration should be uniform and small at interface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Effective in screening boron penetration down to 2nm</a:t>
            </a:r>
          </a:p>
          <a:p>
            <a:pPr lvl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Boron Penetration: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Depends significantly on boron dose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Extent of boron penetration is judged by s-factor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Fluorine enhances boron penetration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8768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Boron concentration with depth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Content Placeholder 11" descr="right imag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0" y="2057400"/>
            <a:ext cx="4124592" cy="289302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4102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51054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Boron profile with different boron dose for pure gate oxide(PO). Annealed at 850˚C, Ref [4]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51054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Boron profile. Nitride oxide(NO) sample in comparison with pure oxide(PO). BF</a:t>
            </a:r>
            <a:r>
              <a:rPr lang="en-US" sz="1600" dirty="0" smtClean="0">
                <a:latin typeface="Constantia"/>
                <a:cs typeface="Arial" pitchFamily="34" charset="0"/>
              </a:rPr>
              <a:t>₃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dose 1e15/cm2, Ref [4]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Content Placeholder 17" descr="left image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274" y="2362200"/>
            <a:ext cx="3716002" cy="2761953"/>
          </a:xfrm>
        </p:spPr>
      </p:pic>
      <p:sp>
        <p:nvSpPr>
          <p:cNvPr id="19" name="TextBox 18"/>
          <p:cNvSpPr txBox="1"/>
          <p:nvPr/>
        </p:nvSpPr>
        <p:spPr>
          <a:xfrm>
            <a:off x="2590800" y="2743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BF</a:t>
            </a:r>
            <a:r>
              <a:rPr lang="en-US" sz="1400" dirty="0" smtClean="0">
                <a:latin typeface="Constantia"/>
              </a:rPr>
              <a:t>₃ Dose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S-factor for “PO” and “NO”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Dependence of subthreshold slope on boron dose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Pure oxide(PO): S-factor varies with boron dose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Nitride oxide(NO): S-factor is constant with boron dose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0292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9530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Sub threshold slope (s factor) dependence on BF</a:t>
            </a:r>
            <a:r>
              <a:rPr lang="en-US" sz="1600" dirty="0" smtClean="0">
                <a:latin typeface="Constantia"/>
                <a:cs typeface="Arial" pitchFamily="34" charset="0"/>
              </a:rPr>
              <a:t>₃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dose for low temp. annealing case.       = 6.5nm, Ref [4]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76600" y="5181600"/>
          <a:ext cx="304800" cy="342900"/>
        </p:xfrm>
        <a:graphic>
          <a:graphicData uri="http://schemas.openxmlformats.org/presentationml/2006/ole">
            <p:oleObj spid="_x0000_s125953" name="Equation" r:id="rId3" imgW="203040" imgH="228600" progId="Equation.3">
              <p:embed/>
            </p:oleObj>
          </a:graphicData>
        </a:graphic>
      </p:graphicFrame>
      <p:pic>
        <p:nvPicPr>
          <p:cNvPr id="12" name="Content Placeholder 11" descr="Boron penetration image 3.PNG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80999" y="2133600"/>
            <a:ext cx="3970963" cy="2819400"/>
          </a:xfrm>
        </p:spPr>
      </p:pic>
      <p:sp>
        <p:nvSpPr>
          <p:cNvPr id="13" name="TextBox 12"/>
          <p:cNvSpPr txBox="1"/>
          <p:nvPr/>
        </p:nvSpPr>
        <p:spPr>
          <a:xfrm>
            <a:off x="1676400" y="45720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Boron Dose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High-K oxide solution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800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 continue the scaling trend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Increase gate-channel capacitance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Scaling SiO₂ further not possible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Increase both       and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need to change gate oxide     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Content Placeholder 3" descr="C:\Users\Parthavi\pics for the report\band diagram showing tunneling.JPG"/>
          <p:cNvPicPr>
            <a:picLocks noGrp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410200" y="2438400"/>
            <a:ext cx="2819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09600" y="3352800"/>
          <a:ext cx="838200" cy="611188"/>
        </p:xfrm>
        <a:graphic>
          <a:graphicData uri="http://schemas.openxmlformats.org/presentationml/2006/ole">
            <p:oleObj spid="_x0000_s124929" name="Equation" r:id="rId5" imgW="609480" imgH="44424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133600" y="4038600"/>
          <a:ext cx="381000" cy="381000"/>
        </p:xfrm>
        <a:graphic>
          <a:graphicData uri="http://schemas.openxmlformats.org/presentationml/2006/ole">
            <p:oleObj spid="_x0000_s124930" name="Equation" r:id="rId6" imgW="228600" imgH="22860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048000" y="4038600"/>
          <a:ext cx="533401" cy="381000"/>
        </p:xfrm>
        <a:graphic>
          <a:graphicData uri="http://schemas.openxmlformats.org/presentationml/2006/ole">
            <p:oleObj spid="_x0000_s124931" name="Equation" r:id="rId7" imgW="177480" imgH="228600" progId="Equation.3">
              <p:embed/>
            </p:oleObj>
          </a:graphicData>
        </a:graphic>
      </p:graphicFrame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533400" y="4419600"/>
          <a:ext cx="2095500" cy="663575"/>
        </p:xfrm>
        <a:graphic>
          <a:graphicData uri="http://schemas.openxmlformats.org/presentationml/2006/ole">
            <p:oleObj spid="_x0000_s124932" name="Equation" r:id="rId8" imgW="1523880" imgH="48240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57200" y="5105400"/>
          <a:ext cx="450850" cy="409864"/>
        </p:xfrm>
        <a:graphic>
          <a:graphicData uri="http://schemas.openxmlformats.org/presentationml/2006/ole">
            <p:oleObj spid="_x0000_s124933" name="Equation" r:id="rId9" imgW="139680" imgH="126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Overview of MOSFETs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Moore’s Law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Problems with thin gate oxide: Gate leakage current, Polysilicon gate depletion, Boron penetration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High-K oxide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Choice of high-K materials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Permittivity and barrier height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Thermodynamic stability on Si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Interface quality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Film morphology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Process compatibility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Fermi level pinning and mobility degradation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416675"/>
            <a:ext cx="5562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Choice of High-K oxide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High-K oxide should satisfy the following properties: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High Dielectric constant and Barrier Height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Thermodynamic stability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Interface Quality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Gate compatibility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Process Compatibility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Fixed oxide charge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4864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Potential High-K materials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7912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55626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Which one of them is appropriate??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Dielectric constant and band gap of a given material generally exhibit an inverse relationship?? (some materials have significant departure from this trend)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5334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Ref [5]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Content Placeholder 23" descr="Higk k material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133600"/>
            <a:ext cx="7056758" cy="3234348"/>
          </a:xfrm>
          <a:ln>
            <a:solidFill>
              <a:srgbClr val="0070C0"/>
            </a:solidFill>
          </a:ln>
        </p:spPr>
      </p:pic>
      <p:sp>
        <p:nvSpPr>
          <p:cNvPr id="26" name="Oval 25"/>
          <p:cNvSpPr/>
          <p:nvPr/>
        </p:nvSpPr>
        <p:spPr>
          <a:xfrm>
            <a:off x="1219200" y="4038600"/>
            <a:ext cx="762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95400" y="46482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Permittivity and Barrier Height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 descr="band diagram.PNG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57200" y="2209800"/>
            <a:ext cx="4038600" cy="36576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Barrier  Height: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Tunneling current is negligible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Leakage current increases exponentially with decreasing barrier height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Ta₂O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₅ 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 have small value of      and        hence large leakage current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HfO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 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ZrO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 offer higher value of K and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562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6019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Band Diagram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58000" y="1905000"/>
          <a:ext cx="2057400" cy="393700"/>
        </p:xfrm>
        <a:graphic>
          <a:graphicData uri="http://schemas.openxmlformats.org/presentationml/2006/ole">
            <p:oleObj spid="_x0000_s55298" name="Equation" r:id="rId5" imgW="1434960" imgH="2412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19400" y="60198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Ref [5]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684838" y="3749675"/>
          <a:ext cx="1782762" cy="623868"/>
        </p:xfrm>
        <a:graphic>
          <a:graphicData uri="http://schemas.openxmlformats.org/presentationml/2006/ole">
            <p:oleObj spid="_x0000_s55299" name="Equation" r:id="rId6" imgW="1193760" imgH="40608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943600" y="4648200"/>
          <a:ext cx="380667" cy="425451"/>
        </p:xfrm>
        <a:graphic>
          <a:graphicData uri="http://schemas.openxmlformats.org/presentationml/2006/ole">
            <p:oleObj spid="_x0000_s55300" name="Equation" r:id="rId7" imgW="215640" imgH="24120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781800" y="4724400"/>
          <a:ext cx="508000" cy="381000"/>
        </p:xfrm>
        <a:graphic>
          <a:graphicData uri="http://schemas.openxmlformats.org/presentationml/2006/ole">
            <p:oleObj spid="_x0000_s55301" name="Equation" r:id="rId8" imgW="304560" imgH="228600" progId="Equation.3">
              <p:embed/>
            </p:oleObj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6705600" y="5638800"/>
          <a:ext cx="381000" cy="425450"/>
        </p:xfrm>
        <a:graphic>
          <a:graphicData uri="http://schemas.openxmlformats.org/presentationml/2006/ole">
            <p:oleObj spid="_x0000_s55302" name="Equation" r:id="rId9" imgW="2156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Band offset for high-k gate dielectric material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Content Placeholder 10" descr="band offse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4926" y="2209800"/>
            <a:ext cx="5467874" cy="364911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6388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579120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Band offset calculations for a number of potential High-K dielectric materials, Ref [5]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2743200" y="2438400"/>
            <a:ext cx="76200" cy="990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9" idx="1"/>
          </p:cNvCxnSpPr>
          <p:nvPr/>
        </p:nvCxnSpPr>
        <p:spPr>
          <a:xfrm rot="10800000">
            <a:off x="1371600" y="2895600"/>
            <a:ext cx="1371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0" y="26670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Barrier Height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657600" y="3048000"/>
            <a:ext cx="457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0200" y="2819400"/>
            <a:ext cx="381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76800" y="2895600"/>
            <a:ext cx="457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Thermodynamic Stability on Si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Observations: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Most of the High-K metal oxides are unstable on Si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Reacts with Si to form an undesirable interfacial layer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Interfacial layer may alter the barrier height (       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Require an interfacial reaction barrier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Need to modify both gate and channel interface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Content Placeholder 11" descr="interface reaction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903021"/>
            <a:ext cx="3819067" cy="386866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7150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5800" y="57912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Reaction at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Ta₂O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₅/Si interface resulting in formation of a thin SiO₂ layer, Ref [5]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438400" y="3962400"/>
          <a:ext cx="558800" cy="419100"/>
        </p:xfrm>
        <a:graphic>
          <a:graphicData uri="http://schemas.openxmlformats.org/presentationml/2006/ole">
            <p:oleObj spid="_x0000_s138241" name="Equation" r:id="rId4" imgW="3045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Schematic of two interface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181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53340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Schematic of important regions of a field effect transistor gate stack, Ref [5]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Two interface: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Upper Interface: Between Gate Electrode and Gate Dielectric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Lower Interface: Between Gate Dielectric and Channel Layer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Content Placeholder 8" descr="interfac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1600" y="1905000"/>
            <a:ext cx="2924583" cy="3448532"/>
          </a:xfrm>
        </p:spPr>
      </p:pic>
      <p:sp>
        <p:nvSpPr>
          <p:cNvPr id="14" name="TextBox 13"/>
          <p:cNvSpPr txBox="1"/>
          <p:nvPr/>
        </p:nvSpPr>
        <p:spPr>
          <a:xfrm>
            <a:off x="8001000" y="22860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(Poly-Si)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4800" y="32766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(High-K oxide)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Interface Engineering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Developing reaction barriers between high-k/Si interface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Depositing an interfacial layer of SiO₂ or low permittivity material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Reduce the extent of reaction between high-K and Si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High quality SiO₂-Si interface helps maintain high carrier mobility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Limits the highest possible gate stack capacitance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Increased process complexity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3340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90600" y="3886200"/>
          <a:ext cx="1484312" cy="775829"/>
        </p:xfrm>
        <a:graphic>
          <a:graphicData uri="http://schemas.openxmlformats.org/presentationml/2006/ole">
            <p:oleObj spid="_x0000_s54274" name="Equation" r:id="rId4" imgW="825480" imgH="4316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62000" y="4724400"/>
          <a:ext cx="4330700" cy="508000"/>
        </p:xfrm>
        <a:graphic>
          <a:graphicData uri="http://schemas.openxmlformats.org/presentationml/2006/ole">
            <p:oleObj spid="_x0000_s54275" name="Equation" r:id="rId5" imgW="20574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Improved Results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 descr="interface engineer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109" y="1981201"/>
            <a:ext cx="4498844" cy="383915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800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57150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Comparison of  drive current and saturation current for long channel PMOS transistors incorporating SiO₂/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Ta₂O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₅/SiO₂ dielectric stack, Ref [5]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350" dirty="0" smtClean="0">
                <a:latin typeface="Arial" pitchFamily="34" charset="0"/>
                <a:cs typeface="Arial" pitchFamily="34" charset="0"/>
              </a:rPr>
              <a:t>Issues with Interface Engineering</a:t>
            </a:r>
            <a:endParaRPr lang="en-US" sz="43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191000" cy="443484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For 45nm and below technology EOT~ 1nm is desired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 Interface layer of SiO₂~ 5Å thick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Problems with thin interfacial layer: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Extremely difficult to obtain with high quality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Will not prevent reaction between High-K and Si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Thin interfacial layer will allow a large amount of direct electron tunneling into the high-k dielectric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High electric field in the thin oxide can lead to charge trapping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Content Placeholder 9" descr="interface oxid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2057400"/>
            <a:ext cx="4400144" cy="2209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24600"/>
            <a:ext cx="56388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4267200"/>
            <a:ext cx="464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Comparison of stacked and single layer gate dielectrics in a hypothetical transistor gate stack. Either structure results in the same overall gate stack capacitance or EOT= 10Å , Ref [5]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Thermodynamic stability of metal oxides on Si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Al₂O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₃ very stable and robust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Stable on Si against SiO₂ formation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Drawback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K~ 8 – 10, hence a short term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Fixed oxide charge at poly Si/High-K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Significant mobility degradation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Boron diffuses through ALCVD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</a:t>
            </a:r>
            <a:r>
              <a:rPr lang="en-US" sz="2000" dirty="0" err="1" smtClean="0">
                <a:latin typeface="Constantia"/>
                <a:cs typeface="Arial" pitchFamily="34" charset="0"/>
              </a:rPr>
              <a:t>₂O</a:t>
            </a:r>
            <a:r>
              <a:rPr lang="en-US" sz="2000" dirty="0" smtClean="0">
                <a:latin typeface="Constantia"/>
                <a:cs typeface="Arial" pitchFamily="34" charset="0"/>
              </a:rPr>
              <a:t>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during dopant activation anneals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2578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Overview of MOSFETs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MOSFET has been continually scaled down in size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Reasons: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Increase in drive current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Higher switching speed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More number of transistors on same real estate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Scaling leads to short channel effects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Gate start losing control over channel charge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SiO₂ has to be proportionally scaled to increase gate coupling with channel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0292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Contd…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Ta₂O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₅ 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 unstable to SiO₂ formation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Tend to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pahse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separate into SiO₂  and metal oxide and possibly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silicide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phases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ZrO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 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HfO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 stable in direct contact with Si up to high temperature 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ZrO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 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HfO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  can be potential replacement of SiO₂ 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Pseudobinary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alloys                            and                             are  stable on Si up to high temperatures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4864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200400" y="3733800"/>
          <a:ext cx="1820333" cy="381000"/>
        </p:xfrm>
        <a:graphic>
          <a:graphicData uri="http://schemas.openxmlformats.org/presentationml/2006/ole">
            <p:oleObj spid="_x0000_s186369" name="Equation" r:id="rId4" imgW="1091880" imgH="228600" progId="Equation.3">
              <p:embed/>
            </p:oleObj>
          </a:graphicData>
        </a:graphic>
      </p:graphicFrame>
      <p:graphicFrame>
        <p:nvGraphicFramePr>
          <p:cNvPr id="186371" name="Object 3"/>
          <p:cNvGraphicFramePr>
            <a:graphicFrameLocks noChangeAspect="1"/>
          </p:cNvGraphicFramePr>
          <p:nvPr/>
        </p:nvGraphicFramePr>
        <p:xfrm>
          <a:off x="5649913" y="3733800"/>
          <a:ext cx="1798637" cy="381000"/>
        </p:xfrm>
        <a:graphic>
          <a:graphicData uri="http://schemas.openxmlformats.org/presentationml/2006/ole">
            <p:oleObj spid="_x0000_s186371" name="Equation" r:id="rId5" imgW="1079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Interface Quality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Midgap interface state density for SiO₂ ,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Most of high-K materials reported, 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Over- or underconstrained interface leads to high interface defect density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Y₂O₃ &amp;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La₂O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₃ forms underconstrained interface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Ta₂O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₅ &amp;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 forms overconstrained interface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Any M-Si bonding near channel interface lead to poor leakage current and electron channel mobility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3340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257800" y="1981200"/>
          <a:ext cx="2133600" cy="381000"/>
        </p:xfrm>
        <a:graphic>
          <a:graphicData uri="http://schemas.openxmlformats.org/presentationml/2006/ole">
            <p:oleObj spid="_x0000_s57346" name="Equation" r:id="rId4" imgW="1536480" imgH="241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648200" y="2362200"/>
          <a:ext cx="2152650" cy="304800"/>
        </p:xfrm>
        <a:graphic>
          <a:graphicData uri="http://schemas.openxmlformats.org/presentationml/2006/ole">
            <p:oleObj spid="_x0000_s57347" name="Equation" r:id="rId5" imgW="17143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Contd….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ZrO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 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HfO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 have high oxygen diffusivities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Any annealing step with excess oxygen will lead to diffusion of oxygen and result in formation of SiO₂ at high-K/Si interface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Severely compromise the capacitance gain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4864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Film Morphology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Polycrystalline films: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Amorphous films: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Grain boundaries serve as high-leakage paths, and this may lead to the need for an amorphous interfacial layer to reduce leakage current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Grain size and orientation changes throughout  the film causing variations in K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Hence are problematic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Exhibit isotropic electrical properties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Don’t  suffer from grain boundaries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Can easily be deposited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An amorphous film structure is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ideal one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4864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Gate compatibility and Metal Gates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900" dirty="0" smtClean="0">
                <a:latin typeface="Arial" pitchFamily="34" charset="0"/>
                <a:cs typeface="Arial" pitchFamily="34" charset="0"/>
              </a:rPr>
              <a:t>Most potential High-K dielectric require metal gates</a:t>
            </a:r>
          </a:p>
          <a:p>
            <a:r>
              <a:rPr lang="en-US" sz="1900" dirty="0" smtClean="0">
                <a:latin typeface="Arial" pitchFamily="34" charset="0"/>
                <a:cs typeface="Arial" pitchFamily="34" charset="0"/>
              </a:rPr>
              <a:t>Same instability with Si exist at both channel and poly-Si gate interface</a:t>
            </a:r>
          </a:p>
          <a:p>
            <a:r>
              <a:rPr lang="en-US" sz="1900" dirty="0" smtClean="0">
                <a:latin typeface="Arial" pitchFamily="34" charset="0"/>
                <a:cs typeface="Arial" pitchFamily="34" charset="0"/>
              </a:rPr>
              <a:t>Metal gates are very desirable for eliminating gate depletion effects</a:t>
            </a:r>
          </a:p>
          <a:p>
            <a:r>
              <a:rPr lang="en-US" sz="1900" dirty="0" smtClean="0">
                <a:latin typeface="Arial" pitchFamily="34" charset="0"/>
                <a:cs typeface="Arial" pitchFamily="34" charset="0"/>
              </a:rPr>
              <a:t>Two types of metal electrodes are studied: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A single Midgap metal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Two separate metals</a:t>
            </a:r>
          </a:p>
          <a:p>
            <a:pPr marL="514350" indent="-514350"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Content Placeholder 10" descr="band diagram of metal electrod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0" y="2209800"/>
            <a:ext cx="4505469" cy="2514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0292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48006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Energy band diagrams of threshold voltages for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nMOS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pMOS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devices using (a) Midgap metal gates and (b) dual metal gates, Ref [5]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Single Midgap metal approach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Advantages: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Symmetrical      for both pmos and nmos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Simpler CMOS processing steps, only one mask and one metal would be required for gate electrode</a:t>
            </a:r>
          </a:p>
          <a:p>
            <a:pPr marL="45720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Drawbacks: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High threshold voltage~0.5V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compensation implants will degrade channel carrier mobility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Not provide  performance improvement worthy of the added process  complexity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0292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35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14600" y="2286000"/>
          <a:ext cx="311150" cy="430823"/>
        </p:xfrm>
        <a:graphic>
          <a:graphicData uri="http://schemas.openxmlformats.org/presentationml/2006/ole">
            <p:oleObj spid="_x0000_s150529" name="Equation" r:id="rId4" imgW="164880" imgH="22860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14400" y="4038600"/>
          <a:ext cx="311150" cy="430823"/>
        </p:xfrm>
        <a:graphic>
          <a:graphicData uri="http://schemas.openxmlformats.org/presentationml/2006/ole">
            <p:oleObj spid="_x0000_s150532" name="Equation" r:id="rId5" imgW="164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Dual band metal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Separate metal for nmos and pmos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Can choose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workfunction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of the metal accordingly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Can achieve much lower threshold voltage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Feasible electrode metal for nmos: Al, Ta,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conducting metal oxide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IrO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Feasible electrode metal for pmos: Pt and conducting metal oxide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RuO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Current roadmap predicts that poly-Si gate technology likely be phased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out beyond the 70 nm node, after which a metal gate substitute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appears to be required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6388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Process Compatibility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PVD: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Sputter PVD results in surface damage thus creating interfacial states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Line of sight deposition results in poor step coverage</a:t>
            </a:r>
          </a:p>
          <a:p>
            <a:pPr marL="45720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CVD: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Provided uniform coverage over complicated device topologies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Reaction kinetics require careful attention in order to control interfacial layer formation</a:t>
            </a:r>
          </a:p>
          <a:p>
            <a:pPr marL="45720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ALCVD 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Gave good results in deposition of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HfO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 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ZrO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 </a:t>
            </a:r>
          </a:p>
          <a:p>
            <a:pPr marL="457200" indent="-45720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181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Replacing poly-Si/SiO₂ by            poly-Si/High-K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Transistors built using Poly-Si gate and High-K gate oxide suffers from: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High threshold voltage because of Fermi level pinning at poly-Si/High-K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Degraded channel carrier mobility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3340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38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Interface states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Observed at metal semiconductor interface</a:t>
            </a:r>
          </a:p>
          <a:p>
            <a:pPr marL="45720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Donor states: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Donate electrons and become positively charged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Above      -  positive</a:t>
            </a:r>
          </a:p>
          <a:p>
            <a:pPr marL="45720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Acceptor states: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Accept electrons and become negatively charged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Below      - negative</a:t>
            </a:r>
          </a:p>
        </p:txBody>
      </p:sp>
      <p:pic>
        <p:nvPicPr>
          <p:cNvPr id="8" name="Content Placeholder 7" descr="acceptor n donor states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257800" y="2209800"/>
            <a:ext cx="2666667" cy="25428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8768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39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28956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Acceptor States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37338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Donor States</a:t>
            </a:r>
            <a:endParaRPr lang="en-US" sz="11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543800" y="2514600"/>
          <a:ext cx="215900" cy="228600"/>
        </p:xfrm>
        <a:graphic>
          <a:graphicData uri="http://schemas.openxmlformats.org/presentationml/2006/ole">
            <p:oleObj spid="_x0000_s184322" name="Equation" r:id="rId5" imgW="215640" imgH="228600" progId="Equation.3">
              <p:embed/>
            </p:oleObj>
          </a:graphicData>
        </a:graphic>
      </p:graphicFrame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7543800" y="4191000"/>
          <a:ext cx="215900" cy="228600"/>
        </p:xfrm>
        <a:graphic>
          <a:graphicData uri="http://schemas.openxmlformats.org/presentationml/2006/ole">
            <p:oleObj spid="_x0000_s184323" name="Equation" r:id="rId6" imgW="215640" imgH="228600" progId="Equation.3">
              <p:embed/>
            </p:oleObj>
          </a:graphicData>
        </a:graphic>
      </p:graphicFrame>
      <p:sp>
        <p:nvSpPr>
          <p:cNvPr id="13" name="Right Brace 12"/>
          <p:cNvSpPr/>
          <p:nvPr/>
        </p:nvSpPr>
        <p:spPr>
          <a:xfrm>
            <a:off x="7772400" y="3429000"/>
            <a:ext cx="762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7924800" y="3616569"/>
          <a:ext cx="304800" cy="422031"/>
        </p:xfrm>
        <a:graphic>
          <a:graphicData uri="http://schemas.openxmlformats.org/presentationml/2006/ole">
            <p:oleObj spid="_x0000_s184324" name="Equation" r:id="rId7" imgW="164880" imgH="2286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91200" y="4419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Semiconductor</a:t>
            </a:r>
            <a:endParaRPr lang="en-US" sz="12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752600" y="3657600"/>
          <a:ext cx="336550" cy="376144"/>
        </p:xfrm>
        <a:graphic>
          <a:graphicData uri="http://schemas.openxmlformats.org/presentationml/2006/ole">
            <p:oleObj spid="_x0000_s184325" name="Equation" r:id="rId8" imgW="215640" imgH="241200" progId="Equation.3">
              <p:embed/>
            </p:oleObj>
          </a:graphicData>
        </a:graphic>
      </p:graphicFrame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1752600" y="5105400"/>
          <a:ext cx="336550" cy="376238"/>
        </p:xfrm>
        <a:graphic>
          <a:graphicData uri="http://schemas.openxmlformats.org/presentationml/2006/ole">
            <p:oleObj spid="_x0000_s184326" name="Equation" r:id="rId9" imgW="2156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Advantages of using SiO₂ and Poly-Si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Advantages of SiO₂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Thermodynamically stable on Si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High quality SiO₂-Si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Interface state density,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Excellent insulator </a:t>
            </a:r>
          </a:p>
          <a:p>
            <a:pPr marL="514350" indent="-51435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Advantages of poly-Si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Easy to fabricate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High quality poly-Si/ SiO₂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Adjustable Fermi level by controlling dopant concentration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Compatible with both PMOS and NMOS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2578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33800" y="3048000"/>
          <a:ext cx="1925638" cy="330200"/>
        </p:xfrm>
        <a:graphic>
          <a:graphicData uri="http://schemas.openxmlformats.org/presentationml/2006/ole">
            <p:oleObj spid="_x0000_s105474" name="Equation" r:id="rId4" imgW="9777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Fermi Level Pinning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Caused by interface states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Workfunction of metal differs from its value in vacuum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Negatively charged dipole created on dielectric side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Dipole drives          to 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 – Slope factor, accounts for dielectric screening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Content Placeholder 23" descr="interface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81600" y="2514600"/>
            <a:ext cx="2916229" cy="30093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40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ight Brace 25"/>
          <p:cNvSpPr/>
          <p:nvPr/>
        </p:nvSpPr>
        <p:spPr>
          <a:xfrm>
            <a:off x="6781800" y="4038600"/>
            <a:ext cx="228600" cy="30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Arrow Connector 29"/>
          <p:cNvCxnSpPr>
            <a:stCxn id="26" idx="1"/>
          </p:cNvCxnSpPr>
          <p:nvPr/>
        </p:nvCxnSpPr>
        <p:spPr>
          <a:xfrm rot="10800000" flipH="1">
            <a:off x="7010400" y="4191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77200" y="39624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Negative charge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2384425" y="3657600"/>
          <a:ext cx="560388" cy="425450"/>
        </p:xfrm>
        <a:graphic>
          <a:graphicData uri="http://schemas.openxmlformats.org/presentationml/2006/ole">
            <p:oleObj spid="_x0000_s190471" name="Equation" r:id="rId5" imgW="317160" imgH="241200" progId="Equation.3">
              <p:embed/>
            </p:oleObj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3276600" y="3657600"/>
          <a:ext cx="660401" cy="392113"/>
        </p:xfrm>
        <a:graphic>
          <a:graphicData uri="http://schemas.openxmlformats.org/presentationml/2006/ole">
            <p:oleObj spid="_x0000_s190472" name="Equation" r:id="rId6" imgW="406080" imgH="241200" progId="Equation.3">
              <p:embed/>
            </p:oleObj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761999" y="4114800"/>
          <a:ext cx="2987843" cy="381000"/>
        </p:xfrm>
        <a:graphic>
          <a:graphicData uri="http://schemas.openxmlformats.org/presentationml/2006/ole">
            <p:oleObj spid="_x0000_s190474" name="Equation" r:id="rId7" imgW="1892160" imgH="241200" progId="Equation.3">
              <p:embed/>
            </p:oleObj>
          </a:graphicData>
        </a:graphic>
      </p:graphicFrame>
      <p:graphicFrame>
        <p:nvGraphicFramePr>
          <p:cNvPr id="39" name="Diagram 38"/>
          <p:cNvGraphicFramePr/>
          <p:nvPr/>
        </p:nvGraphicFramePr>
        <p:xfrm>
          <a:off x="838200" y="5410200"/>
          <a:ext cx="29718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0" name="Object 39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90476" name="Bitmap Image" r:id="rId12" imgW="0" imgH="0" progId="PBrush">
              <p:embed/>
            </p:oleObj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200400" y="6248400"/>
          <a:ext cx="406400" cy="241300"/>
        </p:xfrm>
        <a:graphic>
          <a:graphicData uri="http://schemas.openxmlformats.org/presentationml/2006/ole">
            <p:oleObj spid="_x0000_s190477" name="Equation" r:id="rId13" imgW="406080" imgH="2412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6400" y="54864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Metal Dielectric Interface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Fermi Level Pinning at poly-Si/High-K interface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Caused by interface defect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-Si and Si-O-Al bonds for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HfO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 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Al₂O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₃ respectively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Results in: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High threshold voltage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Low drive current</a:t>
            </a:r>
          </a:p>
          <a:p>
            <a:pPr marL="457200" indent="-457200"/>
            <a:r>
              <a:rPr lang="en-US" sz="2000" dirty="0" smtClean="0">
                <a:latin typeface="Arial" pitchFamily="34" charset="0"/>
                <a:cs typeface="Arial" pitchFamily="34" charset="0"/>
              </a:rPr>
              <a:t>Hence the need to replace poly-Si gate by a suitable metal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Content Placeholder 9" descr="poly si high k interfac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19600" y="2057400"/>
            <a:ext cx="4419600" cy="2895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6388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41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5105400"/>
            <a:ext cx="518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Defect formation at the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polySi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and high-K interface is most likely the cause of the Fermi level pinning which causes high threshold voltages in MOSFET (M=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Zr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), Ref [6]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Mobility Degradation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Reason for mobility degradation: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Surface phonon scattering in high-κ dielectrics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Mechanism: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High-K dielectric has polarizable metal oxygen bonds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Oscillating dipoles interacts with channel carriers when gate plasma oscillations and phonons in high-K are in resonance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This resonance condition leads to significant degradation of channel carrier mobility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Resonance occurs when gate carrier density is                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 Avoid: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 metal whose free carrier density exceeds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Resonance condition is not satisfied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Weakens the interaction 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4864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42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638800" y="4343400"/>
          <a:ext cx="1428750" cy="381000"/>
        </p:xfrm>
        <a:graphic>
          <a:graphicData uri="http://schemas.openxmlformats.org/presentationml/2006/ole">
            <p:oleObj spid="_x0000_s59394" name="Equation" r:id="rId3" imgW="787320" imgH="20304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715000" y="4953000"/>
          <a:ext cx="1219200" cy="355600"/>
        </p:xfrm>
        <a:graphic>
          <a:graphicData uri="http://schemas.openxmlformats.org/presentationml/2006/ole">
            <p:oleObj spid="_x0000_s59395" name="Equation" r:id="rId4" imgW="7999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Surface Phonon Limited Mobility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7" y="2209800"/>
            <a:ext cx="373856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8768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5867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5943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Ref [7]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8400" y="5943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Ref [8]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Content Placeholder 13" descr="phonon scattering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398146" y="2514600"/>
            <a:ext cx="4364854" cy="312208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199" y="704088"/>
            <a:ext cx="8603673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Mobility Improvement by using </a:t>
            </a:r>
            <a:r>
              <a:rPr lang="en-US" sz="4400" dirty="0" err="1" smtClean="0">
                <a:latin typeface="Arial" pitchFamily="34" charset="0"/>
                <a:cs typeface="Arial" pitchFamily="34" charset="0"/>
              </a:rPr>
              <a:t>TiN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Content Placeholder 11" descr="mobility curv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0" y="2003030"/>
            <a:ext cx="4648200" cy="348337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8768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96636" cy="365125"/>
          </a:xfrm>
        </p:spPr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44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5791200"/>
            <a:ext cx="807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Effective electron mobility as a function of effective vertical electric field, Ref [6]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Metal Gate Solution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Metal gates instead of Poly-Si could solve the following problems: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Less amount of defects at the surface solving the fermilevel pinning to a certain extent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Screening of surface phonon based vibrations because the high concentration of electrons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Effectively no depletion layer formation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Less resistance compared to poly-Si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9530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45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Metal Gate/High-K Transistor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71750" y="2844006"/>
            <a:ext cx="4000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4864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46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Intel 45nm Transistor – performance  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Performance improvements compared to 65nm transistors: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~2x improvement in transistor density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~30% reduction in switching power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~20% improvement in switching speed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&gt;10x reduction in gate oxide leakage power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4102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47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Summary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Problems associated with thin SiO₂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SiO₂ need to be replaced by High-K oxide for 45nm and below technology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HfO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 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ZrO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₂ show promising results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Problems associated with poly-Si/High-K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 of metal gate instead of poly-Si give better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8768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48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References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Autofit/>
          </a:bodyPr>
          <a:lstStyle/>
          <a:p>
            <a:pPr marL="514350" indent="-514350" algn="just">
              <a:buNone/>
            </a:pPr>
            <a:r>
              <a:rPr lang="en-US" sz="1600" dirty="0" smtClean="0">
                <a:cs typeface="Arial" pitchFamily="34" charset="0"/>
              </a:rPr>
              <a:t>[1]   R. </a:t>
            </a:r>
            <a:r>
              <a:rPr lang="en-US" sz="1600" dirty="0" err="1" smtClean="0">
                <a:cs typeface="Arial" pitchFamily="34" charset="0"/>
              </a:rPr>
              <a:t>Shireen</a:t>
            </a:r>
            <a:r>
              <a:rPr lang="en-US" sz="1600" dirty="0" smtClean="0">
                <a:cs typeface="Arial" pitchFamily="34" charset="0"/>
              </a:rPr>
              <a:t>, </a:t>
            </a:r>
            <a:r>
              <a:rPr lang="en-US" sz="1600" i="1" dirty="0" smtClean="0">
                <a:cs typeface="Arial" pitchFamily="34" charset="0"/>
              </a:rPr>
              <a:t>et </a:t>
            </a:r>
            <a:r>
              <a:rPr lang="en-US" sz="1600" i="1" dirty="0" err="1" smtClean="0">
                <a:cs typeface="Arial" pitchFamily="34" charset="0"/>
              </a:rPr>
              <a:t>al</a:t>
            </a:r>
            <a:r>
              <a:rPr lang="en-US" sz="1600" dirty="0" err="1" smtClean="0">
                <a:cs typeface="Arial" pitchFamily="34" charset="0"/>
              </a:rPr>
              <a:t>.,"Influence</a:t>
            </a:r>
            <a:r>
              <a:rPr lang="en-US" sz="1600" dirty="0" smtClean="0">
                <a:cs typeface="Arial" pitchFamily="34" charset="0"/>
              </a:rPr>
              <a:t> of polysilicon-gate depletion on the subthreshold </a:t>
            </a:r>
            <a:r>
              <a:rPr lang="en-US" sz="1600" dirty="0" err="1" smtClean="0">
                <a:cs typeface="Arial" pitchFamily="34" charset="0"/>
              </a:rPr>
              <a:t>behaviour</a:t>
            </a:r>
            <a:endParaRPr lang="en-US" sz="1600" dirty="0" smtClean="0">
              <a:cs typeface="Arial" pitchFamily="34" charset="0"/>
            </a:endParaRPr>
          </a:p>
          <a:p>
            <a:pPr marL="514350" indent="-514350" algn="just">
              <a:buNone/>
            </a:pPr>
            <a:r>
              <a:rPr lang="en-US" sz="1600" dirty="0" smtClean="0">
                <a:cs typeface="Arial" pitchFamily="34" charset="0"/>
              </a:rPr>
              <a:t>       of submicron </a:t>
            </a:r>
            <a:r>
              <a:rPr lang="en-US" sz="1600" dirty="0" err="1" smtClean="0">
                <a:cs typeface="Arial" pitchFamily="34" charset="0"/>
              </a:rPr>
              <a:t>MOSFETs",December</a:t>
            </a:r>
            <a:r>
              <a:rPr lang="en-US" sz="1600" dirty="0" smtClean="0">
                <a:cs typeface="Arial" pitchFamily="34" charset="0"/>
              </a:rPr>
              <a:t> 2010 [online]</a:t>
            </a:r>
          </a:p>
          <a:p>
            <a:pPr algn="just">
              <a:buNone/>
            </a:pPr>
            <a:r>
              <a:rPr lang="en-US" sz="1600" dirty="0" smtClean="0">
                <a:cs typeface="Arial" pitchFamily="34" charset="0"/>
              </a:rPr>
              <a:t>[2]  R. </a:t>
            </a:r>
            <a:r>
              <a:rPr lang="en-US" sz="1600" dirty="0" err="1" smtClean="0">
                <a:cs typeface="Arial" pitchFamily="34" charset="0"/>
              </a:rPr>
              <a:t>Chau</a:t>
            </a:r>
            <a:r>
              <a:rPr lang="en-US" sz="1600" dirty="0" smtClean="0">
                <a:cs typeface="Arial" pitchFamily="34" charset="0"/>
              </a:rPr>
              <a:t>, S. </a:t>
            </a:r>
            <a:r>
              <a:rPr lang="en-US" sz="1600" dirty="0" err="1" smtClean="0">
                <a:cs typeface="Arial" pitchFamily="34" charset="0"/>
              </a:rPr>
              <a:t>Datta</a:t>
            </a:r>
            <a:r>
              <a:rPr lang="en-US" sz="1600" dirty="0" smtClean="0">
                <a:cs typeface="Arial" pitchFamily="34" charset="0"/>
              </a:rPr>
              <a:t>, M. </a:t>
            </a:r>
            <a:r>
              <a:rPr lang="en-US" sz="1600" dirty="0" err="1" smtClean="0">
                <a:cs typeface="Arial" pitchFamily="34" charset="0"/>
              </a:rPr>
              <a:t>Doczy</a:t>
            </a:r>
            <a:r>
              <a:rPr lang="en-US" sz="1600" dirty="0" smtClean="0">
                <a:cs typeface="Arial" pitchFamily="34" charset="0"/>
              </a:rPr>
              <a:t>, J. </a:t>
            </a:r>
            <a:r>
              <a:rPr lang="en-US" sz="1600" dirty="0" err="1" smtClean="0">
                <a:cs typeface="Arial" pitchFamily="34" charset="0"/>
              </a:rPr>
              <a:t>Kavalieros</a:t>
            </a:r>
            <a:r>
              <a:rPr lang="en-US" sz="1600" dirty="0" smtClean="0">
                <a:cs typeface="Arial" pitchFamily="34" charset="0"/>
              </a:rPr>
              <a:t>, and M. Metz, “Gate  dielectric scaling for high             performance CMOS: from SiO2 to high-κ”, </a:t>
            </a:r>
            <a:r>
              <a:rPr lang="en-US" sz="1600" i="1" dirty="0" smtClean="0">
                <a:cs typeface="Arial" pitchFamily="34" charset="0"/>
              </a:rPr>
              <a:t>Extended  Abstract of International Workshop on Gate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i="1" dirty="0" smtClean="0">
                <a:cs typeface="Arial" pitchFamily="34" charset="0"/>
              </a:rPr>
              <a:t>Insulator</a:t>
            </a:r>
            <a:r>
              <a:rPr lang="en-US" sz="1600" dirty="0" smtClean="0">
                <a:cs typeface="Arial" pitchFamily="34" charset="0"/>
              </a:rPr>
              <a:t>, Tokyo, Japan, pp. 124–126, 2003</a:t>
            </a:r>
          </a:p>
          <a:p>
            <a:pPr algn="just">
              <a:buNone/>
            </a:pPr>
            <a:r>
              <a:rPr lang="en-US" sz="1600" dirty="0" smtClean="0">
                <a:cs typeface="Arial" pitchFamily="34" charset="0"/>
              </a:rPr>
              <a:t>[3] K. </a:t>
            </a:r>
            <a:r>
              <a:rPr lang="en-US" sz="1600" dirty="0" err="1" smtClean="0">
                <a:cs typeface="Arial" pitchFamily="34" charset="0"/>
              </a:rPr>
              <a:t>Mistry</a:t>
            </a:r>
            <a:r>
              <a:rPr lang="en-US" sz="1600" i="1" dirty="0" smtClean="0">
                <a:cs typeface="Arial" pitchFamily="34" charset="0"/>
              </a:rPr>
              <a:t>, et al</a:t>
            </a:r>
            <a:r>
              <a:rPr lang="en-US" sz="1600" dirty="0" smtClean="0">
                <a:cs typeface="Arial" pitchFamily="34" charset="0"/>
              </a:rPr>
              <a:t>., “A 45nm Logic Technology with High-</a:t>
            </a:r>
            <a:r>
              <a:rPr lang="en-US" sz="1600" dirty="0" err="1" smtClean="0">
                <a:cs typeface="Arial" pitchFamily="34" charset="0"/>
              </a:rPr>
              <a:t>k+Metal</a:t>
            </a:r>
            <a:r>
              <a:rPr lang="en-US" sz="1600" dirty="0" smtClean="0">
                <a:cs typeface="Arial" pitchFamily="34" charset="0"/>
              </a:rPr>
              <a:t> Gate Transistors, Strained Silicon, 9 Cu Interconnect Layers, 193nm Dry Patterning, and 100% </a:t>
            </a:r>
            <a:r>
              <a:rPr lang="en-US" sz="1600" dirty="0" err="1" smtClean="0">
                <a:cs typeface="Arial" pitchFamily="34" charset="0"/>
              </a:rPr>
              <a:t>Pb</a:t>
            </a:r>
            <a:r>
              <a:rPr lang="en-US" sz="1600" dirty="0" smtClean="0">
                <a:cs typeface="Arial" pitchFamily="34" charset="0"/>
              </a:rPr>
              <a:t>-free Packaging” in </a:t>
            </a:r>
            <a:r>
              <a:rPr lang="en-US" sz="1600" i="1" dirty="0" smtClean="0">
                <a:cs typeface="Arial" pitchFamily="34" charset="0"/>
              </a:rPr>
              <a:t>Electron Devices Meeting, 2007. IEDM 2007. IEEE International</a:t>
            </a:r>
            <a:r>
              <a:rPr lang="en-US" sz="1600" dirty="0" smtClean="0">
                <a:cs typeface="Arial" pitchFamily="34" charset="0"/>
              </a:rPr>
              <a:t>, January 2008, pp. 247-250</a:t>
            </a:r>
          </a:p>
          <a:p>
            <a:pPr algn="just">
              <a:buNone/>
            </a:pPr>
            <a:r>
              <a:rPr lang="en-US" sz="1600" dirty="0" smtClean="0">
                <a:cs typeface="Arial" pitchFamily="34" charset="0"/>
              </a:rPr>
              <a:t>[4] T. Morimoto, </a:t>
            </a:r>
            <a:r>
              <a:rPr lang="en-US" sz="1600" i="1" dirty="0" smtClean="0">
                <a:cs typeface="Arial" pitchFamily="34" charset="0"/>
              </a:rPr>
              <a:t>et </a:t>
            </a:r>
            <a:r>
              <a:rPr lang="en-US" sz="1600" i="1" dirty="0" err="1" smtClean="0">
                <a:cs typeface="Arial" pitchFamily="34" charset="0"/>
              </a:rPr>
              <a:t>al</a:t>
            </a:r>
            <a:r>
              <a:rPr lang="en-US" sz="1600" dirty="0" err="1" smtClean="0">
                <a:cs typeface="Arial" pitchFamily="34" charset="0"/>
              </a:rPr>
              <a:t>.,"Effects</a:t>
            </a:r>
            <a:r>
              <a:rPr lang="en-US" sz="1600" dirty="0" smtClean="0">
                <a:cs typeface="Arial" pitchFamily="34" charset="0"/>
              </a:rPr>
              <a:t> of boron penetration and resultant limitations in ultra thin  pure-oxide and </a:t>
            </a:r>
            <a:r>
              <a:rPr lang="en-US" sz="1600" dirty="0" err="1" smtClean="0">
                <a:cs typeface="Arial" pitchFamily="34" charset="0"/>
              </a:rPr>
              <a:t>nitrided</a:t>
            </a:r>
            <a:r>
              <a:rPr lang="en-US" sz="1600" dirty="0" smtClean="0">
                <a:cs typeface="Arial" pitchFamily="34" charset="0"/>
              </a:rPr>
              <a:t>-oxide gate-films" in </a:t>
            </a:r>
            <a:r>
              <a:rPr lang="en-US" sz="1600" i="1" dirty="0" smtClean="0">
                <a:cs typeface="Arial" pitchFamily="34" charset="0"/>
              </a:rPr>
              <a:t>Electron Devices Meeting, 1990. IEDM '90. Technical Digest., </a:t>
            </a:r>
            <a:r>
              <a:rPr lang="en-US" sz="1600" dirty="0" smtClean="0">
                <a:cs typeface="Arial" pitchFamily="34" charset="0"/>
              </a:rPr>
              <a:t>International, pp. 429-432 </a:t>
            </a:r>
          </a:p>
          <a:p>
            <a:pPr algn="just">
              <a:buNone/>
            </a:pPr>
            <a:r>
              <a:rPr lang="en-US" sz="1600" dirty="0" smtClean="0"/>
              <a:t>[5] G. </a:t>
            </a:r>
            <a:r>
              <a:rPr lang="en-US" sz="1600" dirty="0" err="1" smtClean="0"/>
              <a:t>Wilk</a:t>
            </a:r>
            <a:r>
              <a:rPr lang="en-US" sz="1600" dirty="0" smtClean="0"/>
              <a:t>, </a:t>
            </a:r>
            <a:r>
              <a:rPr lang="en-US" sz="1600" i="1" dirty="0" smtClean="0"/>
              <a:t>et al</a:t>
            </a:r>
            <a:r>
              <a:rPr lang="en-US" sz="1600" dirty="0" smtClean="0"/>
              <a:t>., "High-k gate dielectrics: Current status and materials properties considerations", </a:t>
            </a:r>
            <a:r>
              <a:rPr lang="en-US" sz="1600" i="1" dirty="0" smtClean="0"/>
              <a:t>Applied Physics Journal</a:t>
            </a:r>
            <a:r>
              <a:rPr lang="en-US" sz="1600" dirty="0" smtClean="0"/>
              <a:t>, January 2001</a:t>
            </a:r>
          </a:p>
          <a:p>
            <a:pPr algn="just">
              <a:buNone/>
            </a:pPr>
            <a:endParaRPr lang="en-US" sz="1600" dirty="0" smtClean="0">
              <a:cs typeface="Arial" pitchFamily="34" charset="0"/>
            </a:endParaRPr>
          </a:p>
          <a:p>
            <a:pPr algn="just">
              <a:buNone/>
            </a:pPr>
            <a:endParaRPr lang="en-US" sz="1600" dirty="0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7912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Moore’s Law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Coined by Gordon E Moore in “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Cramming more components onto Integrated circuits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 published in 1965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“Transistor density on the chip doubles every year”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SiO</a:t>
            </a:r>
            <a:r>
              <a:rPr lang="en-US" sz="2000" dirty="0" smtClean="0">
                <a:latin typeface="Constantia"/>
                <a:cs typeface="Arial" pitchFamily="34" charset="0"/>
              </a:rPr>
              <a:t>₂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thickness has to be scaled @ ~0.7x every year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562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:\Users\Ashesh\Desktop\Winter academy\scaling tred of gate oxid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505200"/>
            <a:ext cx="3657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References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1600" dirty="0" smtClean="0"/>
              <a:t>[6] R. </a:t>
            </a:r>
            <a:r>
              <a:rPr lang="en-US" sz="1600" dirty="0" err="1" smtClean="0"/>
              <a:t>Chau</a:t>
            </a:r>
            <a:r>
              <a:rPr lang="en-US" sz="1600" dirty="0" smtClean="0"/>
              <a:t> </a:t>
            </a:r>
            <a:r>
              <a:rPr lang="en-US" sz="1600" i="1" dirty="0" smtClean="0"/>
              <a:t>et al.</a:t>
            </a:r>
            <a:r>
              <a:rPr lang="en-US" sz="1600" dirty="0" smtClean="0"/>
              <a:t>, “Advanced metal gate/high-_ dielectric stacks for  high performance CMOS transistors”, in </a:t>
            </a:r>
            <a:r>
              <a:rPr lang="en-US" sz="1600" i="1" dirty="0" smtClean="0"/>
              <a:t>AVS 5th Int. Microelectronics Interfaces</a:t>
            </a:r>
            <a:r>
              <a:rPr lang="en-US" sz="1600" dirty="0" smtClean="0"/>
              <a:t> </a:t>
            </a:r>
            <a:r>
              <a:rPr lang="en-US" sz="1600" i="1" dirty="0" smtClean="0"/>
              <a:t>Conf.</a:t>
            </a:r>
            <a:r>
              <a:rPr lang="en-US" sz="1600" dirty="0" smtClean="0"/>
              <a:t>, Santa Clara, CA, 2004, pp. 3–5. </a:t>
            </a:r>
          </a:p>
          <a:p>
            <a:pPr algn="just">
              <a:buNone/>
            </a:pPr>
            <a:r>
              <a:rPr lang="en-US" sz="1600" dirty="0" smtClean="0"/>
              <a:t>[7] R. </a:t>
            </a:r>
            <a:r>
              <a:rPr lang="en-US" sz="1600" dirty="0" err="1" smtClean="0"/>
              <a:t>Chau</a:t>
            </a:r>
            <a:r>
              <a:rPr lang="en-US" sz="1600" dirty="0" smtClean="0"/>
              <a:t>, </a:t>
            </a:r>
            <a:r>
              <a:rPr lang="en-US" sz="1600" i="1" dirty="0" smtClean="0"/>
              <a:t>et al</a:t>
            </a:r>
            <a:r>
              <a:rPr lang="en-US" sz="1600" dirty="0" smtClean="0"/>
              <a:t>., “Application of high-</a:t>
            </a:r>
            <a:r>
              <a:rPr lang="en-US" sz="1600" i="1" dirty="0" smtClean="0"/>
              <a:t>κ </a:t>
            </a:r>
            <a:r>
              <a:rPr lang="en-US" sz="1600" dirty="0" smtClean="0"/>
              <a:t>gate dielectrics and metal gate  electrodes to enable silicon and non-silicon logic  nanotechnology,” </a:t>
            </a:r>
            <a:r>
              <a:rPr lang="en-US" sz="1600" i="1" dirty="0" err="1" smtClean="0"/>
              <a:t>Microelectron</a:t>
            </a:r>
            <a:r>
              <a:rPr lang="en-US" sz="1600" i="1" dirty="0" smtClean="0"/>
              <a:t>. Eng.</a:t>
            </a:r>
            <a:r>
              <a:rPr lang="en-US" sz="1600" dirty="0" smtClean="0"/>
              <a:t>, vol. 80, pp. 1–6, Jun. 2005</a:t>
            </a:r>
          </a:p>
          <a:p>
            <a:pPr algn="just">
              <a:buNone/>
            </a:pPr>
            <a:r>
              <a:rPr lang="en-US" sz="1600" dirty="0" smtClean="0"/>
              <a:t>[8] M. T. Bohr, R. </a:t>
            </a:r>
            <a:r>
              <a:rPr lang="en-US" sz="1600" dirty="0" err="1" smtClean="0"/>
              <a:t>Chau</a:t>
            </a:r>
            <a:r>
              <a:rPr lang="en-US" sz="1600" dirty="0" smtClean="0"/>
              <a:t>, T. </a:t>
            </a:r>
            <a:r>
              <a:rPr lang="en-US" sz="1600" dirty="0" err="1" smtClean="0"/>
              <a:t>Ghani</a:t>
            </a:r>
            <a:r>
              <a:rPr lang="en-US" sz="1600" dirty="0" smtClean="0"/>
              <a:t> and K. </a:t>
            </a:r>
            <a:r>
              <a:rPr lang="en-US" sz="1600" dirty="0" err="1" smtClean="0"/>
              <a:t>Mistry</a:t>
            </a:r>
            <a:r>
              <a:rPr lang="en-US" sz="1600" dirty="0" smtClean="0"/>
              <a:t>, “The high-k solution”, </a:t>
            </a:r>
            <a:r>
              <a:rPr lang="en-US" sz="1600" i="1" dirty="0" smtClean="0"/>
              <a:t>IEEE  Spectrum-the high-k solution</a:t>
            </a:r>
            <a:r>
              <a:rPr lang="en-US" sz="1600" dirty="0" smtClean="0"/>
              <a:t>, October 2007 </a:t>
            </a:r>
          </a:p>
          <a:p>
            <a:pPr algn="just">
              <a:buNone/>
            </a:pPr>
            <a:r>
              <a:rPr lang="en-US" sz="1600" dirty="0" smtClean="0"/>
              <a:t>[9]http://www.xtremesystems.org/forums/showthread.php?t=253738&amp;page=4[ Accessed: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December.2010]</a:t>
            </a:r>
          </a:p>
          <a:p>
            <a:pPr algn="just">
              <a:buNone/>
            </a:pPr>
            <a:r>
              <a:rPr lang="en-US" sz="1600" dirty="0" smtClean="0"/>
              <a:t>[10] </a:t>
            </a:r>
            <a:r>
              <a:rPr lang="en-US" sz="1600" dirty="0" err="1" smtClean="0"/>
              <a:t>Chenming</a:t>
            </a:r>
            <a:r>
              <a:rPr lang="en-US" sz="1600" dirty="0" smtClean="0"/>
              <a:t> </a:t>
            </a:r>
            <a:r>
              <a:rPr lang="en-US" sz="1600" dirty="0" err="1" smtClean="0"/>
              <a:t>Hu</a:t>
            </a:r>
            <a:r>
              <a:rPr lang="en-US" sz="1600" dirty="0" smtClean="0"/>
              <a:t>, “Gate Oxide Scaling Limits and Projection”, </a:t>
            </a:r>
            <a:r>
              <a:rPr lang="en-US" sz="1600" dirty="0" smtClean="0">
                <a:cs typeface="Arial" pitchFamily="34" charset="0"/>
              </a:rPr>
              <a:t>in </a:t>
            </a:r>
            <a:r>
              <a:rPr lang="en-US" sz="1600" i="1" dirty="0" smtClean="0">
                <a:cs typeface="Arial" pitchFamily="34" charset="0"/>
              </a:rPr>
              <a:t>Electron Devices Meeting, 1996. IEDM 1996</a:t>
            </a:r>
            <a:r>
              <a:rPr lang="en-US" sz="1600" dirty="0" smtClean="0">
                <a:cs typeface="Arial" pitchFamily="34" charset="0"/>
              </a:rPr>
              <a:t> , pp. 319-322</a:t>
            </a:r>
            <a:endParaRPr lang="en-US" sz="1600" dirty="0" smtClean="0"/>
          </a:p>
          <a:p>
            <a:pPr algn="just">
              <a:buNone/>
            </a:pPr>
            <a:r>
              <a:rPr lang="en-US" sz="1600" dirty="0" smtClean="0"/>
              <a:t>[11] </a:t>
            </a:r>
            <a:r>
              <a:rPr lang="en-US" sz="1600" dirty="0" smtClean="0">
                <a:hlinkClick r:id="rId2"/>
              </a:rPr>
              <a:t>http://www.iue.tuwien.ac.at/phd/entner/node23.html</a:t>
            </a:r>
            <a:r>
              <a:rPr lang="en-US" sz="1600" dirty="0" smtClean="0"/>
              <a:t> [Accessed: 6th December, 2010]</a:t>
            </a:r>
          </a:p>
          <a:p>
            <a:pPr algn="just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562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i="1" dirty="0" smtClean="0">
                <a:latin typeface="Arial" pitchFamily="34" charset="0"/>
                <a:cs typeface="Arial" pitchFamily="34" charset="0"/>
              </a:rPr>
            </a:br>
            <a:r>
              <a:rPr lang="en-US" sz="4800" i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i="1" dirty="0" smtClean="0">
                <a:latin typeface="Arial" pitchFamily="34" charset="0"/>
                <a:cs typeface="Arial" pitchFamily="34" charset="0"/>
              </a:rPr>
            </a:br>
            <a:r>
              <a:rPr lang="en-US" sz="4800" i="1" dirty="0" smtClean="0">
                <a:latin typeface="Arial" pitchFamily="34" charset="0"/>
                <a:cs typeface="Arial" pitchFamily="34" charset="0"/>
              </a:rPr>
              <a:t>THANK</a:t>
            </a:r>
            <a:br>
              <a:rPr lang="en-US" sz="4800" i="1" dirty="0" smtClean="0">
                <a:latin typeface="Arial" pitchFamily="34" charset="0"/>
                <a:cs typeface="Arial" pitchFamily="34" charset="0"/>
              </a:rPr>
            </a:br>
            <a:r>
              <a:rPr lang="en-US" sz="4800" i="1" dirty="0" smtClean="0">
                <a:latin typeface="Arial" pitchFamily="34" charset="0"/>
                <a:cs typeface="Arial" pitchFamily="34" charset="0"/>
              </a:rPr>
              <a:t>YOU!!</a:t>
            </a:r>
            <a:endParaRPr lang="en-US" sz="4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4102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51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0" name="Picture 2" descr="http://download.intel.com/pressroom/kits/45nm/PenrynDiePhoto_300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5930" r="5930"/>
          <a:stretch>
            <a:fillRect/>
          </a:stretch>
        </p:blipFill>
        <p:spPr bwMode="auto"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43200"/>
            <a:ext cx="28575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Problems associated with thin SiO</a:t>
            </a:r>
            <a:r>
              <a:rPr lang="en-US" dirty="0" smtClean="0">
                <a:latin typeface="Constantia"/>
                <a:cs typeface="Arial" pitchFamily="34" charset="0"/>
              </a:rPr>
              <a:t>₂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Thickness of SiO₂ layer required in 45nm technology is about 1.2nm (4 atomic layers deep!!)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Gate oxide is running out of atoms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Quantum nature of channel electron dominates.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Results in: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Leaky gate oxide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Poly-Si gate depletion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Boron penetration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6388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Gate Leakage Current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Content Placeholder 10" descr="gate laekage1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2514600"/>
            <a:ext cx="4038600" cy="312420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Gate oxide  5 atomic layer thick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Quantum Mechanical phenomenon of electron tunneling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Results in: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Leakage current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Power consumption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4864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5715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Ref [9]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Quantum mechanical tunneling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Transition of carriers through classically forbidden energy states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Electrons tunnel through the dielectric, even if energy barrier is higher than electron energy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Two types of tunneling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Direct Tunneling (DT)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Fowler-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Nordheim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Tunneling:</a:t>
            </a:r>
          </a:p>
        </p:txBody>
      </p:sp>
      <p:pic>
        <p:nvPicPr>
          <p:cNvPr id="12" name="Content Placeholder 11" descr="direct tunneling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52600"/>
            <a:ext cx="2819400" cy="239766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0292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114800"/>
            <a:ext cx="304800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086600" y="35052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Ref [6]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Significant in thin dielectric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Tunnels through entire SiO₂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Tunneling current increases exponentially with decrease in oxide thickness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Fowler-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Nordheim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Tunneling is another tunneling mechanism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Take place for thick dielectric at sufficiently high electric field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685800" y="2819400"/>
          <a:ext cx="3962400" cy="914400"/>
        </p:xfrm>
        <a:graphic>
          <a:graphicData uri="http://schemas.openxmlformats.org/presentationml/2006/ole">
            <p:oleObj spid="_x0000_s155650" name="Equation" r:id="rId4" imgW="2679480" imgH="558720" progId="Equation.3">
              <p:embed/>
            </p:oleObj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3340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New Materials for the Gate Stack of MOS-Transistors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804-F375-4DD8-8D18-BA730CFDCE5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1981200"/>
            <a:ext cx="396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077200" y="52578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Ref [10]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9960</TotalTime>
  <Words>3803</Words>
  <Application>Microsoft Office PowerPoint</Application>
  <PresentationFormat>On-screen Show (4:3)</PresentationFormat>
  <Paragraphs>612</Paragraphs>
  <Slides>51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Flow</vt:lpstr>
      <vt:lpstr>Equation</vt:lpstr>
      <vt:lpstr>Bitmap Image</vt:lpstr>
      <vt:lpstr>New Materials for the Gate Stack of MOS-Transistors</vt:lpstr>
      <vt:lpstr>Contents</vt:lpstr>
      <vt:lpstr>Overview of MOSFETs</vt:lpstr>
      <vt:lpstr>Advantages of using SiO₂ and Poly-Si</vt:lpstr>
      <vt:lpstr>Moore’s Law</vt:lpstr>
      <vt:lpstr>Problems associated with thin SiO₂</vt:lpstr>
      <vt:lpstr>Gate Leakage Current</vt:lpstr>
      <vt:lpstr>Quantum mechanical tunneling</vt:lpstr>
      <vt:lpstr>Direct Tunneling</vt:lpstr>
      <vt:lpstr>Gate leakage for 0.8nm thick gate oxide</vt:lpstr>
      <vt:lpstr>Consider this..</vt:lpstr>
      <vt:lpstr>Gate Depletion</vt:lpstr>
      <vt:lpstr>Contd…</vt:lpstr>
      <vt:lpstr>Depletion Layer formation</vt:lpstr>
      <vt:lpstr>Boron Penetration</vt:lpstr>
      <vt:lpstr>Key points</vt:lpstr>
      <vt:lpstr>Boron concentration with depth</vt:lpstr>
      <vt:lpstr>S-factor for “PO” and “NO”</vt:lpstr>
      <vt:lpstr>The High-K oxide solution</vt:lpstr>
      <vt:lpstr>Choice of High-K oxide</vt:lpstr>
      <vt:lpstr>Potential High-K materials</vt:lpstr>
      <vt:lpstr>Permittivity and Barrier Height</vt:lpstr>
      <vt:lpstr>Band offset for high-k gate dielectric material</vt:lpstr>
      <vt:lpstr>Thermodynamic Stability on Si</vt:lpstr>
      <vt:lpstr>Schematic of two interface</vt:lpstr>
      <vt:lpstr>Interface Engineering</vt:lpstr>
      <vt:lpstr>Improved Results</vt:lpstr>
      <vt:lpstr>Issues with Interface Engineering</vt:lpstr>
      <vt:lpstr>Thermodynamic stability of metal oxides on Si</vt:lpstr>
      <vt:lpstr>Contd…</vt:lpstr>
      <vt:lpstr>Interface Quality</vt:lpstr>
      <vt:lpstr>Contd….</vt:lpstr>
      <vt:lpstr>Film Morphology</vt:lpstr>
      <vt:lpstr>Gate compatibility and Metal Gates</vt:lpstr>
      <vt:lpstr>Single Midgap metal approach</vt:lpstr>
      <vt:lpstr>Dual band metal</vt:lpstr>
      <vt:lpstr>Process Compatibility</vt:lpstr>
      <vt:lpstr>Replacing poly-Si/SiO₂ by            poly-Si/High-K</vt:lpstr>
      <vt:lpstr>Interface states</vt:lpstr>
      <vt:lpstr>Fermi Level Pinning</vt:lpstr>
      <vt:lpstr>Fermi Level Pinning at poly-Si/High-K interface</vt:lpstr>
      <vt:lpstr>Mobility Degradation</vt:lpstr>
      <vt:lpstr>Surface Phonon Limited Mobility</vt:lpstr>
      <vt:lpstr>Mobility Improvement by using TiN</vt:lpstr>
      <vt:lpstr>The Metal Gate Solution</vt:lpstr>
      <vt:lpstr>Metal Gate/High-K Transistor</vt:lpstr>
      <vt:lpstr>Intel 45nm Transistor – performance  </vt:lpstr>
      <vt:lpstr>Summary</vt:lpstr>
      <vt:lpstr>References</vt:lpstr>
      <vt:lpstr>References</vt:lpstr>
      <vt:lpstr>  THANK YOU!!</vt:lpstr>
    </vt:vector>
  </TitlesOfParts>
  <Company>IIT Delhi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High-K &amp; Metal gate Transistors</dc:title>
  <dc:creator>Parthavi</dc:creator>
  <cp:lastModifiedBy>Ashesh</cp:lastModifiedBy>
  <cp:revision>774</cp:revision>
  <dcterms:created xsi:type="dcterms:W3CDTF">2009-11-09T07:35:42Z</dcterms:created>
  <dcterms:modified xsi:type="dcterms:W3CDTF">2010-12-17T03:27:38Z</dcterms:modified>
</cp:coreProperties>
</file>