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56" r:id="rId2"/>
    <p:sldId id="303" r:id="rId3"/>
    <p:sldId id="275" r:id="rId4"/>
    <p:sldId id="276" r:id="rId5"/>
    <p:sldId id="277" r:id="rId6"/>
    <p:sldId id="278" r:id="rId7"/>
    <p:sldId id="258" r:id="rId8"/>
    <p:sldId id="282" r:id="rId9"/>
    <p:sldId id="283" r:id="rId10"/>
    <p:sldId id="284" r:id="rId11"/>
    <p:sldId id="287" r:id="rId12"/>
    <p:sldId id="302" r:id="rId13"/>
    <p:sldId id="288" r:id="rId14"/>
    <p:sldId id="259" r:id="rId15"/>
    <p:sldId id="261"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5151"/>
    <a:srgbClr val="171717"/>
    <a:srgbClr val="0F0F0F"/>
    <a:srgbClr val="1F1F1F"/>
    <a:srgbClr val="212121"/>
    <a:srgbClr val="4F4F4F"/>
    <a:srgbClr val="7F7F7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453" autoAdjust="0"/>
  </p:normalViewPr>
  <p:slideViewPr>
    <p:cSldViewPr>
      <p:cViewPr>
        <p:scale>
          <a:sx n="93" d="100"/>
          <a:sy n="93" d="100"/>
        </p:scale>
        <p:origin x="-1230"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2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5E2610-529D-40D8-B1C1-42638F5B8ED1}" type="datetimeFigureOut">
              <a:rPr lang="en-US" smtClean="0"/>
              <a:t>6/20/2013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7206DBF-CC86-480E-B9C2-9AF3066D4542}" type="slidenum">
              <a:rPr lang="en-US" smtClean="0"/>
              <a:t>‹#›</a:t>
            </a:fld>
            <a:endParaRPr lang="en-US"/>
          </a:p>
        </p:txBody>
      </p:sp>
    </p:spTree>
    <p:extLst>
      <p:ext uri="{BB962C8B-B14F-4D97-AF65-F5344CB8AC3E}">
        <p14:creationId xmlns:p14="http://schemas.microsoft.com/office/powerpoint/2010/main" val="6939113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D373F7-5DF1-480A-BCF5-B9BCEFB5182E}" type="datetimeFigureOut">
              <a:rPr lang="en-US" smtClean="0"/>
              <a:t>6/20/2013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B35ED7-B3FE-426F-BEC7-68A4F86D0FC2}" type="slidenum">
              <a:rPr lang="en-US" smtClean="0"/>
              <a:t>‹#›</a:t>
            </a:fld>
            <a:endParaRPr lang="en-US"/>
          </a:p>
        </p:txBody>
      </p:sp>
    </p:spTree>
    <p:extLst>
      <p:ext uri="{BB962C8B-B14F-4D97-AF65-F5344CB8AC3E}">
        <p14:creationId xmlns:p14="http://schemas.microsoft.com/office/powerpoint/2010/main" val="291959691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t>
            </a:r>
            <a:r>
              <a:rPr lang="en-US" dirty="0" smtClean="0">
                <a:solidFill>
                  <a:schemeClr val="bg1"/>
                </a:solidFill>
              </a:rPr>
              <a:t>Learning Preferences on Trajectories via Iterative Improvement. Hello, I am </a:t>
            </a:r>
            <a:r>
              <a:rPr lang="en-US" dirty="0" err="1" smtClean="0">
                <a:solidFill>
                  <a:schemeClr val="bg1"/>
                </a:solidFill>
              </a:rPr>
              <a:t>Ashesh</a:t>
            </a:r>
            <a:r>
              <a:rPr lang="en-US" dirty="0" smtClean="0">
                <a:solidFill>
                  <a:schemeClr val="bg1"/>
                </a:solidFill>
              </a:rPr>
              <a:t> Jain and this is joint work with Thorsten </a:t>
            </a:r>
            <a:r>
              <a:rPr lang="en-US" dirty="0" err="1" smtClean="0">
                <a:solidFill>
                  <a:schemeClr val="bg1"/>
                </a:solidFill>
              </a:rPr>
              <a:t>Joachims</a:t>
            </a:r>
            <a:r>
              <a:rPr lang="en-US" dirty="0" smtClean="0">
                <a:solidFill>
                  <a:schemeClr val="bg1"/>
                </a:solidFill>
              </a:rPr>
              <a:t> and </a:t>
            </a:r>
            <a:r>
              <a:rPr lang="en-US" dirty="0" err="1" smtClean="0">
                <a:solidFill>
                  <a:schemeClr val="bg1"/>
                </a:solidFill>
              </a:rPr>
              <a:t>Ashutosh</a:t>
            </a:r>
            <a:r>
              <a:rPr lang="en-US" dirty="0" smtClean="0">
                <a:solidFill>
                  <a:schemeClr val="bg1"/>
                </a:solidFill>
              </a:rPr>
              <a:t> </a:t>
            </a:r>
            <a:r>
              <a:rPr lang="en-US" dirty="0" err="1" smtClean="0">
                <a:solidFill>
                  <a:schemeClr val="bg1"/>
                </a:solidFill>
              </a:rPr>
              <a:t>Saxena</a:t>
            </a:r>
            <a:r>
              <a:rPr lang="en-US" dirty="0" smtClean="0">
                <a:solidFill>
                  <a:schemeClr val="bg1"/>
                </a:solidFill>
              </a:rPr>
              <a:t>.</a:t>
            </a:r>
            <a:endParaRPr lang="en-US" dirty="0"/>
          </a:p>
        </p:txBody>
      </p:sp>
    </p:spTree>
    <p:extLst>
      <p:ext uri="{BB962C8B-B14F-4D97-AF65-F5344CB8AC3E}">
        <p14:creationId xmlns:p14="http://schemas.microsoft.com/office/powerpoint/2010/main" val="3007128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the robot</a:t>
            </a:r>
            <a:r>
              <a:rPr lang="en-US" baseline="0" dirty="0" smtClean="0"/>
              <a:t> learns from suboptimal user feedbacks i.e. expert demonstrations are not required.</a:t>
            </a:r>
            <a:endParaRPr lang="en-US" dirty="0"/>
          </a:p>
        </p:txBody>
      </p:sp>
    </p:spTree>
    <p:extLst>
      <p:ext uri="{BB962C8B-B14F-4D97-AF65-F5344CB8AC3E}">
        <p14:creationId xmlns:p14="http://schemas.microsoft.com/office/powerpoint/2010/main" val="1406405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feedback user iteratively</a:t>
            </a:r>
            <a:r>
              <a:rPr lang="en-US" baseline="0" dirty="0" smtClean="0"/>
              <a:t> improves the trajectory proposed by the robot.</a:t>
            </a:r>
            <a:endParaRPr lang="en-US" dirty="0"/>
          </a:p>
        </p:txBody>
      </p:sp>
    </p:spTree>
    <p:extLst>
      <p:ext uri="{BB962C8B-B14F-4D97-AF65-F5344CB8AC3E}">
        <p14:creationId xmlns:p14="http://schemas.microsoft.com/office/powerpoint/2010/main" val="1406405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further show even with the suboptimal feedback our</a:t>
            </a:r>
            <a:r>
              <a:rPr lang="en-US" baseline="0" dirty="0" smtClean="0"/>
              <a:t> method converges at the same rate as if optimal demonstrations were available. </a:t>
            </a:r>
            <a:endParaRPr lang="en-US" dirty="0"/>
          </a:p>
        </p:txBody>
      </p:sp>
    </p:spTree>
    <p:extLst>
      <p:ext uri="{BB962C8B-B14F-4D97-AF65-F5344CB8AC3E}">
        <p14:creationId xmlns:p14="http://schemas.microsoft.com/office/powerpoint/2010/main" val="1406405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in this entire procedure the user never disclose the optimal trajectory to the robot.</a:t>
            </a:r>
            <a:endParaRPr lang="en-US" dirty="0"/>
          </a:p>
        </p:txBody>
      </p:sp>
    </p:spTree>
    <p:extLst>
      <p:ext uri="{BB962C8B-B14F-4D97-AF65-F5344CB8AC3E}">
        <p14:creationId xmlns:p14="http://schemas.microsoft.com/office/powerpoint/2010/main" val="1406405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 improve trajectory is by</a:t>
            </a:r>
            <a:r>
              <a:rPr lang="en-US" baseline="0" dirty="0" smtClean="0"/>
              <a:t> correcting one of its waypoint, as shown in the figure. We implement this using</a:t>
            </a:r>
          </a:p>
          <a:p>
            <a:r>
              <a:rPr lang="en-US" baseline="0" dirty="0" smtClean="0"/>
              <a:t>ROS interactive manipulation tool. </a:t>
            </a:r>
          </a:p>
        </p:txBody>
      </p:sp>
    </p:spTree>
    <p:extLst>
      <p:ext uri="{BB962C8B-B14F-4D97-AF65-F5344CB8AC3E}">
        <p14:creationId xmlns:p14="http://schemas.microsoft.com/office/powerpoint/2010/main" val="3572739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evaluated our method</a:t>
            </a:r>
            <a:r>
              <a:rPr lang="en-US" baseline="0" dirty="0" smtClean="0"/>
              <a:t> on a significant number of house hold tasks and show we outperform fully supervised batch algorithms in less than 5 feedback on average.</a:t>
            </a:r>
          </a:p>
          <a:p>
            <a:r>
              <a:rPr lang="en-US" baseline="0" dirty="0" smtClean="0"/>
              <a:t>We also produce better trajectories than sampling based planners with manually coded constraints.</a:t>
            </a:r>
            <a:endParaRPr lang="en-US" dirty="0"/>
          </a:p>
        </p:txBody>
      </p:sp>
    </p:spTree>
    <p:extLst>
      <p:ext uri="{BB962C8B-B14F-4D97-AF65-F5344CB8AC3E}">
        <p14:creationId xmlns:p14="http://schemas.microsoft.com/office/powerpoint/2010/main" val="2921679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3444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We have many High DoF </a:t>
            </a:r>
            <a:r>
              <a:rPr lang="en-US" dirty="0" err="1" smtClean="0"/>
              <a:t>houeshold</a:t>
            </a:r>
            <a:r>
              <a:rPr lang="en-US" baseline="0" dirty="0" smtClean="0"/>
              <a:t> or assembly </a:t>
            </a:r>
            <a:r>
              <a:rPr lang="en-US" dirty="0" smtClean="0"/>
              <a:t>robots such as PR2 and Baxter.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As shown in the figure, these robots</a:t>
            </a:r>
            <a:r>
              <a:rPr lang="en-US" baseline="0" dirty="0" smtClean="0"/>
              <a:t> can generate multiple different trajectories for a task.</a:t>
            </a:r>
            <a:endParaRPr lang="en-US" dirty="0" smtClean="0"/>
          </a:p>
          <a:p>
            <a:r>
              <a:rPr lang="en-US" dirty="0" smtClean="0"/>
              <a:t>3. However, depending</a:t>
            </a:r>
            <a:r>
              <a:rPr lang="en-US" baseline="0" dirty="0" smtClean="0"/>
              <a:t> on the task and environment, </a:t>
            </a:r>
            <a:r>
              <a:rPr lang="en-US" dirty="0" smtClean="0"/>
              <a:t>only few of the generated trajectories are desirable by</a:t>
            </a:r>
            <a:r>
              <a:rPr lang="en-US" baseline="0" dirty="0" smtClean="0"/>
              <a:t> the end user i.e. the user have preferences over trajectories. In this work, we closely study examples of such preferences and propose an algorithm to learn them for high DoF robots.</a:t>
            </a:r>
            <a:endParaRPr lang="en-US" dirty="0"/>
          </a:p>
        </p:txBody>
      </p:sp>
    </p:spTree>
    <p:extLst>
      <p:ext uri="{BB962C8B-B14F-4D97-AF65-F5344CB8AC3E}">
        <p14:creationId xmlns:p14="http://schemas.microsoft.com/office/powerpoint/2010/main" val="338641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some examples of such preferences for a household</a:t>
            </a:r>
            <a:r>
              <a:rPr lang="en-US" baseline="0" dirty="0" smtClean="0"/>
              <a:t> robot. </a:t>
            </a:r>
            <a:r>
              <a:rPr lang="en-US" dirty="0" smtClean="0"/>
              <a:t> </a:t>
            </a:r>
          </a:p>
          <a:p>
            <a:r>
              <a:rPr lang="en-US" dirty="0" smtClean="0"/>
              <a:t>If</a:t>
            </a:r>
            <a:r>
              <a:rPr lang="en-US" baseline="0" dirty="0" smtClean="0"/>
              <a:t> a robot is moving a glass of water, then the glass should not only be upright. </a:t>
            </a:r>
            <a:endParaRPr lang="en-US" dirty="0"/>
          </a:p>
        </p:txBody>
      </p:sp>
    </p:spTree>
    <p:extLst>
      <p:ext uri="{BB962C8B-B14F-4D97-AF65-F5344CB8AC3E}">
        <p14:creationId xmlns:p14="http://schemas.microsoft.com/office/powerpoint/2010/main" val="1812020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the robot should also be aware of</a:t>
            </a:r>
            <a:r>
              <a:rPr lang="en-US" baseline="0" dirty="0" smtClean="0"/>
              <a:t> its surrounding and keep water away from electronic devices such as laptop or mobile. </a:t>
            </a:r>
          </a:p>
        </p:txBody>
      </p:sp>
    </p:spTree>
    <p:extLst>
      <p:ext uri="{BB962C8B-B14F-4D97-AF65-F5344CB8AC3E}">
        <p14:creationId xmlns:p14="http://schemas.microsoft.com/office/powerpoint/2010/main" val="196587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Furthermore, the robot should produce motion which is predictable by user and therefore should </a:t>
            </a:r>
            <a:r>
              <a:rPr lang="en-US" baseline="0" dirty="0" smtClean="0"/>
              <a:t>avoid contorted arm configurations </a:t>
            </a:r>
          </a:p>
          <a:p>
            <a:r>
              <a:rPr lang="en-US" baseline="0" dirty="0" smtClean="0"/>
              <a:t>as shown in the figure. This makes the problem challenging because the user preferences are governed by complete arm </a:t>
            </a:r>
          </a:p>
          <a:p>
            <a:r>
              <a:rPr lang="en-US" baseline="0" dirty="0" smtClean="0"/>
              <a:t>configuration is not just the end effector location.</a:t>
            </a:r>
            <a:endParaRPr lang="en-US" dirty="0"/>
          </a:p>
        </p:txBody>
      </p:sp>
    </p:spTree>
    <p:extLst>
      <p:ext uri="{BB962C8B-B14F-4D97-AF65-F5344CB8AC3E}">
        <p14:creationId xmlns:p14="http://schemas.microsoft.com/office/powerpoint/2010/main" val="170338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can see from</a:t>
            </a:r>
            <a:r>
              <a:rPr lang="en-US" baseline="0" dirty="0" smtClean="0"/>
              <a:t> this example, this problem is challenging because space of preferences can potentially be huge and preferences can further vary with user, tasks and environment. </a:t>
            </a:r>
          </a:p>
          <a:p>
            <a:r>
              <a:rPr lang="en-US" baseline="0" dirty="0" smtClean="0"/>
              <a:t>Therefore manually coding them into the planners is not a viable option and therefore we rely on machine learning algorithms.</a:t>
            </a:r>
            <a:endParaRPr lang="en-US" dirty="0"/>
          </a:p>
        </p:txBody>
      </p:sp>
    </p:spTree>
    <p:extLst>
      <p:ext uri="{BB962C8B-B14F-4D97-AF65-F5344CB8AC3E}">
        <p14:creationId xmlns:p14="http://schemas.microsoft.com/office/powerpoint/2010/main" val="223300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method to learn user preferences is</a:t>
            </a:r>
            <a:r>
              <a:rPr lang="en-US" baseline="0" dirty="0" smtClean="0"/>
              <a:t> from expert’s demonstration and it has been shown to be useful in many applications.</a:t>
            </a:r>
          </a:p>
          <a:p>
            <a:r>
              <a:rPr lang="en-US" baseline="0" dirty="0" smtClean="0"/>
              <a:t>However, for the problem we consider, this approach faces two challenges.</a:t>
            </a:r>
          </a:p>
          <a:p>
            <a:endParaRPr lang="en-US" dirty="0"/>
          </a:p>
        </p:txBody>
      </p:sp>
    </p:spTree>
    <p:extLst>
      <p:ext uri="{BB962C8B-B14F-4D97-AF65-F5344CB8AC3E}">
        <p14:creationId xmlns:p14="http://schemas.microsoft.com/office/powerpoint/2010/main" val="140640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algorithmic side, these methods do not scale well to the high</a:t>
            </a:r>
            <a:r>
              <a:rPr lang="en-US" baseline="0" dirty="0" smtClean="0"/>
              <a:t> DoF robots specially when the user is concerned with robot’s complete arm configuration.</a:t>
            </a:r>
            <a:endParaRPr lang="en-US" dirty="0"/>
          </a:p>
        </p:txBody>
      </p:sp>
    </p:spTree>
    <p:extLst>
      <p:ext uri="{BB962C8B-B14F-4D97-AF65-F5344CB8AC3E}">
        <p14:creationId xmlns:p14="http://schemas.microsoft.com/office/powerpoint/2010/main" val="1406405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practical side, the assumption that</a:t>
            </a:r>
            <a:r>
              <a:rPr lang="en-US" baseline="0" dirty="0" smtClean="0"/>
              <a:t> the user knows the optimal trajectory may no longer be true. And even if user knows the optimal demonstration, </a:t>
            </a:r>
            <a:r>
              <a:rPr lang="en-US" dirty="0" smtClean="0"/>
              <a:t>providing such</a:t>
            </a:r>
            <a:r>
              <a:rPr lang="en-US" baseline="0" dirty="0" smtClean="0"/>
              <a:t> kinesthetic demonstrations accurately is hard.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overcome this, we propose a new method for human robot interaction.</a:t>
            </a:r>
          </a:p>
          <a:p>
            <a:endParaRPr lang="en-US" dirty="0"/>
          </a:p>
        </p:txBody>
      </p:sp>
    </p:spTree>
    <p:extLst>
      <p:ext uri="{BB962C8B-B14F-4D97-AF65-F5344CB8AC3E}">
        <p14:creationId xmlns:p14="http://schemas.microsoft.com/office/powerpoint/2010/main" val="140640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F8361C6-7BF0-45FB-A422-F13BD28C9833}" type="datetime1">
              <a:rPr lang="en-US" smtClean="0"/>
              <a:t>6/20/2013</a:t>
            </a:fld>
            <a:endParaRPr lang="en-US"/>
          </a:p>
        </p:txBody>
      </p:sp>
      <p:sp>
        <p:nvSpPr>
          <p:cNvPr id="5" name="Footer Placeholder 4"/>
          <p:cNvSpPr>
            <a:spLocks noGrp="1"/>
          </p:cNvSpPr>
          <p:nvPr>
            <p:ph type="ftr" sz="quarter" idx="11"/>
          </p:nvPr>
        </p:nvSpPr>
        <p:spPr/>
        <p:txBody>
          <a:bodyPr/>
          <a:lstStyle/>
          <a:p>
            <a:r>
              <a:rPr lang="en-US" smtClean="0"/>
              <a:t>Jain, Joachims, Saxena</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778C691-F0E5-4E31-A8D8-DC9E4058F630}" type="slidenum">
              <a:rPr lang="en-US" smtClean="0"/>
              <a:t>‹#›</a:t>
            </a:fld>
            <a:endParaRPr lang="en-US"/>
          </a:p>
        </p:txBody>
      </p:sp>
    </p:spTree>
    <p:extLst>
      <p:ext uri="{BB962C8B-B14F-4D97-AF65-F5344CB8AC3E}">
        <p14:creationId xmlns:p14="http://schemas.microsoft.com/office/powerpoint/2010/main" val="3759876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A6CDC66-931B-4BE0-A4EF-0E4334FCEB76}" type="datetime1">
              <a:rPr lang="en-US" smtClean="0"/>
              <a:t>6/20/2013</a:t>
            </a:fld>
            <a:endParaRPr lang="en-US"/>
          </a:p>
        </p:txBody>
      </p:sp>
      <p:sp>
        <p:nvSpPr>
          <p:cNvPr id="5" name="Footer Placeholder 4"/>
          <p:cNvSpPr>
            <a:spLocks noGrp="1"/>
          </p:cNvSpPr>
          <p:nvPr>
            <p:ph type="ftr" sz="quarter" idx="11"/>
          </p:nvPr>
        </p:nvSpPr>
        <p:spPr/>
        <p:txBody>
          <a:bodyPr/>
          <a:lstStyle/>
          <a:p>
            <a:r>
              <a:rPr lang="en-US" smtClean="0"/>
              <a:t>Jain, Joachims, Saxena</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778C691-F0E5-4E31-A8D8-DC9E4058F630}" type="slidenum">
              <a:rPr lang="en-US" smtClean="0"/>
              <a:t>‹#›</a:t>
            </a:fld>
            <a:endParaRPr lang="en-US"/>
          </a:p>
        </p:txBody>
      </p:sp>
    </p:spTree>
    <p:extLst>
      <p:ext uri="{BB962C8B-B14F-4D97-AF65-F5344CB8AC3E}">
        <p14:creationId xmlns:p14="http://schemas.microsoft.com/office/powerpoint/2010/main" val="2949716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7A4021EA-6DB4-49EF-8C45-3DA8EDC03FE0}" type="datetime1">
              <a:rPr lang="en-US" smtClean="0"/>
              <a:t>6/20/2013</a:t>
            </a:fld>
            <a:endParaRPr lang="en-US"/>
          </a:p>
        </p:txBody>
      </p:sp>
      <p:sp>
        <p:nvSpPr>
          <p:cNvPr id="5" name="Footer Placeholder 4"/>
          <p:cNvSpPr>
            <a:spLocks noGrp="1"/>
          </p:cNvSpPr>
          <p:nvPr>
            <p:ph type="ftr" sz="quarter" idx="11"/>
          </p:nvPr>
        </p:nvSpPr>
        <p:spPr/>
        <p:txBody>
          <a:bodyPr/>
          <a:lstStyle/>
          <a:p>
            <a:r>
              <a:rPr lang="en-US" smtClean="0"/>
              <a:t>Jain, Joachims, Saxena</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778C691-F0E5-4E31-A8D8-DC9E4058F630}" type="slidenum">
              <a:rPr lang="en-US" smtClean="0"/>
              <a:t>‹#›</a:t>
            </a:fld>
            <a:endParaRPr lang="en-US"/>
          </a:p>
        </p:txBody>
      </p:sp>
    </p:spTree>
    <p:extLst>
      <p:ext uri="{BB962C8B-B14F-4D97-AF65-F5344CB8AC3E}">
        <p14:creationId xmlns:p14="http://schemas.microsoft.com/office/powerpoint/2010/main" val="142578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D17E0EB-E9E1-4857-9D75-6164B81CE12C}" type="datetime1">
              <a:rPr lang="en-US" smtClean="0"/>
              <a:t>6/20/2013</a:t>
            </a:fld>
            <a:endParaRPr lang="en-US"/>
          </a:p>
        </p:txBody>
      </p:sp>
      <p:sp>
        <p:nvSpPr>
          <p:cNvPr id="5" name="Footer Placeholder 4"/>
          <p:cNvSpPr>
            <a:spLocks noGrp="1"/>
          </p:cNvSpPr>
          <p:nvPr>
            <p:ph type="ftr" sz="quarter" idx="11"/>
          </p:nvPr>
        </p:nvSpPr>
        <p:spPr/>
        <p:txBody>
          <a:bodyPr/>
          <a:lstStyle/>
          <a:p>
            <a:r>
              <a:rPr lang="en-US" smtClean="0"/>
              <a:t>Jain, Joachims, Saxena</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778C691-F0E5-4E31-A8D8-DC9E4058F630}" type="slidenum">
              <a:rPr lang="en-US" smtClean="0"/>
              <a:t>‹#›</a:t>
            </a:fld>
            <a:endParaRPr lang="en-US"/>
          </a:p>
        </p:txBody>
      </p:sp>
    </p:spTree>
    <p:extLst>
      <p:ext uri="{BB962C8B-B14F-4D97-AF65-F5344CB8AC3E}">
        <p14:creationId xmlns:p14="http://schemas.microsoft.com/office/powerpoint/2010/main" val="413706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1A4E87B-8ED5-47E9-AC00-71A7B33B84FE}" type="datetime1">
              <a:rPr lang="en-US" smtClean="0"/>
              <a:t>6/20/2013</a:t>
            </a:fld>
            <a:endParaRPr lang="en-US"/>
          </a:p>
        </p:txBody>
      </p:sp>
      <p:sp>
        <p:nvSpPr>
          <p:cNvPr id="5" name="Footer Placeholder 4"/>
          <p:cNvSpPr>
            <a:spLocks noGrp="1"/>
          </p:cNvSpPr>
          <p:nvPr>
            <p:ph type="ftr" sz="quarter" idx="11"/>
          </p:nvPr>
        </p:nvSpPr>
        <p:spPr/>
        <p:txBody>
          <a:bodyPr/>
          <a:lstStyle/>
          <a:p>
            <a:r>
              <a:rPr lang="en-US" smtClean="0"/>
              <a:t>Jain, Joachims, Saxena</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7778C691-F0E5-4E31-A8D8-DC9E4058F630}" type="slidenum">
              <a:rPr lang="en-US" smtClean="0"/>
              <a:t>‹#›</a:t>
            </a:fld>
            <a:endParaRPr lang="en-US"/>
          </a:p>
        </p:txBody>
      </p:sp>
    </p:spTree>
    <p:extLst>
      <p:ext uri="{BB962C8B-B14F-4D97-AF65-F5344CB8AC3E}">
        <p14:creationId xmlns:p14="http://schemas.microsoft.com/office/powerpoint/2010/main" val="122599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470BD8F-00C6-4C51-8FB5-9643DDB47F87}" type="datetime1">
              <a:rPr lang="en-US" smtClean="0"/>
              <a:t>6/20/2013</a:t>
            </a:fld>
            <a:endParaRPr lang="en-US"/>
          </a:p>
        </p:txBody>
      </p:sp>
      <p:sp>
        <p:nvSpPr>
          <p:cNvPr id="6" name="Footer Placeholder 5"/>
          <p:cNvSpPr>
            <a:spLocks noGrp="1"/>
          </p:cNvSpPr>
          <p:nvPr>
            <p:ph type="ftr" sz="quarter" idx="11"/>
          </p:nvPr>
        </p:nvSpPr>
        <p:spPr/>
        <p:txBody>
          <a:bodyPr/>
          <a:lstStyle/>
          <a:p>
            <a:r>
              <a:rPr lang="en-US" smtClean="0"/>
              <a:t>Jain, Joachims, Saxena</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778C691-F0E5-4E31-A8D8-DC9E4058F630}" type="slidenum">
              <a:rPr lang="en-US" smtClean="0"/>
              <a:t>‹#›</a:t>
            </a:fld>
            <a:endParaRPr lang="en-US"/>
          </a:p>
        </p:txBody>
      </p:sp>
    </p:spTree>
    <p:extLst>
      <p:ext uri="{BB962C8B-B14F-4D97-AF65-F5344CB8AC3E}">
        <p14:creationId xmlns:p14="http://schemas.microsoft.com/office/powerpoint/2010/main" val="176061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87BAF2C-2405-4C3D-ADF0-CF9C5C456950}" type="datetime1">
              <a:rPr lang="en-US" smtClean="0"/>
              <a:t>6/20/2013</a:t>
            </a:fld>
            <a:endParaRPr lang="en-US"/>
          </a:p>
        </p:txBody>
      </p:sp>
      <p:sp>
        <p:nvSpPr>
          <p:cNvPr id="8" name="Footer Placeholder 7"/>
          <p:cNvSpPr>
            <a:spLocks noGrp="1"/>
          </p:cNvSpPr>
          <p:nvPr>
            <p:ph type="ftr" sz="quarter" idx="11"/>
          </p:nvPr>
        </p:nvSpPr>
        <p:spPr/>
        <p:txBody>
          <a:bodyPr/>
          <a:lstStyle/>
          <a:p>
            <a:r>
              <a:rPr lang="en-US" smtClean="0"/>
              <a:t>Jain, Joachims, Saxena</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7778C691-F0E5-4E31-A8D8-DC9E4058F630}" type="slidenum">
              <a:rPr lang="en-US" smtClean="0"/>
              <a:t>‹#›</a:t>
            </a:fld>
            <a:endParaRPr lang="en-US"/>
          </a:p>
        </p:txBody>
      </p:sp>
    </p:spTree>
    <p:extLst>
      <p:ext uri="{BB962C8B-B14F-4D97-AF65-F5344CB8AC3E}">
        <p14:creationId xmlns:p14="http://schemas.microsoft.com/office/powerpoint/2010/main" val="232973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44F0920-D9D0-417E-BA71-0E7F3F1611C0}" type="datetime1">
              <a:rPr lang="en-US" smtClean="0"/>
              <a:t>6/20/2013</a:t>
            </a:fld>
            <a:endParaRPr lang="en-US"/>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7778C691-F0E5-4E31-A8D8-DC9E4058F630}" type="slidenum">
              <a:rPr lang="en-US" smtClean="0"/>
              <a:t>‹#›</a:t>
            </a:fld>
            <a:endParaRPr lang="en-US"/>
          </a:p>
        </p:txBody>
      </p:sp>
    </p:spTree>
    <p:extLst>
      <p:ext uri="{BB962C8B-B14F-4D97-AF65-F5344CB8AC3E}">
        <p14:creationId xmlns:p14="http://schemas.microsoft.com/office/powerpoint/2010/main" val="3216109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286B432-7907-4214-80FD-EBCEE7A391B5}" type="datetime1">
              <a:rPr lang="en-US" smtClean="0"/>
              <a:t>6/20/2013</a:t>
            </a:fld>
            <a:endParaRPr lang="en-US"/>
          </a:p>
        </p:txBody>
      </p:sp>
      <p:sp>
        <p:nvSpPr>
          <p:cNvPr id="3" name="Footer Placeholder 2"/>
          <p:cNvSpPr>
            <a:spLocks noGrp="1"/>
          </p:cNvSpPr>
          <p:nvPr>
            <p:ph type="ftr" sz="quarter" idx="11"/>
          </p:nvPr>
        </p:nvSpPr>
        <p:spPr/>
        <p:txBody>
          <a:bodyPr/>
          <a:lstStyle/>
          <a:p>
            <a:r>
              <a:rPr lang="en-US" smtClean="0"/>
              <a:t>Jain, Joachims, Saxena</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7778C691-F0E5-4E31-A8D8-DC9E4058F630}" type="slidenum">
              <a:rPr lang="en-US" smtClean="0"/>
              <a:t>‹#›</a:t>
            </a:fld>
            <a:endParaRPr lang="en-US"/>
          </a:p>
        </p:txBody>
      </p:sp>
    </p:spTree>
    <p:extLst>
      <p:ext uri="{BB962C8B-B14F-4D97-AF65-F5344CB8AC3E}">
        <p14:creationId xmlns:p14="http://schemas.microsoft.com/office/powerpoint/2010/main" val="392623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C72432D-284D-4718-8BB0-A4BAA4A33376}" type="datetime1">
              <a:rPr lang="en-US" smtClean="0"/>
              <a:t>6/20/2013</a:t>
            </a:fld>
            <a:endParaRPr lang="en-US"/>
          </a:p>
        </p:txBody>
      </p:sp>
      <p:sp>
        <p:nvSpPr>
          <p:cNvPr id="6" name="Footer Placeholder 5"/>
          <p:cNvSpPr>
            <a:spLocks noGrp="1"/>
          </p:cNvSpPr>
          <p:nvPr>
            <p:ph type="ftr" sz="quarter" idx="11"/>
          </p:nvPr>
        </p:nvSpPr>
        <p:spPr/>
        <p:txBody>
          <a:bodyPr/>
          <a:lstStyle/>
          <a:p>
            <a:r>
              <a:rPr lang="en-US" smtClean="0"/>
              <a:t>Jain, Joachims, Saxena</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778C691-F0E5-4E31-A8D8-DC9E4058F630}" type="slidenum">
              <a:rPr lang="en-US" smtClean="0"/>
              <a:t>‹#›</a:t>
            </a:fld>
            <a:endParaRPr lang="en-US"/>
          </a:p>
        </p:txBody>
      </p:sp>
    </p:spTree>
    <p:extLst>
      <p:ext uri="{BB962C8B-B14F-4D97-AF65-F5344CB8AC3E}">
        <p14:creationId xmlns:p14="http://schemas.microsoft.com/office/powerpoint/2010/main" val="320530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0BCE8FF-B4D2-4EF2-A8FA-373313E10361}" type="datetime1">
              <a:rPr lang="en-US" smtClean="0"/>
              <a:t>6/20/2013</a:t>
            </a:fld>
            <a:endParaRPr lang="en-US"/>
          </a:p>
        </p:txBody>
      </p:sp>
      <p:sp>
        <p:nvSpPr>
          <p:cNvPr id="6" name="Footer Placeholder 5"/>
          <p:cNvSpPr>
            <a:spLocks noGrp="1"/>
          </p:cNvSpPr>
          <p:nvPr>
            <p:ph type="ftr" sz="quarter" idx="11"/>
          </p:nvPr>
        </p:nvSpPr>
        <p:spPr/>
        <p:txBody>
          <a:bodyPr/>
          <a:lstStyle/>
          <a:p>
            <a:r>
              <a:rPr lang="en-US" smtClean="0"/>
              <a:t>Jain, Joachims, Saxena</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7778C691-F0E5-4E31-A8D8-DC9E4058F630}" type="slidenum">
              <a:rPr lang="en-US" smtClean="0"/>
              <a:t>‹#›</a:t>
            </a:fld>
            <a:endParaRPr lang="en-US"/>
          </a:p>
        </p:txBody>
      </p:sp>
    </p:spTree>
    <p:extLst>
      <p:ext uri="{BB962C8B-B14F-4D97-AF65-F5344CB8AC3E}">
        <p14:creationId xmlns:p14="http://schemas.microsoft.com/office/powerpoint/2010/main" val="289115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6705600" y="6324600"/>
            <a:ext cx="1981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pPr algn="r"/>
            <a:r>
              <a:rPr lang="en-US" dirty="0" smtClean="0"/>
              <a:t>Jain, </a:t>
            </a:r>
            <a:r>
              <a:rPr lang="en-US" dirty="0" err="1" smtClean="0"/>
              <a:t>Joachims</a:t>
            </a:r>
            <a:r>
              <a:rPr lang="en-US" dirty="0" smtClean="0"/>
              <a:t>, Saxena</a:t>
            </a:r>
            <a:endParaRPr lang="en-US" dirty="0"/>
          </a:p>
        </p:txBody>
      </p:sp>
    </p:spTree>
    <p:extLst>
      <p:ext uri="{BB962C8B-B14F-4D97-AF65-F5344CB8AC3E}">
        <p14:creationId xmlns:p14="http://schemas.microsoft.com/office/powerpoint/2010/main" val="188671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fontScale="90000"/>
          </a:bodyPr>
          <a:lstStyle/>
          <a:p>
            <a:r>
              <a:rPr lang="en-US" dirty="0" smtClean="0">
                <a:solidFill>
                  <a:schemeClr val="bg1"/>
                </a:solidFill>
              </a:rPr>
              <a:t>Learning Preferences on Trajectories via Iterative Improvement</a:t>
            </a:r>
            <a:endParaRPr lang="en-US" dirty="0">
              <a:solidFill>
                <a:schemeClr val="bg1"/>
              </a:solidFill>
            </a:endParaRPr>
          </a:p>
        </p:txBody>
      </p:sp>
      <p:sp>
        <p:nvSpPr>
          <p:cNvPr id="3" name="Subtitle 2"/>
          <p:cNvSpPr>
            <a:spLocks noGrp="1"/>
          </p:cNvSpPr>
          <p:nvPr>
            <p:ph type="subTitle" idx="1"/>
          </p:nvPr>
        </p:nvSpPr>
        <p:spPr>
          <a:xfrm>
            <a:off x="228600" y="3276600"/>
            <a:ext cx="8686800" cy="3505200"/>
          </a:xfrm>
        </p:spPr>
        <p:txBody>
          <a:bodyPr>
            <a:normAutofit/>
          </a:bodyPr>
          <a:lstStyle/>
          <a:p>
            <a:endParaRPr lang="en-US" sz="2800" dirty="0" smtClean="0"/>
          </a:p>
          <a:p>
            <a:r>
              <a:rPr lang="en-US" sz="2800" dirty="0" err="1" smtClean="0">
                <a:solidFill>
                  <a:schemeClr val="bg1"/>
                </a:solidFill>
              </a:rPr>
              <a:t>Ashesh</a:t>
            </a:r>
            <a:r>
              <a:rPr lang="en-US" sz="2800" dirty="0" smtClean="0">
                <a:solidFill>
                  <a:schemeClr val="bg1"/>
                </a:solidFill>
              </a:rPr>
              <a:t> Jain, Thorsten </a:t>
            </a:r>
            <a:r>
              <a:rPr lang="en-US" sz="2800" dirty="0" err="1" smtClean="0">
                <a:solidFill>
                  <a:schemeClr val="bg1"/>
                </a:solidFill>
              </a:rPr>
              <a:t>Joachims</a:t>
            </a:r>
            <a:r>
              <a:rPr lang="en-US" sz="2800" dirty="0" smtClean="0">
                <a:solidFill>
                  <a:schemeClr val="bg1"/>
                </a:solidFill>
              </a:rPr>
              <a:t>, </a:t>
            </a:r>
            <a:r>
              <a:rPr lang="en-US" sz="2800" dirty="0" err="1" smtClean="0">
                <a:solidFill>
                  <a:schemeClr val="bg1"/>
                </a:solidFill>
              </a:rPr>
              <a:t>Ashutosh</a:t>
            </a:r>
            <a:r>
              <a:rPr lang="en-US" sz="2800" dirty="0" smtClean="0">
                <a:solidFill>
                  <a:schemeClr val="bg1"/>
                </a:solidFill>
              </a:rPr>
              <a:t> </a:t>
            </a:r>
            <a:r>
              <a:rPr lang="en-US" sz="2800" dirty="0" err="1" smtClean="0">
                <a:solidFill>
                  <a:schemeClr val="bg1"/>
                </a:solidFill>
              </a:rPr>
              <a:t>Saxena</a:t>
            </a:r>
            <a:endParaRPr lang="en-US" sz="2800" dirty="0" smtClean="0">
              <a:solidFill>
                <a:schemeClr val="bg1"/>
              </a:solidFill>
            </a:endParaRPr>
          </a:p>
          <a:p>
            <a:endParaRPr lang="en-US" sz="2800" dirty="0" smtClean="0"/>
          </a:p>
          <a:p>
            <a:r>
              <a:rPr lang="en-US" sz="2800" dirty="0" smtClean="0"/>
              <a:t>Cornell University</a:t>
            </a:r>
          </a:p>
          <a:p>
            <a:endParaRPr lang="en-US" sz="2400" dirty="0"/>
          </a:p>
          <a:p>
            <a:endParaRPr lang="en-US" sz="2400" dirty="0"/>
          </a:p>
          <a:p>
            <a:endParaRPr lang="en-US" sz="2400" dirty="0"/>
          </a:p>
          <a:p>
            <a:endParaRPr lang="en-US" sz="2400" dirty="0" smtClean="0"/>
          </a:p>
          <a:p>
            <a:endParaRPr lang="en-US" sz="2400" dirty="0"/>
          </a:p>
        </p:txBody>
      </p:sp>
    </p:spTree>
    <p:extLst>
      <p:ext uri="{BB962C8B-B14F-4D97-AF65-F5344CB8AC3E}">
        <p14:creationId xmlns:p14="http://schemas.microsoft.com/office/powerpoint/2010/main" val="1897443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Learning preferences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solidFill>
                  <a:srgbClr val="171717"/>
                </a:solidFill>
              </a:rPr>
              <a:t>Method 1</a:t>
            </a:r>
          </a:p>
          <a:p>
            <a:r>
              <a:rPr lang="en-US" sz="2400" dirty="0" smtClean="0">
                <a:solidFill>
                  <a:srgbClr val="171717"/>
                </a:solidFill>
              </a:rPr>
              <a:t>Learning from expert’s Demonstration</a:t>
            </a:r>
          </a:p>
          <a:p>
            <a:pPr marL="0" indent="0">
              <a:buNone/>
            </a:pPr>
            <a:endParaRPr lang="en-US" sz="2400" dirty="0">
              <a:solidFill>
                <a:schemeClr val="bg1"/>
              </a:solidFill>
            </a:endParaRPr>
          </a:p>
          <a:p>
            <a:pPr marL="0" indent="0">
              <a:buNone/>
            </a:pPr>
            <a:endParaRPr lang="en-US" sz="2000" dirty="0" smtClean="0">
              <a:solidFill>
                <a:schemeClr val="bg1"/>
              </a:solidFill>
            </a:endParaRPr>
          </a:p>
          <a:p>
            <a:pPr marL="0" indent="0">
              <a:buNone/>
            </a:pPr>
            <a:endParaRPr lang="en-US" sz="2800" dirty="0" smtClean="0">
              <a:solidFill>
                <a:schemeClr val="bg1"/>
              </a:solidFill>
            </a:endParaRPr>
          </a:p>
          <a:p>
            <a:pPr marL="0" indent="0">
              <a:buNone/>
            </a:pPr>
            <a:r>
              <a:rPr lang="en-US" sz="2800" dirty="0" smtClean="0">
                <a:solidFill>
                  <a:schemeClr val="bg1"/>
                </a:solidFill>
              </a:rPr>
              <a:t>Our Method</a:t>
            </a:r>
          </a:p>
          <a:p>
            <a:r>
              <a:rPr lang="en-US" sz="2400" dirty="0" smtClean="0">
                <a:solidFill>
                  <a:schemeClr val="bg1"/>
                </a:solidFill>
              </a:rPr>
              <a:t>Learns from </a:t>
            </a:r>
            <a:r>
              <a:rPr lang="en-US" sz="2400" i="1" dirty="0" smtClean="0">
                <a:solidFill>
                  <a:schemeClr val="bg1"/>
                </a:solidFill>
              </a:rPr>
              <a:t>suboptimal</a:t>
            </a:r>
            <a:r>
              <a:rPr lang="en-US" sz="2400" dirty="0" smtClean="0">
                <a:solidFill>
                  <a:schemeClr val="bg1"/>
                </a:solidFill>
              </a:rPr>
              <a:t> online user feedback</a:t>
            </a:r>
          </a:p>
          <a:p>
            <a:pPr marL="0" indent="0">
              <a:buNone/>
            </a:pPr>
            <a:endParaRPr lang="en-US" sz="2400" dirty="0" smtClean="0">
              <a:solidFill>
                <a:schemeClr val="bg1"/>
              </a:solidFill>
            </a:endParaRPr>
          </a:p>
          <a:p>
            <a:pPr marL="0" indent="0">
              <a:buNone/>
            </a:pPr>
            <a:endParaRPr lang="en-US" sz="2400" dirty="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Date Placeholder 4"/>
          <p:cNvSpPr>
            <a:spLocks noGrp="1"/>
          </p:cNvSpPr>
          <p:nvPr>
            <p:ph type="dt" sz="half" idx="10"/>
          </p:nvPr>
        </p:nvSpPr>
        <p:spPr/>
        <p:txBody>
          <a:bodyPr/>
          <a:lstStyle/>
          <a:p>
            <a:fld id="{148E6E98-71E9-4E0C-BF25-F580B18A373E}" type="datetime1">
              <a:rPr lang="en-US" smtClean="0"/>
              <a:t>6/20/2013</a:t>
            </a:fld>
            <a:endParaRPr lang="en-US"/>
          </a:p>
        </p:txBody>
      </p:sp>
      <p:sp>
        <p:nvSpPr>
          <p:cNvPr id="6" name="Slide Number Placeholder 5"/>
          <p:cNvSpPr>
            <a:spLocks noGrp="1"/>
          </p:cNvSpPr>
          <p:nvPr>
            <p:ph type="sldNum" sz="quarter" idx="12"/>
          </p:nvPr>
        </p:nvSpPr>
        <p:spPr/>
        <p:txBody>
          <a:bodyPr/>
          <a:lstStyle/>
          <a:p>
            <a:fld id="{7778C691-F0E5-4E31-A8D8-DC9E4058F630}" type="slidenum">
              <a:rPr lang="en-US" smtClean="0"/>
              <a:t>10</a:t>
            </a:fld>
            <a:endParaRPr lang="en-US"/>
          </a:p>
        </p:txBody>
      </p:sp>
      <p:sp>
        <p:nvSpPr>
          <p:cNvPr id="7" name="TextBox 6"/>
          <p:cNvSpPr txBox="1"/>
          <p:nvPr/>
        </p:nvSpPr>
        <p:spPr>
          <a:xfrm>
            <a:off x="1981200" y="1752600"/>
            <a:ext cx="6705600" cy="307777"/>
          </a:xfrm>
          <a:prstGeom prst="rect">
            <a:avLst/>
          </a:prstGeom>
          <a:noFill/>
        </p:spPr>
        <p:txBody>
          <a:bodyPr wrap="square" rtlCol="0">
            <a:spAutoFit/>
          </a:bodyPr>
          <a:lstStyle/>
          <a:p>
            <a:r>
              <a:rPr lang="en-US" sz="1400" dirty="0" smtClean="0">
                <a:solidFill>
                  <a:srgbClr val="171717"/>
                </a:solidFill>
              </a:rPr>
              <a:t>   (</a:t>
            </a:r>
            <a:r>
              <a:rPr lang="en-US" sz="1400" dirty="0" err="1" smtClean="0">
                <a:solidFill>
                  <a:srgbClr val="171717"/>
                </a:solidFill>
              </a:rPr>
              <a:t>Kobel</a:t>
            </a:r>
            <a:r>
              <a:rPr lang="en-US" sz="1400" dirty="0" smtClean="0">
                <a:solidFill>
                  <a:srgbClr val="171717"/>
                </a:solidFill>
              </a:rPr>
              <a:t> </a:t>
            </a:r>
            <a:r>
              <a:rPr lang="en-US" sz="1400" dirty="0">
                <a:solidFill>
                  <a:srgbClr val="171717"/>
                </a:solidFill>
              </a:rPr>
              <a:t>and Peters 2011 </a:t>
            </a:r>
            <a:r>
              <a:rPr lang="en-US" sz="1400" dirty="0" smtClean="0">
                <a:solidFill>
                  <a:srgbClr val="171717"/>
                </a:solidFill>
              </a:rPr>
              <a:t>, </a:t>
            </a:r>
            <a:r>
              <a:rPr lang="en-US" sz="1400" dirty="0" err="1" smtClean="0">
                <a:solidFill>
                  <a:srgbClr val="171717"/>
                </a:solidFill>
              </a:rPr>
              <a:t>Abbeel</a:t>
            </a:r>
            <a:r>
              <a:rPr lang="en-US" sz="1400" dirty="0" smtClean="0">
                <a:solidFill>
                  <a:srgbClr val="171717"/>
                </a:solidFill>
              </a:rPr>
              <a:t> </a:t>
            </a:r>
            <a:r>
              <a:rPr lang="en-US" sz="1400" dirty="0">
                <a:solidFill>
                  <a:srgbClr val="171717"/>
                </a:solidFill>
              </a:rPr>
              <a:t>et. al. </a:t>
            </a:r>
            <a:r>
              <a:rPr lang="en-US" sz="1400" dirty="0" smtClean="0">
                <a:solidFill>
                  <a:srgbClr val="171717"/>
                </a:solidFill>
              </a:rPr>
              <a:t>2010  , </a:t>
            </a:r>
            <a:r>
              <a:rPr lang="en-US" sz="1400" dirty="0" err="1" smtClean="0">
                <a:solidFill>
                  <a:srgbClr val="171717"/>
                </a:solidFill>
              </a:rPr>
              <a:t>Ziebrat</a:t>
            </a:r>
            <a:r>
              <a:rPr lang="en-US" sz="1400" dirty="0" smtClean="0">
                <a:solidFill>
                  <a:srgbClr val="171717"/>
                </a:solidFill>
              </a:rPr>
              <a:t> </a:t>
            </a:r>
            <a:r>
              <a:rPr lang="en-US" sz="1400" dirty="0">
                <a:solidFill>
                  <a:srgbClr val="171717"/>
                </a:solidFill>
              </a:rPr>
              <a:t>et. al. 2008 , Ratliff et. al. </a:t>
            </a:r>
            <a:r>
              <a:rPr lang="en-US" sz="1400" dirty="0" smtClean="0">
                <a:solidFill>
                  <a:srgbClr val="171717"/>
                </a:solidFill>
              </a:rPr>
              <a:t>2006)</a:t>
            </a:r>
            <a:endParaRPr lang="en-US" sz="1400" dirty="0">
              <a:solidFill>
                <a:srgbClr val="171717"/>
              </a:solidFill>
            </a:endParaRPr>
          </a:p>
        </p:txBody>
      </p:sp>
      <p:sp>
        <p:nvSpPr>
          <p:cNvPr id="8" name="TextBox 7"/>
          <p:cNvSpPr txBox="1"/>
          <p:nvPr/>
        </p:nvSpPr>
        <p:spPr>
          <a:xfrm>
            <a:off x="857250" y="2438400"/>
            <a:ext cx="8286750" cy="1138773"/>
          </a:xfrm>
          <a:prstGeom prst="rect">
            <a:avLst/>
          </a:prstGeom>
          <a:noFill/>
        </p:spPr>
        <p:txBody>
          <a:bodyPr wrap="square" rtlCol="0">
            <a:spAutoFit/>
          </a:bodyPr>
          <a:lstStyle/>
          <a:p>
            <a:pPr marL="342900" indent="-342900">
              <a:buFont typeface="+mj-lt"/>
              <a:buAutoNum type="arabicPeriod"/>
            </a:pPr>
            <a:r>
              <a:rPr lang="en-US" sz="2400" dirty="0" smtClean="0">
                <a:solidFill>
                  <a:srgbClr val="171717"/>
                </a:solidFill>
              </a:rPr>
              <a:t>Do not scale to high DoF manipulators</a:t>
            </a:r>
          </a:p>
          <a:p>
            <a:pPr marL="342900" indent="-342900">
              <a:buFont typeface="+mj-lt"/>
              <a:buAutoNum type="arabicPeriod"/>
            </a:pPr>
            <a:r>
              <a:rPr lang="en-US" sz="2400" i="1" dirty="0" smtClean="0">
                <a:solidFill>
                  <a:srgbClr val="171717"/>
                </a:solidFill>
              </a:rPr>
              <a:t>Near optimal </a:t>
            </a:r>
            <a:r>
              <a:rPr lang="en-US" sz="2400" dirty="0" smtClean="0">
                <a:solidFill>
                  <a:srgbClr val="171717"/>
                </a:solidFill>
              </a:rPr>
              <a:t>demonstrations</a:t>
            </a:r>
          </a:p>
          <a:p>
            <a:pPr marL="800100" lvl="1" indent="-342900">
              <a:buFont typeface="Arial" pitchFamily="34" charset="0"/>
              <a:buChar char="•"/>
            </a:pPr>
            <a:r>
              <a:rPr lang="en-US" sz="2000" dirty="0" smtClean="0">
                <a:solidFill>
                  <a:srgbClr val="171717"/>
                </a:solidFill>
              </a:rPr>
              <a:t>Providing kinesthetic demonstrations on high DoF robots is difficult</a:t>
            </a:r>
            <a:endParaRPr lang="en-US" sz="2000" dirty="0">
              <a:solidFill>
                <a:srgbClr val="171717"/>
              </a:solidFill>
            </a:endParaRPr>
          </a:p>
        </p:txBody>
      </p:sp>
    </p:spTree>
    <p:extLst>
      <p:ext uri="{BB962C8B-B14F-4D97-AF65-F5344CB8AC3E}">
        <p14:creationId xmlns:p14="http://schemas.microsoft.com/office/powerpoint/2010/main" val="4287342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Learning preferences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solidFill>
                  <a:srgbClr val="171717"/>
                </a:solidFill>
              </a:rPr>
              <a:t>Method 1</a:t>
            </a:r>
          </a:p>
          <a:p>
            <a:r>
              <a:rPr lang="en-US" sz="2400" dirty="0" smtClean="0">
                <a:solidFill>
                  <a:srgbClr val="171717"/>
                </a:solidFill>
              </a:rPr>
              <a:t>Learning from expert’s Demonstration</a:t>
            </a:r>
          </a:p>
          <a:p>
            <a:pPr marL="0" indent="0">
              <a:buNone/>
            </a:pPr>
            <a:endParaRPr lang="en-US" sz="2400" dirty="0">
              <a:solidFill>
                <a:schemeClr val="bg1"/>
              </a:solidFill>
            </a:endParaRPr>
          </a:p>
          <a:p>
            <a:pPr marL="0" indent="0">
              <a:buNone/>
            </a:pPr>
            <a:endParaRPr lang="en-US" sz="2000" dirty="0" smtClean="0">
              <a:solidFill>
                <a:schemeClr val="bg1"/>
              </a:solidFill>
            </a:endParaRPr>
          </a:p>
          <a:p>
            <a:pPr marL="0" indent="0">
              <a:buNone/>
            </a:pPr>
            <a:endParaRPr lang="en-US" sz="2800" dirty="0" smtClean="0">
              <a:solidFill>
                <a:schemeClr val="bg1"/>
              </a:solidFill>
            </a:endParaRPr>
          </a:p>
          <a:p>
            <a:pPr marL="0" indent="0">
              <a:buNone/>
            </a:pPr>
            <a:r>
              <a:rPr lang="en-US" sz="2800" dirty="0" smtClean="0">
                <a:solidFill>
                  <a:schemeClr val="bg1"/>
                </a:solidFill>
              </a:rPr>
              <a:t>Our Method</a:t>
            </a:r>
          </a:p>
          <a:p>
            <a:r>
              <a:rPr lang="en-US" sz="2400" dirty="0" smtClean="0">
                <a:solidFill>
                  <a:schemeClr val="bg1"/>
                </a:solidFill>
              </a:rPr>
              <a:t>Learns from </a:t>
            </a:r>
            <a:r>
              <a:rPr lang="en-US" sz="2400" i="1" dirty="0" smtClean="0">
                <a:solidFill>
                  <a:schemeClr val="bg1"/>
                </a:solidFill>
              </a:rPr>
              <a:t>suboptimal</a:t>
            </a:r>
            <a:r>
              <a:rPr lang="en-US" sz="2400" dirty="0" smtClean="0">
                <a:solidFill>
                  <a:schemeClr val="bg1"/>
                </a:solidFill>
              </a:rPr>
              <a:t> online user feedback</a:t>
            </a:r>
          </a:p>
          <a:p>
            <a:r>
              <a:rPr lang="en-US" sz="2400" dirty="0">
                <a:solidFill>
                  <a:schemeClr val="bg1"/>
                </a:solidFill>
              </a:rPr>
              <a:t>User iteratively </a:t>
            </a:r>
            <a:r>
              <a:rPr lang="en-US" sz="2400" i="1" dirty="0">
                <a:solidFill>
                  <a:schemeClr val="bg1"/>
                </a:solidFill>
              </a:rPr>
              <a:t>improves</a:t>
            </a:r>
            <a:r>
              <a:rPr lang="en-US" sz="2400" dirty="0">
                <a:solidFill>
                  <a:schemeClr val="bg1"/>
                </a:solidFill>
              </a:rPr>
              <a:t> the trajectory proposed by </a:t>
            </a:r>
            <a:r>
              <a:rPr lang="en-US" sz="2400" dirty="0" smtClean="0">
                <a:solidFill>
                  <a:schemeClr val="bg1"/>
                </a:solidFill>
              </a:rPr>
              <a:t>robot</a:t>
            </a:r>
          </a:p>
          <a:p>
            <a:pPr marL="0" indent="0">
              <a:buNone/>
            </a:pPr>
            <a:endParaRPr lang="en-US" sz="2400" dirty="0" smtClean="0">
              <a:solidFill>
                <a:schemeClr val="bg1"/>
              </a:solidFill>
            </a:endParaRPr>
          </a:p>
          <a:p>
            <a:pPr marL="0" indent="0">
              <a:buNone/>
            </a:pPr>
            <a:endParaRPr lang="en-US" sz="2400" dirty="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Date Placeholder 4"/>
          <p:cNvSpPr>
            <a:spLocks noGrp="1"/>
          </p:cNvSpPr>
          <p:nvPr>
            <p:ph type="dt" sz="half" idx="10"/>
          </p:nvPr>
        </p:nvSpPr>
        <p:spPr/>
        <p:txBody>
          <a:bodyPr/>
          <a:lstStyle/>
          <a:p>
            <a:fld id="{148E6E98-71E9-4E0C-BF25-F580B18A373E}" type="datetime1">
              <a:rPr lang="en-US" smtClean="0"/>
              <a:t>6/20/2013</a:t>
            </a:fld>
            <a:endParaRPr lang="en-US"/>
          </a:p>
        </p:txBody>
      </p:sp>
      <p:sp>
        <p:nvSpPr>
          <p:cNvPr id="6" name="Slide Number Placeholder 5"/>
          <p:cNvSpPr>
            <a:spLocks noGrp="1"/>
          </p:cNvSpPr>
          <p:nvPr>
            <p:ph type="sldNum" sz="quarter" idx="12"/>
          </p:nvPr>
        </p:nvSpPr>
        <p:spPr/>
        <p:txBody>
          <a:bodyPr/>
          <a:lstStyle/>
          <a:p>
            <a:fld id="{7778C691-F0E5-4E31-A8D8-DC9E4058F630}" type="slidenum">
              <a:rPr lang="en-US" smtClean="0"/>
              <a:t>11</a:t>
            </a:fld>
            <a:endParaRPr lang="en-US"/>
          </a:p>
        </p:txBody>
      </p:sp>
      <p:sp>
        <p:nvSpPr>
          <p:cNvPr id="7" name="TextBox 6"/>
          <p:cNvSpPr txBox="1"/>
          <p:nvPr/>
        </p:nvSpPr>
        <p:spPr>
          <a:xfrm>
            <a:off x="1981200" y="1752600"/>
            <a:ext cx="6705600" cy="307777"/>
          </a:xfrm>
          <a:prstGeom prst="rect">
            <a:avLst/>
          </a:prstGeom>
          <a:noFill/>
        </p:spPr>
        <p:txBody>
          <a:bodyPr wrap="square" rtlCol="0">
            <a:spAutoFit/>
          </a:bodyPr>
          <a:lstStyle/>
          <a:p>
            <a:r>
              <a:rPr lang="en-US" sz="1400" dirty="0" smtClean="0">
                <a:solidFill>
                  <a:srgbClr val="171717"/>
                </a:solidFill>
              </a:rPr>
              <a:t>   (</a:t>
            </a:r>
            <a:r>
              <a:rPr lang="en-US" sz="1400" dirty="0" err="1" smtClean="0">
                <a:solidFill>
                  <a:srgbClr val="171717"/>
                </a:solidFill>
              </a:rPr>
              <a:t>Kobel</a:t>
            </a:r>
            <a:r>
              <a:rPr lang="en-US" sz="1400" dirty="0" smtClean="0">
                <a:solidFill>
                  <a:srgbClr val="171717"/>
                </a:solidFill>
              </a:rPr>
              <a:t> </a:t>
            </a:r>
            <a:r>
              <a:rPr lang="en-US" sz="1400" dirty="0">
                <a:solidFill>
                  <a:srgbClr val="171717"/>
                </a:solidFill>
              </a:rPr>
              <a:t>and Peters 2011 </a:t>
            </a:r>
            <a:r>
              <a:rPr lang="en-US" sz="1400" dirty="0" smtClean="0">
                <a:solidFill>
                  <a:srgbClr val="171717"/>
                </a:solidFill>
              </a:rPr>
              <a:t>, </a:t>
            </a:r>
            <a:r>
              <a:rPr lang="en-US" sz="1400" dirty="0" err="1" smtClean="0">
                <a:solidFill>
                  <a:srgbClr val="171717"/>
                </a:solidFill>
              </a:rPr>
              <a:t>Abbeel</a:t>
            </a:r>
            <a:r>
              <a:rPr lang="en-US" sz="1400" dirty="0" smtClean="0">
                <a:solidFill>
                  <a:srgbClr val="171717"/>
                </a:solidFill>
              </a:rPr>
              <a:t> </a:t>
            </a:r>
            <a:r>
              <a:rPr lang="en-US" sz="1400" dirty="0">
                <a:solidFill>
                  <a:srgbClr val="171717"/>
                </a:solidFill>
              </a:rPr>
              <a:t>et. al. </a:t>
            </a:r>
            <a:r>
              <a:rPr lang="en-US" sz="1400" dirty="0" smtClean="0">
                <a:solidFill>
                  <a:srgbClr val="171717"/>
                </a:solidFill>
              </a:rPr>
              <a:t>2010  , </a:t>
            </a:r>
            <a:r>
              <a:rPr lang="en-US" sz="1400" dirty="0" err="1" smtClean="0">
                <a:solidFill>
                  <a:srgbClr val="171717"/>
                </a:solidFill>
              </a:rPr>
              <a:t>Ziebrat</a:t>
            </a:r>
            <a:r>
              <a:rPr lang="en-US" sz="1400" dirty="0" smtClean="0">
                <a:solidFill>
                  <a:srgbClr val="171717"/>
                </a:solidFill>
              </a:rPr>
              <a:t> </a:t>
            </a:r>
            <a:r>
              <a:rPr lang="en-US" sz="1400" dirty="0">
                <a:solidFill>
                  <a:srgbClr val="171717"/>
                </a:solidFill>
              </a:rPr>
              <a:t>et. al. 2008 , Ratliff et. al. </a:t>
            </a:r>
            <a:r>
              <a:rPr lang="en-US" sz="1400" dirty="0" smtClean="0">
                <a:solidFill>
                  <a:srgbClr val="171717"/>
                </a:solidFill>
              </a:rPr>
              <a:t>2006)</a:t>
            </a:r>
            <a:endParaRPr lang="en-US" sz="1400" dirty="0">
              <a:solidFill>
                <a:srgbClr val="171717"/>
              </a:solidFill>
            </a:endParaRPr>
          </a:p>
        </p:txBody>
      </p:sp>
      <p:sp>
        <p:nvSpPr>
          <p:cNvPr id="8" name="TextBox 7"/>
          <p:cNvSpPr txBox="1"/>
          <p:nvPr/>
        </p:nvSpPr>
        <p:spPr>
          <a:xfrm>
            <a:off x="857250" y="2438400"/>
            <a:ext cx="8286750" cy="1138773"/>
          </a:xfrm>
          <a:prstGeom prst="rect">
            <a:avLst/>
          </a:prstGeom>
          <a:noFill/>
        </p:spPr>
        <p:txBody>
          <a:bodyPr wrap="square" rtlCol="0">
            <a:spAutoFit/>
          </a:bodyPr>
          <a:lstStyle/>
          <a:p>
            <a:pPr marL="342900" indent="-342900">
              <a:buFont typeface="+mj-lt"/>
              <a:buAutoNum type="arabicPeriod"/>
            </a:pPr>
            <a:r>
              <a:rPr lang="en-US" sz="2400" dirty="0" smtClean="0">
                <a:solidFill>
                  <a:srgbClr val="171717"/>
                </a:solidFill>
              </a:rPr>
              <a:t>Do not scale to high DoF manipulators</a:t>
            </a:r>
          </a:p>
          <a:p>
            <a:pPr marL="342900" indent="-342900">
              <a:buFont typeface="+mj-lt"/>
              <a:buAutoNum type="arabicPeriod"/>
            </a:pPr>
            <a:r>
              <a:rPr lang="en-US" sz="2400" i="1" dirty="0" smtClean="0">
                <a:solidFill>
                  <a:srgbClr val="171717"/>
                </a:solidFill>
              </a:rPr>
              <a:t>Near optimal </a:t>
            </a:r>
            <a:r>
              <a:rPr lang="en-US" sz="2400" dirty="0" smtClean="0">
                <a:solidFill>
                  <a:srgbClr val="171717"/>
                </a:solidFill>
              </a:rPr>
              <a:t>demonstrations</a:t>
            </a:r>
          </a:p>
          <a:p>
            <a:pPr marL="800100" lvl="1" indent="-342900">
              <a:buFont typeface="Arial" pitchFamily="34" charset="0"/>
              <a:buChar char="•"/>
            </a:pPr>
            <a:r>
              <a:rPr lang="en-US" sz="2000" dirty="0" smtClean="0">
                <a:solidFill>
                  <a:srgbClr val="171717"/>
                </a:solidFill>
              </a:rPr>
              <a:t>Providing kinesthetic demonstrations on high </a:t>
            </a:r>
            <a:r>
              <a:rPr lang="en-US" sz="2000" dirty="0" err="1" smtClean="0">
                <a:solidFill>
                  <a:srgbClr val="171717"/>
                </a:solidFill>
              </a:rPr>
              <a:t>DoF</a:t>
            </a:r>
            <a:r>
              <a:rPr lang="en-US" sz="2000" dirty="0" smtClean="0">
                <a:solidFill>
                  <a:srgbClr val="171717"/>
                </a:solidFill>
              </a:rPr>
              <a:t> robots is difficult.</a:t>
            </a:r>
            <a:endParaRPr lang="en-US" sz="2000" dirty="0">
              <a:solidFill>
                <a:srgbClr val="171717"/>
              </a:solidFill>
            </a:endParaRPr>
          </a:p>
        </p:txBody>
      </p:sp>
    </p:spTree>
    <p:extLst>
      <p:ext uri="{BB962C8B-B14F-4D97-AF65-F5344CB8AC3E}">
        <p14:creationId xmlns:p14="http://schemas.microsoft.com/office/powerpoint/2010/main" val="1317315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Learning preferences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solidFill>
                  <a:srgbClr val="171717"/>
                </a:solidFill>
              </a:rPr>
              <a:t>Method 1</a:t>
            </a:r>
          </a:p>
          <a:p>
            <a:r>
              <a:rPr lang="en-US" sz="2400" dirty="0" smtClean="0">
                <a:solidFill>
                  <a:srgbClr val="171717"/>
                </a:solidFill>
              </a:rPr>
              <a:t>Learning from expert’s Demonstration</a:t>
            </a:r>
          </a:p>
          <a:p>
            <a:pPr marL="0" indent="0">
              <a:buNone/>
            </a:pPr>
            <a:endParaRPr lang="en-US" sz="2400" dirty="0">
              <a:solidFill>
                <a:schemeClr val="bg1"/>
              </a:solidFill>
            </a:endParaRPr>
          </a:p>
          <a:p>
            <a:pPr marL="0" indent="0">
              <a:buNone/>
            </a:pPr>
            <a:endParaRPr lang="en-US" sz="2000" dirty="0" smtClean="0">
              <a:solidFill>
                <a:schemeClr val="bg1"/>
              </a:solidFill>
            </a:endParaRPr>
          </a:p>
          <a:p>
            <a:pPr marL="0" indent="0">
              <a:buNone/>
            </a:pPr>
            <a:endParaRPr lang="en-US" sz="2800" dirty="0" smtClean="0">
              <a:solidFill>
                <a:schemeClr val="bg1"/>
              </a:solidFill>
            </a:endParaRPr>
          </a:p>
          <a:p>
            <a:pPr marL="0" indent="0">
              <a:buNone/>
            </a:pPr>
            <a:r>
              <a:rPr lang="en-US" sz="2800" dirty="0" smtClean="0">
                <a:solidFill>
                  <a:schemeClr val="bg1"/>
                </a:solidFill>
              </a:rPr>
              <a:t>Our Method</a:t>
            </a:r>
          </a:p>
          <a:p>
            <a:r>
              <a:rPr lang="en-US" sz="2400" dirty="0" smtClean="0">
                <a:solidFill>
                  <a:schemeClr val="bg1"/>
                </a:solidFill>
              </a:rPr>
              <a:t>Learns from </a:t>
            </a:r>
            <a:r>
              <a:rPr lang="en-US" sz="2400" i="1" dirty="0" smtClean="0">
                <a:solidFill>
                  <a:schemeClr val="bg1"/>
                </a:solidFill>
              </a:rPr>
              <a:t>suboptimal</a:t>
            </a:r>
            <a:r>
              <a:rPr lang="en-US" sz="2400" dirty="0" smtClean="0">
                <a:solidFill>
                  <a:schemeClr val="bg1"/>
                </a:solidFill>
              </a:rPr>
              <a:t> online user feedback</a:t>
            </a:r>
          </a:p>
          <a:p>
            <a:r>
              <a:rPr lang="en-US" sz="2400" dirty="0">
                <a:solidFill>
                  <a:schemeClr val="bg1"/>
                </a:solidFill>
              </a:rPr>
              <a:t>User iteratively </a:t>
            </a:r>
            <a:r>
              <a:rPr lang="en-US" sz="2400" i="1" dirty="0">
                <a:solidFill>
                  <a:schemeClr val="bg1"/>
                </a:solidFill>
              </a:rPr>
              <a:t>improves</a:t>
            </a:r>
            <a:r>
              <a:rPr lang="en-US" sz="2400" dirty="0">
                <a:solidFill>
                  <a:schemeClr val="bg1"/>
                </a:solidFill>
              </a:rPr>
              <a:t> the trajectory proposed by </a:t>
            </a:r>
            <a:r>
              <a:rPr lang="en-US" sz="2400" dirty="0" smtClean="0">
                <a:solidFill>
                  <a:schemeClr val="bg1"/>
                </a:solidFill>
              </a:rPr>
              <a:t>robot</a:t>
            </a:r>
          </a:p>
          <a:p>
            <a:r>
              <a:rPr lang="en-US" sz="2400" dirty="0" smtClean="0">
                <a:solidFill>
                  <a:schemeClr val="bg1"/>
                </a:solidFill>
              </a:rPr>
              <a:t>Theoretical </a:t>
            </a:r>
            <a:r>
              <a:rPr lang="en-US" sz="2400" dirty="0">
                <a:solidFill>
                  <a:schemeClr val="bg1"/>
                </a:solidFill>
              </a:rPr>
              <a:t>guarantee on regret </a:t>
            </a:r>
            <a:r>
              <a:rPr lang="en-US" sz="2400" dirty="0" smtClean="0">
                <a:solidFill>
                  <a:schemeClr val="bg1"/>
                </a:solidFill>
              </a:rPr>
              <a:t>bounds</a:t>
            </a:r>
          </a:p>
          <a:p>
            <a:pPr marL="0" indent="0">
              <a:buNone/>
            </a:pPr>
            <a:endParaRPr lang="en-US" sz="2400" dirty="0" smtClean="0">
              <a:solidFill>
                <a:schemeClr val="bg1"/>
              </a:solidFill>
            </a:endParaRPr>
          </a:p>
          <a:p>
            <a:pPr marL="0" indent="0">
              <a:buNone/>
            </a:pPr>
            <a:endParaRPr lang="en-US" sz="2400" dirty="0" smtClean="0">
              <a:solidFill>
                <a:schemeClr val="bg1"/>
              </a:solidFill>
            </a:endParaRPr>
          </a:p>
          <a:p>
            <a:pPr marL="0" indent="0">
              <a:buNone/>
            </a:pPr>
            <a:endParaRPr lang="en-US" sz="2400" dirty="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Date Placeholder 4"/>
          <p:cNvSpPr>
            <a:spLocks noGrp="1"/>
          </p:cNvSpPr>
          <p:nvPr>
            <p:ph type="dt" sz="half" idx="10"/>
          </p:nvPr>
        </p:nvSpPr>
        <p:spPr/>
        <p:txBody>
          <a:bodyPr/>
          <a:lstStyle/>
          <a:p>
            <a:fld id="{148E6E98-71E9-4E0C-BF25-F580B18A373E}" type="datetime1">
              <a:rPr lang="en-US" smtClean="0"/>
              <a:t>6/20/2013</a:t>
            </a:fld>
            <a:endParaRPr lang="en-US"/>
          </a:p>
        </p:txBody>
      </p:sp>
      <p:sp>
        <p:nvSpPr>
          <p:cNvPr id="6" name="Slide Number Placeholder 5"/>
          <p:cNvSpPr>
            <a:spLocks noGrp="1"/>
          </p:cNvSpPr>
          <p:nvPr>
            <p:ph type="sldNum" sz="quarter" idx="12"/>
          </p:nvPr>
        </p:nvSpPr>
        <p:spPr/>
        <p:txBody>
          <a:bodyPr/>
          <a:lstStyle/>
          <a:p>
            <a:fld id="{7778C691-F0E5-4E31-A8D8-DC9E4058F630}" type="slidenum">
              <a:rPr lang="en-US" smtClean="0"/>
              <a:t>12</a:t>
            </a:fld>
            <a:endParaRPr lang="en-US"/>
          </a:p>
        </p:txBody>
      </p:sp>
      <p:sp>
        <p:nvSpPr>
          <p:cNvPr id="7" name="TextBox 6"/>
          <p:cNvSpPr txBox="1"/>
          <p:nvPr/>
        </p:nvSpPr>
        <p:spPr>
          <a:xfrm>
            <a:off x="1981200" y="1752600"/>
            <a:ext cx="6705600" cy="307777"/>
          </a:xfrm>
          <a:prstGeom prst="rect">
            <a:avLst/>
          </a:prstGeom>
          <a:noFill/>
        </p:spPr>
        <p:txBody>
          <a:bodyPr wrap="square" rtlCol="0">
            <a:spAutoFit/>
          </a:bodyPr>
          <a:lstStyle/>
          <a:p>
            <a:r>
              <a:rPr lang="en-US" sz="1400" dirty="0" smtClean="0">
                <a:solidFill>
                  <a:srgbClr val="171717"/>
                </a:solidFill>
              </a:rPr>
              <a:t>   (</a:t>
            </a:r>
            <a:r>
              <a:rPr lang="en-US" sz="1400" dirty="0" err="1" smtClean="0">
                <a:solidFill>
                  <a:srgbClr val="171717"/>
                </a:solidFill>
              </a:rPr>
              <a:t>Kobel</a:t>
            </a:r>
            <a:r>
              <a:rPr lang="en-US" sz="1400" dirty="0" smtClean="0">
                <a:solidFill>
                  <a:srgbClr val="171717"/>
                </a:solidFill>
              </a:rPr>
              <a:t> </a:t>
            </a:r>
            <a:r>
              <a:rPr lang="en-US" sz="1400" dirty="0">
                <a:solidFill>
                  <a:srgbClr val="171717"/>
                </a:solidFill>
              </a:rPr>
              <a:t>and Peters 2011 </a:t>
            </a:r>
            <a:r>
              <a:rPr lang="en-US" sz="1400" dirty="0" smtClean="0">
                <a:solidFill>
                  <a:srgbClr val="171717"/>
                </a:solidFill>
              </a:rPr>
              <a:t>, </a:t>
            </a:r>
            <a:r>
              <a:rPr lang="en-US" sz="1400" dirty="0" err="1" smtClean="0">
                <a:solidFill>
                  <a:srgbClr val="171717"/>
                </a:solidFill>
              </a:rPr>
              <a:t>Abbeel</a:t>
            </a:r>
            <a:r>
              <a:rPr lang="en-US" sz="1400" dirty="0" smtClean="0">
                <a:solidFill>
                  <a:srgbClr val="171717"/>
                </a:solidFill>
              </a:rPr>
              <a:t> </a:t>
            </a:r>
            <a:r>
              <a:rPr lang="en-US" sz="1400" dirty="0">
                <a:solidFill>
                  <a:srgbClr val="171717"/>
                </a:solidFill>
              </a:rPr>
              <a:t>et. al. </a:t>
            </a:r>
            <a:r>
              <a:rPr lang="en-US" sz="1400" dirty="0" smtClean="0">
                <a:solidFill>
                  <a:srgbClr val="171717"/>
                </a:solidFill>
              </a:rPr>
              <a:t>2010  , </a:t>
            </a:r>
            <a:r>
              <a:rPr lang="en-US" sz="1400" dirty="0" err="1" smtClean="0">
                <a:solidFill>
                  <a:srgbClr val="171717"/>
                </a:solidFill>
              </a:rPr>
              <a:t>Ziebrat</a:t>
            </a:r>
            <a:r>
              <a:rPr lang="en-US" sz="1400" dirty="0" smtClean="0">
                <a:solidFill>
                  <a:srgbClr val="171717"/>
                </a:solidFill>
              </a:rPr>
              <a:t> </a:t>
            </a:r>
            <a:r>
              <a:rPr lang="en-US" sz="1400" dirty="0">
                <a:solidFill>
                  <a:srgbClr val="171717"/>
                </a:solidFill>
              </a:rPr>
              <a:t>et. al. 2008 , Ratliff et. al. </a:t>
            </a:r>
            <a:r>
              <a:rPr lang="en-US" sz="1400" dirty="0" smtClean="0">
                <a:solidFill>
                  <a:srgbClr val="171717"/>
                </a:solidFill>
              </a:rPr>
              <a:t>2006)</a:t>
            </a:r>
            <a:endParaRPr lang="en-US" sz="1400" dirty="0">
              <a:solidFill>
                <a:srgbClr val="171717"/>
              </a:solidFill>
            </a:endParaRPr>
          </a:p>
        </p:txBody>
      </p:sp>
      <p:sp>
        <p:nvSpPr>
          <p:cNvPr id="8" name="TextBox 7"/>
          <p:cNvSpPr txBox="1"/>
          <p:nvPr/>
        </p:nvSpPr>
        <p:spPr>
          <a:xfrm>
            <a:off x="857250" y="2438400"/>
            <a:ext cx="8286750" cy="1138773"/>
          </a:xfrm>
          <a:prstGeom prst="rect">
            <a:avLst/>
          </a:prstGeom>
          <a:noFill/>
        </p:spPr>
        <p:txBody>
          <a:bodyPr wrap="square" rtlCol="0">
            <a:spAutoFit/>
          </a:bodyPr>
          <a:lstStyle/>
          <a:p>
            <a:pPr marL="342900" indent="-342900">
              <a:buFont typeface="+mj-lt"/>
              <a:buAutoNum type="arabicPeriod"/>
            </a:pPr>
            <a:r>
              <a:rPr lang="en-US" sz="2400" dirty="0" smtClean="0">
                <a:solidFill>
                  <a:srgbClr val="171717"/>
                </a:solidFill>
              </a:rPr>
              <a:t>Do not scale to high DoF manipulators</a:t>
            </a:r>
          </a:p>
          <a:p>
            <a:pPr marL="342900" indent="-342900">
              <a:buFont typeface="+mj-lt"/>
              <a:buAutoNum type="arabicPeriod"/>
            </a:pPr>
            <a:r>
              <a:rPr lang="en-US" sz="2400" i="1" dirty="0" smtClean="0">
                <a:solidFill>
                  <a:srgbClr val="171717"/>
                </a:solidFill>
              </a:rPr>
              <a:t>Near optimal </a:t>
            </a:r>
            <a:r>
              <a:rPr lang="en-US" sz="2400" dirty="0" smtClean="0">
                <a:solidFill>
                  <a:srgbClr val="171717"/>
                </a:solidFill>
              </a:rPr>
              <a:t>demonstrations</a:t>
            </a:r>
          </a:p>
          <a:p>
            <a:pPr marL="800100" lvl="1" indent="-342900">
              <a:buFont typeface="Arial" pitchFamily="34" charset="0"/>
              <a:buChar char="•"/>
            </a:pPr>
            <a:r>
              <a:rPr lang="en-US" sz="2000" dirty="0" smtClean="0">
                <a:solidFill>
                  <a:srgbClr val="171717"/>
                </a:solidFill>
              </a:rPr>
              <a:t>Providing kinesthetic demonstrations on high DoF robots is difficult</a:t>
            </a:r>
            <a:endParaRPr lang="en-US" sz="2000" dirty="0">
              <a:solidFill>
                <a:srgbClr val="171717"/>
              </a:solidFill>
            </a:endParaRPr>
          </a:p>
        </p:txBody>
      </p:sp>
    </p:spTree>
    <p:extLst>
      <p:ext uri="{BB962C8B-B14F-4D97-AF65-F5344CB8AC3E}">
        <p14:creationId xmlns:p14="http://schemas.microsoft.com/office/powerpoint/2010/main" val="296849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Learning preferences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solidFill>
                  <a:srgbClr val="171717"/>
                </a:solidFill>
              </a:rPr>
              <a:t>Method 1</a:t>
            </a:r>
          </a:p>
          <a:p>
            <a:r>
              <a:rPr lang="en-US" sz="2400" dirty="0" smtClean="0">
                <a:solidFill>
                  <a:srgbClr val="171717"/>
                </a:solidFill>
              </a:rPr>
              <a:t>Learning from expert’s Demonstration</a:t>
            </a:r>
          </a:p>
          <a:p>
            <a:pPr marL="0" indent="0">
              <a:buNone/>
            </a:pPr>
            <a:endParaRPr lang="en-US" sz="2400" dirty="0">
              <a:solidFill>
                <a:schemeClr val="bg1"/>
              </a:solidFill>
            </a:endParaRPr>
          </a:p>
          <a:p>
            <a:pPr marL="0" indent="0">
              <a:buNone/>
            </a:pPr>
            <a:endParaRPr lang="en-US" sz="2000" dirty="0" smtClean="0">
              <a:solidFill>
                <a:schemeClr val="bg1"/>
              </a:solidFill>
            </a:endParaRPr>
          </a:p>
          <a:p>
            <a:pPr marL="0" indent="0">
              <a:buNone/>
            </a:pPr>
            <a:endParaRPr lang="en-US" sz="2800" dirty="0" smtClean="0">
              <a:solidFill>
                <a:schemeClr val="bg1"/>
              </a:solidFill>
            </a:endParaRPr>
          </a:p>
          <a:p>
            <a:pPr marL="0" indent="0">
              <a:buNone/>
            </a:pPr>
            <a:r>
              <a:rPr lang="en-US" sz="2800" dirty="0" smtClean="0">
                <a:solidFill>
                  <a:srgbClr val="171717"/>
                </a:solidFill>
              </a:rPr>
              <a:t>Our Method</a:t>
            </a:r>
          </a:p>
          <a:p>
            <a:r>
              <a:rPr lang="en-US" sz="2400" dirty="0" smtClean="0">
                <a:solidFill>
                  <a:srgbClr val="171717"/>
                </a:solidFill>
              </a:rPr>
              <a:t>Learns from </a:t>
            </a:r>
            <a:r>
              <a:rPr lang="en-US" sz="2400" i="1" dirty="0" smtClean="0">
                <a:solidFill>
                  <a:srgbClr val="171717"/>
                </a:solidFill>
              </a:rPr>
              <a:t>suboptimal</a:t>
            </a:r>
            <a:r>
              <a:rPr lang="en-US" sz="2400" dirty="0" smtClean="0">
                <a:solidFill>
                  <a:srgbClr val="171717"/>
                </a:solidFill>
              </a:rPr>
              <a:t> online user feedback</a:t>
            </a:r>
          </a:p>
          <a:p>
            <a:r>
              <a:rPr lang="en-US" sz="2400" dirty="0">
                <a:solidFill>
                  <a:srgbClr val="171717"/>
                </a:solidFill>
              </a:rPr>
              <a:t>User iteratively </a:t>
            </a:r>
            <a:r>
              <a:rPr lang="en-US" sz="2400" i="1" dirty="0">
                <a:solidFill>
                  <a:srgbClr val="171717"/>
                </a:solidFill>
              </a:rPr>
              <a:t>improves</a:t>
            </a:r>
            <a:r>
              <a:rPr lang="en-US" sz="2400" dirty="0">
                <a:solidFill>
                  <a:srgbClr val="171717"/>
                </a:solidFill>
              </a:rPr>
              <a:t> the trajectory </a:t>
            </a:r>
            <a:r>
              <a:rPr lang="en-US" sz="2400" dirty="0" smtClean="0">
                <a:solidFill>
                  <a:srgbClr val="171717"/>
                </a:solidFill>
              </a:rPr>
              <a:t>proposed </a:t>
            </a:r>
            <a:r>
              <a:rPr lang="en-US" sz="2400" dirty="0">
                <a:solidFill>
                  <a:srgbClr val="171717"/>
                </a:solidFill>
              </a:rPr>
              <a:t>by </a:t>
            </a:r>
            <a:r>
              <a:rPr lang="en-US" sz="2400" dirty="0" smtClean="0">
                <a:solidFill>
                  <a:srgbClr val="171717"/>
                </a:solidFill>
              </a:rPr>
              <a:t>robot</a:t>
            </a:r>
          </a:p>
          <a:p>
            <a:r>
              <a:rPr lang="en-US" sz="2400" dirty="0">
                <a:solidFill>
                  <a:srgbClr val="171717"/>
                </a:solidFill>
              </a:rPr>
              <a:t>Theoretical guarantee on regret </a:t>
            </a:r>
            <a:r>
              <a:rPr lang="en-US" sz="2400" dirty="0" smtClean="0">
                <a:solidFill>
                  <a:srgbClr val="171717"/>
                </a:solidFill>
              </a:rPr>
              <a:t>bounds</a:t>
            </a:r>
          </a:p>
          <a:p>
            <a:pPr lvl="1"/>
            <a:r>
              <a:rPr lang="en-US" sz="2000" b="1" dirty="0" smtClean="0">
                <a:solidFill>
                  <a:schemeClr val="bg1"/>
                </a:solidFill>
              </a:rPr>
              <a:t>User NEVER disclose the optimal trajectory</a:t>
            </a:r>
            <a:r>
              <a:rPr lang="en-US" sz="2000" dirty="0" smtClean="0">
                <a:solidFill>
                  <a:schemeClr val="bg1"/>
                </a:solidFill>
              </a:rPr>
              <a:t> </a:t>
            </a:r>
            <a:endParaRPr lang="en-US" sz="2000" dirty="0">
              <a:solidFill>
                <a:schemeClr val="bg1"/>
              </a:solidFill>
            </a:endParaRPr>
          </a:p>
          <a:p>
            <a:pPr marL="0" indent="0">
              <a:buNone/>
            </a:pPr>
            <a:endParaRPr lang="en-US" sz="2400" dirty="0" smtClean="0">
              <a:solidFill>
                <a:schemeClr val="bg1"/>
              </a:solidFill>
            </a:endParaRPr>
          </a:p>
          <a:p>
            <a:pPr marL="0" indent="0">
              <a:buNone/>
            </a:pPr>
            <a:endParaRPr lang="en-US" sz="2400" dirty="0" smtClean="0">
              <a:solidFill>
                <a:schemeClr val="bg1"/>
              </a:solidFill>
            </a:endParaRPr>
          </a:p>
          <a:p>
            <a:pPr marL="0" indent="0">
              <a:buNone/>
            </a:pPr>
            <a:endParaRPr lang="en-US" sz="2400" dirty="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Date Placeholder 4"/>
          <p:cNvSpPr>
            <a:spLocks noGrp="1"/>
          </p:cNvSpPr>
          <p:nvPr>
            <p:ph type="dt" sz="half" idx="10"/>
          </p:nvPr>
        </p:nvSpPr>
        <p:spPr/>
        <p:txBody>
          <a:bodyPr/>
          <a:lstStyle/>
          <a:p>
            <a:fld id="{148E6E98-71E9-4E0C-BF25-F580B18A373E}" type="datetime1">
              <a:rPr lang="en-US" smtClean="0"/>
              <a:t>6/20/2013</a:t>
            </a:fld>
            <a:endParaRPr lang="en-US"/>
          </a:p>
        </p:txBody>
      </p:sp>
      <p:sp>
        <p:nvSpPr>
          <p:cNvPr id="6" name="Slide Number Placeholder 5"/>
          <p:cNvSpPr>
            <a:spLocks noGrp="1"/>
          </p:cNvSpPr>
          <p:nvPr>
            <p:ph type="sldNum" sz="quarter" idx="12"/>
          </p:nvPr>
        </p:nvSpPr>
        <p:spPr/>
        <p:txBody>
          <a:bodyPr/>
          <a:lstStyle/>
          <a:p>
            <a:fld id="{7778C691-F0E5-4E31-A8D8-DC9E4058F630}" type="slidenum">
              <a:rPr lang="en-US" smtClean="0"/>
              <a:t>13</a:t>
            </a:fld>
            <a:endParaRPr lang="en-US"/>
          </a:p>
        </p:txBody>
      </p:sp>
      <p:sp>
        <p:nvSpPr>
          <p:cNvPr id="7" name="TextBox 6"/>
          <p:cNvSpPr txBox="1"/>
          <p:nvPr/>
        </p:nvSpPr>
        <p:spPr>
          <a:xfrm>
            <a:off x="1981200" y="1752600"/>
            <a:ext cx="6705600" cy="307777"/>
          </a:xfrm>
          <a:prstGeom prst="rect">
            <a:avLst/>
          </a:prstGeom>
          <a:noFill/>
        </p:spPr>
        <p:txBody>
          <a:bodyPr wrap="square" rtlCol="0">
            <a:spAutoFit/>
          </a:bodyPr>
          <a:lstStyle/>
          <a:p>
            <a:r>
              <a:rPr lang="en-US" sz="1400" dirty="0" smtClean="0">
                <a:solidFill>
                  <a:srgbClr val="171717"/>
                </a:solidFill>
              </a:rPr>
              <a:t>   (</a:t>
            </a:r>
            <a:r>
              <a:rPr lang="en-US" sz="1400" dirty="0" err="1" smtClean="0">
                <a:solidFill>
                  <a:srgbClr val="171717"/>
                </a:solidFill>
              </a:rPr>
              <a:t>Kobel</a:t>
            </a:r>
            <a:r>
              <a:rPr lang="en-US" sz="1400" dirty="0" smtClean="0">
                <a:solidFill>
                  <a:srgbClr val="171717"/>
                </a:solidFill>
              </a:rPr>
              <a:t> </a:t>
            </a:r>
            <a:r>
              <a:rPr lang="en-US" sz="1400" dirty="0">
                <a:solidFill>
                  <a:srgbClr val="171717"/>
                </a:solidFill>
              </a:rPr>
              <a:t>and Peters 2011 </a:t>
            </a:r>
            <a:r>
              <a:rPr lang="en-US" sz="1400" dirty="0" smtClean="0">
                <a:solidFill>
                  <a:srgbClr val="171717"/>
                </a:solidFill>
              </a:rPr>
              <a:t>, </a:t>
            </a:r>
            <a:r>
              <a:rPr lang="en-US" sz="1400" dirty="0" err="1" smtClean="0">
                <a:solidFill>
                  <a:srgbClr val="171717"/>
                </a:solidFill>
              </a:rPr>
              <a:t>Abbeel</a:t>
            </a:r>
            <a:r>
              <a:rPr lang="en-US" sz="1400" dirty="0" smtClean="0">
                <a:solidFill>
                  <a:srgbClr val="171717"/>
                </a:solidFill>
              </a:rPr>
              <a:t> </a:t>
            </a:r>
            <a:r>
              <a:rPr lang="en-US" sz="1400" dirty="0">
                <a:solidFill>
                  <a:srgbClr val="171717"/>
                </a:solidFill>
              </a:rPr>
              <a:t>et. al. </a:t>
            </a:r>
            <a:r>
              <a:rPr lang="en-US" sz="1400" dirty="0" smtClean="0">
                <a:solidFill>
                  <a:srgbClr val="171717"/>
                </a:solidFill>
              </a:rPr>
              <a:t>2010  , </a:t>
            </a:r>
            <a:r>
              <a:rPr lang="en-US" sz="1400" dirty="0" err="1" smtClean="0">
                <a:solidFill>
                  <a:srgbClr val="171717"/>
                </a:solidFill>
              </a:rPr>
              <a:t>Ziebrat</a:t>
            </a:r>
            <a:r>
              <a:rPr lang="en-US" sz="1400" dirty="0" smtClean="0">
                <a:solidFill>
                  <a:srgbClr val="171717"/>
                </a:solidFill>
              </a:rPr>
              <a:t> </a:t>
            </a:r>
            <a:r>
              <a:rPr lang="en-US" sz="1400" dirty="0">
                <a:solidFill>
                  <a:srgbClr val="171717"/>
                </a:solidFill>
              </a:rPr>
              <a:t>et. al. 2008 , Ratliff et. al. </a:t>
            </a:r>
            <a:r>
              <a:rPr lang="en-US" sz="1400" dirty="0" smtClean="0">
                <a:solidFill>
                  <a:srgbClr val="171717"/>
                </a:solidFill>
              </a:rPr>
              <a:t>2006)</a:t>
            </a:r>
            <a:endParaRPr lang="en-US" sz="1400" dirty="0">
              <a:solidFill>
                <a:srgbClr val="171717"/>
              </a:solidFill>
            </a:endParaRPr>
          </a:p>
        </p:txBody>
      </p:sp>
      <p:sp>
        <p:nvSpPr>
          <p:cNvPr id="8" name="TextBox 7"/>
          <p:cNvSpPr txBox="1"/>
          <p:nvPr/>
        </p:nvSpPr>
        <p:spPr>
          <a:xfrm>
            <a:off x="857250" y="2438400"/>
            <a:ext cx="8286750" cy="1138773"/>
          </a:xfrm>
          <a:prstGeom prst="rect">
            <a:avLst/>
          </a:prstGeom>
          <a:noFill/>
        </p:spPr>
        <p:txBody>
          <a:bodyPr wrap="square" rtlCol="0">
            <a:spAutoFit/>
          </a:bodyPr>
          <a:lstStyle/>
          <a:p>
            <a:pPr marL="342900" indent="-342900">
              <a:buFont typeface="+mj-lt"/>
              <a:buAutoNum type="arabicPeriod"/>
            </a:pPr>
            <a:r>
              <a:rPr lang="en-US" sz="2400" dirty="0" smtClean="0">
                <a:solidFill>
                  <a:srgbClr val="171717"/>
                </a:solidFill>
              </a:rPr>
              <a:t>Do not scale to high DoF manipulators</a:t>
            </a:r>
          </a:p>
          <a:p>
            <a:pPr marL="342900" indent="-342900">
              <a:buFont typeface="+mj-lt"/>
              <a:buAutoNum type="arabicPeriod"/>
            </a:pPr>
            <a:r>
              <a:rPr lang="en-US" sz="2400" i="1" dirty="0" smtClean="0">
                <a:solidFill>
                  <a:srgbClr val="171717"/>
                </a:solidFill>
              </a:rPr>
              <a:t>Near optimal </a:t>
            </a:r>
            <a:r>
              <a:rPr lang="en-US" sz="2400" dirty="0" smtClean="0">
                <a:solidFill>
                  <a:srgbClr val="171717"/>
                </a:solidFill>
              </a:rPr>
              <a:t>demonstrations</a:t>
            </a:r>
          </a:p>
          <a:p>
            <a:pPr marL="800100" lvl="1" indent="-342900">
              <a:buFont typeface="Arial" pitchFamily="34" charset="0"/>
              <a:buChar char="•"/>
            </a:pPr>
            <a:r>
              <a:rPr lang="en-US" sz="2000" dirty="0" smtClean="0">
                <a:solidFill>
                  <a:srgbClr val="171717"/>
                </a:solidFill>
              </a:rPr>
              <a:t>Providing kinesthetic demonstrations on high DoF robots is difficult</a:t>
            </a:r>
            <a:endParaRPr lang="en-US" sz="2000" dirty="0">
              <a:solidFill>
                <a:srgbClr val="171717"/>
              </a:solidFill>
            </a:endParaRPr>
          </a:p>
        </p:txBody>
      </p:sp>
    </p:spTree>
    <p:extLst>
      <p:ext uri="{BB962C8B-B14F-4D97-AF65-F5344CB8AC3E}">
        <p14:creationId xmlns:p14="http://schemas.microsoft.com/office/powerpoint/2010/main" val="2745343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Iterative Improvement</a:t>
            </a:r>
            <a:endParaRPr lang="en-US" dirty="0">
              <a:solidFill>
                <a:schemeClr val="bg1"/>
              </a:solidFill>
            </a:endParaRPr>
          </a:p>
        </p:txBody>
      </p:sp>
      <p:sp>
        <p:nvSpPr>
          <p:cNvPr id="3" name="Content Placeholder 2"/>
          <p:cNvSpPr>
            <a:spLocks noGrp="1"/>
          </p:cNvSpPr>
          <p:nvPr>
            <p:ph idx="1"/>
          </p:nvPr>
        </p:nvSpPr>
        <p:spPr>
          <a:xfrm>
            <a:off x="457200" y="1143000"/>
            <a:ext cx="8229600" cy="5486400"/>
          </a:xfrm>
        </p:spPr>
        <p:txBody>
          <a:bodyPr>
            <a:normAutofit/>
          </a:bodyPr>
          <a:lstStyle/>
          <a:p>
            <a:pPr marL="0" indent="0">
              <a:buNone/>
            </a:pPr>
            <a:r>
              <a:rPr lang="en-US" sz="2800" dirty="0" smtClean="0">
                <a:solidFill>
                  <a:schemeClr val="bg1"/>
                </a:solidFill>
              </a:rPr>
              <a:t>Co-active Learning setting: </a:t>
            </a:r>
          </a:p>
          <a:p>
            <a:r>
              <a:rPr lang="en-US" sz="2400" dirty="0" smtClean="0">
                <a:solidFill>
                  <a:schemeClr val="bg1"/>
                </a:solidFill>
              </a:rPr>
              <a:t>Interactively improves a trajectory</a:t>
            </a: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r>
              <a:rPr lang="en-US" sz="2400" dirty="0">
                <a:solidFill>
                  <a:schemeClr val="bg1"/>
                </a:solidFill>
              </a:rPr>
              <a:t>Clicks on one trajectory from a ranked list of trajectories</a:t>
            </a:r>
          </a:p>
          <a:p>
            <a:pPr lvl="1"/>
            <a:r>
              <a:rPr lang="en-US" sz="2400" dirty="0">
                <a:solidFill>
                  <a:schemeClr val="bg1"/>
                </a:solidFill>
              </a:rPr>
              <a:t>Similar to search </a:t>
            </a:r>
            <a:r>
              <a:rPr lang="en-US" sz="2400" dirty="0" smtClean="0">
                <a:solidFill>
                  <a:schemeClr val="bg1"/>
                </a:solidFill>
              </a:rPr>
              <a:t>engine</a:t>
            </a:r>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a:solidFill>
                <a:schemeClr val="bg1"/>
              </a:solidFill>
            </a:endParaRPr>
          </a:p>
          <a:p>
            <a:endParaRPr lang="en-US" sz="2400" dirty="0" smtClean="0">
              <a:solidFill>
                <a:schemeClr val="bg1"/>
              </a:solidFill>
            </a:endParaRPr>
          </a:p>
          <a:p>
            <a:endParaRPr lang="en-US" sz="2400" dirty="0" smtClean="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pic>
        <p:nvPicPr>
          <p:cNvPr id="3074" name="Picture 2" descr="C:\Users\ashesh\Downloads\Node_Colors_Numbered_Matte_Cropped_NO_RE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2133600"/>
            <a:ext cx="4941902" cy="2470951"/>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fld id="{B3E20B05-62FC-4CB1-9B58-D12F79970F86}" type="datetime1">
              <a:rPr lang="en-US" smtClean="0"/>
              <a:t>6/20/2013</a:t>
            </a:fld>
            <a:endParaRPr lang="en-US"/>
          </a:p>
        </p:txBody>
      </p:sp>
      <p:sp>
        <p:nvSpPr>
          <p:cNvPr id="7" name="Slide Number Placeholder 6"/>
          <p:cNvSpPr>
            <a:spLocks noGrp="1"/>
          </p:cNvSpPr>
          <p:nvPr>
            <p:ph type="sldNum" sz="quarter" idx="12"/>
          </p:nvPr>
        </p:nvSpPr>
        <p:spPr/>
        <p:txBody>
          <a:bodyPr/>
          <a:lstStyle/>
          <a:p>
            <a:fld id="{7778C691-F0E5-4E31-A8D8-DC9E4058F630}" type="slidenum">
              <a:rPr lang="en-US" smtClean="0"/>
              <a:t>14</a:t>
            </a:fld>
            <a:endParaRPr lang="en-US"/>
          </a:p>
        </p:txBody>
      </p:sp>
      <p:sp>
        <p:nvSpPr>
          <p:cNvPr id="8" name="Oval 7"/>
          <p:cNvSpPr/>
          <p:nvPr/>
        </p:nvSpPr>
        <p:spPr>
          <a:xfrm>
            <a:off x="4914900" y="2303751"/>
            <a:ext cx="381000" cy="3589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100245" y="2873510"/>
            <a:ext cx="381000" cy="3589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048000"/>
            <a:ext cx="381000" cy="3589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7"/>
            <a:endCxn id="8" idx="2"/>
          </p:cNvCxnSpPr>
          <p:nvPr/>
        </p:nvCxnSpPr>
        <p:spPr>
          <a:xfrm flipV="1">
            <a:off x="4425449" y="2483235"/>
            <a:ext cx="489451" cy="44284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6"/>
            <a:endCxn id="10" idx="0"/>
          </p:cNvCxnSpPr>
          <p:nvPr/>
        </p:nvCxnSpPr>
        <p:spPr>
          <a:xfrm>
            <a:off x="5295900" y="2483235"/>
            <a:ext cx="457200" cy="56476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38345" y="2845713"/>
            <a:ext cx="304800" cy="430887"/>
          </a:xfrm>
          <a:prstGeom prst="rect">
            <a:avLst/>
          </a:prstGeom>
          <a:noFill/>
        </p:spPr>
        <p:txBody>
          <a:bodyPr wrap="square" rtlCol="0">
            <a:spAutoFit/>
          </a:bodyPr>
          <a:lstStyle/>
          <a:p>
            <a:r>
              <a:rPr lang="en-US" sz="2200" b="1" dirty="0" smtClean="0"/>
              <a:t>3</a:t>
            </a:r>
            <a:endParaRPr lang="en-US" sz="2200" b="1" dirty="0"/>
          </a:p>
        </p:txBody>
      </p:sp>
      <p:sp>
        <p:nvSpPr>
          <p:cNvPr id="14" name="TextBox 13"/>
          <p:cNvSpPr txBox="1"/>
          <p:nvPr/>
        </p:nvSpPr>
        <p:spPr>
          <a:xfrm>
            <a:off x="4953000" y="2286000"/>
            <a:ext cx="304800" cy="430887"/>
          </a:xfrm>
          <a:prstGeom prst="rect">
            <a:avLst/>
          </a:prstGeom>
          <a:noFill/>
        </p:spPr>
        <p:txBody>
          <a:bodyPr wrap="square" rtlCol="0">
            <a:spAutoFit/>
          </a:bodyPr>
          <a:lstStyle/>
          <a:p>
            <a:r>
              <a:rPr lang="en-US" sz="2200" b="1" dirty="0"/>
              <a:t>2</a:t>
            </a:r>
          </a:p>
        </p:txBody>
      </p:sp>
      <p:sp>
        <p:nvSpPr>
          <p:cNvPr id="15" name="TextBox 14"/>
          <p:cNvSpPr txBox="1"/>
          <p:nvPr/>
        </p:nvSpPr>
        <p:spPr>
          <a:xfrm>
            <a:off x="5600700" y="3048000"/>
            <a:ext cx="304800" cy="430887"/>
          </a:xfrm>
          <a:prstGeom prst="rect">
            <a:avLst/>
          </a:prstGeom>
          <a:noFill/>
        </p:spPr>
        <p:txBody>
          <a:bodyPr wrap="square" rtlCol="0">
            <a:spAutoFit/>
          </a:bodyPr>
          <a:lstStyle/>
          <a:p>
            <a:r>
              <a:rPr lang="en-US" sz="2200" b="1" dirty="0" smtClean="0"/>
              <a:t>1</a:t>
            </a:r>
            <a:endParaRPr lang="en-US" sz="2200" b="1" dirty="0"/>
          </a:p>
        </p:txBody>
      </p:sp>
      <p:sp>
        <p:nvSpPr>
          <p:cNvPr id="19" name="Oval 18"/>
          <p:cNvSpPr/>
          <p:nvPr/>
        </p:nvSpPr>
        <p:spPr>
          <a:xfrm>
            <a:off x="4857964" y="3903951"/>
            <a:ext cx="381000" cy="3589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896064" y="3886200"/>
            <a:ext cx="304800" cy="430887"/>
          </a:xfrm>
          <a:prstGeom prst="rect">
            <a:avLst/>
          </a:prstGeom>
          <a:noFill/>
        </p:spPr>
        <p:txBody>
          <a:bodyPr wrap="square" rtlCol="0">
            <a:spAutoFit/>
          </a:bodyPr>
          <a:lstStyle/>
          <a:p>
            <a:r>
              <a:rPr lang="en-US" sz="2200" b="1" dirty="0"/>
              <a:t>2</a:t>
            </a:r>
          </a:p>
        </p:txBody>
      </p:sp>
      <p:cxnSp>
        <p:nvCxnSpPr>
          <p:cNvPr id="21" name="Straight Connector 20"/>
          <p:cNvCxnSpPr/>
          <p:nvPr/>
        </p:nvCxnSpPr>
        <p:spPr>
          <a:xfrm>
            <a:off x="4290745" y="3182649"/>
            <a:ext cx="624155" cy="779751"/>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200864" y="3369075"/>
            <a:ext cx="552236" cy="59332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127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par>
                                <p:cTn id="10" presetID="47"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par>
                                <p:cTn id="25" presetID="47"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2"/>
                                        </p:tgtEl>
                                        <p:attrNameLst>
                                          <p:attrName>style.visibility</p:attrName>
                                        </p:attrNameLst>
                                      </p:cBhvr>
                                      <p:to>
                                        <p:strVal val="hidden"/>
                                      </p:to>
                                    </p:set>
                                  </p:subTnLst>
                                </p:cTn>
                              </p:par>
                              <p:par>
                                <p:cTn id="30" presetID="47"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14"/>
                                        </p:tgtEl>
                                        <p:attrNameLst>
                                          <p:attrName>style.visibility</p:attrName>
                                        </p:attrNameLst>
                                      </p:cBhvr>
                                      <p:to>
                                        <p:strVal val="hidden"/>
                                      </p:to>
                                    </p:set>
                                  </p:subTnLst>
                                </p:cTn>
                              </p:par>
                              <p:par>
                                <p:cTn id="40" presetID="47"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anim calcmode="lin" valueType="num">
                                      <p:cBhvr>
                                        <p:cTn id="55" dur="1000" fill="hold"/>
                                        <p:tgtEl>
                                          <p:spTgt spid="20"/>
                                        </p:tgtEl>
                                        <p:attrNameLst>
                                          <p:attrName>ppt_x</p:attrName>
                                        </p:attrNameLst>
                                      </p:cBhvr>
                                      <p:tavLst>
                                        <p:tav tm="0">
                                          <p:val>
                                            <p:strVal val="#ppt_x"/>
                                          </p:val>
                                        </p:tav>
                                        <p:tav tm="100000">
                                          <p:val>
                                            <p:strVal val="#ppt_x"/>
                                          </p:val>
                                        </p:tav>
                                      </p:tavLst>
                                    </p:anim>
                                    <p:anim calcmode="lin" valueType="num">
                                      <p:cBhvr>
                                        <p:cTn id="56" dur="1000" fill="hold"/>
                                        <p:tgtEl>
                                          <p:spTgt spid="20"/>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anim calcmode="lin" valueType="num">
                                      <p:cBhvr>
                                        <p:cTn id="60" dur="1000" fill="hold"/>
                                        <p:tgtEl>
                                          <p:spTgt spid="21"/>
                                        </p:tgtEl>
                                        <p:attrNameLst>
                                          <p:attrName>ppt_x</p:attrName>
                                        </p:attrNameLst>
                                      </p:cBhvr>
                                      <p:tavLst>
                                        <p:tav tm="0">
                                          <p:val>
                                            <p:strVal val="#ppt_x"/>
                                          </p:val>
                                        </p:tav>
                                        <p:tav tm="100000">
                                          <p:val>
                                            <p:strVal val="#ppt_x"/>
                                          </p:val>
                                        </p:tav>
                                      </p:tavLst>
                                    </p:anim>
                                    <p:anim calcmode="lin" valueType="num">
                                      <p:cBhvr>
                                        <p:cTn id="61" dur="1000" fill="hold"/>
                                        <p:tgtEl>
                                          <p:spTgt spid="21"/>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p:bldP spid="14" grpId="0"/>
      <p:bldP spid="15" grpId="0"/>
      <p:bldP spid="19"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l"/>
            <a:r>
              <a:rPr lang="en-US" dirty="0" smtClean="0">
                <a:solidFill>
                  <a:schemeClr val="bg1"/>
                </a:solidFill>
              </a:rPr>
              <a:t>Result</a:t>
            </a:r>
            <a:endParaRPr lang="en-US" dirty="0">
              <a:solidFill>
                <a:schemeClr val="bg1"/>
              </a:solidFill>
            </a:endParaRPr>
          </a:p>
        </p:txBody>
      </p:sp>
      <p:sp>
        <p:nvSpPr>
          <p:cNvPr id="3" name="Content Placeholder 2"/>
          <p:cNvSpPr>
            <a:spLocks noGrp="1"/>
          </p:cNvSpPr>
          <p:nvPr>
            <p:ph idx="1"/>
          </p:nvPr>
        </p:nvSpPr>
        <p:spPr>
          <a:xfrm>
            <a:off x="457200" y="4846637"/>
            <a:ext cx="8229600" cy="1477963"/>
          </a:xfrm>
        </p:spPr>
        <p:txBody>
          <a:bodyPr>
            <a:normAutofit/>
          </a:bodyPr>
          <a:lstStyle/>
          <a:p>
            <a:r>
              <a:rPr lang="en-US" sz="2800" dirty="0" smtClean="0">
                <a:solidFill>
                  <a:schemeClr val="bg1"/>
                </a:solidFill>
              </a:rPr>
              <a:t>Tested </a:t>
            </a:r>
            <a:r>
              <a:rPr lang="en-US" sz="2800" dirty="0">
                <a:solidFill>
                  <a:schemeClr val="bg1"/>
                </a:solidFill>
              </a:rPr>
              <a:t>on 35 different </a:t>
            </a:r>
            <a:r>
              <a:rPr lang="en-US" sz="2800" dirty="0" smtClean="0">
                <a:solidFill>
                  <a:schemeClr val="bg1"/>
                </a:solidFill>
              </a:rPr>
              <a:t>tasks</a:t>
            </a:r>
          </a:p>
          <a:p>
            <a:r>
              <a:rPr lang="en-US" sz="2800" dirty="0">
                <a:solidFill>
                  <a:schemeClr val="bg1"/>
                </a:solidFill>
              </a:rPr>
              <a:t>In </a:t>
            </a:r>
            <a:r>
              <a:rPr lang="en-US" sz="2800" i="1" dirty="0">
                <a:solidFill>
                  <a:schemeClr val="bg1"/>
                </a:solidFill>
              </a:rPr>
              <a:t>less than 5 </a:t>
            </a:r>
            <a:r>
              <a:rPr lang="en-US" sz="2800" i="1" dirty="0" smtClean="0">
                <a:solidFill>
                  <a:schemeClr val="bg1"/>
                </a:solidFill>
              </a:rPr>
              <a:t>feedback </a:t>
            </a:r>
            <a:r>
              <a:rPr lang="en-US" sz="2800" dirty="0">
                <a:solidFill>
                  <a:schemeClr val="bg1"/>
                </a:solidFill>
              </a:rPr>
              <a:t>our method </a:t>
            </a:r>
            <a:r>
              <a:rPr lang="en-US" sz="2800" dirty="0" smtClean="0">
                <a:solidFill>
                  <a:schemeClr val="bg1"/>
                </a:solidFill>
              </a:rPr>
              <a:t>outperforms fully supervised batch methods</a:t>
            </a:r>
            <a:endParaRPr lang="en-US" sz="2800" dirty="0">
              <a:solidFill>
                <a:schemeClr val="bg1"/>
              </a:solidFill>
            </a:endParaRPr>
          </a:p>
          <a:p>
            <a:endParaRPr lang="en-US" sz="2800" dirty="0">
              <a:solidFill>
                <a:schemeClr val="bg1"/>
              </a:solidFill>
            </a:endParaRPr>
          </a:p>
          <a:p>
            <a:endParaRPr lang="en-US" sz="2800" dirty="0" smtClean="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6" name="Date Placeholder 5"/>
          <p:cNvSpPr>
            <a:spLocks noGrp="1"/>
          </p:cNvSpPr>
          <p:nvPr>
            <p:ph type="dt" sz="half" idx="10"/>
          </p:nvPr>
        </p:nvSpPr>
        <p:spPr/>
        <p:txBody>
          <a:bodyPr/>
          <a:lstStyle/>
          <a:p>
            <a:fld id="{B3E20B05-62FC-4CB1-9B58-D12F79970F86}" type="datetime1">
              <a:rPr lang="en-US" smtClean="0"/>
              <a:t>6/20/2013</a:t>
            </a:fld>
            <a:endParaRPr lang="en-US"/>
          </a:p>
        </p:txBody>
      </p:sp>
      <p:sp>
        <p:nvSpPr>
          <p:cNvPr id="7" name="Slide Number Placeholder 6"/>
          <p:cNvSpPr>
            <a:spLocks noGrp="1"/>
          </p:cNvSpPr>
          <p:nvPr>
            <p:ph type="sldNum" sz="quarter" idx="12"/>
          </p:nvPr>
        </p:nvSpPr>
        <p:spPr/>
        <p:txBody>
          <a:bodyPr/>
          <a:lstStyle/>
          <a:p>
            <a:fld id="{7778C691-F0E5-4E31-A8D8-DC9E4058F630}" type="slidenum">
              <a:rPr lang="en-US" smtClean="0"/>
              <a:t>15</a:t>
            </a:fld>
            <a:endParaRPr lang="en-US"/>
          </a:p>
        </p:txBody>
      </p:sp>
      <p:sp>
        <p:nvSpPr>
          <p:cNvPr id="8" name="TextBox 7"/>
          <p:cNvSpPr txBox="1"/>
          <p:nvPr/>
        </p:nvSpPr>
        <p:spPr>
          <a:xfrm>
            <a:off x="3962400" y="4191000"/>
            <a:ext cx="1371600" cy="369332"/>
          </a:xfrm>
          <a:prstGeom prst="rect">
            <a:avLst/>
          </a:prstGeom>
          <a:solidFill>
            <a:schemeClr val="tx1"/>
          </a:solidFill>
        </p:spPr>
        <p:txBody>
          <a:bodyPr wrap="square" rtlCol="0">
            <a:spAutoFit/>
          </a:bodyPr>
          <a:lstStyle/>
          <a:p>
            <a:r>
              <a:rPr lang="en-US" dirty="0" smtClean="0">
                <a:solidFill>
                  <a:schemeClr val="bg1"/>
                </a:solidFill>
              </a:rPr>
              <a:t># Feedbacks</a:t>
            </a:r>
            <a:endParaRPr lang="en-US" dirty="0">
              <a:solidFill>
                <a:schemeClr val="bg1"/>
              </a:solidFill>
            </a:endParaRPr>
          </a:p>
        </p:txBody>
      </p:sp>
      <p:sp>
        <p:nvSpPr>
          <p:cNvPr id="12" name="TextBox 11"/>
          <p:cNvSpPr txBox="1"/>
          <p:nvPr/>
        </p:nvSpPr>
        <p:spPr>
          <a:xfrm>
            <a:off x="1600200" y="2514600"/>
            <a:ext cx="1143000" cy="369332"/>
          </a:xfrm>
          <a:prstGeom prst="rect">
            <a:avLst/>
          </a:prstGeom>
          <a:solidFill>
            <a:schemeClr val="tx1"/>
          </a:solidFill>
          <a:scene3d>
            <a:camera prst="orthographicFront">
              <a:rot lat="0" lon="0" rev="5400000"/>
            </a:camera>
            <a:lightRig rig="threePt" dir="t"/>
          </a:scene3d>
        </p:spPr>
        <p:txBody>
          <a:bodyPr wrap="square" rtlCol="0">
            <a:spAutoFit/>
          </a:bodyPr>
          <a:lstStyle/>
          <a:p>
            <a:r>
              <a:rPr lang="en-US" dirty="0" smtClean="0">
                <a:solidFill>
                  <a:schemeClr val="bg1"/>
                </a:solidFill>
              </a:rPr>
              <a:t>nDCG@3</a:t>
            </a:r>
            <a:endParaRPr lang="en-US" dirty="0">
              <a:solidFill>
                <a:schemeClr val="bg1"/>
              </a:solidFill>
            </a:endParaRPr>
          </a:p>
        </p:txBody>
      </p:sp>
      <p:pic>
        <p:nvPicPr>
          <p:cNvPr id="2050" name="Picture 2" descr="T:\change_env_plo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5728" y="1219200"/>
            <a:ext cx="4501138" cy="2898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403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smtClean="0">
                <a:solidFill>
                  <a:schemeClr val="bg1"/>
                </a:solidFill>
              </a:rPr>
              <a:t>Thank You</a:t>
            </a:r>
            <a:endParaRPr lang="en-US" dirty="0">
              <a:solidFill>
                <a:schemeClr val="bg1"/>
              </a:solidFill>
            </a:endParaRPr>
          </a:p>
        </p:txBody>
      </p:sp>
      <p:sp>
        <p:nvSpPr>
          <p:cNvPr id="11" name="Subtitle 10"/>
          <p:cNvSpPr>
            <a:spLocks noGrp="1"/>
          </p:cNvSpPr>
          <p:nvPr>
            <p:ph type="subTitle" idx="1"/>
          </p:nvPr>
        </p:nvSpPr>
        <p:spPr/>
        <p:txBody>
          <a:bodyPr/>
          <a:lstStyle/>
          <a:p>
            <a:r>
              <a:rPr lang="en-US" dirty="0" smtClean="0">
                <a:solidFill>
                  <a:schemeClr val="bg1"/>
                </a:solidFill>
              </a:rPr>
              <a:t>Visit our poster for more details.</a:t>
            </a:r>
            <a:endParaRPr lang="en-US" dirty="0">
              <a:solidFill>
                <a:schemeClr val="bg1"/>
              </a:solidFill>
            </a:endParaRPr>
          </a:p>
        </p:txBody>
      </p:sp>
    </p:spTree>
    <p:extLst>
      <p:ext uri="{BB962C8B-B14F-4D97-AF65-F5344CB8AC3E}">
        <p14:creationId xmlns:p14="http://schemas.microsoft.com/office/powerpoint/2010/main" val="66670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Motivation</a:t>
            </a:r>
            <a:endParaRPr lang="en-US" dirty="0">
              <a:solidFill>
                <a:schemeClr val="bg1"/>
              </a:solidFill>
            </a:endParaRPr>
          </a:p>
        </p:txBody>
      </p:sp>
      <p:sp>
        <p:nvSpPr>
          <p:cNvPr id="3" name="Content Placeholder 2"/>
          <p:cNvSpPr>
            <a:spLocks noGrp="1"/>
          </p:cNvSpPr>
          <p:nvPr>
            <p:ph idx="1"/>
          </p:nvPr>
        </p:nvSpPr>
        <p:spPr>
          <a:xfrm>
            <a:off x="457200" y="1600200"/>
            <a:ext cx="5257800" cy="5181600"/>
          </a:xfrm>
        </p:spPr>
        <p:txBody>
          <a:bodyPr>
            <a:normAutofit/>
          </a:bodyPr>
          <a:lstStyle/>
          <a:p>
            <a:r>
              <a:rPr lang="en-US" sz="2800" dirty="0" smtClean="0">
                <a:solidFill>
                  <a:schemeClr val="bg1"/>
                </a:solidFill>
              </a:rPr>
              <a:t>High DoF robots</a:t>
            </a:r>
          </a:p>
          <a:p>
            <a:endParaRPr lang="en-US" sz="2800" dirty="0">
              <a:solidFill>
                <a:schemeClr val="bg1"/>
              </a:solidFill>
            </a:endParaRPr>
          </a:p>
          <a:p>
            <a:r>
              <a:rPr lang="en-US" sz="2800" dirty="0">
                <a:solidFill>
                  <a:schemeClr val="bg1"/>
                </a:solidFill>
              </a:rPr>
              <a:t>Generate </a:t>
            </a:r>
            <a:r>
              <a:rPr lang="en-US" sz="2800" i="1" dirty="0">
                <a:solidFill>
                  <a:schemeClr val="bg1"/>
                </a:solidFill>
              </a:rPr>
              <a:t>multiple</a:t>
            </a:r>
            <a:r>
              <a:rPr lang="en-US" sz="2800" dirty="0">
                <a:solidFill>
                  <a:schemeClr val="bg1"/>
                </a:solidFill>
              </a:rPr>
              <a:t> </a:t>
            </a:r>
            <a:r>
              <a:rPr lang="en-US" sz="2800" dirty="0" smtClean="0">
                <a:solidFill>
                  <a:schemeClr val="bg1"/>
                </a:solidFill>
              </a:rPr>
              <a:t>trajectories for </a:t>
            </a:r>
            <a:r>
              <a:rPr lang="en-US" sz="2800" dirty="0">
                <a:solidFill>
                  <a:schemeClr val="bg1"/>
                </a:solidFill>
              </a:rPr>
              <a:t>a </a:t>
            </a:r>
            <a:r>
              <a:rPr lang="en-US" sz="2800" dirty="0" smtClean="0">
                <a:solidFill>
                  <a:schemeClr val="bg1"/>
                </a:solidFill>
              </a:rPr>
              <a:t>task</a:t>
            </a:r>
          </a:p>
          <a:p>
            <a:endParaRPr lang="en-US" sz="2800" dirty="0">
              <a:solidFill>
                <a:schemeClr val="bg1"/>
              </a:solidFill>
            </a:endParaRPr>
          </a:p>
          <a:p>
            <a:r>
              <a:rPr lang="en-US" sz="2800" dirty="0">
                <a:solidFill>
                  <a:schemeClr val="bg1"/>
                </a:solidFill>
              </a:rPr>
              <a:t>Only a few are desirable </a:t>
            </a:r>
            <a:r>
              <a:rPr lang="en-US" sz="2800" dirty="0" smtClean="0">
                <a:solidFill>
                  <a:schemeClr val="bg1"/>
                </a:solidFill>
              </a:rPr>
              <a:t>by   user</a:t>
            </a:r>
            <a:endParaRPr lang="en-US" sz="2800" dirty="0">
              <a:solidFill>
                <a:schemeClr val="bg1"/>
              </a:solidFill>
            </a:endParaRPr>
          </a:p>
          <a:p>
            <a:endParaRPr lang="en-US" sz="2800" dirty="0">
              <a:solidFill>
                <a:schemeClr val="bg1"/>
              </a:solidFill>
            </a:endParaRPr>
          </a:p>
          <a:p>
            <a:r>
              <a:rPr lang="en-US" sz="2800" dirty="0">
                <a:solidFill>
                  <a:schemeClr val="bg1"/>
                </a:solidFill>
              </a:rPr>
              <a:t>We learn preferences over </a:t>
            </a:r>
            <a:r>
              <a:rPr lang="en-US" sz="2800" dirty="0" smtClean="0">
                <a:solidFill>
                  <a:schemeClr val="bg1"/>
                </a:solidFill>
              </a:rPr>
              <a:t>trajectories</a:t>
            </a:r>
          </a:p>
          <a:p>
            <a:endParaRPr lang="en-US" sz="2800" dirty="0" smtClean="0">
              <a:solidFill>
                <a:schemeClr val="bg1"/>
              </a:solidFill>
            </a:endParaRPr>
          </a:p>
        </p:txBody>
      </p:sp>
      <p:sp>
        <p:nvSpPr>
          <p:cNvPr id="6" name="Footer Placeholder 5"/>
          <p:cNvSpPr>
            <a:spLocks noGrp="1"/>
          </p:cNvSpPr>
          <p:nvPr>
            <p:ph type="ftr" sz="quarter" idx="11"/>
          </p:nvPr>
        </p:nvSpPr>
        <p:spPr/>
        <p:txBody>
          <a:bodyPr/>
          <a:lstStyle/>
          <a:p>
            <a:r>
              <a:rPr lang="en-US" smtClean="0"/>
              <a:t>Jain, Joachims, Saxena</a:t>
            </a:r>
            <a:endParaRPr lang="en-US"/>
          </a:p>
        </p:txBody>
      </p:sp>
      <p:pic>
        <p:nvPicPr>
          <p:cNvPr id="1035" name="Picture 11" descr="C:\Users\ashesh\Downloads\5552185075_d176e4d39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1104099"/>
            <a:ext cx="1802130" cy="2705901"/>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p:cNvSpPr>
            <a:spLocks noGrp="1"/>
          </p:cNvSpPr>
          <p:nvPr>
            <p:ph type="dt" sz="half" idx="10"/>
          </p:nvPr>
        </p:nvSpPr>
        <p:spPr/>
        <p:txBody>
          <a:bodyPr/>
          <a:lstStyle/>
          <a:p>
            <a:fld id="{4FFC0E4B-E970-4A1F-9805-39CD317424D8}" type="datetime1">
              <a:rPr lang="en-US" smtClean="0"/>
              <a:t>6/20/2013</a:t>
            </a:fld>
            <a:endParaRPr lang="en-US"/>
          </a:p>
        </p:txBody>
      </p:sp>
      <p:sp>
        <p:nvSpPr>
          <p:cNvPr id="8" name="Slide Number Placeholder 7"/>
          <p:cNvSpPr>
            <a:spLocks noGrp="1"/>
          </p:cNvSpPr>
          <p:nvPr>
            <p:ph type="sldNum" sz="quarter" idx="12"/>
          </p:nvPr>
        </p:nvSpPr>
        <p:spPr/>
        <p:txBody>
          <a:bodyPr/>
          <a:lstStyle/>
          <a:p>
            <a:fld id="{7778C691-F0E5-4E31-A8D8-DC9E4058F630}" type="slidenum">
              <a:rPr lang="en-US" smtClean="0"/>
              <a:t>2</a:t>
            </a:fld>
            <a:endParaRPr lang="en-US"/>
          </a:p>
        </p:txBody>
      </p:sp>
      <p:pic>
        <p:nvPicPr>
          <p:cNvPr id="9" name="Picture 2" descr="C:\Users\ashesh\Downloads\Node_Colors_Numbered_Matte_Cropped_NO_RE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10200" y="3733800"/>
            <a:ext cx="35052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8" name="Oval 27"/>
          <p:cNvSpPr/>
          <p:nvPr/>
        </p:nvSpPr>
        <p:spPr>
          <a:xfrm>
            <a:off x="7315200" y="3755832"/>
            <a:ext cx="381000" cy="3589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781800" y="4222222"/>
            <a:ext cx="381000" cy="3589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734300" y="4343400"/>
            <a:ext cx="381000" cy="35896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endCxn id="28" idx="2"/>
          </p:cNvCxnSpPr>
          <p:nvPr/>
        </p:nvCxnSpPr>
        <p:spPr>
          <a:xfrm flipV="1">
            <a:off x="7073265" y="3935316"/>
            <a:ext cx="241935" cy="33188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8" idx="6"/>
            <a:endCxn id="33" idx="0"/>
          </p:cNvCxnSpPr>
          <p:nvPr/>
        </p:nvCxnSpPr>
        <p:spPr>
          <a:xfrm>
            <a:off x="7696200" y="3935316"/>
            <a:ext cx="228600" cy="40808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19900" y="4194425"/>
            <a:ext cx="304800" cy="430887"/>
          </a:xfrm>
          <a:prstGeom prst="rect">
            <a:avLst/>
          </a:prstGeom>
          <a:noFill/>
        </p:spPr>
        <p:txBody>
          <a:bodyPr wrap="square" rtlCol="0">
            <a:spAutoFit/>
          </a:bodyPr>
          <a:lstStyle/>
          <a:p>
            <a:r>
              <a:rPr lang="en-US" sz="2200" b="1" dirty="0" smtClean="0"/>
              <a:t>3</a:t>
            </a:r>
            <a:endParaRPr lang="en-US" sz="2200" b="1" dirty="0"/>
          </a:p>
        </p:txBody>
      </p:sp>
      <p:sp>
        <p:nvSpPr>
          <p:cNvPr id="29" name="TextBox 28"/>
          <p:cNvSpPr txBox="1"/>
          <p:nvPr/>
        </p:nvSpPr>
        <p:spPr>
          <a:xfrm>
            <a:off x="7353300" y="3738081"/>
            <a:ext cx="304800" cy="430887"/>
          </a:xfrm>
          <a:prstGeom prst="rect">
            <a:avLst/>
          </a:prstGeom>
          <a:noFill/>
        </p:spPr>
        <p:txBody>
          <a:bodyPr wrap="square" rtlCol="0">
            <a:spAutoFit/>
          </a:bodyPr>
          <a:lstStyle/>
          <a:p>
            <a:r>
              <a:rPr lang="en-US" sz="2200" b="1" dirty="0"/>
              <a:t>2</a:t>
            </a:r>
          </a:p>
        </p:txBody>
      </p:sp>
      <p:sp>
        <p:nvSpPr>
          <p:cNvPr id="27" name="TextBox 26"/>
          <p:cNvSpPr txBox="1"/>
          <p:nvPr/>
        </p:nvSpPr>
        <p:spPr>
          <a:xfrm>
            <a:off x="7772400" y="4343400"/>
            <a:ext cx="304800" cy="430887"/>
          </a:xfrm>
          <a:prstGeom prst="rect">
            <a:avLst/>
          </a:prstGeom>
          <a:noFill/>
        </p:spPr>
        <p:txBody>
          <a:bodyPr wrap="square" rtlCol="0">
            <a:spAutoFit/>
          </a:bodyPr>
          <a:lstStyle/>
          <a:p>
            <a:r>
              <a:rPr lang="en-US" sz="2200" b="1" dirty="0" smtClean="0"/>
              <a:t>1</a:t>
            </a:r>
            <a:endParaRPr lang="en-US" sz="2200" b="1" dirty="0"/>
          </a:p>
        </p:txBody>
      </p:sp>
    </p:spTree>
    <p:custDataLst>
      <p:tags r:id="rId1"/>
    </p:custDataLst>
    <p:extLst>
      <p:ext uri="{BB962C8B-B14F-4D97-AF65-F5344CB8AC3E}">
        <p14:creationId xmlns:p14="http://schemas.microsoft.com/office/powerpoint/2010/main" val="1681675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1000"/>
                                        <p:tgtEl>
                                          <p:spTgt spid="33"/>
                                        </p:tgtEl>
                                      </p:cBhvr>
                                    </p:animEffect>
                                    <p:anim calcmode="lin" valueType="num">
                                      <p:cBhvr>
                                        <p:cTn id="30" dur="1000" fill="hold"/>
                                        <p:tgtEl>
                                          <p:spTgt spid="33"/>
                                        </p:tgtEl>
                                        <p:attrNameLst>
                                          <p:attrName>ppt_x</p:attrName>
                                        </p:attrNameLst>
                                      </p:cBhvr>
                                      <p:tavLst>
                                        <p:tav tm="0">
                                          <p:val>
                                            <p:strVal val="#ppt_x"/>
                                          </p:val>
                                        </p:tav>
                                        <p:tav tm="100000">
                                          <p:val>
                                            <p:strVal val="#ppt_x"/>
                                          </p:val>
                                        </p:tav>
                                      </p:tavLst>
                                    </p:anim>
                                    <p:anim calcmode="lin" valueType="num">
                                      <p:cBhvr>
                                        <p:cTn id="31" dur="1000" fill="hold"/>
                                        <p:tgtEl>
                                          <p:spTgt spid="33"/>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anim calcmode="lin" valueType="num">
                                      <p:cBhvr>
                                        <p:cTn id="35" dur="1000" fill="hold"/>
                                        <p:tgtEl>
                                          <p:spTgt spid="34"/>
                                        </p:tgtEl>
                                        <p:attrNameLst>
                                          <p:attrName>ppt_x</p:attrName>
                                        </p:attrNameLst>
                                      </p:cBhvr>
                                      <p:tavLst>
                                        <p:tav tm="0">
                                          <p:val>
                                            <p:strVal val="#ppt_x"/>
                                          </p:val>
                                        </p:tav>
                                        <p:tav tm="100000">
                                          <p:val>
                                            <p:strVal val="#ppt_x"/>
                                          </p:val>
                                        </p:tav>
                                      </p:tavLst>
                                    </p:anim>
                                    <p:anim calcmode="lin" valueType="num">
                                      <p:cBhvr>
                                        <p:cTn id="36" dur="1000" fill="hold"/>
                                        <p:tgtEl>
                                          <p:spTgt spid="34"/>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anim calcmode="lin" valueType="num">
                                      <p:cBhvr>
                                        <p:cTn id="40" dur="1000" fill="hold"/>
                                        <p:tgtEl>
                                          <p:spTgt spid="36"/>
                                        </p:tgtEl>
                                        <p:attrNameLst>
                                          <p:attrName>ppt_x</p:attrName>
                                        </p:attrNameLst>
                                      </p:cBhvr>
                                      <p:tavLst>
                                        <p:tav tm="0">
                                          <p:val>
                                            <p:strVal val="#ppt_x"/>
                                          </p:val>
                                        </p:tav>
                                        <p:tav tm="100000">
                                          <p:val>
                                            <p:strVal val="#ppt_x"/>
                                          </p:val>
                                        </p:tav>
                                      </p:tavLst>
                                    </p:anim>
                                    <p:anim calcmode="lin" valueType="num">
                                      <p:cBhvr>
                                        <p:cTn id="41" dur="1000" fill="hold"/>
                                        <p:tgtEl>
                                          <p:spTgt spid="36"/>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1000"/>
                                        <p:tgtEl>
                                          <p:spTgt spid="30"/>
                                        </p:tgtEl>
                                      </p:cBhvr>
                                    </p:animEffect>
                                    <p:anim calcmode="lin" valueType="num">
                                      <p:cBhvr>
                                        <p:cTn id="45" dur="1000" fill="hold"/>
                                        <p:tgtEl>
                                          <p:spTgt spid="30"/>
                                        </p:tgtEl>
                                        <p:attrNameLst>
                                          <p:attrName>ppt_x</p:attrName>
                                        </p:attrNameLst>
                                      </p:cBhvr>
                                      <p:tavLst>
                                        <p:tav tm="0">
                                          <p:val>
                                            <p:strVal val="#ppt_x"/>
                                          </p:val>
                                        </p:tav>
                                        <p:tav tm="100000">
                                          <p:val>
                                            <p:strVal val="#ppt_x"/>
                                          </p:val>
                                        </p:tav>
                                      </p:tavLst>
                                    </p:anim>
                                    <p:anim calcmode="lin" valueType="num">
                                      <p:cBhvr>
                                        <p:cTn id="46" dur="1000" fill="hold"/>
                                        <p:tgtEl>
                                          <p:spTgt spid="30"/>
                                        </p:tgtEl>
                                        <p:attrNameLst>
                                          <p:attrName>ppt_y</p:attrName>
                                        </p:attrNameLst>
                                      </p:cBhvr>
                                      <p:tavLst>
                                        <p:tav tm="0">
                                          <p:val>
                                            <p:strVal val="#ppt_y-.1"/>
                                          </p:val>
                                        </p:tav>
                                        <p:tav tm="100000">
                                          <p:val>
                                            <p:strVal val="#ppt_y"/>
                                          </p:val>
                                        </p:tav>
                                      </p:tavLst>
                                    </p:anim>
                                  </p:childTnLst>
                                </p:cTn>
                              </p:par>
                              <p:par>
                                <p:cTn id="47" presetID="47"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7"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3" grpId="0" animBg="1"/>
      <p:bldP spid="30" grpId="0"/>
      <p:bldP spid="29"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Example of Preferences</a:t>
            </a:r>
            <a:endParaRPr lang="en-US" dirty="0">
              <a:solidFill>
                <a:schemeClr val="bg1"/>
              </a:solidFill>
            </a:endParaRPr>
          </a:p>
        </p:txBody>
      </p:sp>
      <p:sp>
        <p:nvSpPr>
          <p:cNvPr id="3" name="Content Placeholder 2"/>
          <p:cNvSpPr>
            <a:spLocks noGrp="1"/>
          </p:cNvSpPr>
          <p:nvPr>
            <p:ph idx="1"/>
          </p:nvPr>
        </p:nvSpPr>
        <p:spPr>
          <a:xfrm>
            <a:off x="457200" y="1447800"/>
            <a:ext cx="8534400" cy="5410200"/>
          </a:xfrm>
        </p:spPr>
        <p:txBody>
          <a:bodyPr>
            <a:normAutofit/>
          </a:bodyPr>
          <a:lstStyle/>
          <a:p>
            <a:pPr marL="0" indent="0">
              <a:buNone/>
            </a:pPr>
            <a:endParaRPr lang="en-US" sz="2400" dirty="0" smtClean="0">
              <a:solidFill>
                <a:schemeClr val="bg1"/>
              </a:solidFill>
            </a:endParaRPr>
          </a:p>
          <a:p>
            <a:pPr marL="0" indent="0">
              <a:buNone/>
            </a:pPr>
            <a:endParaRPr lang="en-US" sz="2400" dirty="0">
              <a:solidFill>
                <a:schemeClr val="bg1"/>
              </a:solidFill>
            </a:endParaRPr>
          </a:p>
          <a:p>
            <a:pPr marL="0" indent="0">
              <a:buNone/>
            </a:pPr>
            <a:endParaRPr lang="en-US" sz="2400" dirty="0" smtClean="0">
              <a:solidFill>
                <a:schemeClr val="bg1"/>
              </a:solidFill>
            </a:endParaRPr>
          </a:p>
          <a:p>
            <a:endParaRPr lang="en-US" sz="2400" dirty="0" smtClean="0">
              <a:solidFill>
                <a:schemeClr val="bg1"/>
              </a:solidFill>
            </a:endParaRPr>
          </a:p>
          <a:p>
            <a:endParaRPr lang="en-US" sz="2400" dirty="0">
              <a:solidFill>
                <a:schemeClr val="bg1"/>
              </a:solidFill>
            </a:endParaRPr>
          </a:p>
          <a:p>
            <a:r>
              <a:rPr lang="en-US" sz="2400" dirty="0" smtClean="0">
                <a:solidFill>
                  <a:schemeClr val="bg1"/>
                </a:solidFill>
              </a:rPr>
              <a:t>Glass of water upright</a:t>
            </a:r>
          </a:p>
          <a:p>
            <a:pPr marL="0" indent="0">
              <a:buNone/>
            </a:pPr>
            <a:endParaRPr lang="en-US" sz="2400" dirty="0">
              <a:solidFill>
                <a:schemeClr val="bg1"/>
              </a:solidFill>
            </a:endParaRPr>
          </a:p>
          <a:p>
            <a:pPr marL="0" indent="0">
              <a:buNone/>
            </a:pPr>
            <a:endParaRPr lang="en-US" sz="2400" dirty="0" smtClean="0">
              <a:solidFill>
                <a:schemeClr val="bg1"/>
              </a:solidFill>
            </a:endParaRPr>
          </a:p>
          <a:p>
            <a:pPr marL="0" indent="0">
              <a:buNone/>
            </a:pPr>
            <a:endParaRPr lang="en-US" sz="2800" dirty="0" smtClean="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Date Placeholder 4"/>
          <p:cNvSpPr>
            <a:spLocks noGrp="1"/>
          </p:cNvSpPr>
          <p:nvPr>
            <p:ph type="dt" sz="half" idx="10"/>
          </p:nvPr>
        </p:nvSpPr>
        <p:spPr/>
        <p:txBody>
          <a:bodyPr/>
          <a:lstStyle/>
          <a:p>
            <a:fld id="{C1B2FBD5-B867-4EBA-B72D-6EF567996952}" type="datetime1">
              <a:rPr lang="en-US" smtClean="0"/>
              <a:t>6/20/2013</a:t>
            </a:fld>
            <a:endParaRPr lang="en-US"/>
          </a:p>
        </p:txBody>
      </p:sp>
      <p:sp>
        <p:nvSpPr>
          <p:cNvPr id="6" name="Slide Number Placeholder 5"/>
          <p:cNvSpPr>
            <a:spLocks noGrp="1"/>
          </p:cNvSpPr>
          <p:nvPr>
            <p:ph type="sldNum" sz="quarter" idx="12"/>
          </p:nvPr>
        </p:nvSpPr>
        <p:spPr/>
        <p:txBody>
          <a:bodyPr/>
          <a:lstStyle/>
          <a:p>
            <a:fld id="{7778C691-F0E5-4E31-A8D8-DC9E4058F630}" type="slidenum">
              <a:rPr lang="en-US" smtClean="0"/>
              <a:t>3</a:t>
            </a:fld>
            <a:endParaRPr lang="en-US"/>
          </a:p>
        </p:txBody>
      </p:sp>
      <p:pic>
        <p:nvPicPr>
          <p:cNvPr id="8" name="Picture 2" descr="T:\pics\robot-pic-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1295400"/>
            <a:ext cx="2384307" cy="20249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descr="T:\pics\bad_1 - Copy.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0600" y="1295400"/>
            <a:ext cx="2600859" cy="20249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3755907" y="2307871"/>
            <a:ext cx="816093" cy="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00600" y="1295400"/>
            <a:ext cx="2600859" cy="202494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800600" y="1295400"/>
            <a:ext cx="2600859" cy="202494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26606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Example of Preferences</a:t>
            </a:r>
            <a:endParaRPr lang="en-US" dirty="0">
              <a:solidFill>
                <a:schemeClr val="bg1"/>
              </a:solidFill>
            </a:endParaRPr>
          </a:p>
        </p:txBody>
      </p:sp>
      <p:sp>
        <p:nvSpPr>
          <p:cNvPr id="3" name="Content Placeholder 2"/>
          <p:cNvSpPr>
            <a:spLocks noGrp="1"/>
          </p:cNvSpPr>
          <p:nvPr>
            <p:ph idx="1"/>
          </p:nvPr>
        </p:nvSpPr>
        <p:spPr>
          <a:xfrm>
            <a:off x="457200" y="1447800"/>
            <a:ext cx="8534400" cy="5410200"/>
          </a:xfrm>
        </p:spPr>
        <p:txBody>
          <a:bodyPr>
            <a:normAutofit/>
          </a:bodyPr>
          <a:lstStyle/>
          <a:p>
            <a:pPr marL="0" indent="0">
              <a:buNone/>
            </a:pPr>
            <a:endParaRPr lang="en-US" sz="2400" dirty="0" smtClean="0">
              <a:solidFill>
                <a:schemeClr val="bg1"/>
              </a:solidFill>
            </a:endParaRPr>
          </a:p>
          <a:p>
            <a:pPr marL="0" indent="0">
              <a:buNone/>
            </a:pPr>
            <a:endParaRPr lang="en-US" sz="2400" dirty="0">
              <a:solidFill>
                <a:schemeClr val="bg1"/>
              </a:solidFill>
            </a:endParaRPr>
          </a:p>
          <a:p>
            <a:pPr marL="0" indent="0">
              <a:buNone/>
            </a:pPr>
            <a:endParaRPr lang="en-US" sz="2400" dirty="0" smtClean="0">
              <a:solidFill>
                <a:schemeClr val="bg1"/>
              </a:solidFill>
            </a:endParaRPr>
          </a:p>
          <a:p>
            <a:endParaRPr lang="en-US" sz="2400" dirty="0" smtClean="0">
              <a:solidFill>
                <a:schemeClr val="bg1"/>
              </a:solidFill>
            </a:endParaRPr>
          </a:p>
          <a:p>
            <a:endParaRPr lang="en-US" sz="2400" dirty="0">
              <a:solidFill>
                <a:schemeClr val="bg1"/>
              </a:solidFill>
            </a:endParaRPr>
          </a:p>
          <a:p>
            <a:pPr marL="0" indent="0">
              <a:buNone/>
            </a:pPr>
            <a:endParaRPr lang="en-US" sz="2400" dirty="0" smtClean="0">
              <a:solidFill>
                <a:schemeClr val="bg1"/>
              </a:solidFill>
            </a:endParaRPr>
          </a:p>
          <a:p>
            <a:pPr marL="0" indent="0">
              <a:buNone/>
            </a:pPr>
            <a:r>
              <a:rPr lang="en-US" sz="2400" dirty="0" smtClean="0">
                <a:solidFill>
                  <a:schemeClr val="bg1"/>
                </a:solidFill>
              </a:rPr>
              <a:t>Environment </a:t>
            </a:r>
            <a:r>
              <a:rPr lang="en-US" sz="2400" dirty="0">
                <a:solidFill>
                  <a:schemeClr val="bg1"/>
                </a:solidFill>
              </a:rPr>
              <a:t>dependent preferences:</a:t>
            </a:r>
          </a:p>
          <a:p>
            <a:pPr lvl="1"/>
            <a:r>
              <a:rPr lang="en-US" sz="2000" dirty="0">
                <a:solidFill>
                  <a:schemeClr val="bg1"/>
                </a:solidFill>
              </a:rPr>
              <a:t>Don’t move water over </a:t>
            </a:r>
            <a:r>
              <a:rPr lang="en-US" sz="2000" dirty="0" smtClean="0">
                <a:solidFill>
                  <a:schemeClr val="bg1"/>
                </a:solidFill>
              </a:rPr>
              <a:t>laptop</a:t>
            </a:r>
            <a:endParaRPr lang="en-US" sz="2400" dirty="0" smtClean="0">
              <a:solidFill>
                <a:schemeClr val="bg1"/>
              </a:solidFill>
            </a:endParaRPr>
          </a:p>
          <a:p>
            <a:pPr marL="0" indent="0">
              <a:buNone/>
            </a:pPr>
            <a:endParaRPr lang="en-US" sz="2400" dirty="0">
              <a:solidFill>
                <a:schemeClr val="bg1"/>
              </a:solidFill>
            </a:endParaRPr>
          </a:p>
          <a:p>
            <a:pPr marL="0" indent="0">
              <a:buNone/>
            </a:pPr>
            <a:endParaRPr lang="en-US" sz="2400" dirty="0" smtClean="0">
              <a:solidFill>
                <a:schemeClr val="bg1"/>
              </a:solidFill>
            </a:endParaRPr>
          </a:p>
          <a:p>
            <a:pPr marL="0" indent="0">
              <a:buNone/>
            </a:pPr>
            <a:endParaRPr lang="en-US" sz="2800" dirty="0" smtClean="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Date Placeholder 4"/>
          <p:cNvSpPr>
            <a:spLocks noGrp="1"/>
          </p:cNvSpPr>
          <p:nvPr>
            <p:ph type="dt" sz="half" idx="10"/>
          </p:nvPr>
        </p:nvSpPr>
        <p:spPr/>
        <p:txBody>
          <a:bodyPr/>
          <a:lstStyle/>
          <a:p>
            <a:fld id="{C1B2FBD5-B867-4EBA-B72D-6EF567996952}" type="datetime1">
              <a:rPr lang="en-US" smtClean="0"/>
              <a:t>6/20/2013</a:t>
            </a:fld>
            <a:endParaRPr lang="en-US"/>
          </a:p>
        </p:txBody>
      </p:sp>
      <p:sp>
        <p:nvSpPr>
          <p:cNvPr id="6" name="Slide Number Placeholder 5"/>
          <p:cNvSpPr>
            <a:spLocks noGrp="1"/>
          </p:cNvSpPr>
          <p:nvPr>
            <p:ph type="sldNum" sz="quarter" idx="12"/>
          </p:nvPr>
        </p:nvSpPr>
        <p:spPr/>
        <p:txBody>
          <a:bodyPr/>
          <a:lstStyle/>
          <a:p>
            <a:fld id="{7778C691-F0E5-4E31-A8D8-DC9E4058F630}" type="slidenum">
              <a:rPr lang="en-US" smtClean="0"/>
              <a:t>4</a:t>
            </a:fld>
            <a:endParaRPr lang="en-US"/>
          </a:p>
        </p:txBody>
      </p:sp>
      <p:pic>
        <p:nvPicPr>
          <p:cNvPr id="8" name="Picture 2" descr="T:\pics\robot-pic-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295400"/>
            <a:ext cx="2384307" cy="20249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3755907" y="2307871"/>
            <a:ext cx="816093" cy="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descr="T:\pics\traj\black_n_white_trajcrf.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0600" y="1013250"/>
            <a:ext cx="3886200" cy="287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50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Example of Preferences</a:t>
            </a:r>
            <a:endParaRPr lang="en-US" dirty="0">
              <a:solidFill>
                <a:schemeClr val="bg1"/>
              </a:solidFill>
            </a:endParaRPr>
          </a:p>
        </p:txBody>
      </p:sp>
      <p:sp>
        <p:nvSpPr>
          <p:cNvPr id="3" name="Content Placeholder 2"/>
          <p:cNvSpPr>
            <a:spLocks noGrp="1"/>
          </p:cNvSpPr>
          <p:nvPr>
            <p:ph idx="1"/>
          </p:nvPr>
        </p:nvSpPr>
        <p:spPr>
          <a:xfrm>
            <a:off x="457200" y="1447800"/>
            <a:ext cx="8534400" cy="5410200"/>
          </a:xfrm>
        </p:spPr>
        <p:txBody>
          <a:bodyPr>
            <a:normAutofit/>
          </a:bodyPr>
          <a:lstStyle/>
          <a:p>
            <a:pPr marL="0" indent="0">
              <a:buNone/>
            </a:pPr>
            <a:endParaRPr lang="en-US" sz="2400" dirty="0" smtClean="0">
              <a:solidFill>
                <a:schemeClr val="bg1"/>
              </a:solidFill>
            </a:endParaRPr>
          </a:p>
          <a:p>
            <a:pPr marL="0" indent="0">
              <a:buNone/>
            </a:pPr>
            <a:endParaRPr lang="en-US" sz="2400" dirty="0">
              <a:solidFill>
                <a:schemeClr val="bg1"/>
              </a:solidFill>
            </a:endParaRPr>
          </a:p>
          <a:p>
            <a:pPr marL="0" indent="0">
              <a:buNone/>
            </a:pPr>
            <a:endParaRPr lang="en-US" sz="2400" dirty="0" smtClean="0">
              <a:solidFill>
                <a:schemeClr val="bg1"/>
              </a:solidFill>
            </a:endParaRPr>
          </a:p>
          <a:p>
            <a:endParaRPr lang="en-US" sz="2400" dirty="0" smtClean="0">
              <a:solidFill>
                <a:schemeClr val="bg1"/>
              </a:solidFill>
            </a:endParaRPr>
          </a:p>
          <a:p>
            <a:endParaRPr lang="en-US" sz="2400" dirty="0">
              <a:solidFill>
                <a:schemeClr val="bg1"/>
              </a:solidFill>
            </a:endParaRPr>
          </a:p>
          <a:p>
            <a:r>
              <a:rPr lang="en-US" sz="2400" dirty="0" smtClean="0"/>
              <a:t>Glass of water upright.</a:t>
            </a:r>
          </a:p>
          <a:p>
            <a:pPr marL="0" indent="0">
              <a:buNone/>
            </a:pPr>
            <a:r>
              <a:rPr lang="en-US" sz="2400" dirty="0"/>
              <a:t>Environment dependent preferences:</a:t>
            </a:r>
          </a:p>
          <a:p>
            <a:pPr lvl="1"/>
            <a:r>
              <a:rPr lang="en-US" sz="2000" dirty="0"/>
              <a:t>Don’t move water over laptop</a:t>
            </a:r>
            <a:r>
              <a:rPr lang="en-US" sz="2000" dirty="0" smtClean="0"/>
              <a:t>.</a:t>
            </a:r>
          </a:p>
          <a:p>
            <a:r>
              <a:rPr lang="en-US" sz="2400" dirty="0">
                <a:solidFill>
                  <a:schemeClr val="bg1"/>
                </a:solidFill>
              </a:rPr>
              <a:t>User likes to predict robot’s move</a:t>
            </a:r>
          </a:p>
          <a:p>
            <a:pPr lvl="1"/>
            <a:r>
              <a:rPr lang="en-US" sz="2400" dirty="0">
                <a:solidFill>
                  <a:schemeClr val="bg1"/>
                </a:solidFill>
              </a:rPr>
              <a:t> </a:t>
            </a:r>
            <a:r>
              <a:rPr lang="en-US" sz="2400" dirty="0">
                <a:solidFill>
                  <a:schemeClr val="bg1">
                    <a:lumMod val="75000"/>
                  </a:schemeClr>
                </a:solidFill>
              </a:rPr>
              <a:t>Contorted arm configurations are not </a:t>
            </a:r>
            <a:r>
              <a:rPr lang="en-US" sz="2400" dirty="0" smtClean="0">
                <a:solidFill>
                  <a:schemeClr val="bg1">
                    <a:lumMod val="75000"/>
                  </a:schemeClr>
                </a:solidFill>
              </a:rPr>
              <a:t>preferred </a:t>
            </a:r>
            <a:endParaRPr lang="en-US" dirty="0" smtClean="0">
              <a:solidFill>
                <a:schemeClr val="bg1"/>
              </a:solidFill>
            </a:endParaRPr>
          </a:p>
          <a:p>
            <a:pPr marL="0" indent="0">
              <a:buNone/>
            </a:pPr>
            <a:endParaRPr lang="en-US" sz="2400" dirty="0">
              <a:solidFill>
                <a:schemeClr val="bg1"/>
              </a:solidFill>
            </a:endParaRPr>
          </a:p>
          <a:p>
            <a:pPr marL="0" indent="0">
              <a:buNone/>
            </a:pPr>
            <a:endParaRPr lang="en-US" sz="2400" dirty="0" smtClean="0">
              <a:solidFill>
                <a:schemeClr val="bg1"/>
              </a:solidFill>
            </a:endParaRPr>
          </a:p>
          <a:p>
            <a:pPr marL="0" indent="0">
              <a:buNone/>
            </a:pPr>
            <a:endParaRPr lang="en-US" sz="2800" dirty="0" smtClean="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Date Placeholder 4"/>
          <p:cNvSpPr>
            <a:spLocks noGrp="1"/>
          </p:cNvSpPr>
          <p:nvPr>
            <p:ph type="dt" sz="half" idx="10"/>
          </p:nvPr>
        </p:nvSpPr>
        <p:spPr/>
        <p:txBody>
          <a:bodyPr/>
          <a:lstStyle/>
          <a:p>
            <a:fld id="{C1B2FBD5-B867-4EBA-B72D-6EF567996952}" type="datetime1">
              <a:rPr lang="en-US" smtClean="0"/>
              <a:t>6/20/2013</a:t>
            </a:fld>
            <a:endParaRPr lang="en-US"/>
          </a:p>
        </p:txBody>
      </p:sp>
      <p:sp>
        <p:nvSpPr>
          <p:cNvPr id="6" name="Slide Number Placeholder 5"/>
          <p:cNvSpPr>
            <a:spLocks noGrp="1"/>
          </p:cNvSpPr>
          <p:nvPr>
            <p:ph type="sldNum" sz="quarter" idx="12"/>
          </p:nvPr>
        </p:nvSpPr>
        <p:spPr/>
        <p:txBody>
          <a:bodyPr/>
          <a:lstStyle/>
          <a:p>
            <a:fld id="{7778C691-F0E5-4E31-A8D8-DC9E4058F630}" type="slidenum">
              <a:rPr lang="en-US" smtClean="0"/>
              <a:t>5</a:t>
            </a:fld>
            <a:endParaRPr lang="en-US"/>
          </a:p>
        </p:txBody>
      </p:sp>
      <p:pic>
        <p:nvPicPr>
          <p:cNvPr id="8" name="Picture 2" descr="T:\pics\robot-pic-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1295400"/>
            <a:ext cx="2384307" cy="20249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3755907" y="2307871"/>
            <a:ext cx="816093" cy="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6" descr="T:\pics\bad_trajectories - Copy.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0600" y="1298448"/>
            <a:ext cx="2537723" cy="2021894"/>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p:cNvCxnSpPr/>
          <p:nvPr/>
        </p:nvCxnSpPr>
        <p:spPr>
          <a:xfrm>
            <a:off x="4800600" y="1295400"/>
            <a:ext cx="2600859" cy="202494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800600" y="1295400"/>
            <a:ext cx="2600859" cy="202494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99804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Example of Preferences</a:t>
            </a:r>
            <a:endParaRPr lang="en-US" dirty="0">
              <a:solidFill>
                <a:schemeClr val="bg1"/>
              </a:solidFill>
            </a:endParaRPr>
          </a:p>
        </p:txBody>
      </p:sp>
      <p:sp>
        <p:nvSpPr>
          <p:cNvPr id="3" name="Content Placeholder 2"/>
          <p:cNvSpPr>
            <a:spLocks noGrp="1"/>
          </p:cNvSpPr>
          <p:nvPr>
            <p:ph idx="1"/>
          </p:nvPr>
        </p:nvSpPr>
        <p:spPr>
          <a:xfrm>
            <a:off x="457200" y="1447800"/>
            <a:ext cx="8534400" cy="5410200"/>
          </a:xfrm>
        </p:spPr>
        <p:txBody>
          <a:bodyPr>
            <a:normAutofit/>
          </a:bodyPr>
          <a:lstStyle/>
          <a:p>
            <a:pPr marL="0" indent="0">
              <a:buNone/>
            </a:pPr>
            <a:endParaRPr lang="en-US" sz="2400" dirty="0" smtClean="0">
              <a:solidFill>
                <a:schemeClr val="bg1"/>
              </a:solidFill>
            </a:endParaRPr>
          </a:p>
          <a:p>
            <a:pPr marL="0" indent="0">
              <a:buNone/>
            </a:pPr>
            <a:endParaRPr lang="en-US" sz="2400" dirty="0">
              <a:solidFill>
                <a:schemeClr val="bg1"/>
              </a:solidFill>
            </a:endParaRPr>
          </a:p>
          <a:p>
            <a:pPr marL="0" indent="0">
              <a:buNone/>
            </a:pPr>
            <a:endParaRPr lang="en-US" sz="2400" dirty="0" smtClean="0">
              <a:solidFill>
                <a:schemeClr val="bg1"/>
              </a:solidFill>
            </a:endParaRPr>
          </a:p>
          <a:p>
            <a:endParaRPr lang="en-US" sz="2400" dirty="0" smtClean="0">
              <a:solidFill>
                <a:schemeClr val="bg1"/>
              </a:solidFill>
            </a:endParaRPr>
          </a:p>
          <a:p>
            <a:endParaRPr lang="en-US" sz="2400" dirty="0">
              <a:solidFill>
                <a:schemeClr val="bg1"/>
              </a:solidFill>
            </a:endParaRPr>
          </a:p>
          <a:p>
            <a:r>
              <a:rPr lang="en-US" sz="2400" dirty="0" smtClean="0">
                <a:solidFill>
                  <a:srgbClr val="515151"/>
                </a:solidFill>
              </a:rPr>
              <a:t>Glass of water upright</a:t>
            </a:r>
          </a:p>
          <a:p>
            <a:pPr marL="0" indent="0">
              <a:buNone/>
            </a:pPr>
            <a:r>
              <a:rPr lang="en-US" sz="2400" dirty="0">
                <a:solidFill>
                  <a:srgbClr val="515151"/>
                </a:solidFill>
              </a:rPr>
              <a:t>Environment dependent preferences:</a:t>
            </a:r>
          </a:p>
          <a:p>
            <a:pPr lvl="1"/>
            <a:r>
              <a:rPr lang="en-US" sz="2000" dirty="0">
                <a:solidFill>
                  <a:srgbClr val="515151"/>
                </a:solidFill>
              </a:rPr>
              <a:t>Don’t move water over </a:t>
            </a:r>
            <a:r>
              <a:rPr lang="en-US" sz="2000" dirty="0" smtClean="0">
                <a:solidFill>
                  <a:srgbClr val="515151"/>
                </a:solidFill>
              </a:rPr>
              <a:t>laptop</a:t>
            </a:r>
          </a:p>
          <a:p>
            <a:r>
              <a:rPr lang="en-US" sz="2400" dirty="0">
                <a:solidFill>
                  <a:srgbClr val="515151"/>
                </a:solidFill>
              </a:rPr>
              <a:t>User likes to predict robot’s move</a:t>
            </a:r>
          </a:p>
          <a:p>
            <a:pPr lvl="1"/>
            <a:r>
              <a:rPr lang="en-US" sz="2400" dirty="0">
                <a:solidFill>
                  <a:srgbClr val="515151"/>
                </a:solidFill>
              </a:rPr>
              <a:t> Contorted arm configurations are not </a:t>
            </a:r>
            <a:r>
              <a:rPr lang="en-US" sz="2400" dirty="0" smtClean="0">
                <a:solidFill>
                  <a:srgbClr val="515151"/>
                </a:solidFill>
              </a:rPr>
              <a:t>preferred</a:t>
            </a:r>
          </a:p>
          <a:p>
            <a:pPr marL="57150" indent="0">
              <a:buNone/>
            </a:pPr>
            <a:r>
              <a:rPr lang="en-US" sz="2800" i="1" dirty="0">
                <a:solidFill>
                  <a:schemeClr val="bg1"/>
                </a:solidFill>
              </a:rPr>
              <a:t>Preferences varies with users, tasks, and </a:t>
            </a:r>
            <a:r>
              <a:rPr lang="en-US" sz="2800" i="1" dirty="0" smtClean="0">
                <a:solidFill>
                  <a:schemeClr val="bg1"/>
                </a:solidFill>
              </a:rPr>
              <a:t>environment</a:t>
            </a:r>
            <a:endParaRPr lang="en-US" sz="2800" dirty="0" smtClean="0">
              <a:solidFill>
                <a:schemeClr val="bg1"/>
              </a:solidFill>
            </a:endParaRPr>
          </a:p>
          <a:p>
            <a:pPr marL="0" indent="0">
              <a:buNone/>
            </a:pPr>
            <a:endParaRPr lang="en-US" sz="2400" dirty="0">
              <a:solidFill>
                <a:schemeClr val="bg1"/>
              </a:solidFill>
            </a:endParaRPr>
          </a:p>
          <a:p>
            <a:pPr marL="0" indent="0">
              <a:buNone/>
            </a:pPr>
            <a:endParaRPr lang="en-US" sz="2400" dirty="0" smtClean="0">
              <a:solidFill>
                <a:schemeClr val="bg1"/>
              </a:solidFill>
            </a:endParaRPr>
          </a:p>
          <a:p>
            <a:pPr marL="0" indent="0">
              <a:buNone/>
            </a:pPr>
            <a:endParaRPr lang="en-US" sz="2800" dirty="0" smtClean="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Date Placeholder 4"/>
          <p:cNvSpPr>
            <a:spLocks noGrp="1"/>
          </p:cNvSpPr>
          <p:nvPr>
            <p:ph type="dt" sz="half" idx="10"/>
          </p:nvPr>
        </p:nvSpPr>
        <p:spPr/>
        <p:txBody>
          <a:bodyPr/>
          <a:lstStyle/>
          <a:p>
            <a:fld id="{C1B2FBD5-B867-4EBA-B72D-6EF567996952}" type="datetime1">
              <a:rPr lang="en-US" smtClean="0"/>
              <a:t>6/20/2013</a:t>
            </a:fld>
            <a:endParaRPr lang="en-US"/>
          </a:p>
        </p:txBody>
      </p:sp>
      <p:sp>
        <p:nvSpPr>
          <p:cNvPr id="6" name="Slide Number Placeholder 5"/>
          <p:cNvSpPr>
            <a:spLocks noGrp="1"/>
          </p:cNvSpPr>
          <p:nvPr>
            <p:ph type="sldNum" sz="quarter" idx="12"/>
          </p:nvPr>
        </p:nvSpPr>
        <p:spPr/>
        <p:txBody>
          <a:bodyPr/>
          <a:lstStyle/>
          <a:p>
            <a:fld id="{7778C691-F0E5-4E31-A8D8-DC9E4058F630}" type="slidenum">
              <a:rPr lang="en-US" smtClean="0"/>
              <a:t>6</a:t>
            </a:fld>
            <a:endParaRPr lang="en-US"/>
          </a:p>
        </p:txBody>
      </p:sp>
      <p:pic>
        <p:nvPicPr>
          <p:cNvPr id="8" name="Picture 2" descr="T:\pics\robot-pic-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295400"/>
            <a:ext cx="2384307" cy="2024942"/>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a:off x="3755907" y="2307871"/>
            <a:ext cx="816093" cy="0"/>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6" descr="T:\pics\bad_trajectories - Copy.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4265" y="1204084"/>
            <a:ext cx="1357936" cy="10819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 descr="T:\pics\bad_1 - Copy.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4266" y="2438400"/>
            <a:ext cx="1357936" cy="10819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T:\pics\traj\black_n_white_trajcrf.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77265" y="1397854"/>
            <a:ext cx="2461935" cy="182003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p:cNvCxnSpPr/>
          <p:nvPr/>
        </p:nvCxnSpPr>
        <p:spPr>
          <a:xfrm>
            <a:off x="4814265" y="1204084"/>
            <a:ext cx="1357936" cy="1081916"/>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814266" y="1204084"/>
            <a:ext cx="1357935" cy="1081916"/>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814265" y="2438400"/>
            <a:ext cx="1357937" cy="1081917"/>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814265" y="2438400"/>
            <a:ext cx="1357937" cy="1081917"/>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127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Learning preferences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solidFill>
                  <a:schemeClr val="bg1"/>
                </a:solidFill>
              </a:rPr>
              <a:t>Method 1</a:t>
            </a:r>
          </a:p>
          <a:p>
            <a:r>
              <a:rPr lang="en-US" sz="2400" dirty="0" smtClean="0">
                <a:solidFill>
                  <a:schemeClr val="bg1"/>
                </a:solidFill>
              </a:rPr>
              <a:t>Learning from expert’s Demonstration</a:t>
            </a: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Date Placeholder 4"/>
          <p:cNvSpPr>
            <a:spLocks noGrp="1"/>
          </p:cNvSpPr>
          <p:nvPr>
            <p:ph type="dt" sz="half" idx="10"/>
          </p:nvPr>
        </p:nvSpPr>
        <p:spPr/>
        <p:txBody>
          <a:bodyPr/>
          <a:lstStyle/>
          <a:p>
            <a:fld id="{148E6E98-71E9-4E0C-BF25-F580B18A373E}" type="datetime1">
              <a:rPr lang="en-US" smtClean="0"/>
              <a:t>6/20/2013</a:t>
            </a:fld>
            <a:endParaRPr lang="en-US"/>
          </a:p>
        </p:txBody>
      </p:sp>
      <p:sp>
        <p:nvSpPr>
          <p:cNvPr id="6" name="Slide Number Placeholder 5"/>
          <p:cNvSpPr>
            <a:spLocks noGrp="1"/>
          </p:cNvSpPr>
          <p:nvPr>
            <p:ph type="sldNum" sz="quarter" idx="12"/>
          </p:nvPr>
        </p:nvSpPr>
        <p:spPr/>
        <p:txBody>
          <a:bodyPr/>
          <a:lstStyle/>
          <a:p>
            <a:fld id="{7778C691-F0E5-4E31-A8D8-DC9E4058F630}" type="slidenum">
              <a:rPr lang="en-US" smtClean="0"/>
              <a:t>7</a:t>
            </a:fld>
            <a:endParaRPr lang="en-US"/>
          </a:p>
        </p:txBody>
      </p:sp>
      <p:sp>
        <p:nvSpPr>
          <p:cNvPr id="7" name="TextBox 6"/>
          <p:cNvSpPr txBox="1"/>
          <p:nvPr/>
        </p:nvSpPr>
        <p:spPr>
          <a:xfrm>
            <a:off x="1828800" y="1676400"/>
            <a:ext cx="7543800" cy="338554"/>
          </a:xfrm>
          <a:prstGeom prst="rect">
            <a:avLst/>
          </a:prstGeom>
          <a:noFill/>
        </p:spPr>
        <p:txBody>
          <a:bodyPr wrap="square" rtlCol="0">
            <a:spAutoFit/>
          </a:bodyPr>
          <a:lstStyle/>
          <a:p>
            <a:r>
              <a:rPr lang="en-US" sz="1600" dirty="0" smtClean="0">
                <a:solidFill>
                  <a:schemeClr val="bg1">
                    <a:lumMod val="75000"/>
                  </a:schemeClr>
                </a:solidFill>
              </a:rPr>
              <a:t>   (</a:t>
            </a:r>
            <a:r>
              <a:rPr lang="en-US" sz="1600" dirty="0" err="1" smtClean="0">
                <a:solidFill>
                  <a:schemeClr val="bg1">
                    <a:lumMod val="75000"/>
                  </a:schemeClr>
                </a:solidFill>
              </a:rPr>
              <a:t>Kobel</a:t>
            </a:r>
            <a:r>
              <a:rPr lang="en-US" sz="1600" dirty="0" smtClean="0">
                <a:solidFill>
                  <a:schemeClr val="bg1">
                    <a:lumMod val="75000"/>
                  </a:schemeClr>
                </a:solidFill>
              </a:rPr>
              <a:t> </a:t>
            </a:r>
            <a:r>
              <a:rPr lang="en-US" sz="1600" dirty="0">
                <a:solidFill>
                  <a:schemeClr val="bg1">
                    <a:lumMod val="75000"/>
                  </a:schemeClr>
                </a:solidFill>
              </a:rPr>
              <a:t>and Peters 2011 </a:t>
            </a:r>
            <a:r>
              <a:rPr lang="en-US" sz="1600" dirty="0" smtClean="0">
                <a:solidFill>
                  <a:schemeClr val="bg1">
                    <a:lumMod val="75000"/>
                  </a:schemeClr>
                </a:solidFill>
              </a:rPr>
              <a:t>, </a:t>
            </a:r>
            <a:r>
              <a:rPr lang="en-US" sz="1600" dirty="0" err="1" smtClean="0">
                <a:solidFill>
                  <a:schemeClr val="bg1">
                    <a:lumMod val="75000"/>
                  </a:schemeClr>
                </a:solidFill>
              </a:rPr>
              <a:t>Abbeel</a:t>
            </a:r>
            <a:r>
              <a:rPr lang="en-US" sz="1600" dirty="0" smtClean="0">
                <a:solidFill>
                  <a:schemeClr val="bg1">
                    <a:lumMod val="75000"/>
                  </a:schemeClr>
                </a:solidFill>
              </a:rPr>
              <a:t> </a:t>
            </a:r>
            <a:r>
              <a:rPr lang="en-US" sz="1600" dirty="0">
                <a:solidFill>
                  <a:schemeClr val="bg1">
                    <a:lumMod val="75000"/>
                  </a:schemeClr>
                </a:solidFill>
              </a:rPr>
              <a:t>et. al. </a:t>
            </a:r>
            <a:r>
              <a:rPr lang="en-US" sz="1600" dirty="0" smtClean="0">
                <a:solidFill>
                  <a:schemeClr val="bg1">
                    <a:lumMod val="75000"/>
                  </a:schemeClr>
                </a:solidFill>
              </a:rPr>
              <a:t>2010  , </a:t>
            </a:r>
            <a:r>
              <a:rPr lang="en-US" sz="1600" dirty="0" err="1" smtClean="0">
                <a:solidFill>
                  <a:schemeClr val="bg1">
                    <a:lumMod val="75000"/>
                  </a:schemeClr>
                </a:solidFill>
              </a:rPr>
              <a:t>Ziebrat</a:t>
            </a:r>
            <a:r>
              <a:rPr lang="en-US" sz="1600" dirty="0" smtClean="0">
                <a:solidFill>
                  <a:schemeClr val="bg1">
                    <a:lumMod val="75000"/>
                  </a:schemeClr>
                </a:solidFill>
              </a:rPr>
              <a:t> </a:t>
            </a:r>
            <a:r>
              <a:rPr lang="en-US" sz="1600" dirty="0">
                <a:solidFill>
                  <a:schemeClr val="bg1">
                    <a:lumMod val="75000"/>
                  </a:schemeClr>
                </a:solidFill>
              </a:rPr>
              <a:t>et. al. 2008 , Ratliff et. al. </a:t>
            </a:r>
            <a:r>
              <a:rPr lang="en-US" sz="1600" dirty="0" smtClean="0">
                <a:solidFill>
                  <a:schemeClr val="bg1">
                    <a:lumMod val="75000"/>
                  </a:schemeClr>
                </a:solidFill>
              </a:rPr>
              <a:t>2006)</a:t>
            </a:r>
            <a:endParaRPr lang="en-US" sz="1600" dirty="0">
              <a:solidFill>
                <a:schemeClr val="bg1">
                  <a:lumMod val="75000"/>
                </a:schemeClr>
              </a:solidFill>
            </a:endParaRPr>
          </a:p>
        </p:txBody>
      </p:sp>
    </p:spTree>
    <p:extLst>
      <p:ext uri="{BB962C8B-B14F-4D97-AF65-F5344CB8AC3E}">
        <p14:creationId xmlns:p14="http://schemas.microsoft.com/office/powerpoint/2010/main" val="2114492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Learning preferences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solidFill>
                  <a:schemeClr val="bg1"/>
                </a:solidFill>
              </a:rPr>
              <a:t>Method 1</a:t>
            </a:r>
          </a:p>
          <a:p>
            <a:r>
              <a:rPr lang="en-US" sz="2400" dirty="0" smtClean="0">
                <a:solidFill>
                  <a:schemeClr val="bg1"/>
                </a:solidFill>
              </a:rPr>
              <a:t>Learning from expert’s Demonstration</a:t>
            </a:r>
          </a:p>
          <a:p>
            <a:pPr marL="0" indent="0">
              <a:buNone/>
            </a:pPr>
            <a:endParaRPr lang="en-US" sz="2400" dirty="0">
              <a:solidFill>
                <a:schemeClr val="bg1"/>
              </a:solidFill>
            </a:endParaRPr>
          </a:p>
          <a:p>
            <a:pPr marL="0" indent="0">
              <a:buNone/>
            </a:pPr>
            <a:endParaRPr lang="en-US" sz="2000" dirty="0" smtClean="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Date Placeholder 4"/>
          <p:cNvSpPr>
            <a:spLocks noGrp="1"/>
          </p:cNvSpPr>
          <p:nvPr>
            <p:ph type="dt" sz="half" idx="10"/>
          </p:nvPr>
        </p:nvSpPr>
        <p:spPr/>
        <p:txBody>
          <a:bodyPr/>
          <a:lstStyle/>
          <a:p>
            <a:fld id="{148E6E98-71E9-4E0C-BF25-F580B18A373E}" type="datetime1">
              <a:rPr lang="en-US" smtClean="0"/>
              <a:t>6/20/2013</a:t>
            </a:fld>
            <a:endParaRPr lang="en-US"/>
          </a:p>
        </p:txBody>
      </p:sp>
      <p:sp>
        <p:nvSpPr>
          <p:cNvPr id="6" name="Slide Number Placeholder 5"/>
          <p:cNvSpPr>
            <a:spLocks noGrp="1"/>
          </p:cNvSpPr>
          <p:nvPr>
            <p:ph type="sldNum" sz="quarter" idx="12"/>
          </p:nvPr>
        </p:nvSpPr>
        <p:spPr/>
        <p:txBody>
          <a:bodyPr/>
          <a:lstStyle/>
          <a:p>
            <a:fld id="{7778C691-F0E5-4E31-A8D8-DC9E4058F630}" type="slidenum">
              <a:rPr lang="en-US" smtClean="0"/>
              <a:t>8</a:t>
            </a:fld>
            <a:endParaRPr lang="en-US"/>
          </a:p>
        </p:txBody>
      </p:sp>
      <p:sp>
        <p:nvSpPr>
          <p:cNvPr id="8" name="TextBox 7"/>
          <p:cNvSpPr txBox="1"/>
          <p:nvPr/>
        </p:nvSpPr>
        <p:spPr>
          <a:xfrm>
            <a:off x="857250" y="2438400"/>
            <a:ext cx="8286750" cy="461665"/>
          </a:xfrm>
          <a:prstGeom prst="rect">
            <a:avLst/>
          </a:prstGeom>
          <a:noFill/>
        </p:spPr>
        <p:txBody>
          <a:bodyPr wrap="square" rtlCol="0">
            <a:spAutoFit/>
          </a:bodyPr>
          <a:lstStyle/>
          <a:p>
            <a:pPr marL="342900" indent="-342900">
              <a:buFont typeface="+mj-lt"/>
              <a:buAutoNum type="arabicPeriod"/>
            </a:pPr>
            <a:r>
              <a:rPr lang="en-US" sz="2400" dirty="0" smtClean="0">
                <a:solidFill>
                  <a:schemeClr val="bg1"/>
                </a:solidFill>
              </a:rPr>
              <a:t>Do not scale well to high DoF manipulators</a:t>
            </a:r>
          </a:p>
        </p:txBody>
      </p:sp>
      <p:sp>
        <p:nvSpPr>
          <p:cNvPr id="9" name="TextBox 8"/>
          <p:cNvSpPr txBox="1"/>
          <p:nvPr/>
        </p:nvSpPr>
        <p:spPr>
          <a:xfrm>
            <a:off x="1828800" y="1676400"/>
            <a:ext cx="7543800" cy="338554"/>
          </a:xfrm>
          <a:prstGeom prst="rect">
            <a:avLst/>
          </a:prstGeom>
          <a:noFill/>
        </p:spPr>
        <p:txBody>
          <a:bodyPr wrap="square" rtlCol="0">
            <a:spAutoFit/>
          </a:bodyPr>
          <a:lstStyle/>
          <a:p>
            <a:r>
              <a:rPr lang="en-US" sz="1600" dirty="0" smtClean="0">
                <a:solidFill>
                  <a:schemeClr val="bg1">
                    <a:lumMod val="75000"/>
                  </a:schemeClr>
                </a:solidFill>
              </a:rPr>
              <a:t>   (</a:t>
            </a:r>
            <a:r>
              <a:rPr lang="en-US" sz="1600" dirty="0" err="1" smtClean="0">
                <a:solidFill>
                  <a:schemeClr val="bg1">
                    <a:lumMod val="75000"/>
                  </a:schemeClr>
                </a:solidFill>
              </a:rPr>
              <a:t>Kobel</a:t>
            </a:r>
            <a:r>
              <a:rPr lang="en-US" sz="1600" dirty="0" smtClean="0">
                <a:solidFill>
                  <a:schemeClr val="bg1">
                    <a:lumMod val="75000"/>
                  </a:schemeClr>
                </a:solidFill>
              </a:rPr>
              <a:t> </a:t>
            </a:r>
            <a:r>
              <a:rPr lang="en-US" sz="1600" dirty="0">
                <a:solidFill>
                  <a:schemeClr val="bg1">
                    <a:lumMod val="75000"/>
                  </a:schemeClr>
                </a:solidFill>
              </a:rPr>
              <a:t>and Peters 2011 </a:t>
            </a:r>
            <a:r>
              <a:rPr lang="en-US" sz="1600" dirty="0" smtClean="0">
                <a:solidFill>
                  <a:schemeClr val="bg1">
                    <a:lumMod val="75000"/>
                  </a:schemeClr>
                </a:solidFill>
              </a:rPr>
              <a:t>, </a:t>
            </a:r>
            <a:r>
              <a:rPr lang="en-US" sz="1600" dirty="0" err="1" smtClean="0">
                <a:solidFill>
                  <a:schemeClr val="bg1">
                    <a:lumMod val="75000"/>
                  </a:schemeClr>
                </a:solidFill>
              </a:rPr>
              <a:t>Abbeel</a:t>
            </a:r>
            <a:r>
              <a:rPr lang="en-US" sz="1600" dirty="0" smtClean="0">
                <a:solidFill>
                  <a:schemeClr val="bg1">
                    <a:lumMod val="75000"/>
                  </a:schemeClr>
                </a:solidFill>
              </a:rPr>
              <a:t> </a:t>
            </a:r>
            <a:r>
              <a:rPr lang="en-US" sz="1600" dirty="0">
                <a:solidFill>
                  <a:schemeClr val="bg1">
                    <a:lumMod val="75000"/>
                  </a:schemeClr>
                </a:solidFill>
              </a:rPr>
              <a:t>et. al. </a:t>
            </a:r>
            <a:r>
              <a:rPr lang="en-US" sz="1600" dirty="0" smtClean="0">
                <a:solidFill>
                  <a:schemeClr val="bg1">
                    <a:lumMod val="75000"/>
                  </a:schemeClr>
                </a:solidFill>
              </a:rPr>
              <a:t>2010  , </a:t>
            </a:r>
            <a:r>
              <a:rPr lang="en-US" sz="1600" dirty="0" err="1" smtClean="0">
                <a:solidFill>
                  <a:schemeClr val="bg1">
                    <a:lumMod val="75000"/>
                  </a:schemeClr>
                </a:solidFill>
              </a:rPr>
              <a:t>Ziebrat</a:t>
            </a:r>
            <a:r>
              <a:rPr lang="en-US" sz="1600" dirty="0" smtClean="0">
                <a:solidFill>
                  <a:schemeClr val="bg1">
                    <a:lumMod val="75000"/>
                  </a:schemeClr>
                </a:solidFill>
              </a:rPr>
              <a:t> </a:t>
            </a:r>
            <a:r>
              <a:rPr lang="en-US" sz="1600" dirty="0">
                <a:solidFill>
                  <a:schemeClr val="bg1">
                    <a:lumMod val="75000"/>
                  </a:schemeClr>
                </a:solidFill>
              </a:rPr>
              <a:t>et. al. 2008 , Ratliff et. al. </a:t>
            </a:r>
            <a:r>
              <a:rPr lang="en-US" sz="1600" dirty="0" smtClean="0">
                <a:solidFill>
                  <a:schemeClr val="bg1">
                    <a:lumMod val="75000"/>
                  </a:schemeClr>
                </a:solidFill>
              </a:rPr>
              <a:t>2006)</a:t>
            </a:r>
            <a:endParaRPr lang="en-US" sz="1600" dirty="0">
              <a:solidFill>
                <a:schemeClr val="bg1">
                  <a:lumMod val="75000"/>
                </a:schemeClr>
              </a:solidFill>
            </a:endParaRPr>
          </a:p>
        </p:txBody>
      </p:sp>
    </p:spTree>
    <p:extLst>
      <p:ext uri="{BB962C8B-B14F-4D97-AF65-F5344CB8AC3E}">
        <p14:creationId xmlns:p14="http://schemas.microsoft.com/office/powerpoint/2010/main" val="841786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1"/>
                </a:solidFill>
              </a:rPr>
              <a:t>Learning preferences</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buNone/>
            </a:pPr>
            <a:r>
              <a:rPr lang="en-US" sz="2800" dirty="0" smtClean="0">
                <a:solidFill>
                  <a:schemeClr val="bg1"/>
                </a:solidFill>
              </a:rPr>
              <a:t>Method 1</a:t>
            </a:r>
          </a:p>
          <a:p>
            <a:r>
              <a:rPr lang="en-US" sz="2400" dirty="0" smtClean="0">
                <a:solidFill>
                  <a:schemeClr val="bg1"/>
                </a:solidFill>
              </a:rPr>
              <a:t>Learning from expert’s Demonstration</a:t>
            </a:r>
          </a:p>
          <a:p>
            <a:pPr marL="0" indent="0">
              <a:buNone/>
            </a:pPr>
            <a:endParaRPr lang="en-US" sz="2400" dirty="0">
              <a:solidFill>
                <a:schemeClr val="bg1"/>
              </a:solidFill>
            </a:endParaRPr>
          </a:p>
          <a:p>
            <a:pPr marL="0" indent="0">
              <a:buNone/>
            </a:pPr>
            <a:endParaRPr lang="en-US" sz="2000" dirty="0" smtClean="0">
              <a:solidFill>
                <a:schemeClr val="bg1"/>
              </a:solidFill>
            </a:endParaRPr>
          </a:p>
        </p:txBody>
      </p:sp>
      <p:sp>
        <p:nvSpPr>
          <p:cNvPr id="4" name="Footer Placeholder 3"/>
          <p:cNvSpPr>
            <a:spLocks noGrp="1"/>
          </p:cNvSpPr>
          <p:nvPr>
            <p:ph type="ftr" sz="quarter" idx="11"/>
          </p:nvPr>
        </p:nvSpPr>
        <p:spPr/>
        <p:txBody>
          <a:bodyPr/>
          <a:lstStyle/>
          <a:p>
            <a:r>
              <a:rPr lang="en-US" smtClean="0"/>
              <a:t>Jain, Joachims, Saxena</a:t>
            </a:r>
            <a:endParaRPr lang="en-US"/>
          </a:p>
        </p:txBody>
      </p:sp>
      <p:sp>
        <p:nvSpPr>
          <p:cNvPr id="5" name="Date Placeholder 4"/>
          <p:cNvSpPr>
            <a:spLocks noGrp="1"/>
          </p:cNvSpPr>
          <p:nvPr>
            <p:ph type="dt" sz="half" idx="10"/>
          </p:nvPr>
        </p:nvSpPr>
        <p:spPr/>
        <p:txBody>
          <a:bodyPr/>
          <a:lstStyle/>
          <a:p>
            <a:fld id="{148E6E98-71E9-4E0C-BF25-F580B18A373E}" type="datetime1">
              <a:rPr lang="en-US" smtClean="0"/>
              <a:t>6/20/2013</a:t>
            </a:fld>
            <a:endParaRPr lang="en-US"/>
          </a:p>
        </p:txBody>
      </p:sp>
      <p:sp>
        <p:nvSpPr>
          <p:cNvPr id="6" name="Slide Number Placeholder 5"/>
          <p:cNvSpPr>
            <a:spLocks noGrp="1"/>
          </p:cNvSpPr>
          <p:nvPr>
            <p:ph type="sldNum" sz="quarter" idx="12"/>
          </p:nvPr>
        </p:nvSpPr>
        <p:spPr/>
        <p:txBody>
          <a:bodyPr/>
          <a:lstStyle/>
          <a:p>
            <a:fld id="{7778C691-F0E5-4E31-A8D8-DC9E4058F630}" type="slidenum">
              <a:rPr lang="en-US" smtClean="0"/>
              <a:t>9</a:t>
            </a:fld>
            <a:endParaRPr lang="en-US"/>
          </a:p>
        </p:txBody>
      </p:sp>
      <p:sp>
        <p:nvSpPr>
          <p:cNvPr id="8" name="TextBox 7"/>
          <p:cNvSpPr txBox="1"/>
          <p:nvPr/>
        </p:nvSpPr>
        <p:spPr>
          <a:xfrm>
            <a:off x="857250" y="2438400"/>
            <a:ext cx="8286750" cy="1138773"/>
          </a:xfrm>
          <a:prstGeom prst="rect">
            <a:avLst/>
          </a:prstGeom>
          <a:noFill/>
        </p:spPr>
        <p:txBody>
          <a:bodyPr wrap="square" rtlCol="0">
            <a:spAutoFit/>
          </a:bodyPr>
          <a:lstStyle/>
          <a:p>
            <a:pPr marL="342900" indent="-342900">
              <a:buFont typeface="+mj-lt"/>
              <a:buAutoNum type="arabicPeriod"/>
            </a:pPr>
            <a:r>
              <a:rPr lang="en-US" sz="2400" dirty="0" smtClean="0">
                <a:solidFill>
                  <a:schemeClr val="bg1"/>
                </a:solidFill>
              </a:rPr>
              <a:t>Do not scale well to high DoF manipulators</a:t>
            </a:r>
          </a:p>
          <a:p>
            <a:pPr marL="342900" indent="-342900">
              <a:buFont typeface="+mj-lt"/>
              <a:buAutoNum type="arabicPeriod"/>
            </a:pPr>
            <a:r>
              <a:rPr lang="en-US" sz="2400" i="1" dirty="0" smtClean="0">
                <a:solidFill>
                  <a:schemeClr val="bg1"/>
                </a:solidFill>
              </a:rPr>
              <a:t>Near optimal </a:t>
            </a:r>
            <a:r>
              <a:rPr lang="en-US" sz="2400" dirty="0" smtClean="0">
                <a:solidFill>
                  <a:schemeClr val="bg1"/>
                </a:solidFill>
              </a:rPr>
              <a:t>demonstrations</a:t>
            </a:r>
          </a:p>
          <a:p>
            <a:pPr marL="800100" lvl="1" indent="-342900">
              <a:buFont typeface="Arial" pitchFamily="34" charset="0"/>
              <a:buChar char="•"/>
            </a:pPr>
            <a:r>
              <a:rPr lang="en-US" sz="2000" dirty="0" smtClean="0">
                <a:solidFill>
                  <a:schemeClr val="bg1"/>
                </a:solidFill>
              </a:rPr>
              <a:t>Providing kinesthetic demonstrations on high DoF robots is difficult</a:t>
            </a:r>
            <a:endParaRPr lang="en-US" sz="2000" dirty="0">
              <a:solidFill>
                <a:schemeClr val="bg1"/>
              </a:solidFill>
            </a:endParaRPr>
          </a:p>
        </p:txBody>
      </p:sp>
      <p:sp>
        <p:nvSpPr>
          <p:cNvPr id="9" name="TextBox 8"/>
          <p:cNvSpPr txBox="1"/>
          <p:nvPr/>
        </p:nvSpPr>
        <p:spPr>
          <a:xfrm>
            <a:off x="1828800" y="1676400"/>
            <a:ext cx="7543800" cy="338554"/>
          </a:xfrm>
          <a:prstGeom prst="rect">
            <a:avLst/>
          </a:prstGeom>
          <a:noFill/>
        </p:spPr>
        <p:txBody>
          <a:bodyPr wrap="square" rtlCol="0">
            <a:spAutoFit/>
          </a:bodyPr>
          <a:lstStyle/>
          <a:p>
            <a:r>
              <a:rPr lang="en-US" sz="1600" dirty="0" smtClean="0">
                <a:solidFill>
                  <a:schemeClr val="bg1">
                    <a:lumMod val="75000"/>
                  </a:schemeClr>
                </a:solidFill>
              </a:rPr>
              <a:t>   (</a:t>
            </a:r>
            <a:r>
              <a:rPr lang="en-US" sz="1600" dirty="0" err="1" smtClean="0">
                <a:solidFill>
                  <a:schemeClr val="bg1">
                    <a:lumMod val="75000"/>
                  </a:schemeClr>
                </a:solidFill>
              </a:rPr>
              <a:t>Kobel</a:t>
            </a:r>
            <a:r>
              <a:rPr lang="en-US" sz="1600" dirty="0" smtClean="0">
                <a:solidFill>
                  <a:schemeClr val="bg1">
                    <a:lumMod val="75000"/>
                  </a:schemeClr>
                </a:solidFill>
              </a:rPr>
              <a:t> </a:t>
            </a:r>
            <a:r>
              <a:rPr lang="en-US" sz="1600" dirty="0">
                <a:solidFill>
                  <a:schemeClr val="bg1">
                    <a:lumMod val="75000"/>
                  </a:schemeClr>
                </a:solidFill>
              </a:rPr>
              <a:t>and Peters 2011 </a:t>
            </a:r>
            <a:r>
              <a:rPr lang="en-US" sz="1600" dirty="0" smtClean="0">
                <a:solidFill>
                  <a:schemeClr val="bg1">
                    <a:lumMod val="75000"/>
                  </a:schemeClr>
                </a:solidFill>
              </a:rPr>
              <a:t>, </a:t>
            </a:r>
            <a:r>
              <a:rPr lang="en-US" sz="1600" dirty="0" err="1" smtClean="0">
                <a:solidFill>
                  <a:schemeClr val="bg1">
                    <a:lumMod val="75000"/>
                  </a:schemeClr>
                </a:solidFill>
              </a:rPr>
              <a:t>Abbeel</a:t>
            </a:r>
            <a:r>
              <a:rPr lang="en-US" sz="1600" dirty="0" smtClean="0">
                <a:solidFill>
                  <a:schemeClr val="bg1">
                    <a:lumMod val="75000"/>
                  </a:schemeClr>
                </a:solidFill>
              </a:rPr>
              <a:t> </a:t>
            </a:r>
            <a:r>
              <a:rPr lang="en-US" sz="1600" dirty="0">
                <a:solidFill>
                  <a:schemeClr val="bg1">
                    <a:lumMod val="75000"/>
                  </a:schemeClr>
                </a:solidFill>
              </a:rPr>
              <a:t>et. al. </a:t>
            </a:r>
            <a:r>
              <a:rPr lang="en-US" sz="1600" dirty="0" smtClean="0">
                <a:solidFill>
                  <a:schemeClr val="bg1">
                    <a:lumMod val="75000"/>
                  </a:schemeClr>
                </a:solidFill>
              </a:rPr>
              <a:t>2010  , </a:t>
            </a:r>
            <a:r>
              <a:rPr lang="en-US" sz="1600" dirty="0" err="1" smtClean="0">
                <a:solidFill>
                  <a:schemeClr val="bg1">
                    <a:lumMod val="75000"/>
                  </a:schemeClr>
                </a:solidFill>
              </a:rPr>
              <a:t>Ziebrat</a:t>
            </a:r>
            <a:r>
              <a:rPr lang="en-US" sz="1600" dirty="0" smtClean="0">
                <a:solidFill>
                  <a:schemeClr val="bg1">
                    <a:lumMod val="75000"/>
                  </a:schemeClr>
                </a:solidFill>
              </a:rPr>
              <a:t> </a:t>
            </a:r>
            <a:r>
              <a:rPr lang="en-US" sz="1600" dirty="0">
                <a:solidFill>
                  <a:schemeClr val="bg1">
                    <a:lumMod val="75000"/>
                  </a:schemeClr>
                </a:solidFill>
              </a:rPr>
              <a:t>et. al. 2008 , Ratliff et. al. </a:t>
            </a:r>
            <a:r>
              <a:rPr lang="en-US" sz="1600" dirty="0" smtClean="0">
                <a:solidFill>
                  <a:schemeClr val="bg1">
                    <a:lumMod val="75000"/>
                  </a:schemeClr>
                </a:solidFill>
              </a:rPr>
              <a:t>2006)</a:t>
            </a:r>
            <a:endParaRPr lang="en-US" sz="1600" dirty="0">
              <a:solidFill>
                <a:schemeClr val="bg1">
                  <a:lumMod val="75000"/>
                </a:schemeClr>
              </a:solidFill>
            </a:endParaRPr>
          </a:p>
        </p:txBody>
      </p:sp>
    </p:spTree>
    <p:custDataLst>
      <p:tags r:id="rId1"/>
    </p:custDataLst>
    <p:extLst>
      <p:ext uri="{BB962C8B-B14F-4D97-AF65-F5344CB8AC3E}">
        <p14:creationId xmlns:p14="http://schemas.microsoft.com/office/powerpoint/2010/main" val="4238688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7|5.3"/>
</p:tagLst>
</file>

<file path=ppt/tags/tag2.xml><?xml version="1.0" encoding="utf-8"?>
<p:tagLst xmlns:a="http://schemas.openxmlformats.org/drawingml/2006/main" xmlns:r="http://schemas.openxmlformats.org/officeDocument/2006/relationships" xmlns:p="http://schemas.openxmlformats.org/presentationml/2006/main">
  <p:tag name="TIMING" val="|5.2|6.4"/>
</p:tagLst>
</file>

<file path=ppt/tags/tag3.xml><?xml version="1.0" encoding="utf-8"?>
<p:tagLst xmlns:a="http://schemas.openxmlformats.org/drawingml/2006/main" xmlns:r="http://schemas.openxmlformats.org/officeDocument/2006/relationships" xmlns:p="http://schemas.openxmlformats.org/presentationml/2006/main">
  <p:tag name="TIMING" val="|18.7"/>
</p:tagLst>
</file>

<file path=ppt/tags/tag4.xml><?xml version="1.0" encoding="utf-8"?>
<p:tagLst xmlns:a="http://schemas.openxmlformats.org/drawingml/2006/main" xmlns:r="http://schemas.openxmlformats.org/officeDocument/2006/relationships" xmlns:p="http://schemas.openxmlformats.org/presentationml/2006/main">
  <p:tag name="TIMING" val="|17.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2499</TotalTime>
  <Words>1247</Words>
  <Application>Microsoft Office PowerPoint</Application>
  <PresentationFormat>On-screen Show (4:3)</PresentationFormat>
  <Paragraphs>227</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Learning Preferences on Trajectories via Iterative Improvement</vt:lpstr>
      <vt:lpstr>Motivation</vt:lpstr>
      <vt:lpstr>Example of Preferences</vt:lpstr>
      <vt:lpstr>Example of Preferences</vt:lpstr>
      <vt:lpstr>Example of Preferences</vt:lpstr>
      <vt:lpstr>Example of Preferences</vt:lpstr>
      <vt:lpstr>Learning preferences</vt:lpstr>
      <vt:lpstr>Learning preferences</vt:lpstr>
      <vt:lpstr>Learning preferences</vt:lpstr>
      <vt:lpstr>Learning preferences</vt:lpstr>
      <vt:lpstr>Learning preferences</vt:lpstr>
      <vt:lpstr>Learning preferences</vt:lpstr>
      <vt:lpstr>Learning preferences</vt:lpstr>
      <vt:lpstr>Iterative Improvement</vt:lpstr>
      <vt:lpstr>Result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ashesh</dc:creator>
  <cp:lastModifiedBy>Ashesh</cp:lastModifiedBy>
  <cp:revision>228</cp:revision>
  <dcterms:created xsi:type="dcterms:W3CDTF">2013-06-06T13:05:29Z</dcterms:created>
  <dcterms:modified xsi:type="dcterms:W3CDTF">2013-06-20T12:23:14Z</dcterms:modified>
</cp:coreProperties>
</file>