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443" r:id="rId2"/>
    <p:sldId id="460" r:id="rId3"/>
    <p:sldId id="476" r:id="rId4"/>
    <p:sldId id="477" r:id="rId5"/>
    <p:sldId id="479" r:id="rId6"/>
    <p:sldId id="513" r:id="rId7"/>
    <p:sldId id="480" r:id="rId8"/>
    <p:sldId id="535" r:id="rId9"/>
    <p:sldId id="483" r:id="rId10"/>
    <p:sldId id="525" r:id="rId11"/>
    <p:sldId id="526" r:id="rId12"/>
    <p:sldId id="527" r:id="rId13"/>
    <p:sldId id="528" r:id="rId14"/>
    <p:sldId id="529" r:id="rId15"/>
    <p:sldId id="534" r:id="rId16"/>
    <p:sldId id="532" r:id="rId17"/>
    <p:sldId id="533" r:id="rId18"/>
    <p:sldId id="4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8" autoAdjust="0"/>
    <p:restoredTop sz="94660"/>
  </p:normalViewPr>
  <p:slideViewPr>
    <p:cSldViewPr>
      <p:cViewPr>
        <p:scale>
          <a:sx n="80" d="100"/>
          <a:sy n="80" d="100"/>
        </p:scale>
        <p:origin x="-9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69523-016A-40AF-9D86-632794FF09FF}" type="datetimeFigureOut">
              <a:rPr lang="en-GB" smtClean="0"/>
              <a:t>02/08/2012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20EA-CA00-4FF3-A141-185C16B2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A0F0-7B4A-4997-94B2-C5931CD8CC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2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83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6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6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6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8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7D95-6C50-40BE-AD9C-00445FC35F8A}" type="datetimeFigureOut">
              <a:rPr lang="en-US" smtClean="0"/>
              <a:pPr/>
              <a:t>02-Aug-12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6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387424"/>
            <a:ext cx="8715436" cy="35719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Kernel Learning with a Million Kernels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05619" y="3188355"/>
            <a:ext cx="4214853" cy="1100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ea typeface="+mj-ea"/>
                <a:cs typeface="+mj-cs"/>
              </a:rPr>
              <a:t>VN Vishwanathan</a:t>
            </a:r>
            <a:endParaRPr kumimoji="0" lang="en-US" sz="40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Purdue University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8607" y="3059766"/>
            <a:ext cx="4071934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Ashesh Jain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IIT Delhi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157" y="4417088"/>
            <a:ext cx="4357686" cy="1100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Manik Varma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Microsoft Research India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592527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 appear SIGKDD 2012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9719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Handling function and gradient noise.</a:t>
                </a: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 Non-monotone </a:t>
                </a:r>
                <a:r>
                  <a:rPr lang="en-US" sz="2800" dirty="0">
                    <a:solidFill>
                      <a:schemeClr val="bg1"/>
                    </a:solidFill>
                  </a:rPr>
                  <a:t>rule</a:t>
                </a:r>
                <a:r>
                  <a:rPr lang="en-US" sz="36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50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050">
                            <a:solidFill>
                              <a:schemeClr val="bg1"/>
                            </a:solidFill>
                            <a:latin typeface="Cambria Math"/>
                          </a:rPr>
                          <m:t>𝛻</m:t>
                        </m:r>
                        <m: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50" i="1">
                        <a:solidFill>
                          <a:schemeClr val="bg1"/>
                        </a:solidFill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5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0≤</m:t>
                            </m:r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50" i="1">
                        <a:solidFill>
                          <a:schemeClr val="bg1"/>
                        </a:solidFill>
                        <a:latin typeface="Cambria Math"/>
                      </a:rPr>
                      <m:t>− </m:t>
                    </m:r>
                    <m:r>
                      <a:rPr lang="en-US" sz="2050" i="1">
                        <a:solidFill>
                          <a:schemeClr val="bg1"/>
                        </a:solidFill>
                        <a:latin typeface="Cambria Math"/>
                      </a:rPr>
                      <m:t>𝛾</m:t>
                    </m:r>
                    <m:r>
                      <a:rPr lang="en-US" sz="2050" i="1">
                        <a:solidFill>
                          <a:schemeClr val="bg1"/>
                        </a:solidFill>
                        <a:latin typeface="Cambria Math"/>
                      </a:rPr>
                      <m:t>𝑠</m:t>
                    </m:r>
                    <m:sSubSup>
                      <m:sSubSupPr>
                        <m:ctrlP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5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𝛻</m:t>
                            </m:r>
                            <m:r>
                              <a:rPr lang="en-US" sz="205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5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5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5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5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5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05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9719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160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SPG Solution – Non-Monotone Rule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1" y="1900275"/>
            <a:ext cx="7498097" cy="49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496" y="1481328"/>
            <a:ext cx="10092856" cy="544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SPG Solution – </a:t>
            </a:r>
            <a:r>
              <a:rPr lang="en-US" dirty="0" smtClean="0">
                <a:solidFill>
                  <a:schemeClr val="bg1"/>
                </a:solidFill>
              </a:rPr>
              <a:t>SVM Precision Tuning</a:t>
            </a:r>
            <a:endParaRPr lang="en-US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555733" y="2420888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94418" y="3985644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56428" y="4869160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944" y="5517232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77154" y="2708920"/>
            <a:ext cx="301192" cy="1152128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14260" y="4303119"/>
            <a:ext cx="164086" cy="494033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83968" y="5131211"/>
            <a:ext cx="393186" cy="386021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040" y="2924944"/>
            <a:ext cx="720080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3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0442" y="4407495"/>
            <a:ext cx="720080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0131" y="5324221"/>
            <a:ext cx="720080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00568" y="3086047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92572" y="3753036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7189" y="4422303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2006" y="5216209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16593" y="2636912"/>
            <a:ext cx="390338" cy="4491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35812" y="3356992"/>
            <a:ext cx="188116" cy="36732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15201" y="4005064"/>
            <a:ext cx="49635" cy="36732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8706" y="4717857"/>
            <a:ext cx="51312" cy="41335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57171" y="5432233"/>
            <a:ext cx="310773" cy="15700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75757" y="2298067"/>
            <a:ext cx="93600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0.5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2825" y="3054151"/>
            <a:ext cx="93600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0.2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28801" y="3861048"/>
            <a:ext cx="93600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0.3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28800" y="4645737"/>
            <a:ext cx="93600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0.1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55746" y="5555053"/>
            <a:ext cx="936005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0.1 </a:t>
            </a:r>
            <a:r>
              <a:rPr lang="en-US" sz="2400" b="1" dirty="0" err="1" smtClean="0">
                <a:solidFill>
                  <a:schemeClr val="bg1"/>
                </a:solidFill>
              </a:rPr>
              <a:t>hr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16216" y="1484784"/>
            <a:ext cx="504056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516216" y="1988840"/>
            <a:ext cx="504056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4288" y="119675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SPG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64288" y="17008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PGD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0192" y="1196752"/>
            <a:ext cx="2088232" cy="1101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071546"/>
            <a:ext cx="9144000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SPG requires fewer function and gradient evaluations due to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The 2</a:t>
            </a:r>
            <a:r>
              <a:rPr lang="en-US" sz="2800" baseline="30000" dirty="0" smtClean="0">
                <a:solidFill>
                  <a:schemeClr val="bg1"/>
                </a:solidFill>
                <a:ea typeface="+mj-ea"/>
                <a:cs typeface="+mj-cs"/>
              </a:rPr>
              <a:t>nd</a:t>
            </a: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order spectral step length estimation.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The non-monotone line search criterion.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SPG is more robust to </a:t>
            </a:r>
            <a:r>
              <a:rPr lang="en-US" sz="2800" dirty="0">
                <a:solidFill>
                  <a:schemeClr val="bg1"/>
                </a:solidFill>
                <a:ea typeface="+mj-ea"/>
                <a:cs typeface="+mj-cs"/>
              </a:rPr>
              <a:t>n</a:t>
            </a: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oisy function and gradient values due to the non-monotone line search criterion.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SPG never needs to solve an SVM with high precision due to our precision tuning strategy.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SPG needs to perform only a single projection per step.</a:t>
            </a: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SPG 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2800" b="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1: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←0</m:t>
                    </m:r>
                  </m:oMath>
                </a14:m>
                <a:endParaRPr lang="en-US" sz="2800" b="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b="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Initialize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randomly</m:t>
                    </m:r>
                  </m:oMath>
                </a14:m>
                <a:endParaRPr lang="en-US" sz="2800" b="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3:</a:t>
                </a:r>
                <a:r>
                  <a:rPr lang="en-US" sz="2800" b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𝐫𝐞𝐩𝐞𝐚𝐭</m:t>
                    </m:r>
                  </m:oMath>
                </a14:m>
                <a:endParaRPr lang="en-US" sz="2800" b="1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4:</a:t>
                </a:r>
                <a:r>
                  <a:rPr lang="en-US" sz="2800" b="1" dirty="0">
                    <a:solidFill>
                      <a:schemeClr val="bg1"/>
                    </a:solidFill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𝛂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SolveSVM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(</m:t>
                    </m:r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𝐊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𝐝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ϵ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)</m:t>
                    </m:r>
                  </m:oMath>
                </a14:m>
                <a:endParaRPr lang="en-US" sz="2800" b="1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5:</a:t>
                </a:r>
                <a:r>
                  <a:rPr lang="en-US" sz="2800" b="1" dirty="0">
                    <a:solidFill>
                      <a:schemeClr val="bg1"/>
                    </a:solidFill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𝜆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SpectralStepLength</m:t>
                    </m:r>
                  </m:oMath>
                </a14:m>
                <a:endParaRPr lang="en-US" sz="2800" b="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6: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𝐩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 −</m:t>
                    </m:r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𝐏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𝐝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 −</m:t>
                        </m:r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𝛌𝛁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𝑊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800" b="1" i="1" dirty="0" smtClean="0">
                  <a:solidFill>
                    <a:schemeClr val="bg1"/>
                  </a:solidFill>
                  <a:latin typeface="Cambria Math"/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7:</a:t>
                </a:r>
                <a:r>
                  <a:rPr lang="en-US" sz="2800" b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s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Non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Monotone</m:t>
                    </m:r>
                  </m:oMath>
                </a14:m>
                <a:endParaRPr lang="en-US" sz="2800" b="0" i="0" dirty="0" smtClean="0">
                  <a:solidFill>
                    <a:schemeClr val="bg1"/>
                  </a:solidFill>
                  <a:latin typeface="Cambria Math"/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8:</a:t>
                </a:r>
                <a:r>
                  <a:rPr lang="en-US" sz="2800" b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ϵ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TuneSVMPrecision</m:t>
                    </m:r>
                  </m:oMath>
                </a14:m>
                <a:endParaRPr lang="en-US" sz="2800" b="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9:</a:t>
                </a:r>
                <a:r>
                  <a:rPr lang="en-US" sz="2800" b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←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 −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s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𝐩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10: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𝐮𝐧𝐭𝐢𝐥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converged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36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SPG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Sum of kernels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𝑝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regularization</a:t>
                </a: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Product </a:t>
                </a:r>
                <a:r>
                  <a:rPr lang="en-US" sz="2800" dirty="0">
                    <a:solidFill>
                      <a:schemeClr val="bg1"/>
                    </a:solidFill>
                  </a:rPr>
                  <a:t>of kernels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regularization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</a:p>
              <a:p>
                <a:pPr>
                  <a:spcBef>
                    <a:spcPct val="0"/>
                  </a:spcBef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4"/>
                <a:stretch>
                  <a:fillRect l="-1160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 on Large Scale Data 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23" y="1628800"/>
            <a:ext cx="6874436" cy="215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23" y="4221088"/>
            <a:ext cx="6874436" cy="25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2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</a:rPr>
                  <a:t>Sum of kernels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regularization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160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on </a:t>
            </a:r>
            <a:r>
              <a:rPr lang="en-US" dirty="0" smtClean="0">
                <a:solidFill>
                  <a:schemeClr val="bg1"/>
                </a:solidFill>
              </a:rPr>
              <a:t>Small Scale </a:t>
            </a:r>
            <a:r>
              <a:rPr lang="en-US" dirty="0">
                <a:solidFill>
                  <a:schemeClr val="bg1"/>
                </a:solidFill>
              </a:rPr>
              <a:t>Data Sets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97696"/>
                  </p:ext>
                </p:extLst>
              </p:nvPr>
            </p:nvGraphicFramePr>
            <p:xfrm>
              <a:off x="467544" y="2276873"/>
              <a:ext cx="8208911" cy="21945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27765"/>
                    <a:gridCol w="1812885"/>
                    <a:gridCol w="1584176"/>
                    <a:gridCol w="1543925"/>
                    <a:gridCol w="1440160"/>
                  </a:tblGrid>
                  <a:tr h="336037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Data Sets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SimpleMKL</a:t>
                          </a:r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Shogun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PGD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SPG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336037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Wpbc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400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356.4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15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7.7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38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17.6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4.2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</a:tr>
                  <a:tr h="336037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Breast - Cancer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676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356.4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12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1.2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57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85.1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0.6     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</a:tr>
                  <a:tr h="336037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Australian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  383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33.5      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1094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621.6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  29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7.1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 10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0.8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</a:tr>
                  <a:tr h="265151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Ionosphere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1247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680.0  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107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18.8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1392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824.2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 39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6.8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</a:tr>
                  <a:tr h="336037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Sonar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1468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1252.7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935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65.0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– 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273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64.0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97696"/>
                  </p:ext>
                </p:extLst>
              </p:nvPr>
            </p:nvGraphicFramePr>
            <p:xfrm>
              <a:off x="467544" y="2276873"/>
              <a:ext cx="8208911" cy="21945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27765"/>
                    <a:gridCol w="1812885"/>
                    <a:gridCol w="1584176"/>
                    <a:gridCol w="1543925"/>
                    <a:gridCol w="144016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Data Sets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SimpleMKL</a:t>
                          </a:r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Shogun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PGD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SPG (s)</a:t>
                          </a:r>
                          <a:endParaRPr lang="en-US" b="0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Wpbc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1">
                          <a:blip r:embed="rId4"/>
                          <a:stretch>
                            <a:fillRect l="-101347" t="-108333" r="-2525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1">
                          <a:blip r:embed="rId4"/>
                          <a:stretch>
                            <a:fillRect l="-230000" t="-108333" r="-18846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1">
                          <a:blip r:embed="rId4"/>
                          <a:stretch>
                            <a:fillRect l="-339130" t="-108333" r="-9367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1">
                          <a:blip r:embed="rId4"/>
                          <a:stretch>
                            <a:fillRect l="-470763" t="-108333" r="-424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Breast - Cancer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1347" t="-208333" r="-25252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30000" t="-208333" r="-18846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339130" t="-208333" r="-9367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70763" t="-208333" r="-424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Australian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1347" t="-308333" r="-25252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30000" t="-308333" r="-18846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339130" t="-308333" r="-9367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70763" t="-308333" r="-424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Ionosphere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1347" t="-408333" r="-25252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30000" t="-408333" r="-18846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339130" t="-408333" r="-9367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70763" t="-408333" r="-424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Sonar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blipFill rotWithShape="1">
                          <a:blip r:embed="rId4"/>
                          <a:stretch>
                            <a:fillRect l="-101347" t="-508333" r="-25252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blipFill rotWithShape="1">
                          <a:blip r:embed="rId4"/>
                          <a:stretch>
                            <a:fillRect l="-230000" t="-508333" r="-18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Arial" pitchFamily="34" charset="0"/>
                              <a:cs typeface="Arial" pitchFamily="34" charset="0"/>
                            </a:rPr>
                            <a:t>– 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blipFill rotWithShape="1">
                          <a:blip r:embed="rId4"/>
                          <a:stretch>
                            <a:fillRect l="-470763" t="-508333" r="-424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457200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Scaling with the number of training points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SPG Scaling 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649444"/>
            <a:ext cx="9912424" cy="514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84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457200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Scaling with the number of kernels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SPG Scaling 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344" y="1645920"/>
            <a:ext cx="9909071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Acknowledgements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Kamal Gupta (IITD)</a:t>
            </a:r>
          </a:p>
          <a:p>
            <a:pPr marL="457200" indent="-457200">
              <a:buFont typeface="Arial" pitchFamily="34" charset="0"/>
              <a:buChar char="•"/>
            </a:pPr>
            <a:endParaRPr kumimoji="0" lang="en-US" sz="320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kumimoji="0" lang="en-US" sz="32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Subhashis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 Banerjee (IITD)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  <a:ea typeface="+mj-ea"/>
              <a:cs typeface="+mj-c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The Computer Services Center at IIT Delhi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6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The objective in kernel learning is to jointly learn both SVM and kernel parameters from training data.</a:t>
                </a:r>
              </a:p>
              <a:p>
                <a:pPr lvl="1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Kernel parameterizations</a:t>
                </a:r>
              </a:p>
              <a:p>
                <a:pPr lvl="1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Linear 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𝐾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lvl="1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Non-linear 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𝐾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Regularizers</a:t>
                </a:r>
              </a:p>
              <a:p>
                <a:pPr lvl="1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Sparse </a:t>
                </a:r>
                <a:r>
                  <a:rPr lang="en-US" sz="2800" i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l</a:t>
                </a:r>
                <a:r>
                  <a:rPr lang="en-US" sz="2800" baseline="-250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1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</a:p>
              <a:p>
                <a:pPr lvl="1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Sparse and non-sparse </a:t>
                </a:r>
                <a:r>
                  <a:rPr lang="en-US" sz="2800" i="1" dirty="0" err="1" smtClean="0">
                    <a:solidFill>
                      <a:schemeClr val="bg1"/>
                    </a:solidFill>
                  </a:rPr>
                  <a:t>l</a:t>
                </a:r>
                <a:r>
                  <a:rPr lang="en-US" sz="2800" i="1" baseline="-25000" dirty="0" err="1" smtClean="0">
                    <a:solidFill>
                      <a:schemeClr val="bg1"/>
                    </a:solidFill>
                  </a:rPr>
                  <a:t>p</a:t>
                </a:r>
                <a:r>
                  <a:rPr lang="en-US" sz="2800" baseline="-25000" dirty="0" smtClean="0">
                    <a:solidFill>
                      <a:schemeClr val="bg1"/>
                    </a:solidFill>
                  </a:rPr>
                  <a:t>&gt;1</a:t>
                </a: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lvl="1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Log determinant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365" t="-985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Kernel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2800" i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P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= </a:t>
                </a:r>
                <a:r>
                  <a:rPr lang="en-US" sz="28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Min</a:t>
                </a:r>
                <a:r>
                  <a:rPr lang="en-US" sz="2800" b="1" baseline="-250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w</a:t>
                </a:r>
                <a:r>
                  <a:rPr lang="en-US" sz="2800" baseline="-250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,</a:t>
                </a:r>
                <a:r>
                  <a:rPr lang="en-US" sz="2800" i="1" baseline="-250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b</a:t>
                </a:r>
                <a:r>
                  <a:rPr lang="en-US" sz="2800" baseline="-250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,</a:t>
                </a:r>
                <a:r>
                  <a:rPr lang="en-US" sz="2800" b="1" baseline="-250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d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	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𝐰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𝑡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𝐰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𝛟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j-ea"/>
                                        <a:cs typeface="+mj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j-ea"/>
                                        <a:cs typeface="+mj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+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𝑏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j-ea"/>
                                    <a:cs typeface="+mj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𝑟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	s. t. 	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𝐝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∈ 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𝑫</m:t>
                    </m:r>
                  </m:oMath>
                </a14:m>
                <a:endParaRPr lang="en-US" sz="2800" b="1" i="1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lvl="4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𝐾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𝐱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𝐱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)=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𝛟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𝛟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≻0   ∀</m:t>
                    </m:r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𝐝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𝐷</m:t>
                    </m:r>
                  </m:oMath>
                </a14:m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 lvl="4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𝛁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𝐾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𝛁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𝐝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  <a:ea typeface="+mj-ea"/>
                        <a:cs typeface="+mj-cs"/>
                      </a:rPr>
                      <m:t>𝑟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exist and are continuous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36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GMKL Primal Formulation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The GMKL primal formulation for binary classification.</a:t>
                </a: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i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= </a:t>
                </a:r>
                <a:r>
                  <a:rPr lang="en-US" sz="2800" dirty="0" err="1" smtClean="0">
                    <a:solidFill>
                      <a:schemeClr val="bg1"/>
                    </a:solidFill>
                  </a:rPr>
                  <a:t>Min</a:t>
                </a:r>
                <a:r>
                  <a:rPr lang="en-US" sz="2800" b="1" baseline="-25000" dirty="0" err="1" smtClean="0">
                    <a:solidFill>
                      <a:schemeClr val="bg1"/>
                    </a:solidFill>
                  </a:rPr>
                  <a:t>w</a:t>
                </a:r>
                <a:r>
                  <a:rPr lang="en-US" sz="2800" baseline="-25000" dirty="0" err="1" smtClean="0">
                    <a:solidFill>
                      <a:schemeClr val="bg1"/>
                    </a:solidFill>
                  </a:rPr>
                  <a:t>,</a:t>
                </a:r>
                <a:r>
                  <a:rPr lang="en-US" sz="2800" i="1" baseline="-25000" dirty="0" err="1" smtClean="0">
                    <a:solidFill>
                      <a:schemeClr val="bg1"/>
                    </a:solidFill>
                  </a:rPr>
                  <a:t>b</a:t>
                </a:r>
                <a:r>
                  <a:rPr lang="en-US" sz="2800" baseline="-25000" dirty="0" err="1" smtClean="0">
                    <a:solidFill>
                      <a:schemeClr val="bg1"/>
                    </a:solidFill>
                  </a:rPr>
                  <a:t>,</a:t>
                </a:r>
                <a:r>
                  <a:rPr lang="en-US" sz="2800" b="1" baseline="-25000" dirty="0" err="1" smtClean="0">
                    <a:solidFill>
                      <a:schemeClr val="bg1"/>
                    </a:solidFill>
                  </a:rPr>
                  <a:t>d</a:t>
                </a:r>
                <a:r>
                  <a:rPr lang="en-US" sz="2800" b="1" baseline="-25000" dirty="0">
                    <a:solidFill>
                      <a:schemeClr val="bg1"/>
                    </a:solidFill>
                  </a:rPr>
                  <a:t>, </a:t>
                </a:r>
                <a:r>
                  <a:rPr lang="en-US" sz="2800" b="1" baseline="-25000" dirty="0" smtClean="0">
                    <a:solidFill>
                      <a:schemeClr val="bg1"/>
                    </a:solidFill>
                  </a:rPr>
                  <a:t>𝜉	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bg1"/>
                            </a:solidFill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800" b="1">
                        <a:solidFill>
                          <a:schemeClr val="bg1"/>
                        </a:solidFill>
                        <a:latin typeface="Cambria Math"/>
                      </a:rPr>
                      <m:t>𝐰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>
                            <a:solidFill>
                              <a:schemeClr val="bg1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>
                    <a:solidFill>
                      <a:schemeClr val="bg1"/>
                    </a:solidFill>
                  </a:rPr>
                  <a:t>	s. t. 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𝛟</m:t>
                            </m:r>
                          </m:e>
                          <m:sub>
                            <m:r>
                              <a:rPr lang="en-US" sz="2800" b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𝐝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≥1 −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bg1"/>
                        </a:solidFill>
                        <a:latin typeface="Cambria Math"/>
                      </a:rPr>
                      <m:t>𝐝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∈ 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800" b="1" i="1" dirty="0" smtClean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2800" b="1" i="1" dirty="0">
                  <a:solidFill>
                    <a:schemeClr val="bg1"/>
                  </a:solidFill>
                </a:endParaRPr>
              </a:p>
              <a:p>
                <a:pPr marL="457200" indent="-457200"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Intermediate Dual</a:t>
                </a:r>
              </a:p>
              <a:p>
                <a:pPr>
                  <a:spcBef>
                    <a:spcPct val="0"/>
                  </a:spcBef>
                  <a:defRPr/>
                </a:pP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sz="2400" i="1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= </a:t>
                </a:r>
                <a:r>
                  <a:rPr lang="en-US" sz="2800" dirty="0" smtClean="0">
                    <a:solidFill>
                      <a:prstClr val="white"/>
                    </a:solidFill>
                    <a:sym typeface="Symbol"/>
                  </a:rPr>
                  <a:t>Min</a:t>
                </a:r>
                <a:r>
                  <a:rPr lang="en-US" sz="2800" b="1" baseline="-25000" dirty="0">
                    <a:solidFill>
                      <a:prstClr val="white"/>
                    </a:solidFill>
                    <a:sym typeface="Symbol"/>
                  </a:rPr>
                  <a:t>d</a:t>
                </a:r>
                <a:r>
                  <a:rPr lang="en-US" sz="2800" b="1" baseline="-25000" dirty="0" smtClean="0">
                    <a:solidFill>
                      <a:prstClr val="white"/>
                    </a:solidFill>
                    <a:sym typeface="Symbol"/>
                  </a:rPr>
                  <a:t> 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Max</a:t>
                </a:r>
                <a:r>
                  <a:rPr lang="en-US" sz="2800" b="1" baseline="-25000" dirty="0">
                    <a:solidFill>
                      <a:prstClr val="white"/>
                    </a:solidFill>
                    <a:sym typeface="Symbol"/>
                  </a:rPr>
                  <a:t> 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	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1</a:t>
                </a:r>
                <a:r>
                  <a:rPr lang="en-US" sz="2800" i="1" baseline="30000" dirty="0">
                    <a:solidFill>
                      <a:prstClr val="white"/>
                    </a:solidFill>
                    <a:sym typeface="Symbol"/>
                  </a:rPr>
                  <a:t>t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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 – </a:t>
                </a:r>
                <a:r>
                  <a:rPr lang="en-US" sz="2800" dirty="0">
                    <a:solidFill>
                      <a:prstClr val="white"/>
                    </a:solidFill>
                  </a:rPr>
                  <a:t>½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</a:t>
                </a:r>
                <a:r>
                  <a:rPr lang="en-US" sz="2800" i="1" baseline="30000" dirty="0">
                    <a:solidFill>
                      <a:prstClr val="white"/>
                    </a:solidFill>
                    <a:sym typeface="Symbol"/>
                  </a:rPr>
                  <a:t>t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YK</a:t>
                </a:r>
                <a:r>
                  <a:rPr lang="en-US" sz="2800" b="1" baseline="-25000" dirty="0">
                    <a:solidFill>
                      <a:prstClr val="white"/>
                    </a:solidFill>
                    <a:sym typeface="Symbol"/>
                  </a:rPr>
                  <a:t>d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Y</a:t>
                </a:r>
                <a:r>
                  <a:rPr lang="en-US" sz="2800" i="1" baseline="-25000" dirty="0">
                    <a:solidFill>
                      <a:prstClr val="white"/>
                    </a:solidFill>
                    <a:sym typeface="Symbol"/>
                  </a:rPr>
                  <a:t> </a:t>
                </a:r>
                <a:r>
                  <a:rPr lang="en-US" sz="2800" i="1" dirty="0">
                    <a:solidFill>
                      <a:prstClr val="white"/>
                    </a:solidFill>
                    <a:sym typeface="Symbol"/>
                  </a:rPr>
                  <a:t> + r(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d</a:t>
                </a:r>
                <a:r>
                  <a:rPr lang="en-US" sz="2800" i="1" dirty="0">
                    <a:solidFill>
                      <a:prstClr val="white"/>
                    </a:solidFill>
                    <a:sym typeface="Symbol"/>
                  </a:rPr>
                  <a:t>)</a:t>
                </a:r>
                <a:endParaRPr lang="en-US" sz="2800" dirty="0">
                  <a:solidFill>
                    <a:prstClr val="white"/>
                  </a:solidFill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sz="2800" dirty="0">
                    <a:solidFill>
                      <a:prstClr val="white"/>
                    </a:solidFill>
                  </a:rPr>
                  <a:t>	s. t.		</a:t>
                </a:r>
                <a:r>
                  <a:rPr lang="en-US" sz="2800" b="1" dirty="0">
                    <a:solidFill>
                      <a:prstClr val="white"/>
                    </a:solidFill>
                  </a:rPr>
                  <a:t>1</a:t>
                </a:r>
                <a:r>
                  <a:rPr lang="en-US" sz="2800" i="1" baseline="30000" dirty="0">
                    <a:solidFill>
                      <a:prstClr val="white"/>
                    </a:solidFill>
                    <a:sym typeface="Symbol"/>
                  </a:rPr>
                  <a:t>t</a:t>
                </a:r>
                <a:r>
                  <a:rPr lang="en-US" sz="2800" b="1" dirty="0">
                    <a:solidFill>
                      <a:prstClr val="white"/>
                    </a:solidFill>
                  </a:rPr>
                  <a:t>Y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 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= 0 </a:t>
                </a:r>
                <a:r>
                  <a:rPr lang="en-US" sz="2800" dirty="0" smtClean="0">
                    <a:solidFill>
                      <a:prstClr val="white"/>
                    </a:solidFill>
                    <a:sym typeface="Symbol"/>
                  </a:rPr>
                  <a:t> </a:t>
                </a:r>
                <a:endParaRPr lang="en-US" sz="2800" dirty="0">
                  <a:solidFill>
                    <a:prstClr val="white"/>
                  </a:solidFill>
                  <a:sym typeface="Symbol"/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			0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  </a:t>
                </a:r>
                <a:r>
                  <a:rPr lang="en-US" sz="2800" b="1" dirty="0">
                    <a:solidFill>
                      <a:prstClr val="white"/>
                    </a:solidFill>
                    <a:sym typeface="Symbol"/>
                  </a:rPr>
                  <a:t>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  </a:t>
                </a:r>
                <a:r>
                  <a:rPr lang="en-US" sz="2800" b="1" dirty="0" smtClean="0">
                    <a:solidFill>
                      <a:prstClr val="white"/>
                    </a:solidFill>
                    <a:sym typeface="Symbol"/>
                  </a:rPr>
                  <a:t>C </a:t>
                </a:r>
                <a:r>
                  <a:rPr lang="en-US" sz="2800" dirty="0">
                    <a:solidFill>
                      <a:schemeClr val="bg1"/>
                    </a:solidFill>
                  </a:rPr>
                  <a:t>&amp;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bg1"/>
                        </a:solidFill>
                        <a:latin typeface="Cambria Math"/>
                      </a:rPr>
                      <m:t>𝐝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∈ 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800" dirty="0" smtClean="0">
                  <a:solidFill>
                    <a:prstClr val="white"/>
                  </a:solidFill>
                </a:endParaRPr>
              </a:p>
              <a:p>
                <a:pPr lvl="0">
                  <a:spcBef>
                    <a:spcPct val="0"/>
                  </a:spcBef>
                  <a:defRPr/>
                </a:pPr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4"/>
                <a:stretch>
                  <a:fillRect l="-136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GMKL Primal Formulation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0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Outer loop: Min</a:t>
                </a:r>
                <a:r>
                  <a:rPr lang="en-US" sz="2800" b="1" baseline="-250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d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	</a:t>
                </a:r>
                <a:r>
                  <a:rPr lang="en-US" sz="2800" i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W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(</a:t>
                </a:r>
                <a:r>
                  <a:rPr lang="en-US" sz="2800" b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d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)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		s. t.	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chemeClr val="bg1"/>
                        </a:solidFill>
                        <a:latin typeface="Cambria Math"/>
                      </a:rPr>
                      <m:t>𝐝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∈ 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800" b="1" i="1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2800" dirty="0" smtClean="0">
                  <a:solidFill>
                    <a:schemeClr val="bg1"/>
                  </a:solidFill>
                  <a:ea typeface="+mj-ea"/>
                  <a:cs typeface="+mj-cs"/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Inner loop: 	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	     </a:t>
                </a:r>
                <a:r>
                  <a:rPr lang="en-US" sz="3200" dirty="0" smtClean="0">
                    <a:solidFill>
                      <a:prstClr val="white"/>
                    </a:solidFill>
                    <a:sym typeface="Symbol"/>
                  </a:rPr>
                  <a:t>Max</a:t>
                </a:r>
                <a:r>
                  <a:rPr lang="en-US" sz="3200" b="1" baseline="-25000" dirty="0" smtClean="0">
                    <a:solidFill>
                      <a:prstClr val="white"/>
                    </a:solidFill>
                    <a:sym typeface="Symbol"/>
                  </a:rPr>
                  <a:t> </a:t>
                </a:r>
                <a:r>
                  <a:rPr lang="en-US" sz="3200" dirty="0">
                    <a:solidFill>
                      <a:prstClr val="white"/>
                    </a:solidFill>
                    <a:sym typeface="Symbol"/>
                  </a:rPr>
                  <a:t>	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1</a:t>
                </a:r>
                <a:r>
                  <a:rPr lang="en-US" sz="3200" i="1" baseline="30000" dirty="0">
                    <a:solidFill>
                      <a:prstClr val="white"/>
                    </a:solidFill>
                    <a:sym typeface="Symbol"/>
                  </a:rPr>
                  <a:t>t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</a:t>
                </a:r>
                <a:r>
                  <a:rPr lang="en-US" sz="3200" dirty="0">
                    <a:solidFill>
                      <a:prstClr val="white"/>
                    </a:solidFill>
                    <a:sym typeface="Symbol"/>
                  </a:rPr>
                  <a:t> – </a:t>
                </a:r>
                <a:r>
                  <a:rPr lang="en-US" sz="3200" dirty="0">
                    <a:solidFill>
                      <a:prstClr val="white"/>
                    </a:solidFill>
                  </a:rPr>
                  <a:t>½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</a:t>
                </a:r>
                <a:r>
                  <a:rPr lang="en-US" sz="3200" i="1" baseline="30000" dirty="0">
                    <a:solidFill>
                      <a:prstClr val="white"/>
                    </a:solidFill>
                    <a:sym typeface="Symbol"/>
                  </a:rPr>
                  <a:t>t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YK</a:t>
                </a:r>
                <a:r>
                  <a:rPr lang="en-US" sz="3200" b="1" baseline="-25000" dirty="0">
                    <a:solidFill>
                      <a:prstClr val="white"/>
                    </a:solidFill>
                    <a:sym typeface="Symbol"/>
                  </a:rPr>
                  <a:t>d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Y</a:t>
                </a:r>
                <a:r>
                  <a:rPr lang="en-US" sz="3200" i="1" baseline="-25000" dirty="0">
                    <a:solidFill>
                      <a:prstClr val="white"/>
                    </a:solidFill>
                    <a:sym typeface="Symbol"/>
                  </a:rPr>
                  <a:t> </a:t>
                </a:r>
                <a:r>
                  <a:rPr lang="en-US" sz="3200" i="1" dirty="0">
                    <a:solidFill>
                      <a:prstClr val="white"/>
                    </a:solidFill>
                    <a:sym typeface="Symbol"/>
                  </a:rPr>
                  <a:t> </a:t>
                </a:r>
                <a:r>
                  <a:rPr lang="en-US" sz="3200" dirty="0">
                    <a:solidFill>
                      <a:prstClr val="white"/>
                    </a:solidFill>
                    <a:sym typeface="Symbol"/>
                  </a:rPr>
                  <a:t>+</a:t>
                </a:r>
                <a:r>
                  <a:rPr lang="en-US" sz="3200" i="1" dirty="0">
                    <a:solidFill>
                      <a:prstClr val="white"/>
                    </a:solidFill>
                    <a:sym typeface="Symbol"/>
                  </a:rPr>
                  <a:t> r(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d</a:t>
                </a:r>
                <a:r>
                  <a:rPr lang="en-US" sz="3200" i="1" dirty="0">
                    <a:solidFill>
                      <a:prstClr val="white"/>
                    </a:solidFill>
                    <a:sym typeface="Symbol"/>
                  </a:rPr>
                  <a:t>)</a:t>
                </a:r>
                <a:endParaRPr lang="en-US" sz="3200" dirty="0">
                  <a:solidFill>
                    <a:prstClr val="white"/>
                  </a:solidFill>
                </a:endParaRPr>
              </a:p>
              <a:p>
                <a:pPr lvl="1">
                  <a:spcBef>
                    <a:spcPct val="0"/>
                  </a:spcBef>
                  <a:defRPr/>
                </a:pPr>
                <a:r>
                  <a:rPr lang="en-US" sz="3200" dirty="0">
                    <a:solidFill>
                      <a:prstClr val="white"/>
                    </a:solidFill>
                  </a:rPr>
                  <a:t>	 </a:t>
                </a:r>
                <a:r>
                  <a:rPr lang="en-US" sz="3200" dirty="0" smtClean="0">
                    <a:solidFill>
                      <a:prstClr val="white"/>
                    </a:solidFill>
                  </a:rPr>
                  <a:t>       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b="1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=</a:t>
                </a:r>
                <a:r>
                  <a:rPr lang="en-US" sz="3200" dirty="0" smtClean="0">
                    <a:solidFill>
                      <a:prstClr val="white"/>
                    </a:solidFill>
                  </a:rPr>
                  <a:t>       s</a:t>
                </a:r>
                <a:r>
                  <a:rPr lang="en-US" sz="3200" dirty="0">
                    <a:solidFill>
                      <a:prstClr val="white"/>
                    </a:solidFill>
                  </a:rPr>
                  <a:t>. t</a:t>
                </a:r>
                <a:r>
                  <a:rPr lang="en-US" sz="3200" dirty="0" smtClean="0">
                    <a:solidFill>
                      <a:prstClr val="white"/>
                    </a:solidFill>
                  </a:rPr>
                  <a:t>.	</a:t>
                </a:r>
                <a:r>
                  <a:rPr lang="en-US" sz="3200" b="1" dirty="0" smtClean="0">
                    <a:solidFill>
                      <a:prstClr val="white"/>
                    </a:solidFill>
                  </a:rPr>
                  <a:t>1</a:t>
                </a:r>
                <a:r>
                  <a:rPr lang="en-US" sz="3200" i="1" baseline="30000" dirty="0" smtClean="0">
                    <a:solidFill>
                      <a:prstClr val="white"/>
                    </a:solidFill>
                    <a:sym typeface="Symbol"/>
                  </a:rPr>
                  <a:t>t</a:t>
                </a:r>
                <a:r>
                  <a:rPr lang="en-US" sz="3200" b="1" dirty="0" smtClean="0">
                    <a:solidFill>
                      <a:prstClr val="white"/>
                    </a:solidFill>
                  </a:rPr>
                  <a:t>Y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 </a:t>
                </a:r>
                <a:r>
                  <a:rPr lang="en-US" sz="3200" dirty="0">
                    <a:solidFill>
                      <a:prstClr val="white"/>
                    </a:solidFill>
                    <a:sym typeface="Symbol"/>
                  </a:rPr>
                  <a:t>= 0 </a:t>
                </a:r>
              </a:p>
              <a:p>
                <a:pPr lvl="0">
                  <a:spcBef>
                    <a:spcPct val="0"/>
                  </a:spcBef>
                  <a:defRPr/>
                </a:pP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			</a:t>
                </a:r>
                <a:r>
                  <a:rPr lang="en-US" sz="3200" b="1" dirty="0" smtClean="0">
                    <a:solidFill>
                      <a:prstClr val="white"/>
                    </a:solidFill>
                    <a:sym typeface="Symbol"/>
                  </a:rPr>
                  <a:t>		0</a:t>
                </a:r>
                <a:r>
                  <a:rPr lang="en-US" sz="3200" dirty="0" smtClean="0">
                    <a:solidFill>
                      <a:prstClr val="white"/>
                    </a:solidFill>
                    <a:sym typeface="Symbol"/>
                  </a:rPr>
                  <a:t> </a:t>
                </a:r>
                <a:r>
                  <a:rPr lang="en-US" sz="3200" dirty="0">
                    <a:solidFill>
                      <a:prstClr val="white"/>
                    </a:solidFill>
                    <a:sym typeface="Symbol"/>
                  </a:rPr>
                  <a:t> </a:t>
                </a:r>
                <a:r>
                  <a:rPr lang="en-US" sz="3200" b="1" dirty="0">
                    <a:solidFill>
                      <a:prstClr val="white"/>
                    </a:solidFill>
                    <a:sym typeface="Symbol"/>
                  </a:rPr>
                  <a:t></a:t>
                </a:r>
                <a:r>
                  <a:rPr lang="en-US" sz="3200" dirty="0">
                    <a:solidFill>
                      <a:prstClr val="white"/>
                    </a:solidFill>
                    <a:sym typeface="Symbol"/>
                  </a:rPr>
                  <a:t>  </a:t>
                </a:r>
                <a:r>
                  <a:rPr lang="en-US" sz="3200" b="1" dirty="0" smtClean="0">
                    <a:solidFill>
                      <a:prstClr val="white"/>
                    </a:solidFill>
                    <a:sym typeface="Symbol"/>
                  </a:rPr>
                  <a:t>C</a:t>
                </a:r>
              </a:p>
              <a:p>
                <a:pPr lvl="0">
                  <a:spcBef>
                    <a:spcPct val="0"/>
                  </a:spcBef>
                  <a:defRPr/>
                </a:pPr>
                <a:endParaRPr lang="en-US" sz="3200" dirty="0">
                  <a:solidFill>
                    <a:prstClr val="white"/>
                  </a:solidFill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0">
                            <a:solidFill>
                              <a:schemeClr val="bg1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en-US" sz="2800" b="1">
                            <a:solidFill>
                              <a:schemeClr val="bg1"/>
                            </a:solidFill>
                            <a:latin typeface="Cambria Math"/>
                          </a:rPr>
                          <m:t>𝐝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sym typeface="Symbol"/>
                      </a:rPr>
                      <m:t>–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</a:rPr>
                      <m:t>½</m:t>
                    </m:r>
                    <m:r>
                      <m:rPr>
                        <m:nor/>
                      </m:rPr>
                      <a:rPr lang="en-US" sz="2800" b="1" dirty="0">
                        <a:solidFill>
                          <a:schemeClr val="bg1"/>
                        </a:solidFill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sz="2800" b="1" i="0" baseline="30000" dirty="0" smtClean="0">
                        <a:solidFill>
                          <a:schemeClr val="bg1"/>
                        </a:solidFill>
                        <a:sym typeface="Symbol"/>
                      </a:rPr>
                      <m:t>∗</m:t>
                    </m:r>
                    <m:r>
                      <m:rPr>
                        <m:nor/>
                      </m:rPr>
                      <a:rPr lang="en-US" sz="2800" i="1" baseline="30000" dirty="0">
                        <a:solidFill>
                          <a:schemeClr val="bg1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2800" b="1" dirty="0">
                        <a:solidFill>
                          <a:schemeClr val="bg1"/>
                        </a:solidFill>
                        <a:sym typeface="Symbol"/>
                      </a:rPr>
                      <m:t>Y</m:t>
                    </m:r>
                    <m:r>
                      <m:rPr>
                        <m:nor/>
                      </m:rPr>
                      <a:rPr lang="en-GB" sz="2800" dirty="0">
                        <a:solidFill>
                          <a:schemeClr val="bg1"/>
                        </a:solidFill>
                        <a:sym typeface="Symbol" pitchFamily="18" charset="2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chemeClr val="bg1"/>
                        </a:solidFill>
                        <a:latin typeface="Cambria Math"/>
                        <a:sym typeface="Symbol" pitchFamily="18" charset="2"/>
                      </a:rPr>
                      <m:t>𝛁</m:t>
                    </m:r>
                    <m:r>
                      <m:rPr>
                        <m:nor/>
                      </m:rPr>
                      <a:rPr lang="en-US" sz="2800" b="1" baseline="-25000" dirty="0" smtClean="0">
                        <a:solidFill>
                          <a:schemeClr val="bg1"/>
                        </a:solidFill>
                        <a:sym typeface="Symbol" pitchFamily="18" charset="2"/>
                      </a:rPr>
                      <m:t>d</m:t>
                    </m:r>
                    <m:r>
                      <m:rPr>
                        <m:nor/>
                      </m:rPr>
                      <a:rPr lang="en-US" sz="2800" b="1" dirty="0">
                        <a:solidFill>
                          <a:schemeClr val="bg1"/>
                        </a:solidFill>
                        <a:sym typeface="Symbol"/>
                      </a:rPr>
                      <m:t>KY</m:t>
                    </m:r>
                    <m:r>
                      <m:rPr>
                        <m:nor/>
                      </m:rPr>
                      <a:rPr lang="en-US" sz="2800" b="1" dirty="0">
                        <a:solidFill>
                          <a:schemeClr val="bg1"/>
                        </a:solidFill>
                        <a:sym typeface="Symbol"/>
                      </a:rPr>
                      <m:t>∗</m:t>
                    </m:r>
                    <m:r>
                      <m:rPr>
                        <m:nor/>
                      </m:rPr>
                      <a:rPr lang="en-US" sz="2800" i="1" dirty="0">
                        <a:solidFill>
                          <a:schemeClr val="bg1"/>
                        </a:solidFill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chemeClr val="bg1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2800" i="1" dirty="0">
                        <a:solidFill>
                          <a:schemeClr val="bg1"/>
                        </a:solidFill>
                        <a:sym typeface="Symbol"/>
                      </a:rPr>
                      <m:t> </m:t>
                    </m:r>
                    <m:r>
                      <a:rPr lang="en-US" sz="2800" b="1" i="0" dirty="0" smtClean="0">
                        <a:solidFill>
                          <a:schemeClr val="bg1"/>
                        </a:solidFill>
                        <a:latin typeface="Cambria Math"/>
                        <a:sym typeface="Symbol"/>
                      </a:rPr>
                      <m:t>𝛁</m:t>
                    </m:r>
                    <m:r>
                      <m:rPr>
                        <m:nor/>
                      </m:rPr>
                      <a:rPr lang="en-US" sz="2800" b="1" baseline="-25000" dirty="0" smtClean="0">
                        <a:solidFill>
                          <a:schemeClr val="bg1"/>
                        </a:solidFill>
                        <a:sym typeface="Symbol" pitchFamily="18" charset="2"/>
                      </a:rPr>
                      <m:t>d</m:t>
                    </m:r>
                    <m:r>
                      <m:rPr>
                        <m:nor/>
                      </m:rPr>
                      <a:rPr lang="en-US" sz="2800" i="1" dirty="0">
                        <a:solidFill>
                          <a:schemeClr val="bg1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bg1"/>
                        </a:solidFill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  [</a:t>
                </a:r>
                <a:r>
                  <a:rPr lang="en-US" sz="2800" dirty="0" err="1" smtClean="0">
                    <a:solidFill>
                      <a:schemeClr val="bg1"/>
                    </a:solidFill>
                    <a:ea typeface="+mj-ea"/>
                    <a:cs typeface="+mj-cs"/>
                  </a:rPr>
                  <a:t>Chapelle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:r>
                  <a:rPr lang="en-US" sz="2800" i="1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et al</a:t>
                </a: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. MLJ 2002].</a:t>
                </a: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>
                    <a:solidFill>
                      <a:schemeClr val="bg1"/>
                    </a:solidFill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solidFill>
                          <a:prstClr val="white"/>
                        </a:solidFill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sz="2800" baseline="30000" dirty="0">
                        <a:solidFill>
                          <a:prstClr val="white"/>
                        </a:solidFill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can be obtained using a standard SVM solver.</a:t>
                </a: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  <a:ea typeface="+mj-ea"/>
                    <a:cs typeface="+mj-cs"/>
                  </a:rPr>
                  <a:t> Optimized using Projected Gradient Descent (PGD).</a:t>
                </a:r>
                <a:endParaRPr lang="en-US" sz="2800" dirty="0">
                  <a:solidFill>
                    <a:schemeClr val="bg1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7154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36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Wrapper Method for Optimizing GKML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3203848" y="2564904"/>
            <a:ext cx="155448" cy="1292724"/>
          </a:xfrm>
          <a:prstGeom prst="leftBrace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Projected Gradient Descent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kumimoji="0" lang="en-US" sz="160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515" y="1260475"/>
            <a:ext cx="9550657" cy="51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335872" y="244096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87624" y="2658852"/>
            <a:ext cx="3148248" cy="3866492"/>
          </a:xfrm>
          <a:prstGeom prst="straightConnector1">
            <a:avLst/>
          </a:prstGeom>
          <a:ln w="635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89972" y="170080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6813" y="1916832"/>
            <a:ext cx="343219" cy="47272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97112" y="653569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97112" y="573325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105124" y="5993740"/>
            <a:ext cx="0" cy="459596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187624" y="5373216"/>
            <a:ext cx="133524" cy="36004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37172" y="4509120"/>
            <a:ext cx="586556" cy="64807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017568" y="1420316"/>
                <a:ext cx="69014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568" y="1420316"/>
                <a:ext cx="690140" cy="5329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5536" y="5661248"/>
                <a:ext cx="69014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61248"/>
                <a:ext cx="690140" cy="5329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67372" y="6408876"/>
                <a:ext cx="69014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z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2" y="6408876"/>
                <a:ext cx="690140" cy="5329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397090" y="2388822"/>
                <a:ext cx="69014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90" y="2388822"/>
                <a:ext cx="690140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649612" y="3974301"/>
                <a:ext cx="69014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12" y="3974301"/>
                <a:ext cx="690140" cy="53296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73839" y="4833483"/>
                <a:ext cx="5610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39" y="4833483"/>
                <a:ext cx="56109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321148" y="515719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23728" y="429309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9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4" grpId="0" animBg="1"/>
      <p:bldP spid="54" grpId="0"/>
      <p:bldP spid="55" grpId="0"/>
      <p:bldP spid="56" grpId="0"/>
      <p:bldP spid="58" grpId="0"/>
      <p:bldP spid="57" grpId="0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PGD requires many function and gradient evaluations as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No step size information is available.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The Armijo rule might reject many step size proposals.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Inaccurate gradient values can lead to many tiny steps.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Noisy function and gradient values can cause PGD to   converge to points far away from the optimum.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Solving SVMs to high precision to obtain accurate function and gradient values is very expensive.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ea typeface="+mj-ea"/>
                <a:cs typeface="+mj-cs"/>
              </a:rPr>
              <a:t> Repeated projection onto the feasible set might also be expensive.</a:t>
            </a:r>
            <a:endParaRPr lang="en-US" sz="28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64"/>
            <a:ext cx="77724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PGD Limitations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SPG Solution – Spectral Step Length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4284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 Quadratic approximation : ½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</a:rPr>
                      <m:t>𝐱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𝐜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/>
                      </a:rPr>
                      <m:t>𝐱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 Spectral </a:t>
                </a:r>
                <a:r>
                  <a:rPr lang="en-US" sz="2800" dirty="0">
                    <a:solidFill>
                      <a:schemeClr val="bg1"/>
                    </a:solidFill>
                  </a:rPr>
                  <a:t>step length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𝑆𝑃𝐺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〈"/>
                            <m:endChr m:val="〉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〈"/>
                            <m:endChr m:val="〉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   </m:t>
                            </m:r>
                            <m:r>
                              <a:rPr lang="en-US" sz="2800" b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𝛁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 − </m:t>
                            </m:r>
                            <m:r>
                              <a:rPr lang="en-US" sz="2800" b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𝛁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2" y="1071546"/>
                <a:ext cx="8929718" cy="5572164"/>
              </a:xfrm>
              <a:prstGeom prst="rect">
                <a:avLst/>
              </a:prstGeom>
              <a:blipFill rotWithShape="1">
                <a:blip r:embed="rId3"/>
                <a:stretch>
                  <a:fillRect l="-1160" t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02536"/>
            <a:ext cx="2916718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05920"/>
            <a:ext cx="2903848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6504" y="6165304"/>
            <a:ext cx="278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Original Function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616530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Approximation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SPG Solution – Spectral Step Length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kumimoji="0" lang="en-US" sz="160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53" y="1772816"/>
            <a:ext cx="620585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3779912" y="3318520"/>
            <a:ext cx="1259704" cy="1287760"/>
          </a:xfrm>
          <a:prstGeom prst="ellipse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95736" y="1844824"/>
            <a:ext cx="4447170" cy="4536504"/>
          </a:xfrm>
          <a:prstGeom prst="ellipse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7" idx="2"/>
          </p:cNvCxnSpPr>
          <p:nvPr/>
        </p:nvCxnSpPr>
        <p:spPr>
          <a:xfrm>
            <a:off x="4993810" y="3729608"/>
            <a:ext cx="1522406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09764" y="3785620"/>
            <a:ext cx="478705" cy="14401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50898" y="3765612"/>
            <a:ext cx="1008112" cy="14401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34794" y="3729608"/>
            <a:ext cx="1008112" cy="529208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45938" y="3194988"/>
                <a:ext cx="709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38" y="3194988"/>
                <a:ext cx="70913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88469" y="3101348"/>
                <a:ext cx="709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69" y="3101348"/>
                <a:ext cx="70913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905484" y="3621596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216" y="3621596"/>
            <a:ext cx="216024" cy="216024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31098" y="3750692"/>
            <a:ext cx="0" cy="5292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42842" y="1071546"/>
                <a:ext cx="8929718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 Spectral step length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𝑆𝑃𝐺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〈"/>
                            <m:endChr m:val="〉"/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b="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〈"/>
                            <m:endChr m:val="〉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</m:t>
                            </m:r>
                            <m:r>
                              <a:rPr lang="en-US" sz="2800" b="1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 </m:t>
                            </m:r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2" y="1071546"/>
                <a:ext cx="8929718" cy="5572164"/>
              </a:xfrm>
              <a:prstGeom prst="rect">
                <a:avLst/>
              </a:prstGeom>
              <a:blipFill rotWithShape="1">
                <a:blip r:embed="rId6"/>
                <a:stretch>
                  <a:fillRect l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.8|6.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6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23091</TotalTime>
  <Words>802</Words>
  <Application>Microsoft Office PowerPoint</Application>
  <PresentationFormat>On-screen Show (4:3)</PresentationFormat>
  <Paragraphs>178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Kernel Learning with a Million Kernels</vt:lpstr>
      <vt:lpstr>Kernel Learning</vt:lpstr>
      <vt:lpstr>The GMKL Primal Formulation</vt:lpstr>
      <vt:lpstr>The GMKL Primal Formulation</vt:lpstr>
      <vt:lpstr>Wrapper Method for Optimizing GKML </vt:lpstr>
      <vt:lpstr>Projected Gradient Descent</vt:lpstr>
      <vt:lpstr>PGD Limitations</vt:lpstr>
      <vt:lpstr>SPG Solution – Spectral Step Length</vt:lpstr>
      <vt:lpstr>SPG Solution – Spectral Step Length</vt:lpstr>
      <vt:lpstr>SPG Solution – Non-Monotone Rule</vt:lpstr>
      <vt:lpstr>SPG Solution – SVM Precision Tuning</vt:lpstr>
      <vt:lpstr>SPG Advantages</vt:lpstr>
      <vt:lpstr>SPG Algorithm</vt:lpstr>
      <vt:lpstr>Results on Large Scale Data Sets</vt:lpstr>
      <vt:lpstr>Results on Small Scale Data Sets</vt:lpstr>
      <vt:lpstr>SPG Scaling Properties</vt:lpstr>
      <vt:lpstr>SPG Scaling Properties</vt:lpstr>
      <vt:lpstr>Acknowledgements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MKL NIPS Spotlight</dc:title>
  <dc:creator>Manik</dc:creator>
  <cp:lastModifiedBy>Ashesh</cp:lastModifiedBy>
  <cp:revision>2353</cp:revision>
  <dcterms:created xsi:type="dcterms:W3CDTF">2009-10-17T05:14:48Z</dcterms:created>
  <dcterms:modified xsi:type="dcterms:W3CDTF">2012-08-02T09:41:12Z</dcterms:modified>
</cp:coreProperties>
</file>