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0"/>
  </p:notesMasterIdLst>
  <p:handoutMasterIdLst>
    <p:handoutMasterId r:id="rId11"/>
  </p:handoutMasterIdLst>
  <p:sldIdLst>
    <p:sldId id="256" r:id="rId5"/>
    <p:sldId id="257"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28" autoAdjust="0"/>
  </p:normalViewPr>
  <p:slideViewPr>
    <p:cSldViewPr snapToGrid="0">
      <p:cViewPr varScale="1">
        <p:scale>
          <a:sx n="75" d="100"/>
          <a:sy n="75" d="100"/>
        </p:scale>
        <p:origin x="974" y="48"/>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F0258-0591-4B8C-BD31-DB3B919149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B786F0-7F9E-471F-B16E-0F621A34A193}">
      <dgm:prSet/>
      <dgm:spPr/>
      <dgm:t>
        <a:bodyPr/>
        <a:lstStyle/>
        <a:p>
          <a:r>
            <a:rPr lang="en-US"/>
            <a:t>Inclined soap film tunnel</a:t>
          </a:r>
        </a:p>
      </dgm:t>
    </dgm:pt>
    <dgm:pt modelId="{603D3B2E-3A77-4EA2-9740-127B9B6A0108}" type="parTrans" cxnId="{30CD4034-F2AE-4452-A7B0-591BD58949B8}">
      <dgm:prSet/>
      <dgm:spPr/>
      <dgm:t>
        <a:bodyPr/>
        <a:lstStyle/>
        <a:p>
          <a:endParaRPr lang="en-US"/>
        </a:p>
      </dgm:t>
    </dgm:pt>
    <dgm:pt modelId="{C00B5CBB-9233-4D25-B8A9-450B8017B0F2}" type="sibTrans" cxnId="{30CD4034-F2AE-4452-A7B0-591BD58949B8}">
      <dgm:prSet/>
      <dgm:spPr/>
      <dgm:t>
        <a:bodyPr/>
        <a:lstStyle/>
        <a:p>
          <a:endParaRPr lang="en-US"/>
        </a:p>
      </dgm:t>
    </dgm:pt>
    <dgm:pt modelId="{634CE728-E9BF-4078-9E29-A7767361AFDA}">
      <dgm:prSet/>
      <dgm:spPr/>
      <dgm:t>
        <a:bodyPr/>
        <a:lstStyle/>
        <a:p>
          <a:r>
            <a:rPr lang="en-US"/>
            <a:t>Cylinders of different diameters.</a:t>
          </a:r>
        </a:p>
      </dgm:t>
    </dgm:pt>
    <dgm:pt modelId="{C6F5199B-9826-4387-9232-A05AE0539F35}" type="parTrans" cxnId="{D63B3AF4-8E49-4FD0-930A-ADA5F216C7C2}">
      <dgm:prSet/>
      <dgm:spPr/>
      <dgm:t>
        <a:bodyPr/>
        <a:lstStyle/>
        <a:p>
          <a:endParaRPr lang="en-US"/>
        </a:p>
      </dgm:t>
    </dgm:pt>
    <dgm:pt modelId="{782149B1-9999-4F9D-A272-307C585D9BF4}" type="sibTrans" cxnId="{D63B3AF4-8E49-4FD0-930A-ADA5F216C7C2}">
      <dgm:prSet/>
      <dgm:spPr/>
      <dgm:t>
        <a:bodyPr/>
        <a:lstStyle/>
        <a:p>
          <a:endParaRPr lang="en-US"/>
        </a:p>
      </dgm:t>
    </dgm:pt>
    <dgm:pt modelId="{2510E5B7-65E5-4F9C-81FB-40F3BE4EAB18}">
      <dgm:prSet/>
      <dgm:spPr/>
      <dgm:t>
        <a:bodyPr/>
        <a:lstStyle/>
        <a:p>
          <a:r>
            <a:rPr lang="en-US"/>
            <a:t>Motor with controllable rpm</a:t>
          </a:r>
        </a:p>
      </dgm:t>
    </dgm:pt>
    <dgm:pt modelId="{3AEE59C7-BC8C-4921-BD62-AEE6E18F691F}" type="parTrans" cxnId="{A73D7C4E-A067-47F5-BA88-6E4819D92F30}">
      <dgm:prSet/>
      <dgm:spPr/>
      <dgm:t>
        <a:bodyPr/>
        <a:lstStyle/>
        <a:p>
          <a:endParaRPr lang="en-US"/>
        </a:p>
      </dgm:t>
    </dgm:pt>
    <dgm:pt modelId="{1FACE1CA-643E-4D4F-973A-0C4382F28CE7}" type="sibTrans" cxnId="{A73D7C4E-A067-47F5-BA88-6E4819D92F30}">
      <dgm:prSet/>
      <dgm:spPr/>
      <dgm:t>
        <a:bodyPr/>
        <a:lstStyle/>
        <a:p>
          <a:endParaRPr lang="en-US"/>
        </a:p>
      </dgm:t>
    </dgm:pt>
    <dgm:pt modelId="{96DC7708-9945-4AF0-AC93-8F09B12D7486}">
      <dgm:prSet/>
      <dgm:spPr/>
      <dgm:t>
        <a:bodyPr/>
        <a:lstStyle/>
        <a:p>
          <a:r>
            <a:rPr lang="en-US"/>
            <a:t>High quality camera.</a:t>
          </a:r>
        </a:p>
      </dgm:t>
    </dgm:pt>
    <dgm:pt modelId="{B5DFA9AC-5DA3-48EB-8631-8820EE44AA2E}" type="parTrans" cxnId="{BB1F3DDA-EC21-439C-AD7D-38D71AEF9270}">
      <dgm:prSet/>
      <dgm:spPr/>
      <dgm:t>
        <a:bodyPr/>
        <a:lstStyle/>
        <a:p>
          <a:endParaRPr lang="en-US"/>
        </a:p>
      </dgm:t>
    </dgm:pt>
    <dgm:pt modelId="{3BA71FCF-2F13-44B8-A85E-DD554C1F1ACA}" type="sibTrans" cxnId="{BB1F3DDA-EC21-439C-AD7D-38D71AEF9270}">
      <dgm:prSet/>
      <dgm:spPr/>
      <dgm:t>
        <a:bodyPr/>
        <a:lstStyle/>
        <a:p>
          <a:endParaRPr lang="en-US"/>
        </a:p>
      </dgm:t>
    </dgm:pt>
    <dgm:pt modelId="{B623A60A-0986-4BF9-BD86-8DA59BF59B05}" type="pres">
      <dgm:prSet presAssocID="{324F0258-0591-4B8C-BD31-DB3B9191497A}" presName="linear" presStyleCnt="0">
        <dgm:presLayoutVars>
          <dgm:animLvl val="lvl"/>
          <dgm:resizeHandles val="exact"/>
        </dgm:presLayoutVars>
      </dgm:prSet>
      <dgm:spPr/>
    </dgm:pt>
    <dgm:pt modelId="{CBA413C9-4294-4C88-8358-A9556BDE0931}" type="pres">
      <dgm:prSet presAssocID="{2CB786F0-7F9E-471F-B16E-0F621A34A193}" presName="parentText" presStyleLbl="node1" presStyleIdx="0" presStyleCnt="4">
        <dgm:presLayoutVars>
          <dgm:chMax val="0"/>
          <dgm:bulletEnabled val="1"/>
        </dgm:presLayoutVars>
      </dgm:prSet>
      <dgm:spPr/>
    </dgm:pt>
    <dgm:pt modelId="{E78AE791-5EEB-4BDE-8B2C-D3682358E730}" type="pres">
      <dgm:prSet presAssocID="{C00B5CBB-9233-4D25-B8A9-450B8017B0F2}" presName="spacer" presStyleCnt="0"/>
      <dgm:spPr/>
    </dgm:pt>
    <dgm:pt modelId="{46A2CBA0-C5BD-4C28-8A17-63D0E353501C}" type="pres">
      <dgm:prSet presAssocID="{634CE728-E9BF-4078-9E29-A7767361AFDA}" presName="parentText" presStyleLbl="node1" presStyleIdx="1" presStyleCnt="4">
        <dgm:presLayoutVars>
          <dgm:chMax val="0"/>
          <dgm:bulletEnabled val="1"/>
        </dgm:presLayoutVars>
      </dgm:prSet>
      <dgm:spPr/>
    </dgm:pt>
    <dgm:pt modelId="{0103FA84-9B90-4DA9-899E-45ABDEA11D21}" type="pres">
      <dgm:prSet presAssocID="{782149B1-9999-4F9D-A272-307C585D9BF4}" presName="spacer" presStyleCnt="0"/>
      <dgm:spPr/>
    </dgm:pt>
    <dgm:pt modelId="{10F1A518-3D8F-4C88-A2FB-7C31E74DA18A}" type="pres">
      <dgm:prSet presAssocID="{2510E5B7-65E5-4F9C-81FB-40F3BE4EAB18}" presName="parentText" presStyleLbl="node1" presStyleIdx="2" presStyleCnt="4">
        <dgm:presLayoutVars>
          <dgm:chMax val="0"/>
          <dgm:bulletEnabled val="1"/>
        </dgm:presLayoutVars>
      </dgm:prSet>
      <dgm:spPr/>
    </dgm:pt>
    <dgm:pt modelId="{A8B329A6-E163-4E6C-B6B9-E4BE64DF3516}" type="pres">
      <dgm:prSet presAssocID="{1FACE1CA-643E-4D4F-973A-0C4382F28CE7}" presName="spacer" presStyleCnt="0"/>
      <dgm:spPr/>
    </dgm:pt>
    <dgm:pt modelId="{D612D0FA-6C28-4B83-9CA3-C9731CA0A5E1}" type="pres">
      <dgm:prSet presAssocID="{96DC7708-9945-4AF0-AC93-8F09B12D7486}" presName="parentText" presStyleLbl="node1" presStyleIdx="3" presStyleCnt="4">
        <dgm:presLayoutVars>
          <dgm:chMax val="0"/>
          <dgm:bulletEnabled val="1"/>
        </dgm:presLayoutVars>
      </dgm:prSet>
      <dgm:spPr/>
    </dgm:pt>
  </dgm:ptLst>
  <dgm:cxnLst>
    <dgm:cxn modelId="{9812D717-ACC6-478B-9686-0FF06E06B0F1}" type="presOf" srcId="{2510E5B7-65E5-4F9C-81FB-40F3BE4EAB18}" destId="{10F1A518-3D8F-4C88-A2FB-7C31E74DA18A}" srcOrd="0" destOrd="0" presId="urn:microsoft.com/office/officeart/2005/8/layout/vList2"/>
    <dgm:cxn modelId="{30CD4034-F2AE-4452-A7B0-591BD58949B8}" srcId="{324F0258-0591-4B8C-BD31-DB3B9191497A}" destId="{2CB786F0-7F9E-471F-B16E-0F621A34A193}" srcOrd="0" destOrd="0" parTransId="{603D3B2E-3A77-4EA2-9740-127B9B6A0108}" sibTransId="{C00B5CBB-9233-4D25-B8A9-450B8017B0F2}"/>
    <dgm:cxn modelId="{A73D7C4E-A067-47F5-BA88-6E4819D92F30}" srcId="{324F0258-0591-4B8C-BD31-DB3B9191497A}" destId="{2510E5B7-65E5-4F9C-81FB-40F3BE4EAB18}" srcOrd="2" destOrd="0" parTransId="{3AEE59C7-BC8C-4921-BD62-AEE6E18F691F}" sibTransId="{1FACE1CA-643E-4D4F-973A-0C4382F28CE7}"/>
    <dgm:cxn modelId="{0C0979D2-0762-45F0-A92E-7B1C424189B1}" type="presOf" srcId="{2CB786F0-7F9E-471F-B16E-0F621A34A193}" destId="{CBA413C9-4294-4C88-8358-A9556BDE0931}" srcOrd="0" destOrd="0" presId="urn:microsoft.com/office/officeart/2005/8/layout/vList2"/>
    <dgm:cxn modelId="{87F7FBD3-FC2B-45E6-B9CA-3CDB34E59C45}" type="presOf" srcId="{324F0258-0591-4B8C-BD31-DB3B9191497A}" destId="{B623A60A-0986-4BF9-BD86-8DA59BF59B05}" srcOrd="0" destOrd="0" presId="urn:microsoft.com/office/officeart/2005/8/layout/vList2"/>
    <dgm:cxn modelId="{87C661D4-14AE-4F47-A11E-A8A1B436339D}" type="presOf" srcId="{634CE728-E9BF-4078-9E29-A7767361AFDA}" destId="{46A2CBA0-C5BD-4C28-8A17-63D0E353501C}" srcOrd="0" destOrd="0" presId="urn:microsoft.com/office/officeart/2005/8/layout/vList2"/>
    <dgm:cxn modelId="{BB1F3DDA-EC21-439C-AD7D-38D71AEF9270}" srcId="{324F0258-0591-4B8C-BD31-DB3B9191497A}" destId="{96DC7708-9945-4AF0-AC93-8F09B12D7486}" srcOrd="3" destOrd="0" parTransId="{B5DFA9AC-5DA3-48EB-8631-8820EE44AA2E}" sibTransId="{3BA71FCF-2F13-44B8-A85E-DD554C1F1ACA}"/>
    <dgm:cxn modelId="{AEFBFAE1-2B4C-4B05-8658-47FA6C9F95CD}" type="presOf" srcId="{96DC7708-9945-4AF0-AC93-8F09B12D7486}" destId="{D612D0FA-6C28-4B83-9CA3-C9731CA0A5E1}" srcOrd="0" destOrd="0" presId="urn:microsoft.com/office/officeart/2005/8/layout/vList2"/>
    <dgm:cxn modelId="{D63B3AF4-8E49-4FD0-930A-ADA5F216C7C2}" srcId="{324F0258-0591-4B8C-BD31-DB3B9191497A}" destId="{634CE728-E9BF-4078-9E29-A7767361AFDA}" srcOrd="1" destOrd="0" parTransId="{C6F5199B-9826-4387-9232-A05AE0539F35}" sibTransId="{782149B1-9999-4F9D-A272-307C585D9BF4}"/>
    <dgm:cxn modelId="{203A8B27-4914-41C8-8224-BBA6A6A2F4D8}" type="presParOf" srcId="{B623A60A-0986-4BF9-BD86-8DA59BF59B05}" destId="{CBA413C9-4294-4C88-8358-A9556BDE0931}" srcOrd="0" destOrd="0" presId="urn:microsoft.com/office/officeart/2005/8/layout/vList2"/>
    <dgm:cxn modelId="{BB97F92F-A0F4-4490-9690-8FA789AA2583}" type="presParOf" srcId="{B623A60A-0986-4BF9-BD86-8DA59BF59B05}" destId="{E78AE791-5EEB-4BDE-8B2C-D3682358E730}" srcOrd="1" destOrd="0" presId="urn:microsoft.com/office/officeart/2005/8/layout/vList2"/>
    <dgm:cxn modelId="{7899D02F-22B5-4045-B4B3-F91791B6817C}" type="presParOf" srcId="{B623A60A-0986-4BF9-BD86-8DA59BF59B05}" destId="{46A2CBA0-C5BD-4C28-8A17-63D0E353501C}" srcOrd="2" destOrd="0" presId="urn:microsoft.com/office/officeart/2005/8/layout/vList2"/>
    <dgm:cxn modelId="{A60CC9CA-9988-4591-B70F-B079EB95FB65}" type="presParOf" srcId="{B623A60A-0986-4BF9-BD86-8DA59BF59B05}" destId="{0103FA84-9B90-4DA9-899E-45ABDEA11D21}" srcOrd="3" destOrd="0" presId="urn:microsoft.com/office/officeart/2005/8/layout/vList2"/>
    <dgm:cxn modelId="{E742EEE3-A825-40F7-B79E-F2CB19E29E0B}" type="presParOf" srcId="{B623A60A-0986-4BF9-BD86-8DA59BF59B05}" destId="{10F1A518-3D8F-4C88-A2FB-7C31E74DA18A}" srcOrd="4" destOrd="0" presId="urn:microsoft.com/office/officeart/2005/8/layout/vList2"/>
    <dgm:cxn modelId="{9090A7F2-5FE0-483E-A8B7-EBB8FF7FB4A6}" type="presParOf" srcId="{B623A60A-0986-4BF9-BD86-8DA59BF59B05}" destId="{A8B329A6-E163-4E6C-B6B9-E4BE64DF3516}" srcOrd="5" destOrd="0" presId="urn:microsoft.com/office/officeart/2005/8/layout/vList2"/>
    <dgm:cxn modelId="{2F0484E0-50A9-4A67-8A70-3A9BC4AB28FF}" type="presParOf" srcId="{B623A60A-0986-4BF9-BD86-8DA59BF59B05}" destId="{D612D0FA-6C28-4B83-9CA3-C9731CA0A5E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413C9-4294-4C88-8358-A9556BDE0931}">
      <dsp:nvSpPr>
        <dsp:cNvPr id="0" name=""/>
        <dsp:cNvSpPr/>
      </dsp:nvSpPr>
      <dsp:spPr>
        <a:xfrm>
          <a:off x="0" y="62218"/>
          <a:ext cx="5186363" cy="12712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Inclined soap film tunnel</a:t>
          </a:r>
        </a:p>
      </dsp:txBody>
      <dsp:txXfrm>
        <a:off x="62055" y="124273"/>
        <a:ext cx="5062253" cy="1147095"/>
      </dsp:txXfrm>
    </dsp:sp>
    <dsp:sp modelId="{46A2CBA0-C5BD-4C28-8A17-63D0E353501C}">
      <dsp:nvSpPr>
        <dsp:cNvPr id="0" name=""/>
        <dsp:cNvSpPr/>
      </dsp:nvSpPr>
      <dsp:spPr>
        <a:xfrm>
          <a:off x="0" y="1425583"/>
          <a:ext cx="5186363" cy="12712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Cylinders of different diameters.</a:t>
          </a:r>
        </a:p>
      </dsp:txBody>
      <dsp:txXfrm>
        <a:off x="62055" y="1487638"/>
        <a:ext cx="5062253" cy="1147095"/>
      </dsp:txXfrm>
    </dsp:sp>
    <dsp:sp modelId="{10F1A518-3D8F-4C88-A2FB-7C31E74DA18A}">
      <dsp:nvSpPr>
        <dsp:cNvPr id="0" name=""/>
        <dsp:cNvSpPr/>
      </dsp:nvSpPr>
      <dsp:spPr>
        <a:xfrm>
          <a:off x="0" y="2788948"/>
          <a:ext cx="5186363" cy="12712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Motor with controllable rpm</a:t>
          </a:r>
        </a:p>
      </dsp:txBody>
      <dsp:txXfrm>
        <a:off x="62055" y="2851003"/>
        <a:ext cx="5062253" cy="1147095"/>
      </dsp:txXfrm>
    </dsp:sp>
    <dsp:sp modelId="{D612D0FA-6C28-4B83-9CA3-C9731CA0A5E1}">
      <dsp:nvSpPr>
        <dsp:cNvPr id="0" name=""/>
        <dsp:cNvSpPr/>
      </dsp:nvSpPr>
      <dsp:spPr>
        <a:xfrm>
          <a:off x="0" y="4152313"/>
          <a:ext cx="5186363" cy="12712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High quality camera.</a:t>
          </a:r>
        </a:p>
      </dsp:txBody>
      <dsp:txXfrm>
        <a:off x="62055" y="4214368"/>
        <a:ext cx="5062253" cy="11470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3/24/2025</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3/24/2025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75056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3/24/2025</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3/24/2025</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3/24/2025</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3/24/2025</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3/24/2025</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3/24/2025</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Control of vortex shedding behind a cylinder using a control cylinder</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810001" y="5280847"/>
            <a:ext cx="10572000" cy="950620"/>
          </a:xfrm>
        </p:spPr>
        <p:txBody>
          <a:bodyPr>
            <a:normAutofit fontScale="92500" lnSpcReduction="10000"/>
          </a:bodyPr>
          <a:lstStyle/>
          <a:p>
            <a:r>
              <a:rPr lang="en-US" sz="2400" dirty="0"/>
              <a:t>Ashesh Thamir (200205)</a:t>
            </a:r>
          </a:p>
          <a:p>
            <a:r>
              <a:rPr lang="en-US" sz="2400" dirty="0" err="1"/>
              <a:t>Bharoth</a:t>
            </a:r>
            <a:r>
              <a:rPr lang="en-US" sz="2400" dirty="0"/>
              <a:t> </a:t>
            </a:r>
            <a:r>
              <a:rPr lang="en-US" sz="2400" dirty="0" err="1"/>
              <a:t>Ramnaik</a:t>
            </a:r>
            <a:r>
              <a:rPr lang="en-US" sz="2400" dirty="0"/>
              <a:t>  (200268)</a:t>
            </a:r>
          </a:p>
          <a:p>
            <a:endParaRPr lang="en-US" sz="2400" dirty="0"/>
          </a:p>
        </p:txBody>
      </p:sp>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810000" y="447188"/>
            <a:ext cx="10571998" cy="970450"/>
          </a:xfrm>
        </p:spPr>
        <p:txBody>
          <a:bodyPr vert="horz" lIns="91440" tIns="45720" rIns="91440" bIns="45720" rtlCol="0" anchor="ctr" anchorCtr="0">
            <a:normAutofit/>
          </a:bodyPr>
          <a:lstStyle/>
          <a:p>
            <a:r>
              <a:rPr lang="en-US" b="0" kern="1200">
                <a:latin typeface="+mj-lt"/>
                <a:ea typeface="+mj-ea"/>
                <a:cs typeface="+mj-cs"/>
              </a:rPr>
              <a:t>Aim:-</a:t>
            </a:r>
          </a:p>
        </p:txBody>
      </p:sp>
      <p:sp>
        <p:nvSpPr>
          <p:cNvPr id="6" name="TextBox 5">
            <a:extLst>
              <a:ext uri="{FF2B5EF4-FFF2-40B4-BE49-F238E27FC236}">
                <a16:creationId xmlns:a16="http://schemas.microsoft.com/office/drawing/2014/main" id="{98D632E7-555F-BA70-A7EF-554EC34E6799}"/>
              </a:ext>
            </a:extLst>
          </p:cNvPr>
          <p:cNvSpPr txBox="1"/>
          <p:nvPr/>
        </p:nvSpPr>
        <p:spPr>
          <a:xfrm>
            <a:off x="810001" y="2222287"/>
            <a:ext cx="10571998" cy="3638764"/>
          </a:xfrm>
          <a:prstGeom prst="rect">
            <a:avLst/>
          </a:prstGeom>
          <a:effectLst/>
        </p:spPr>
        <p:txBody>
          <a:bodyPr vert="horz" lIns="91440" tIns="45720" rIns="91440" bIns="45720" rtlCol="0" anchor="ctr">
            <a:normAutofit/>
          </a:bodyPr>
          <a:lstStyle/>
          <a:p>
            <a:pPr marL="342900" indent="-342900">
              <a:spcBef>
                <a:spcPct val="20000"/>
              </a:spcBef>
              <a:spcAft>
                <a:spcPts val="600"/>
              </a:spcAft>
              <a:buClr>
                <a:schemeClr val="accent1"/>
              </a:buClr>
              <a:buSzPct val="80000"/>
              <a:buFont typeface="Wingdings 2" charset="2"/>
              <a:buChar char=""/>
            </a:pPr>
            <a:r>
              <a:rPr lang="en-US" sz="2800" dirty="0"/>
              <a:t>To investigate the control of vortex shedding behind a cylinder using a control cylinder in a 2D flow, analyzing its effects on vortex dynamics, wake structure, and aerodynamic forces to achieve flow stabilization and drag reduction.</a:t>
            </a:r>
          </a:p>
        </p:txBody>
      </p:sp>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t>Discussion points</a:t>
            </a:r>
          </a:p>
        </p:txBody>
      </p:sp>
      <p:sp>
        <p:nvSpPr>
          <p:cNvPr id="4" name="Content Placeholder 3">
            <a:extLst>
              <a:ext uri="{FF2B5EF4-FFF2-40B4-BE49-F238E27FC236}">
                <a16:creationId xmlns:a16="http://schemas.microsoft.com/office/drawing/2014/main" id="{72B902BF-F2B3-7E11-9049-887CD8BFDEE1}"/>
              </a:ext>
            </a:extLst>
          </p:cNvPr>
          <p:cNvSpPr>
            <a:spLocks noGrp="1"/>
          </p:cNvSpPr>
          <p:nvPr>
            <p:ph sz="half" idx="2"/>
          </p:nvPr>
        </p:nvSpPr>
        <p:spPr/>
        <p:txBody>
          <a:bodyPr/>
          <a:lstStyle/>
          <a:p>
            <a:r>
              <a:rPr lang="en-IN" dirty="0"/>
              <a:t>Cylinder diameter &amp; Flow rate.</a:t>
            </a:r>
          </a:p>
          <a:p>
            <a:r>
              <a:rPr lang="en-IN" dirty="0"/>
              <a:t>Qualitative or quantitative approach for experiment.</a:t>
            </a:r>
          </a:p>
          <a:p>
            <a:r>
              <a:rPr lang="en-IN" dirty="0"/>
              <a:t>Capture only images.</a:t>
            </a:r>
          </a:p>
          <a:p>
            <a:r>
              <a:rPr lang="en-IN" dirty="0"/>
              <a:t>Whether to perform image processing.</a:t>
            </a:r>
          </a:p>
          <a:p>
            <a:r>
              <a:rPr lang="en-IN" dirty="0"/>
              <a:t>If yes, what parameters are to be analysed.</a:t>
            </a:r>
          </a:p>
          <a:p>
            <a:r>
              <a:rPr lang="en-IN" dirty="0"/>
              <a:t>What values are to be calculated.</a:t>
            </a:r>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451514" y="375313"/>
            <a:ext cx="5114017" cy="1139895"/>
          </a:xfrm>
        </p:spPr>
        <p:txBody>
          <a:bodyPr anchor="ctr">
            <a:normAutofit/>
          </a:bodyPr>
          <a:lstStyle/>
          <a:p>
            <a:r>
              <a:rPr lang="en-US" sz="3700"/>
              <a:t>Apparatus Required</a:t>
            </a:r>
          </a:p>
        </p:txBody>
      </p:sp>
      <p:graphicFrame>
        <p:nvGraphicFramePr>
          <p:cNvPr id="6" name="Content Placeholder 3">
            <a:extLst>
              <a:ext uri="{FF2B5EF4-FFF2-40B4-BE49-F238E27FC236}">
                <a16:creationId xmlns:a16="http://schemas.microsoft.com/office/drawing/2014/main" id="{C956EB67-70AC-90A0-9CF1-D31AC696A296}"/>
              </a:ext>
            </a:extLst>
          </p:cNvPr>
          <p:cNvGraphicFramePr>
            <a:graphicFrameLocks noGrp="1"/>
          </p:cNvGraphicFramePr>
          <p:nvPr>
            <p:ph sz="quarter" idx="13"/>
            <p:extLst>
              <p:ext uri="{D42A27DB-BD31-4B8C-83A1-F6EECF244321}">
                <p14:modId xmlns:p14="http://schemas.microsoft.com/office/powerpoint/2010/main" val="2184398585"/>
              </p:ext>
            </p:extLst>
          </p:nvPr>
        </p:nvGraphicFramePr>
        <p:xfrm>
          <a:off x="6456099" y="375312"/>
          <a:ext cx="5186363" cy="5485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The soap film tunnel consists of a frame that spans two Nylon tunnel ''walls''. The frame is set at an inclination of 5°. The tunnel has a diverging section (I), a test section (II) in which the foil is placed in the film, and a convergent section (III). The main components of the soap tunnel are: the main reservoir (a), a medical pump (b), a constant-height reservoir (c), a valve (a micrometer that constricts the tubing) (d) and a drain (e)">
            <a:extLst>
              <a:ext uri="{FF2B5EF4-FFF2-40B4-BE49-F238E27FC236}">
                <a16:creationId xmlns:a16="http://schemas.microsoft.com/office/drawing/2014/main" id="{FC0EBE12-796F-DD0F-68E2-9A44F40E05B9}"/>
              </a:ext>
            </a:extLst>
          </p:cNvPr>
          <p:cNvPicPr>
            <a:picLocks noGrp="1" noChangeAspect="1" noChangeArrowheads="1"/>
          </p:cNvPicPr>
          <p:nvPr>
            <p:ph sz="half" idx="1"/>
          </p:nvPr>
        </p:nvPicPr>
        <p:blipFill>
          <a:blip r:embed="rId8">
            <a:extLst>
              <a:ext uri="{28A0092B-C50C-407E-A947-70E740481C1C}">
                <a14:useLocalDpi xmlns:a14="http://schemas.microsoft.com/office/drawing/2010/main" val="0"/>
              </a:ext>
            </a:extLst>
          </a:blip>
          <a:srcRect/>
          <a:stretch>
            <a:fillRect/>
          </a:stretch>
        </p:blipFill>
        <p:spPr bwMode="auto">
          <a:xfrm>
            <a:off x="1025756" y="2222500"/>
            <a:ext cx="4403262"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810000" y="447188"/>
            <a:ext cx="10571998" cy="970450"/>
          </a:xfrm>
        </p:spPr>
        <p:txBody>
          <a:bodyPr anchor="ctr">
            <a:normAutofit/>
          </a:bodyPr>
          <a:lstStyle/>
          <a:p>
            <a:r>
              <a:rPr lang="en-US" dirty="0"/>
              <a:t>Procedure</a:t>
            </a:r>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2"/>
          </p:nvPr>
        </p:nvSpPr>
        <p:spPr>
          <a:xfrm>
            <a:off x="810001" y="2222287"/>
            <a:ext cx="10571998" cy="3638764"/>
          </a:xfrm>
        </p:spPr>
        <p:txBody>
          <a:bodyPr anchor="ctr">
            <a:normAutofit/>
          </a:bodyPr>
          <a:lstStyle/>
          <a:p>
            <a:pPr>
              <a:lnSpc>
                <a:spcPct val="90000"/>
              </a:lnSpc>
            </a:pPr>
            <a:r>
              <a:rPr lang="en-US" sz="2600" dirty="0"/>
              <a:t>Capture the vortex shedding behind static cylinder for reference.</a:t>
            </a:r>
          </a:p>
          <a:p>
            <a:pPr>
              <a:lnSpc>
                <a:spcPct val="90000"/>
              </a:lnSpc>
            </a:pPr>
            <a:r>
              <a:rPr lang="en-US" sz="2600" dirty="0"/>
              <a:t>Capture the flow separation distance for the primary cylinder with different rpm.</a:t>
            </a:r>
          </a:p>
          <a:p>
            <a:pPr>
              <a:lnSpc>
                <a:spcPct val="90000"/>
              </a:lnSpc>
            </a:pPr>
            <a:r>
              <a:rPr lang="en-US" sz="2600" dirty="0"/>
              <a:t>Place a static cylinder behind the primary cylinder (one connected with motor.</a:t>
            </a:r>
          </a:p>
          <a:p>
            <a:pPr>
              <a:lnSpc>
                <a:spcPct val="90000"/>
              </a:lnSpc>
            </a:pPr>
            <a:r>
              <a:rPr lang="en-US" sz="2600" dirty="0"/>
              <a:t>capture the vortex shedding behind secondary cylinder at different rpm of primary cylinder.</a:t>
            </a:r>
          </a:p>
        </p:txBody>
      </p:sp>
    </p:spTree>
    <p:extLst>
      <p:ext uri="{BB962C8B-B14F-4D97-AF65-F5344CB8AC3E}">
        <p14:creationId xmlns:p14="http://schemas.microsoft.com/office/powerpoint/2010/main" val="3378919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19B3EA6-E2E1-4B68-B700-9432F9FC79DA}">
  <ds:schemaRefs>
    <ds:schemaRef ds:uri="http://schemas.microsoft.com/sharepoint/v3/contenttype/forms"/>
  </ds:schemaRefs>
</ds:datastoreItem>
</file>

<file path=customXml/itemProps2.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31</TotalTime>
  <Words>491</Words>
  <Application>Microsoft Office PowerPoint</Application>
  <PresentationFormat>Widescreen</PresentationFormat>
  <Paragraphs>42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Tahoma</vt:lpstr>
      <vt:lpstr>Wingdings 2</vt:lpstr>
      <vt:lpstr>Quotable</vt:lpstr>
      <vt:lpstr>Control of vortex shedding behind a cylinder using a control cylinder</vt:lpstr>
      <vt:lpstr>Aim:-</vt:lpstr>
      <vt:lpstr>Discussion points</vt:lpstr>
      <vt:lpstr>Apparatus Required</vt:lpstr>
      <vt:lpstr>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Ashesh Thamir</dc:creator>
  <cp:lastModifiedBy>Ashesh Thamir</cp:lastModifiedBy>
  <cp:revision>3</cp:revision>
  <dcterms:created xsi:type="dcterms:W3CDTF">2025-03-23T08:32:18Z</dcterms:created>
  <dcterms:modified xsi:type="dcterms:W3CDTF">2025-03-24T10:37:05Z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