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8C73CE3-99CA-4D82-86C7-A3B49612CE4E}" type="datetimeFigureOut">
              <a:rPr lang="en-US" smtClean="0"/>
              <a:t>3/21/2011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828F8D6-1FFC-4D88-A5F9-736792704439}"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C73CE3-99CA-4D82-86C7-A3B49612CE4E}" type="datetimeFigureOut">
              <a:rPr lang="en-US" smtClean="0"/>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F8D6-1FFC-4D88-A5F9-7367927044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C73CE3-99CA-4D82-86C7-A3B49612CE4E}" type="datetimeFigureOut">
              <a:rPr lang="en-US" smtClean="0"/>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F8D6-1FFC-4D88-A5F9-7367927044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8C73CE3-99CA-4D82-86C7-A3B49612CE4E}" type="datetimeFigureOut">
              <a:rPr lang="en-US" smtClean="0"/>
              <a:t>3/21/2011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F8D6-1FFC-4D88-A5F9-73679270443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C73CE3-99CA-4D82-86C7-A3B49612CE4E}" type="datetimeFigureOut">
              <a:rPr lang="en-US" smtClean="0"/>
              <a:t>3/21/2011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828F8D6-1FFC-4D88-A5F9-73679270443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8C73CE3-99CA-4D82-86C7-A3B49612CE4E}" type="datetimeFigureOut">
              <a:rPr lang="en-US" smtClean="0"/>
              <a:t>3/21/2011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F8D6-1FFC-4D88-A5F9-73679270443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8C73CE3-99CA-4D82-86C7-A3B49612CE4E}" type="datetimeFigureOut">
              <a:rPr lang="en-US" smtClean="0"/>
              <a:t>3/21/2011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8F8D6-1FFC-4D88-A5F9-73679270443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C73CE3-99CA-4D82-86C7-A3B49612CE4E}" type="datetimeFigureOut">
              <a:rPr lang="en-US" smtClean="0"/>
              <a:t>3/21/2011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8F8D6-1FFC-4D88-A5F9-7367927044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C73CE3-99CA-4D82-86C7-A3B49612CE4E}" type="datetimeFigureOut">
              <a:rPr lang="en-US" smtClean="0"/>
              <a:t>3/21/2011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8F8D6-1FFC-4D88-A5F9-7367927044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C73CE3-99CA-4D82-86C7-A3B49612CE4E}" type="datetimeFigureOut">
              <a:rPr lang="en-US" smtClean="0"/>
              <a:t>3/21/2011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F8D6-1FFC-4D88-A5F9-736792704439}"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C73CE3-99CA-4D82-86C7-A3B49612CE4E}" type="datetimeFigureOut">
              <a:rPr lang="en-US" smtClean="0"/>
              <a:t>3/21/2011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828F8D6-1FFC-4D88-A5F9-73679270443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8C73CE3-99CA-4D82-86C7-A3B49612CE4E}" type="datetimeFigureOut">
              <a:rPr lang="en-US" smtClean="0"/>
              <a:t>3/21/2011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828F8D6-1FFC-4D88-A5F9-7367927044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The_Principles_of_Scientific_Management" TargetMode="External"/><Relationship Id="rId7" Type="http://schemas.openxmlformats.org/officeDocument/2006/relationships/hyperlink" Target="http://en.wikipedia.org/wiki/Standardization" TargetMode="External"/><Relationship Id="rId2" Type="http://schemas.openxmlformats.org/officeDocument/2006/relationships/hyperlink" Target="http://en.wikipedia.org/wiki/Monograph" TargetMode="External"/><Relationship Id="rId1" Type="http://schemas.openxmlformats.org/officeDocument/2006/relationships/slideLayout" Target="../slideLayouts/slideLayout2.xml"/><Relationship Id="rId6" Type="http://schemas.openxmlformats.org/officeDocument/2006/relationships/hyperlink" Target="http://en.wikipedia.org/wiki/Midvale_Steel" TargetMode="External"/><Relationship Id="rId5" Type="http://schemas.openxmlformats.org/officeDocument/2006/relationships/hyperlink" Target="http://en.wiktionary.org/wiki/foreman" TargetMode="External"/><Relationship Id="rId4" Type="http://schemas.openxmlformats.org/officeDocument/2006/relationships/hyperlink" Target="http://en.wikipedia.org/wiki/Lathe_(meta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Time_and_motion_study" TargetMode="External"/><Relationship Id="rId7" Type="http://schemas.openxmlformats.org/officeDocument/2006/relationships/hyperlink" Target="http://en.wikipedia.org/wiki/Empiricism" TargetMode="External"/><Relationship Id="rId2" Type="http://schemas.openxmlformats.org/officeDocument/2006/relationships/hyperlink" Target="http://en.wikipedia.org/wiki/Rule_of_thumb" TargetMode="External"/><Relationship Id="rId1" Type="http://schemas.openxmlformats.org/officeDocument/2006/relationships/slideLayout" Target="../slideLayouts/slideLayout2.xml"/><Relationship Id="rId6" Type="http://schemas.openxmlformats.org/officeDocument/2006/relationships/hyperlink" Target="http://en.wikipedia.org/wiki/White-collar_worker" TargetMode="External"/><Relationship Id="rId5" Type="http://schemas.openxmlformats.org/officeDocument/2006/relationships/hyperlink" Target="http://en.wikipedia.org/wiki/Blue-collar_worker" TargetMode="External"/><Relationship Id="rId4" Type="http://schemas.openxmlformats.org/officeDocument/2006/relationships/hyperlink" Target="http://en.wikipedia.org/wiki/Micromanagemen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Industrial_engineering" TargetMode="External"/><Relationship Id="rId13" Type="http://schemas.openxmlformats.org/officeDocument/2006/relationships/hyperlink" Target="http://en.wikipedia.org/wiki/Lean_manufacturing" TargetMode="External"/><Relationship Id="rId3" Type="http://schemas.openxmlformats.org/officeDocument/2006/relationships/hyperlink" Target="http://en.wikipedia.org/wiki/Time_and_motion_study" TargetMode="External"/><Relationship Id="rId7" Type="http://schemas.openxmlformats.org/officeDocument/2006/relationships/hyperlink" Target="http://en.wikipedia.org/wiki/Operations_research" TargetMode="External"/><Relationship Id="rId12" Type="http://schemas.openxmlformats.org/officeDocument/2006/relationships/hyperlink" Target="http://en.wikipedia.org/wiki/Business_process_reengineering" TargetMode="External"/><Relationship Id="rId2" Type="http://schemas.openxmlformats.org/officeDocument/2006/relationships/hyperlink" Target="http://en.wiktionary.org/wiki/thrift" TargetMode="External"/><Relationship Id="rId1" Type="http://schemas.openxmlformats.org/officeDocument/2006/relationships/slideLayout" Target="../slideLayouts/slideLayout2.xml"/><Relationship Id="rId6" Type="http://schemas.openxmlformats.org/officeDocument/2006/relationships/hyperlink" Target="http://en.wikipedia.org/wiki/Operations_management" TargetMode="External"/><Relationship Id="rId11" Type="http://schemas.openxmlformats.org/officeDocument/2006/relationships/hyperlink" Target="http://en.wikipedia.org/wiki/Business_process_management" TargetMode="External"/><Relationship Id="rId5" Type="http://schemas.openxmlformats.org/officeDocument/2006/relationships/hyperlink" Target="http://en.wikipedia.org/wiki/Fordism" TargetMode="External"/><Relationship Id="rId10" Type="http://schemas.openxmlformats.org/officeDocument/2006/relationships/hyperlink" Target="http://en.wikipedia.org/wiki/Logistics" TargetMode="External"/><Relationship Id="rId4" Type="http://schemas.openxmlformats.org/officeDocument/2006/relationships/hyperlink" Target="http://en.wikipedia.org/wiki/Efficiency_Movement" TargetMode="External"/><Relationship Id="rId9" Type="http://schemas.openxmlformats.org/officeDocument/2006/relationships/hyperlink" Target="http://en.wikipedia.org/wiki/Manufacturing_engineering" TargetMode="External"/><Relationship Id="rId14" Type="http://schemas.openxmlformats.org/officeDocument/2006/relationships/hyperlink" Target="http://en.wikipedia.org/wiki/Six_Sigm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886200"/>
            <a:ext cx="6400800" cy="1219200"/>
          </a:xfrm>
        </p:spPr>
        <p:txBody>
          <a:bodyPr/>
          <a:lstStyle/>
          <a:p>
            <a:r>
              <a:rPr lang="en-US" b="1" dirty="0" smtClean="0"/>
              <a:t>Presented by: Reyoz Kumar Rayamajhi</a:t>
            </a:r>
            <a:endParaRPr lang="en-US" b="1" dirty="0"/>
          </a:p>
        </p:txBody>
      </p:sp>
      <p:sp>
        <p:nvSpPr>
          <p:cNvPr id="2" name="Title 1"/>
          <p:cNvSpPr>
            <a:spLocks noGrp="1"/>
          </p:cNvSpPr>
          <p:nvPr>
            <p:ph type="ctrTitle"/>
          </p:nvPr>
        </p:nvSpPr>
        <p:spPr/>
        <p:txBody>
          <a:bodyPr/>
          <a:lstStyle/>
          <a:p>
            <a:r>
              <a:rPr smtClean="0"/>
              <a:t>Evaolution of Manag</a:t>
            </a:r>
            <a:r>
              <a:rPr lang="en-US" dirty="0" smtClean="0"/>
              <a:t>e</a:t>
            </a:r>
            <a:r>
              <a:rPr smtClean="0"/>
              <a:t>ment Theory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924800" cy="1020762"/>
          </a:xfrm>
        </p:spPr>
        <p:txBody>
          <a:bodyPr>
            <a:normAutofit fontScale="90000"/>
          </a:bodyPr>
          <a:lstStyle/>
          <a:p>
            <a:r>
              <a:rPr lang="en-US" dirty="0" smtClean="0"/>
              <a:t>Scientific Management Theory(</a:t>
            </a:r>
            <a:r>
              <a:rPr lang="en-US" dirty="0" smtClean="0"/>
              <a:t>Frederick W Taylor (1856-1915) </a:t>
            </a:r>
            <a:endParaRPr lang="en-US" dirty="0"/>
          </a:p>
        </p:txBody>
      </p:sp>
      <p:sp>
        <p:nvSpPr>
          <p:cNvPr id="3" name="Content Placeholder 2"/>
          <p:cNvSpPr>
            <a:spLocks noGrp="1"/>
          </p:cNvSpPr>
          <p:nvPr>
            <p:ph sz="quarter" idx="1"/>
          </p:nvPr>
        </p:nvSpPr>
        <p:spPr>
          <a:xfrm>
            <a:off x="914400" y="1295400"/>
            <a:ext cx="7772400" cy="5257800"/>
          </a:xfrm>
        </p:spPr>
        <p:txBody>
          <a:bodyPr>
            <a:normAutofit lnSpcReduction="10000"/>
          </a:bodyPr>
          <a:lstStyle/>
          <a:p>
            <a:r>
              <a:rPr lang="en-US" dirty="0" smtClean="0"/>
              <a:t>The core ideas of scientific management were developed by Taylor in the 1880s and 1890s, and were first published in his </a:t>
            </a:r>
            <a:r>
              <a:rPr lang="en-US" dirty="0" smtClean="0">
                <a:hlinkClick r:id="rId2" tooltip="Monograph"/>
              </a:rPr>
              <a:t>monographs</a:t>
            </a:r>
            <a:r>
              <a:rPr lang="en-US" dirty="0" smtClean="0"/>
              <a:t> </a:t>
            </a:r>
            <a:r>
              <a:rPr lang="en-US" i="1" dirty="0" smtClean="0"/>
              <a:t>Shop Management</a:t>
            </a:r>
            <a:r>
              <a:rPr lang="en-US" dirty="0" smtClean="0"/>
              <a:t> (</a:t>
            </a:r>
            <a:r>
              <a:rPr lang="en-US" dirty="0" smtClean="0"/>
              <a:t>1903)</a:t>
            </a:r>
          </a:p>
          <a:p>
            <a:r>
              <a:rPr lang="en-US" i="1" dirty="0" smtClean="0">
                <a:hlinkClick r:id="rId3"/>
              </a:rPr>
              <a:t>The Principles of Scientific Management</a:t>
            </a:r>
            <a:r>
              <a:rPr lang="en-US" dirty="0" smtClean="0"/>
              <a:t> (1911</a:t>
            </a:r>
            <a:r>
              <a:rPr lang="en-US" dirty="0" smtClean="0"/>
              <a:t>).While </a:t>
            </a:r>
            <a:r>
              <a:rPr lang="en-US" dirty="0" smtClean="0"/>
              <a:t>working as a </a:t>
            </a:r>
            <a:r>
              <a:rPr lang="en-US" dirty="0" smtClean="0">
                <a:hlinkClick r:id="rId4" tooltip="Lathe (metal)"/>
              </a:rPr>
              <a:t>lathe</a:t>
            </a:r>
            <a:r>
              <a:rPr lang="en-US" dirty="0" smtClean="0"/>
              <a:t> operator and </a:t>
            </a:r>
            <a:r>
              <a:rPr lang="en-US" dirty="0" smtClean="0">
                <a:hlinkClick r:id="rId5" tooltip="wikt:foreman"/>
              </a:rPr>
              <a:t>foreman</a:t>
            </a:r>
            <a:r>
              <a:rPr lang="en-US" dirty="0" smtClean="0"/>
              <a:t> at </a:t>
            </a:r>
            <a:r>
              <a:rPr lang="en-US" dirty="0" smtClean="0">
                <a:hlinkClick r:id="rId6"/>
              </a:rPr>
              <a:t>Midvale Steel</a:t>
            </a:r>
            <a:r>
              <a:rPr lang="en-US" dirty="0" smtClean="0"/>
              <a:t>, Taylor noticed the natural differences in productivity between workers, which were driven by </a:t>
            </a:r>
            <a:r>
              <a:rPr lang="en-US" i="1" dirty="0" smtClean="0">
                <a:solidFill>
                  <a:srgbClr val="FF0000"/>
                </a:solidFill>
              </a:rPr>
              <a:t>various causes, including differences in talent, intelligence, or motivations. </a:t>
            </a:r>
            <a:endParaRPr lang="en-US" i="1" dirty="0" smtClean="0">
              <a:solidFill>
                <a:srgbClr val="FF0000"/>
              </a:solidFill>
            </a:endParaRPr>
          </a:p>
          <a:p>
            <a:r>
              <a:rPr lang="en-US" dirty="0" smtClean="0"/>
              <a:t>He was one of the first people to try to apply science to this application, that is, understanding why and how these differences existed and how best practices could be analyzed and synthesized, then propagated to the other workers via </a:t>
            </a:r>
            <a:r>
              <a:rPr lang="en-US" dirty="0" smtClean="0">
                <a:hlinkClick r:id="rId7"/>
              </a:rPr>
              <a:t>standardization</a:t>
            </a:r>
            <a:r>
              <a:rPr lang="en-US" dirty="0" smtClean="0"/>
              <a:t> of process steps.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90600"/>
            <a:ext cx="7772400" cy="5638800"/>
          </a:xfrm>
        </p:spPr>
        <p:txBody>
          <a:bodyPr>
            <a:normAutofit fontScale="92500" lnSpcReduction="10000"/>
          </a:bodyPr>
          <a:lstStyle/>
          <a:p>
            <a:r>
              <a:rPr lang="en-US" dirty="0" smtClean="0"/>
              <a:t>He believed that decisions based upon tradition and </a:t>
            </a:r>
            <a:r>
              <a:rPr lang="en-US" dirty="0" smtClean="0">
                <a:hlinkClick r:id="rId2" tooltip="Rule of thumb"/>
              </a:rPr>
              <a:t>rules of thumb</a:t>
            </a:r>
            <a:r>
              <a:rPr lang="en-US" dirty="0" smtClean="0"/>
              <a:t> should be replaced by precise procedures developed after careful study of an individual at work, including via </a:t>
            </a:r>
            <a:r>
              <a:rPr lang="en-US" dirty="0" smtClean="0">
                <a:hlinkClick r:id="rId3" tooltip="Time and motion study"/>
              </a:rPr>
              <a:t>time and motion studies</a:t>
            </a:r>
            <a:r>
              <a:rPr lang="en-US" dirty="0" smtClean="0"/>
              <a:t>, which would tend to discover or synthesize the "</a:t>
            </a:r>
            <a:r>
              <a:rPr lang="en-US" i="1" dirty="0" smtClean="0">
                <a:solidFill>
                  <a:srgbClr val="FF0000"/>
                </a:solidFill>
              </a:rPr>
              <a:t>one best </a:t>
            </a:r>
            <a:r>
              <a:rPr lang="en-US" i="1" dirty="0" smtClean="0">
                <a:solidFill>
                  <a:srgbClr val="FF0000"/>
                </a:solidFill>
              </a:rPr>
              <a:t>way</a:t>
            </a:r>
            <a:r>
              <a:rPr lang="en-US" dirty="0" smtClean="0"/>
              <a:t>" to do any given task. </a:t>
            </a:r>
            <a:endParaRPr lang="en-US" dirty="0" smtClean="0"/>
          </a:p>
          <a:p>
            <a:r>
              <a:rPr lang="en-US" dirty="0" smtClean="0"/>
              <a:t>The great difficulty in accurately differentiating any such intelligent, detail-oriented management from mere misguided </a:t>
            </a:r>
            <a:r>
              <a:rPr lang="en-US" dirty="0" smtClean="0">
                <a:hlinkClick r:id="rId4"/>
              </a:rPr>
              <a:t>micromanagement</a:t>
            </a:r>
            <a:r>
              <a:rPr lang="en-US" dirty="0" smtClean="0"/>
              <a:t> also caused interpersonal friction between workers and managers, and social tensions between the </a:t>
            </a:r>
            <a:r>
              <a:rPr lang="en-US" dirty="0" smtClean="0">
                <a:hlinkClick r:id="rId5" tooltip="Blue-collar worker"/>
              </a:rPr>
              <a:t>blue-collar</a:t>
            </a:r>
            <a:r>
              <a:rPr lang="en-US" dirty="0" smtClean="0"/>
              <a:t> and </a:t>
            </a:r>
            <a:r>
              <a:rPr lang="en-US" dirty="0" smtClean="0">
                <a:hlinkClick r:id="rId6" tooltip="White-collar worker"/>
              </a:rPr>
              <a:t>white-collar</a:t>
            </a:r>
            <a:r>
              <a:rPr lang="en-US" dirty="0" smtClean="0"/>
              <a:t> classes</a:t>
            </a:r>
            <a:r>
              <a:rPr lang="en-US" dirty="0" smtClean="0"/>
              <a:t>.</a:t>
            </a:r>
          </a:p>
          <a:p>
            <a:r>
              <a:rPr lang="en-US" dirty="0" smtClean="0"/>
              <a:t>Scientific management is a variation on the theme of economic efficiency; it is a late 19th and early 20th century instance of the larger recurring theme in human life of </a:t>
            </a:r>
            <a:r>
              <a:rPr lang="en-US" dirty="0" smtClean="0">
                <a:solidFill>
                  <a:srgbClr val="FF0000"/>
                </a:solidFill>
              </a:rPr>
              <a:t>increasing efficiency, decreasing waste, and using </a:t>
            </a:r>
            <a:r>
              <a:rPr lang="en-US" dirty="0" smtClean="0">
                <a:solidFill>
                  <a:srgbClr val="FF0000"/>
                </a:solidFill>
                <a:hlinkClick r:id="rId7" tooltip="Empiricism"/>
              </a:rPr>
              <a:t>empirical methods</a:t>
            </a:r>
            <a:r>
              <a:rPr lang="en-US" dirty="0" smtClean="0">
                <a:solidFill>
                  <a:srgbClr val="FF0000"/>
                </a:solidFill>
              </a:rPr>
              <a:t> to decide what matters, rather than uncritically accepting pre-existing ideas of what matters. </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Continue…</a:t>
            </a:r>
            <a:endParaRPr lang="en-US" dirty="0"/>
          </a:p>
        </p:txBody>
      </p:sp>
      <p:sp>
        <p:nvSpPr>
          <p:cNvPr id="3" name="Content Placeholder 2"/>
          <p:cNvSpPr>
            <a:spLocks noGrp="1"/>
          </p:cNvSpPr>
          <p:nvPr>
            <p:ph sz="quarter" idx="1"/>
          </p:nvPr>
        </p:nvSpPr>
        <p:spPr>
          <a:xfrm>
            <a:off x="914400" y="1143000"/>
            <a:ext cx="7772400" cy="5257800"/>
          </a:xfrm>
        </p:spPr>
        <p:txBody>
          <a:bodyPr/>
          <a:lstStyle/>
          <a:p>
            <a:r>
              <a:rPr lang="en-US" dirty="0" smtClean="0"/>
              <a:t>Thus it is a chapter in a larger narrative that includes many ideas and fields, from the folk wisdom of </a:t>
            </a:r>
            <a:r>
              <a:rPr lang="en-US" dirty="0" smtClean="0">
                <a:hlinkClick r:id="rId2" tooltip="wikt:thrift"/>
              </a:rPr>
              <a:t>thrift</a:t>
            </a:r>
            <a:r>
              <a:rPr lang="en-US" dirty="0" smtClean="0"/>
              <a:t> to a profusion of applied-science successors, including </a:t>
            </a:r>
            <a:r>
              <a:rPr lang="en-US" dirty="0" smtClean="0">
                <a:hlinkClick r:id="rId3"/>
              </a:rPr>
              <a:t>time and motion study</a:t>
            </a:r>
            <a:r>
              <a:rPr lang="en-US" dirty="0" smtClean="0"/>
              <a:t>, the </a:t>
            </a:r>
            <a:r>
              <a:rPr lang="en-US" dirty="0" smtClean="0">
                <a:hlinkClick r:id="rId4"/>
              </a:rPr>
              <a:t>Efficiency Movement</a:t>
            </a:r>
            <a:r>
              <a:rPr lang="en-US" dirty="0" smtClean="0"/>
              <a:t> (which was the broader cultural echo of scientific management's impact on business managers specifically), </a:t>
            </a:r>
            <a:r>
              <a:rPr lang="en-US" dirty="0" err="1" smtClean="0">
                <a:hlinkClick r:id="rId5"/>
              </a:rPr>
              <a:t>Fordism</a:t>
            </a:r>
            <a:r>
              <a:rPr lang="en-US" dirty="0" smtClean="0"/>
              <a:t>, </a:t>
            </a:r>
            <a:r>
              <a:rPr lang="en-US" dirty="0" smtClean="0">
                <a:hlinkClick r:id="rId6"/>
              </a:rPr>
              <a:t>operations management</a:t>
            </a:r>
            <a:r>
              <a:rPr lang="en-US" dirty="0" smtClean="0"/>
              <a:t>, </a:t>
            </a:r>
            <a:r>
              <a:rPr lang="en-US" dirty="0" smtClean="0">
                <a:hlinkClick r:id="rId7"/>
              </a:rPr>
              <a:t>operations research</a:t>
            </a:r>
            <a:r>
              <a:rPr lang="en-US" dirty="0" smtClean="0"/>
              <a:t>, </a:t>
            </a:r>
            <a:r>
              <a:rPr lang="en-US" dirty="0" smtClean="0">
                <a:hlinkClick r:id="rId8"/>
              </a:rPr>
              <a:t>industrial engineering</a:t>
            </a:r>
            <a:r>
              <a:rPr lang="en-US" dirty="0" smtClean="0"/>
              <a:t>, </a:t>
            </a:r>
            <a:r>
              <a:rPr lang="en-US" dirty="0" smtClean="0">
                <a:hlinkClick r:id="rId9"/>
              </a:rPr>
              <a:t>manufacturing engineering</a:t>
            </a:r>
            <a:r>
              <a:rPr lang="en-US" dirty="0" smtClean="0"/>
              <a:t>, </a:t>
            </a:r>
            <a:r>
              <a:rPr lang="en-US" dirty="0" smtClean="0">
                <a:hlinkClick r:id="rId10"/>
              </a:rPr>
              <a:t>logistics</a:t>
            </a:r>
            <a:r>
              <a:rPr lang="en-US" dirty="0" smtClean="0"/>
              <a:t>, </a:t>
            </a:r>
            <a:r>
              <a:rPr lang="en-US" dirty="0" smtClean="0">
                <a:hlinkClick r:id="rId11"/>
              </a:rPr>
              <a:t>business process management</a:t>
            </a:r>
            <a:r>
              <a:rPr lang="en-US" dirty="0" smtClean="0"/>
              <a:t>, </a:t>
            </a:r>
            <a:r>
              <a:rPr lang="en-US" dirty="0" smtClean="0">
                <a:hlinkClick r:id="rId12"/>
              </a:rPr>
              <a:t>business process reengineering</a:t>
            </a:r>
            <a:r>
              <a:rPr lang="en-US" dirty="0" smtClean="0"/>
              <a:t>, </a:t>
            </a:r>
            <a:r>
              <a:rPr lang="en-US" dirty="0" smtClean="0">
                <a:hlinkClick r:id="rId13"/>
              </a:rPr>
              <a:t>lean manufacturing</a:t>
            </a:r>
            <a:r>
              <a:rPr lang="en-US" dirty="0" smtClean="0"/>
              <a:t>, and </a:t>
            </a:r>
            <a:r>
              <a:rPr lang="en-US" dirty="0" smtClean="0">
                <a:hlinkClick r:id="rId14"/>
              </a:rPr>
              <a:t>Six </a:t>
            </a:r>
            <a:r>
              <a:rPr lang="en-US" dirty="0" smtClean="0">
                <a:hlinkClick r:id="rId14"/>
              </a:rPr>
              <a:t>Sigma</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14400"/>
            <a:ext cx="7772400" cy="5715000"/>
          </a:xfrm>
        </p:spPr>
        <p:txBody>
          <a:bodyPr/>
          <a:lstStyle/>
          <a:p>
            <a:pPr>
              <a:buNone/>
            </a:pPr>
            <a:r>
              <a:rPr lang="en-US" dirty="0" smtClean="0"/>
              <a:t>Frederick W Taylor (1856-1915) rested his philosophy on four basic principles: </a:t>
            </a:r>
            <a:endParaRPr lang="en-US" dirty="0" smtClean="0"/>
          </a:p>
          <a:p>
            <a:pPr>
              <a:buNone/>
            </a:pPr>
            <a:r>
              <a:rPr lang="en-US" dirty="0" smtClean="0"/>
              <a:t>    </a:t>
            </a:r>
            <a:r>
              <a:rPr lang="en-US" b="1" dirty="0" smtClean="0"/>
              <a:t>1</a:t>
            </a:r>
            <a:r>
              <a:rPr lang="en-US" b="1" dirty="0" smtClean="0"/>
              <a:t>. </a:t>
            </a:r>
            <a:r>
              <a:rPr lang="en-US" dirty="0" smtClean="0"/>
              <a:t>The development of a true science of management so that the best method for performing each task could be determined.</a:t>
            </a:r>
            <a:br>
              <a:rPr lang="en-US" dirty="0" smtClean="0"/>
            </a:br>
            <a:r>
              <a:rPr lang="en-US" b="1" dirty="0" smtClean="0"/>
              <a:t>2. </a:t>
            </a:r>
            <a:r>
              <a:rPr lang="en-US" dirty="0" smtClean="0"/>
              <a:t>The scientific selection of workers so that each worker would be given responsibility for the task for which he or she was best suited.</a:t>
            </a:r>
            <a:br>
              <a:rPr lang="en-US" dirty="0" smtClean="0"/>
            </a:br>
            <a:r>
              <a:rPr lang="en-US" b="1" dirty="0" smtClean="0"/>
              <a:t>3. </a:t>
            </a:r>
            <a:r>
              <a:rPr lang="en-US" dirty="0" smtClean="0"/>
              <a:t>The scientific education and development of the worker.</a:t>
            </a:r>
            <a:br>
              <a:rPr lang="en-US" dirty="0" smtClean="0"/>
            </a:br>
            <a:r>
              <a:rPr lang="en-US" b="1" dirty="0" smtClean="0"/>
              <a:t>4. </a:t>
            </a:r>
            <a:r>
              <a:rPr lang="en-US" dirty="0" smtClean="0"/>
              <a:t>Intimate, friendly cooperation between management and labor. </a:t>
            </a:r>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Taylor contended that the success of these principles required a complete mental revolution on the part of management and labor. Rather than quarrel over profits, both sides should try to increase production; by so doing he believed profits would to such an extent that labor and management would no longer have to fight over them. </a:t>
            </a:r>
            <a:endParaRPr lang="en-US" dirty="0" smtClean="0"/>
          </a:p>
          <a:p>
            <a:r>
              <a:rPr lang="en-US" dirty="0" smtClean="0"/>
              <a:t>Taylor believed that management and labor had a common interest in increasing productivity. </a:t>
            </a:r>
          </a:p>
          <a:p>
            <a:r>
              <a:rPr lang="en-US" dirty="0" smtClean="0"/>
              <a:t>Taylor based his management system on production-line time studies</a:t>
            </a:r>
            <a:r>
              <a:rPr lang="en-US" dirty="0" smtClean="0"/>
              <a:t>.</a:t>
            </a:r>
          </a:p>
          <a:p>
            <a:r>
              <a:rPr lang="en-US" dirty="0" smtClean="0"/>
              <a:t>Instead of relying on traditional work methods, he analyzed and timed steel workers’ movements on a series of jobs.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Continue…</a:t>
            </a:r>
            <a:endParaRPr lang="en-US" dirty="0"/>
          </a:p>
        </p:txBody>
      </p:sp>
      <p:sp>
        <p:nvSpPr>
          <p:cNvPr id="3" name="Content Placeholder 2"/>
          <p:cNvSpPr>
            <a:spLocks noGrp="1"/>
          </p:cNvSpPr>
          <p:nvPr>
            <p:ph sz="quarter" idx="1"/>
          </p:nvPr>
        </p:nvSpPr>
        <p:spPr>
          <a:xfrm>
            <a:off x="914400" y="990600"/>
            <a:ext cx="7772400" cy="5486400"/>
          </a:xfrm>
        </p:spPr>
        <p:txBody>
          <a:bodyPr/>
          <a:lstStyle/>
          <a:p>
            <a:r>
              <a:rPr lang="en-US" dirty="0" smtClean="0"/>
              <a:t>Using time study as his base, he broke each job down into components and designed the quickest and best methods of performing each component. In this way he established how much workers should be able to do with the equipments and </a:t>
            </a:r>
            <a:r>
              <a:rPr lang="en-US" dirty="0" smtClean="0"/>
              <a:t>materials</a:t>
            </a:r>
          </a:p>
          <a:p>
            <a:r>
              <a:rPr lang="en-US" dirty="0" smtClean="0"/>
              <a:t>He also encouraged employers to pay more productive workers at a higher rate than others using a ‘scientifically correct rate’ that would benefit both company and worker</a:t>
            </a:r>
            <a:r>
              <a:rPr lang="en-US" dirty="0" smtClean="0"/>
              <a:t>.</a:t>
            </a:r>
          </a:p>
          <a:p>
            <a:r>
              <a:rPr lang="en-US" dirty="0" smtClean="0"/>
              <a:t>Taylor called his plan the differential rate system. </a:t>
            </a:r>
            <a:endParaRPr lang="en-US" dirty="0" smtClean="0"/>
          </a:p>
          <a:p>
            <a:r>
              <a:rPr lang="en-US" dirty="0" smtClean="0"/>
              <a:t>In addition, its efficiency techniques have been applied to many tasks in non-industrial organizations, ranging from fast food service to the training of surgeons. </a:t>
            </a:r>
            <a:endParaRPr lang="en-US"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37</TotalTime>
  <Words>634</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Evaolution of Management Theory</vt:lpstr>
      <vt:lpstr>Scientific Management Theory(Frederick W Taylor (1856-1915) </vt:lpstr>
      <vt:lpstr>Continue..</vt:lpstr>
      <vt:lpstr>Continue…</vt:lpstr>
      <vt:lpstr>Continue…</vt:lpstr>
      <vt:lpstr>Continue…</vt:lpstr>
      <vt:lpstr>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Evaolution of Management Theory</dc:title>
  <dc:creator>user</dc:creator>
  <cp:lastModifiedBy>user</cp:lastModifiedBy>
  <cp:revision>21</cp:revision>
  <dcterms:created xsi:type="dcterms:W3CDTF">2011-03-21T10:00:16Z</dcterms:created>
  <dcterms:modified xsi:type="dcterms:W3CDTF">2011-03-21T10:37:31Z</dcterms:modified>
</cp:coreProperties>
</file>