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2" r:id="rId2"/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4" r:id="rId13"/>
    <p:sldId id="275" r:id="rId14"/>
    <p:sldId id="276" r:id="rId15"/>
    <p:sldId id="277" r:id="rId16"/>
    <p:sldId id="278" r:id="rId17"/>
    <p:sldId id="270" r:id="rId18"/>
    <p:sldId id="273" r:id="rId19"/>
    <p:sldId id="27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230D43A-E268-4798-BD7F-2E8FF904EE05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52B2F3C-B3FD-4F1F-821C-C8F4DC802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3FF5F-6D8D-4E05-AD54-B3567683B0D1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D32E0A7-CBB4-4A15-A27A-9A36A6C4A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6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93AAE-51AC-40BE-A2D7-30516E26C690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7924-DA6B-41AE-9814-1426619B0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9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87C4F-9FAB-4254-8F56-C83099B0D9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2F19A-4005-45C9-A4A2-0ED3445B83B0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43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C977A-C434-4F88-A6FC-F06678D2F4BB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7447C-5541-43EE-B345-715432FBAF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9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EBF54-FAE0-4B0D-AAEE-8A1377E92490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5385FF5-F53E-4774-A9A5-A1C497042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8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28D33-8B71-4111-9DAA-34CEFAAD5958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016ED-B2DA-41DB-A633-BE06A0F5E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8B2C1-0760-4A27-ABE7-4B5BB108E3DC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F55BE843-DB17-46D1-B5B6-9196AC2D57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5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1DFB4-EF5E-4B37-B815-1E16C160FEAB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E7CFD-3899-4240-BE67-D6F7448BB4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CB361-AAB4-430F-9A82-8BC2A65EBA08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6ABEF7D-A5DF-4F0D-AA9A-F528EFBAA6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9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E200023-206B-4B13-8C40-9C78367D3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E98E1-BBAF-4D02-A957-62389AC3E0B4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44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E6BAE-65DD-41D8-9FE0-EFEB395DDC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4419-D577-4230-A149-F80A56A2EEDB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A589A9-3BC3-4395-AE40-C106F6EFC113}" type="datetimeFigureOut">
              <a:rPr lang="en-US"/>
              <a:pPr>
                <a:defRPr/>
              </a:pPr>
              <a:t>5/31/2011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054E5C-19F1-453E-838D-6BEDE9B7FD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588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Environment of Management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3200400" y="4724400"/>
            <a:ext cx="5715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2000" dirty="0"/>
              <a:t>Presented by:-</a:t>
            </a:r>
          </a:p>
          <a:p>
            <a:pPr algn="ctr"/>
            <a:r>
              <a:rPr lang="en-US" sz="2000" dirty="0"/>
              <a:t>Krishna Prasad Dahal</a:t>
            </a:r>
          </a:p>
          <a:p>
            <a:pPr algn="ctr"/>
            <a:r>
              <a:rPr lang="en-US" sz="2000" dirty="0"/>
              <a:t>Shreeram Bhattarai</a:t>
            </a:r>
          </a:p>
          <a:p>
            <a:pPr algn="ctr"/>
            <a:r>
              <a:rPr lang="en-US" sz="2000" dirty="0"/>
              <a:t>Sulav Nepal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Socio-Cultural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9675" y="3886200"/>
            <a:ext cx="3962400" cy="223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Cultural Environment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Influencing the Type of Products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Creating Attitudes towards work &amp; Leisure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Influencing Values &amp; Beliefs</a:t>
            </a:r>
          </a:p>
        </p:txBody>
      </p:sp>
      <p:sp>
        <p:nvSpPr>
          <p:cNvPr id="11" name="Rectangle 10"/>
          <p:cNvSpPr/>
          <p:nvPr/>
        </p:nvSpPr>
        <p:spPr>
          <a:xfrm rot="5400000">
            <a:off x="2080419" y="3893344"/>
            <a:ext cx="2855912" cy="158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3478213"/>
            <a:ext cx="22098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Socio-Cultural Environment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19675" y="1420813"/>
            <a:ext cx="39624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Social Environment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dirty="0" smtClean="0">
                <a:solidFill>
                  <a:schemeClr val="tx1"/>
                </a:solidFill>
              </a:rPr>
              <a:t>Family</a:t>
            </a:r>
            <a:endParaRPr lang="en-US" sz="1600" i="1" dirty="0">
              <a:solidFill>
                <a:schemeClr val="tx1"/>
              </a:solidFill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dirty="0">
                <a:solidFill>
                  <a:schemeClr val="tx1"/>
                </a:solidFill>
              </a:rPr>
              <a:t>Reference Groups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i="1" dirty="0">
                <a:solidFill>
                  <a:schemeClr val="tx1"/>
                </a:solidFill>
              </a:rPr>
              <a:t>Social Class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6200000">
            <a:off x="2696369" y="3432969"/>
            <a:ext cx="398462" cy="1066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4104482" y="1932781"/>
            <a:ext cx="398462" cy="1431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4101307" y="4574381"/>
            <a:ext cx="398462" cy="14382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Technological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152400" y="3289300"/>
            <a:ext cx="2895600" cy="121602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Technological 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753100" y="1389063"/>
            <a:ext cx="2819400" cy="1201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Level of Technology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Labour-Based Technology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Capital-Based Technology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48338" y="3949700"/>
            <a:ext cx="28194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Technology Transfer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Globalization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Projects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Trade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Technical Assistance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Training &amp; Publications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1674813" y="3810000"/>
            <a:ext cx="4191000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53100" y="2819400"/>
            <a:ext cx="2819400" cy="842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Pace of Technological Change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35638" y="5680075"/>
            <a:ext cx="2819400" cy="528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Research &amp; Development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3151188" y="3594100"/>
            <a:ext cx="400050" cy="6064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 rot="16200000">
            <a:off x="4619625" y="992188"/>
            <a:ext cx="398463" cy="18684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16200000">
            <a:off x="4630737" y="2370138"/>
            <a:ext cx="398463" cy="18621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 rot="16200000">
            <a:off x="4621213" y="3914775"/>
            <a:ext cx="400050" cy="1863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16200000">
            <a:off x="4622007" y="4987131"/>
            <a:ext cx="398462" cy="1863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Concept Of Social Responsibility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Davis and Blomstorm</a:t>
            </a:r>
          </a:p>
          <a:p>
            <a:pPr marL="0" indent="0">
              <a:buNone/>
            </a:pPr>
            <a:r>
              <a:rPr lang="en-US" sz="1800" dirty="0" smtClean="0"/>
              <a:t>obligation of decision makers to take actions which protect and improve the welfare of the society.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Richard Steers</a:t>
            </a:r>
          </a:p>
          <a:p>
            <a:pPr marL="0" indent="0">
              <a:buNone/>
            </a:pPr>
            <a:r>
              <a:rPr lang="en-US" sz="1800" dirty="0" smtClean="0"/>
              <a:t>Focuses on what an organization does to society and what it does for society</a:t>
            </a:r>
            <a:r>
              <a:rPr lang="en-US" sz="16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Koontz and Weihrich</a:t>
            </a:r>
          </a:p>
          <a:p>
            <a:pPr marL="0" indent="0">
              <a:buNone/>
            </a:pPr>
            <a:r>
              <a:rPr lang="en-US" sz="1800" dirty="0" smtClean="0"/>
              <a:t>Relating corporate operations and policies to the social environment.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Burton and Thakur</a:t>
            </a:r>
          </a:p>
          <a:p>
            <a:pPr marL="0" indent="0">
              <a:buNone/>
            </a:pPr>
            <a:r>
              <a:rPr lang="en-US" sz="1800" dirty="0" smtClean="0"/>
              <a:t>Obligation of an organization to protect and enhance the society within which the organization operates.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09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Arguments for and against Social Responsibility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752600"/>
            <a:ext cx="3200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Responsibility Arguments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14400" y="2743200"/>
            <a:ext cx="16002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2756263"/>
            <a:ext cx="1752600" cy="609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AGAINST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" y="3383280"/>
            <a:ext cx="30480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Public Expectations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Conducive Business</a:t>
            </a:r>
            <a:r>
              <a:rPr lang="en-US" dirty="0"/>
              <a:t> </a:t>
            </a:r>
            <a:r>
              <a:rPr lang="en-US" dirty="0" smtClean="0"/>
              <a:t>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Power Balance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Resource Strength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Less Regulations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Economic Benefits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Ethical Obligation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5500" y="3365863"/>
            <a:ext cx="3048000" cy="2712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Goal Dilution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Social Cost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Poor Capability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Power Misuse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Poor Accountability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Lack of Support</a:t>
            </a:r>
          </a:p>
        </p:txBody>
      </p:sp>
      <p:cxnSp>
        <p:nvCxnSpPr>
          <p:cNvPr id="11" name="Straight Connector 10"/>
          <p:cNvCxnSpPr>
            <a:stCxn id="6" idx="6"/>
          </p:cNvCxnSpPr>
          <p:nvPr/>
        </p:nvCxnSpPr>
        <p:spPr>
          <a:xfrm>
            <a:off x="2514600" y="3048000"/>
            <a:ext cx="1752600" cy="130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67200" y="2438400"/>
            <a:ext cx="0" cy="622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00600" y="3082834"/>
            <a:ext cx="1752600" cy="130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83183" y="2460171"/>
            <a:ext cx="0" cy="622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Approaches to Social Responsibility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2057400"/>
            <a:ext cx="5334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Approaches to Social Responsibility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823062"/>
            <a:ext cx="1828800" cy="91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Legal Compliance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3823063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Ethical Compliance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38700" y="3823063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Philanthropic Actions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10400" y="3823063"/>
            <a:ext cx="1828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Accountability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76400" y="2819400"/>
            <a:ext cx="990600" cy="10036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2819400"/>
            <a:ext cx="0" cy="10036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7010400" y="2819400"/>
            <a:ext cx="914400" cy="10036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53100" y="2819400"/>
            <a:ext cx="0" cy="1003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Areas of Social Responsibility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293222" y="1676400"/>
            <a:ext cx="6629400" cy="4648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63293" y="1676400"/>
            <a:ext cx="0" cy="1778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617322" y="3455126"/>
            <a:ext cx="19812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Responsibility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610496" y="2565763"/>
            <a:ext cx="1628504" cy="1292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257800" y="4369526"/>
            <a:ext cx="914400" cy="1650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438400" y="4317274"/>
            <a:ext cx="1201781" cy="14216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76400" y="2895600"/>
            <a:ext cx="1940922" cy="864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71800" y="198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Consumers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1" y="17214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Investors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7029" y="3575260"/>
            <a:ext cx="140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17322" y="4369526"/>
            <a:ext cx="1828800" cy="36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99507" y="3390594"/>
            <a:ext cx="19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Government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41963" y="2288764"/>
            <a:ext cx="173627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300" dirty="0" smtClean="0"/>
              <a:t>Product Promotion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300" dirty="0" smtClean="0"/>
              <a:t>Product safety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300" dirty="0" smtClean="0"/>
              <a:t>Product Quality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300" dirty="0" smtClean="0"/>
              <a:t>Consumer Interest</a:t>
            </a:r>
            <a:endParaRPr lang="en-US"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4644086" y="1981200"/>
            <a:ext cx="156427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Maximize investor Wealth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Financial Disclosure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Investor Participation</a:t>
            </a:r>
            <a:endParaRPr lang="en-US" sz="1300" dirty="0"/>
          </a:p>
        </p:txBody>
      </p:sp>
      <p:sp>
        <p:nvSpPr>
          <p:cNvPr id="39" name="TextBox 38"/>
          <p:cNvSpPr txBox="1"/>
          <p:nvPr/>
        </p:nvSpPr>
        <p:spPr>
          <a:xfrm>
            <a:off x="3640181" y="4876800"/>
            <a:ext cx="16176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Environmental Quality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Employment Creation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Community Needs</a:t>
            </a:r>
            <a:endParaRPr 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5763985" y="4030415"/>
            <a:ext cx="156403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Work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Occupational Safety and Health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Quality of work life</a:t>
            </a:r>
            <a:endParaRPr 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1643743" y="3701947"/>
            <a:ext cx="153978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Legal Compliance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Political Impartiality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300" dirty="0" smtClean="0"/>
              <a:t>National Problem Solving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717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Management Ethics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911352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Ricky Griffin</a:t>
            </a:r>
          </a:p>
          <a:p>
            <a:pPr marL="0" indent="0" algn="ctr">
              <a:buNone/>
            </a:pPr>
            <a:r>
              <a:rPr lang="en-US" sz="1600" dirty="0" smtClean="0"/>
              <a:t>Ethics is an individual’s personal belief about whether a behavior, action or decision is right or wrong.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4067447"/>
            <a:ext cx="2209800" cy="8915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Factors Influencing Managerial Ethics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48151" y="2473234"/>
            <a:ext cx="3622766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Ethical Standards of Managers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89517" y="3276600"/>
            <a:ext cx="3581400" cy="6117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of Peers and Top Managers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74277" y="4267200"/>
            <a:ext cx="3581400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Organizational Culture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3999" y="5181600"/>
            <a:ext cx="3636917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Organizational Environment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48151" y="6019800"/>
            <a:ext cx="3622766" cy="457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Societal Forces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2701834"/>
            <a:ext cx="0" cy="3622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86200" y="2701834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6200" y="3602082"/>
            <a:ext cx="15033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14600" y="4495800"/>
            <a:ext cx="2874917" cy="174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54102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86200" y="6296297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Emerging Business Environment in Nepal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5475" y="1371600"/>
            <a:ext cx="2803525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Political (P)</a:t>
            </a:r>
          </a:p>
        </p:txBody>
      </p:sp>
      <p:sp>
        <p:nvSpPr>
          <p:cNvPr id="21" name="Oval 20"/>
          <p:cNvSpPr/>
          <p:nvPr/>
        </p:nvSpPr>
        <p:spPr>
          <a:xfrm>
            <a:off x="5410200" y="1371600"/>
            <a:ext cx="28956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Economic(E)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5475" y="1828800"/>
            <a:ext cx="2895600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Political</a:t>
            </a:r>
            <a:endParaRPr lang="en-US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Political System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Administration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Pressure Groups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76850" y="1828800"/>
            <a:ext cx="2895600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Income Distribution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Public Policies	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Economic Policies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Industries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3725" y="4557713"/>
            <a:ext cx="2895600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/>
              <a:t>Social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Demographics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Social Institutions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Social Change</a:t>
            </a:r>
          </a:p>
        </p:txBody>
      </p:sp>
      <p:sp>
        <p:nvSpPr>
          <p:cNvPr id="25" name="Oval 24"/>
          <p:cNvSpPr/>
          <p:nvPr/>
        </p:nvSpPr>
        <p:spPr>
          <a:xfrm>
            <a:off x="579438" y="4100513"/>
            <a:ext cx="2803525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Socio-Cultural(S)</a:t>
            </a:r>
          </a:p>
        </p:txBody>
      </p:sp>
      <p:sp>
        <p:nvSpPr>
          <p:cNvPr id="26" name="Oval 25"/>
          <p:cNvSpPr/>
          <p:nvPr/>
        </p:nvSpPr>
        <p:spPr>
          <a:xfrm>
            <a:off x="5410200" y="4121150"/>
            <a:ext cx="276225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Technological(T)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22888" y="4557713"/>
            <a:ext cx="2895600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Level of Technology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Technological change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Technology transfer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Research &amp;Development Budget</a:t>
            </a:r>
          </a:p>
        </p:txBody>
      </p:sp>
      <p:sp>
        <p:nvSpPr>
          <p:cNvPr id="28" name="Oval 27"/>
          <p:cNvSpPr/>
          <p:nvPr/>
        </p:nvSpPr>
        <p:spPr>
          <a:xfrm>
            <a:off x="2895600" y="3473450"/>
            <a:ext cx="2971800" cy="1295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Nepalese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Summary of Key </a:t>
            </a: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merging Forces In Nepalese Environment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6" y="1404257"/>
            <a:ext cx="8839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Political Uncertainties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Economic Growth Model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Poor Implementation of Public Policies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Changing Fiscal Policies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Changing Socio-Cultural Forces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Slow Pace Of Technological Change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Any Query??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350073">
            <a:off x="2336619" y="3437422"/>
            <a:ext cx="547053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Thank You!!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609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Business Environment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2514600"/>
            <a:ext cx="8839200" cy="4191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KEITH Davis</a:t>
            </a:r>
          </a:p>
          <a:p>
            <a:pPr marL="285750" indent="-28575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800" b="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environment is the aggregate of all conditions, events and influences that surround and affect it.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Robbins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coulter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800" b="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Environment refers to institutions or forces that a affect the organization’s performance.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V.P. Michael</a:t>
            </a:r>
          </a:p>
          <a:p>
            <a:pPr marL="285750" indent="-28575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0" cap="none" dirty="0" smtClean="0">
                <a:solidFill>
                  <a:schemeClr val="tx1"/>
                </a:solidFill>
              </a:rPr>
              <a:t>Business environment is the sum total of the environmental factors which provides an atmosphere for business</a:t>
            </a:r>
            <a:r>
              <a:rPr lang="en-US" sz="1400" b="0" cap="none" dirty="0" smtClean="0"/>
              <a:t>.</a:t>
            </a:r>
            <a:endParaRPr lang="en-US" sz="1400" b="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Organization-Environmental Relationship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1447800"/>
            <a:ext cx="2452688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Environmental Adaptation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3178175"/>
            <a:ext cx="3992563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Organization-Environmental Relationship </a:t>
            </a:r>
          </a:p>
        </p:txBody>
      </p:sp>
      <p:sp>
        <p:nvSpPr>
          <p:cNvPr id="7" name="Oval 6"/>
          <p:cNvSpPr/>
          <p:nvPr/>
        </p:nvSpPr>
        <p:spPr>
          <a:xfrm>
            <a:off x="5829300" y="5410200"/>
            <a:ext cx="2362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Stability</a:t>
            </a:r>
          </a:p>
        </p:txBody>
      </p:sp>
      <p:sp>
        <p:nvSpPr>
          <p:cNvPr id="13" name="Right Arrow 12"/>
          <p:cNvSpPr/>
          <p:nvPr/>
        </p:nvSpPr>
        <p:spPr>
          <a:xfrm rot="20316141">
            <a:off x="4125319" y="3114830"/>
            <a:ext cx="1732945" cy="2197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00725" y="3438525"/>
            <a:ext cx="2362200" cy="7477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Competitive Analysis</a:t>
            </a:r>
          </a:p>
        </p:txBody>
      </p:sp>
      <p:sp>
        <p:nvSpPr>
          <p:cNvPr id="9" name="Oval 8"/>
          <p:cNvSpPr/>
          <p:nvPr/>
        </p:nvSpPr>
        <p:spPr>
          <a:xfrm>
            <a:off x="5738813" y="2435225"/>
            <a:ext cx="2452687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Strategic Thinking</a:t>
            </a:r>
          </a:p>
        </p:txBody>
      </p:sp>
      <p:sp>
        <p:nvSpPr>
          <p:cNvPr id="12" name="Right Arrow 11"/>
          <p:cNvSpPr/>
          <p:nvPr/>
        </p:nvSpPr>
        <p:spPr>
          <a:xfrm rot="19408979">
            <a:off x="3866090" y="2499465"/>
            <a:ext cx="2054163" cy="2685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29300" y="4419600"/>
            <a:ext cx="2362200" cy="698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Lobbying</a:t>
            </a:r>
          </a:p>
        </p:txBody>
      </p:sp>
      <p:sp>
        <p:nvSpPr>
          <p:cNvPr id="14" name="Right Arrow 13"/>
          <p:cNvSpPr/>
          <p:nvPr/>
        </p:nvSpPr>
        <p:spPr>
          <a:xfrm rot="21430552">
            <a:off x="4152900" y="3671888"/>
            <a:ext cx="1671638" cy="2555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334454">
            <a:off x="3795713" y="4703763"/>
            <a:ext cx="2411412" cy="28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185961">
            <a:off x="4056063" y="4140200"/>
            <a:ext cx="1997075" cy="3000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Types of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200" y="1752600"/>
            <a:ext cx="20574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Polical</a:t>
            </a:r>
            <a:r>
              <a:rPr lang="en-US" dirty="0">
                <a:solidFill>
                  <a:schemeClr val="tx1"/>
                </a:solidFill>
              </a:rPr>
              <a:t>-law</a:t>
            </a:r>
          </a:p>
        </p:txBody>
      </p:sp>
      <p:sp>
        <p:nvSpPr>
          <p:cNvPr id="5" name="Oval 4"/>
          <p:cNvSpPr/>
          <p:nvPr/>
        </p:nvSpPr>
        <p:spPr>
          <a:xfrm>
            <a:off x="3540125" y="5680075"/>
            <a:ext cx="20574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Social-cultural</a:t>
            </a:r>
          </a:p>
        </p:txBody>
      </p:sp>
      <p:sp>
        <p:nvSpPr>
          <p:cNvPr id="6" name="Oval 5"/>
          <p:cNvSpPr/>
          <p:nvPr/>
        </p:nvSpPr>
        <p:spPr>
          <a:xfrm>
            <a:off x="6934200" y="3200400"/>
            <a:ext cx="20574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7" name="Oval 6"/>
          <p:cNvSpPr/>
          <p:nvPr/>
        </p:nvSpPr>
        <p:spPr>
          <a:xfrm>
            <a:off x="163513" y="3200400"/>
            <a:ext cx="20574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Technical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3648330">
            <a:off x="6236494" y="4518819"/>
            <a:ext cx="1238250" cy="261778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5096115">
            <a:off x="1988344" y="1066006"/>
            <a:ext cx="998538" cy="2130425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rot="8604846">
            <a:off x="1412875" y="4065588"/>
            <a:ext cx="1041400" cy="309721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8965871">
            <a:off x="6299200" y="1530350"/>
            <a:ext cx="1219200" cy="188595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03575" y="3055938"/>
            <a:ext cx="2473325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Stakeholders</a:t>
            </a:r>
          </a:p>
        </p:txBody>
      </p:sp>
      <p:sp>
        <p:nvSpPr>
          <p:cNvPr id="15" name="Oval 14"/>
          <p:cNvSpPr/>
          <p:nvPr/>
        </p:nvSpPr>
        <p:spPr>
          <a:xfrm>
            <a:off x="3203575" y="4489450"/>
            <a:ext cx="2473325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Organizational scope</a:t>
            </a:r>
          </a:p>
        </p:txBody>
      </p:sp>
      <p:sp>
        <p:nvSpPr>
          <p:cNvPr id="17421" name="TextBox 16"/>
          <p:cNvSpPr txBox="1">
            <a:spLocks noChangeArrowheads="1"/>
          </p:cNvSpPr>
          <p:nvPr/>
        </p:nvSpPr>
        <p:spPr bwMode="auto">
          <a:xfrm rot="2321267">
            <a:off x="6783388" y="2087563"/>
            <a:ext cx="242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External environment</a:t>
            </a:r>
          </a:p>
        </p:txBody>
      </p:sp>
      <p:sp>
        <p:nvSpPr>
          <p:cNvPr id="17422" name="TextBox 18"/>
          <p:cNvSpPr txBox="1">
            <a:spLocks noChangeArrowheads="1"/>
          </p:cNvSpPr>
          <p:nvPr/>
        </p:nvSpPr>
        <p:spPr bwMode="auto">
          <a:xfrm rot="6681985">
            <a:off x="6912769" y="5460207"/>
            <a:ext cx="2433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External environment</a:t>
            </a:r>
          </a:p>
        </p:txBody>
      </p:sp>
      <p:sp>
        <p:nvSpPr>
          <p:cNvPr id="17423" name="TextBox 19"/>
          <p:cNvSpPr txBox="1">
            <a:spLocks noChangeArrowheads="1"/>
          </p:cNvSpPr>
          <p:nvPr/>
        </p:nvSpPr>
        <p:spPr bwMode="auto">
          <a:xfrm rot="3498695">
            <a:off x="-420687" y="5429250"/>
            <a:ext cx="2433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External environment</a:t>
            </a:r>
          </a:p>
        </p:txBody>
      </p:sp>
      <p:sp>
        <p:nvSpPr>
          <p:cNvPr id="17424" name="TextBox 20"/>
          <p:cNvSpPr txBox="1">
            <a:spLocks noChangeArrowheads="1"/>
          </p:cNvSpPr>
          <p:nvPr/>
        </p:nvSpPr>
        <p:spPr bwMode="auto">
          <a:xfrm rot="18771593">
            <a:off x="-25400" y="2154913"/>
            <a:ext cx="243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External environment</a:t>
            </a:r>
          </a:p>
        </p:txBody>
      </p:sp>
      <p:sp>
        <p:nvSpPr>
          <p:cNvPr id="27" name="Curved Left Arrow 26"/>
          <p:cNvSpPr/>
          <p:nvPr/>
        </p:nvSpPr>
        <p:spPr>
          <a:xfrm>
            <a:off x="5676900" y="3692525"/>
            <a:ext cx="620713" cy="159385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 rot="20959523">
            <a:off x="2565400" y="3667125"/>
            <a:ext cx="569913" cy="148431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544344" y="3702844"/>
            <a:ext cx="296862" cy="1460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5855864">
            <a:off x="2956719" y="3596481"/>
            <a:ext cx="293688" cy="193675"/>
          </a:xfrm>
          <a:prstGeom prst="downArrow">
            <a:avLst>
              <a:gd name="adj1" fmla="val 50000"/>
              <a:gd name="adj2" fmla="val 5306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29" name="TextBox 30"/>
          <p:cNvSpPr txBox="1">
            <a:spLocks noChangeArrowheads="1"/>
          </p:cNvSpPr>
          <p:nvPr/>
        </p:nvSpPr>
        <p:spPr bwMode="auto">
          <a:xfrm>
            <a:off x="3240088" y="4122738"/>
            <a:ext cx="4797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Internal Environment</a:t>
            </a:r>
          </a:p>
        </p:txBody>
      </p:sp>
      <p:sp>
        <p:nvSpPr>
          <p:cNvPr id="33" name="Down Arrow 32"/>
          <p:cNvSpPr/>
          <p:nvPr/>
        </p:nvSpPr>
        <p:spPr>
          <a:xfrm rot="8526045">
            <a:off x="7072313" y="4187825"/>
            <a:ext cx="652462" cy="6207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3127481">
            <a:off x="3063875" y="5975350"/>
            <a:ext cx="566738" cy="542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9817445">
            <a:off x="1638300" y="2859088"/>
            <a:ext cx="501650" cy="59213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Down Arrow 35"/>
          <p:cNvSpPr/>
          <p:nvPr/>
        </p:nvSpPr>
        <p:spPr>
          <a:xfrm rot="2613396">
            <a:off x="5473700" y="2178050"/>
            <a:ext cx="579438" cy="615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Internal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19400" y="1577975"/>
            <a:ext cx="3810000" cy="9366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Internal Environment</a:t>
            </a:r>
          </a:p>
        </p:txBody>
      </p:sp>
      <p:sp>
        <p:nvSpPr>
          <p:cNvPr id="5" name="Oval 4"/>
          <p:cNvSpPr/>
          <p:nvPr/>
        </p:nvSpPr>
        <p:spPr>
          <a:xfrm>
            <a:off x="441325" y="3251200"/>
            <a:ext cx="2743200" cy="847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Organizational Scope</a:t>
            </a:r>
          </a:p>
        </p:txBody>
      </p:sp>
      <p:sp>
        <p:nvSpPr>
          <p:cNvPr id="6" name="Oval 5"/>
          <p:cNvSpPr/>
          <p:nvPr/>
        </p:nvSpPr>
        <p:spPr>
          <a:xfrm>
            <a:off x="5954713" y="3251200"/>
            <a:ext cx="2743200" cy="847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Stakeholders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9982200" y="29495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325" y="4114800"/>
            <a:ext cx="27432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Goals and Policies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Structure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Resource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Culture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6463" y="4114800"/>
            <a:ext cx="27432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Customers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Suppliers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Competitors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Government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Financial Institutions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Labour Unions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Media</a:t>
            </a:r>
          </a:p>
        </p:txBody>
      </p:sp>
      <p:sp>
        <p:nvSpPr>
          <p:cNvPr id="11" name="Minus 10"/>
          <p:cNvSpPr/>
          <p:nvPr/>
        </p:nvSpPr>
        <p:spPr>
          <a:xfrm>
            <a:off x="685800" y="2668588"/>
            <a:ext cx="7543800" cy="360362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1676400" y="2286000"/>
            <a:ext cx="136525" cy="16002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7110413" y="2286000"/>
            <a:ext cx="136525" cy="160020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54538" y="2017713"/>
            <a:ext cx="95250" cy="1303337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External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29000" y="1676400"/>
            <a:ext cx="24384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Political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5418138"/>
            <a:ext cx="24384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Socio-Cultural</a:t>
            </a:r>
          </a:p>
        </p:txBody>
      </p:sp>
      <p:sp>
        <p:nvSpPr>
          <p:cNvPr id="6" name="Oval 5"/>
          <p:cNvSpPr/>
          <p:nvPr/>
        </p:nvSpPr>
        <p:spPr>
          <a:xfrm>
            <a:off x="6765925" y="3579813"/>
            <a:ext cx="22098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3581400"/>
            <a:ext cx="2286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Technological</a:t>
            </a:r>
          </a:p>
        </p:txBody>
      </p:sp>
      <p:sp>
        <p:nvSpPr>
          <p:cNvPr id="8" name="Oval 7"/>
          <p:cNvSpPr/>
          <p:nvPr/>
        </p:nvSpPr>
        <p:spPr>
          <a:xfrm>
            <a:off x="3429000" y="3579813"/>
            <a:ext cx="24384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Organization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4457700" y="2665413"/>
            <a:ext cx="381000" cy="9144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4456113" y="4521200"/>
            <a:ext cx="381000" cy="88106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5400000">
            <a:off x="2760663" y="3609975"/>
            <a:ext cx="381000" cy="955675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Up-Down Arrow 11"/>
          <p:cNvSpPr/>
          <p:nvPr/>
        </p:nvSpPr>
        <p:spPr>
          <a:xfrm rot="5243617">
            <a:off x="6126163" y="3635375"/>
            <a:ext cx="381000" cy="88265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Curved Left Arrow 12"/>
          <p:cNvSpPr/>
          <p:nvPr/>
        </p:nvSpPr>
        <p:spPr>
          <a:xfrm rot="18608022">
            <a:off x="6647656" y="1577182"/>
            <a:ext cx="536575" cy="229076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/>
          <p:cNvSpPr/>
          <p:nvPr/>
        </p:nvSpPr>
        <p:spPr>
          <a:xfrm rot="3036322">
            <a:off x="6630988" y="4365625"/>
            <a:ext cx="485775" cy="2270125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14083980">
            <a:off x="1966119" y="1202532"/>
            <a:ext cx="501650" cy="270351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7643367">
            <a:off x="2042319" y="4439444"/>
            <a:ext cx="485775" cy="2417763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Continue……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Ricky Griffin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External environment is everything outside an organization that might affect it.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James Stoner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External environment can be defined as all elements outside an organization that are relevant to its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Political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57500" y="1616075"/>
            <a:ext cx="327660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Political Environment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179888"/>
            <a:ext cx="3581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Political Forces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Political system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Political institutions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Political Philosophy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6550" y="4179888"/>
            <a:ext cx="3581400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Legal Forces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Laws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Courts of law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Law Administrators</a:t>
            </a:r>
          </a:p>
        </p:txBody>
      </p:sp>
      <p:sp>
        <p:nvSpPr>
          <p:cNvPr id="7" name="Down Arrow 6"/>
          <p:cNvSpPr/>
          <p:nvPr/>
        </p:nvSpPr>
        <p:spPr>
          <a:xfrm>
            <a:off x="6989763" y="3276600"/>
            <a:ext cx="304800" cy="9032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585913" y="3276600"/>
            <a:ext cx="304800" cy="9032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54175" y="3124200"/>
            <a:ext cx="5553075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759075"/>
            <a:ext cx="1524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Economic Environment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7163" y="3443288"/>
            <a:ext cx="1981200" cy="7477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Economic System</a:t>
            </a:r>
          </a:p>
        </p:txBody>
      </p:sp>
      <p:sp>
        <p:nvSpPr>
          <p:cNvPr id="5" name="Oval 4"/>
          <p:cNvSpPr/>
          <p:nvPr/>
        </p:nvSpPr>
        <p:spPr>
          <a:xfrm>
            <a:off x="7067550" y="3430588"/>
            <a:ext cx="1885950" cy="8588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Regional Economic Groups</a:t>
            </a:r>
          </a:p>
        </p:txBody>
      </p:sp>
      <p:sp>
        <p:nvSpPr>
          <p:cNvPr id="8" name="Oval 7"/>
          <p:cNvSpPr/>
          <p:nvPr/>
        </p:nvSpPr>
        <p:spPr>
          <a:xfrm>
            <a:off x="2378075" y="3387725"/>
            <a:ext cx="1851025" cy="8032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Economic Policies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1524000"/>
            <a:ext cx="4191000" cy="103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Economic 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163" y="4191000"/>
            <a:ext cx="1981200" cy="217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Free Market Economy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Centrally Planned Economy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Mixed Economy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79675" y="4191000"/>
            <a:ext cx="1790700" cy="217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Monetary Policy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Fiscal Policy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Industrial Policy</a:t>
            </a:r>
          </a:p>
        </p:txBody>
      </p:sp>
      <p:grpSp>
        <p:nvGrpSpPr>
          <p:cNvPr id="22537" name="Group 17"/>
          <p:cNvGrpSpPr>
            <a:grpSpLocks/>
          </p:cNvGrpSpPr>
          <p:nvPr/>
        </p:nvGrpSpPr>
        <p:grpSpPr bwMode="auto">
          <a:xfrm>
            <a:off x="4660900" y="3489325"/>
            <a:ext cx="2108200" cy="2881313"/>
            <a:chOff x="4661648" y="3490078"/>
            <a:chExt cx="2107826" cy="2879956"/>
          </a:xfrm>
        </p:grpSpPr>
        <p:sp>
          <p:nvSpPr>
            <p:cNvPr id="7" name="Oval 6"/>
            <p:cNvSpPr/>
            <p:nvPr/>
          </p:nvSpPr>
          <p:spPr>
            <a:xfrm>
              <a:off x="4661648" y="3490078"/>
              <a:ext cx="2107826" cy="7679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Economic Conditions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0532" y="4258066"/>
              <a:ext cx="2018942" cy="21119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dirty="0">
                  <a:solidFill>
                    <a:schemeClr val="tx1"/>
                  </a:solidFill>
                </a:rPr>
                <a:t>Income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dirty="0">
                  <a:solidFill>
                    <a:schemeClr val="tx1"/>
                  </a:solidFill>
                </a:rPr>
                <a:t>Business Cycles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dirty="0">
                  <a:solidFill>
                    <a:schemeClr val="tx1"/>
                  </a:solidFill>
                </a:rPr>
                <a:t>Inflation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dirty="0">
                  <a:solidFill>
                    <a:schemeClr val="tx1"/>
                  </a:solidFill>
                </a:rPr>
                <a:t>Stage of Economic Development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162800" y="4300538"/>
            <a:ext cx="1790700" cy="211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SAARC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ASEAN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EU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600" y="2895600"/>
            <a:ext cx="706755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50913" y="2971800"/>
            <a:ext cx="155575" cy="4714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67075" y="2971800"/>
            <a:ext cx="157163" cy="4476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651500" y="2971800"/>
            <a:ext cx="157163" cy="5238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934325" y="2989263"/>
            <a:ext cx="155575" cy="4921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402138" y="2562225"/>
            <a:ext cx="190500" cy="3333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761</TotalTime>
  <Words>586</Words>
  <Application>Microsoft Office PowerPoint</Application>
  <PresentationFormat>On-screen Show (4:3)</PresentationFormat>
  <Paragraphs>228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The Environment of Management</vt:lpstr>
      <vt:lpstr>Concept Business Environment</vt:lpstr>
      <vt:lpstr>Organization-Environmental Relationship</vt:lpstr>
      <vt:lpstr>Types of Environment</vt:lpstr>
      <vt:lpstr>Internal Environment</vt:lpstr>
      <vt:lpstr>External Environment</vt:lpstr>
      <vt:lpstr>Continue……</vt:lpstr>
      <vt:lpstr>Political Environment</vt:lpstr>
      <vt:lpstr>Economic Environment</vt:lpstr>
      <vt:lpstr>Socio-Cultural Environment</vt:lpstr>
      <vt:lpstr>Technological Environment</vt:lpstr>
      <vt:lpstr>Concept Of Social Responsibility</vt:lpstr>
      <vt:lpstr>Arguments for and against Social Responsibility</vt:lpstr>
      <vt:lpstr>Approaches to Social Responsibility</vt:lpstr>
      <vt:lpstr>Areas of Social Responsibility</vt:lpstr>
      <vt:lpstr>Management Ethics</vt:lpstr>
      <vt:lpstr>Emerging Business Environment in Nepal</vt:lpstr>
      <vt:lpstr>Summary of Key Emerging Forces In Nepalese Environment</vt:lpstr>
      <vt:lpstr>Any Query??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Business Environment</dc:title>
  <dc:creator>Shreeram</dc:creator>
  <cp:lastModifiedBy>Sulav</cp:lastModifiedBy>
  <cp:revision>99</cp:revision>
  <dcterms:created xsi:type="dcterms:W3CDTF">2011-05-02T01:16:55Z</dcterms:created>
  <dcterms:modified xsi:type="dcterms:W3CDTF">2011-05-31T17:35:08Z</dcterms:modified>
</cp:coreProperties>
</file>