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1CF536F-9176-4D0E-93AC-C1F976C535F9}" type="datetimeFigureOut">
              <a:rPr lang="en-US" smtClean="0"/>
              <a:pPr/>
              <a:t>3/21/2011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06188DE-6669-4A2E-9BEB-C449C356971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CF536F-9176-4D0E-93AC-C1F976C535F9}" type="datetimeFigureOut">
              <a:rPr lang="en-US" smtClean="0"/>
              <a:pPr/>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88DE-6669-4A2E-9BEB-C449C3569714}"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CF536F-9176-4D0E-93AC-C1F976C535F9}" type="datetimeFigureOut">
              <a:rPr lang="en-US" smtClean="0"/>
              <a:pPr/>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88DE-6669-4A2E-9BEB-C449C3569714}" type="slidenum">
              <a:rPr lang="en-US" smtClean="0"/>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1CF536F-9176-4D0E-93AC-C1F976C535F9}" type="datetimeFigureOut">
              <a:rPr lang="en-US" smtClean="0"/>
              <a:pPr/>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88DE-6669-4A2E-9BEB-C449C356971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CF536F-9176-4D0E-93AC-C1F976C535F9}" type="datetimeFigureOut">
              <a:rPr lang="en-US" smtClean="0"/>
              <a:pPr/>
              <a:t>3/21/2011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06188DE-6669-4A2E-9BEB-C449C35697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1CF536F-9176-4D0E-93AC-C1F976C535F9}" type="datetimeFigureOut">
              <a:rPr lang="en-US" smtClean="0"/>
              <a:pPr/>
              <a:t>3/21/2011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88DE-6669-4A2E-9BEB-C449C356971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1CF536F-9176-4D0E-93AC-C1F976C535F9}" type="datetimeFigureOut">
              <a:rPr lang="en-US" smtClean="0"/>
              <a:pPr/>
              <a:t>3/21/2011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88DE-6669-4A2E-9BEB-C449C356971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CF536F-9176-4D0E-93AC-C1F976C535F9}" type="datetimeFigureOut">
              <a:rPr lang="en-US" smtClean="0"/>
              <a:pPr/>
              <a:t>3/21/2011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88DE-6669-4A2E-9BEB-C449C3569714}"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F536F-9176-4D0E-93AC-C1F976C535F9}" type="datetimeFigureOut">
              <a:rPr lang="en-US" smtClean="0"/>
              <a:pPr/>
              <a:t>3/21/2011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88DE-6669-4A2E-9BEB-C449C3569714}"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CF536F-9176-4D0E-93AC-C1F976C535F9}" type="datetimeFigureOut">
              <a:rPr lang="en-US" smtClean="0"/>
              <a:pPr/>
              <a:t>3/21/2011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88DE-6669-4A2E-9BEB-C449C356971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CF536F-9176-4D0E-93AC-C1F976C535F9}" type="datetimeFigureOut">
              <a:rPr lang="en-US" smtClean="0"/>
              <a:pPr/>
              <a:t>3/21/2011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06188DE-6669-4A2E-9BEB-C449C356971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1CF536F-9176-4D0E-93AC-C1F976C535F9}" type="datetimeFigureOut">
              <a:rPr lang="en-US" smtClean="0"/>
              <a:pPr/>
              <a:t>3/21/2011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6188DE-6669-4A2E-9BEB-C449C35697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g.ohio-state.edu/~mgtexcel/Planning.html" TargetMode="External"/><Relationship Id="rId2" Type="http://schemas.openxmlformats.org/officeDocument/2006/relationships/hyperlink" Target="http://en.wikipedia.org/wiki/Plan" TargetMode="External"/><Relationship Id="rId1" Type="http://schemas.openxmlformats.org/officeDocument/2006/relationships/slideLayout" Target="../slideLayouts/slideLayout2.xml"/><Relationship Id="rId4" Type="http://schemas.openxmlformats.org/officeDocument/2006/relationships/hyperlink" Target="http://www.ag.ohio-state.edu/~mgtexcel/Organiz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ag.ohio-state.edu/~mgtexcel/Direct.html" TargetMode="External"/><Relationship Id="rId2" Type="http://schemas.openxmlformats.org/officeDocument/2006/relationships/hyperlink" Target="http://www.ag.ohio-state.edu/~mgtexcel/Staff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ag.ohio-state.edu/~mgtexcel/Contro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The_Art_of_War" TargetMode="External"/><Relationship Id="rId2" Type="http://schemas.openxmlformats.org/officeDocument/2006/relationships/hyperlink" Target="http://en.wikipedia.org/wiki/Sun_Tzu" TargetMode="External"/><Relationship Id="rId1" Type="http://schemas.openxmlformats.org/officeDocument/2006/relationships/slideLayout" Target="../slideLayouts/slideLayout2.xml"/><Relationship Id="rId5" Type="http://schemas.openxmlformats.org/officeDocument/2006/relationships/hyperlink" Target="http://en.wikipedia.org/wiki/Arthashastra" TargetMode="External"/><Relationship Id="rId4" Type="http://schemas.openxmlformats.org/officeDocument/2006/relationships/hyperlink" Target="http://en.wikipedia.org/wiki/Chanakya"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Pin_(device)" TargetMode="External"/><Relationship Id="rId3" Type="http://schemas.openxmlformats.org/officeDocument/2006/relationships/hyperlink" Target="http://en.wikipedia.org/wiki/Scotland" TargetMode="External"/><Relationship Id="rId7" Type="http://schemas.openxmlformats.org/officeDocument/2006/relationships/hyperlink" Target="http://en.wikipedia.org/wiki/Management" TargetMode="External"/><Relationship Id="rId2" Type="http://schemas.openxmlformats.org/officeDocument/2006/relationships/hyperlink" Target="http://en.wikipedia.org/wiki/Adam_Smith" TargetMode="External"/><Relationship Id="rId1" Type="http://schemas.openxmlformats.org/officeDocument/2006/relationships/slideLayout" Target="../slideLayouts/slideLayout2.xml"/><Relationship Id="rId6" Type="http://schemas.openxmlformats.org/officeDocument/2006/relationships/hyperlink" Target="http://en.wikipedia.org/wiki/Specialization_of_labor" TargetMode="External"/><Relationship Id="rId11" Type="http://schemas.openxmlformats.org/officeDocument/2006/relationships/hyperlink" Target="http://en.wikipedia.org/wiki/Peter_Drucker" TargetMode="External"/><Relationship Id="rId5" Type="http://schemas.openxmlformats.org/officeDocument/2006/relationships/hyperlink" Target="http://en.wikipedia.org/wiki/The_Wealth_of_Nations" TargetMode="External"/><Relationship Id="rId10" Type="http://schemas.openxmlformats.org/officeDocument/2006/relationships/hyperlink" Target="http://en.wikipedia.org/wiki/The_Principles_of_Scientific_Management" TargetMode="External"/><Relationship Id="rId4" Type="http://schemas.openxmlformats.org/officeDocument/2006/relationships/hyperlink" Target="http://en.wikipedia.org/wiki/Ethics" TargetMode="External"/><Relationship Id="rId9" Type="http://schemas.openxmlformats.org/officeDocument/2006/relationships/hyperlink" Target="http://en.wikipedia.org/wiki/Frederick_Winslow_Tayl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Organization" TargetMode="External"/><Relationship Id="rId3" Type="http://schemas.openxmlformats.org/officeDocument/2006/relationships/hyperlink" Target="http://en.wikipedia.org/wiki/Planning" TargetMode="External"/><Relationship Id="rId7" Type="http://schemas.openxmlformats.org/officeDocument/2006/relationships/hyperlink" Target="http://en.wikipedia.org/wiki/Control_(management)" TargetMode="External"/><Relationship Id="rId2" Type="http://schemas.openxmlformats.org/officeDocument/2006/relationships/hyperlink" Target="http://en.wikipedia.org/wiki/Italian_language" TargetMode="External"/><Relationship Id="rId1" Type="http://schemas.openxmlformats.org/officeDocument/2006/relationships/slideLayout" Target="../slideLayouts/slideLayout2.xml"/><Relationship Id="rId6" Type="http://schemas.openxmlformats.org/officeDocument/2006/relationships/hyperlink" Target="http://en.wikipedia.org/wiki/Leadership" TargetMode="External"/><Relationship Id="rId5" Type="http://schemas.openxmlformats.org/officeDocument/2006/relationships/hyperlink" Target="http://en.wikipedia.org/wiki/Staffing" TargetMode="External"/><Relationship Id="rId4" Type="http://schemas.openxmlformats.org/officeDocument/2006/relationships/hyperlink" Target="http://en.wikipedia.org/wiki/Organiz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rketing" TargetMode="External"/><Relationship Id="rId2" Type="http://schemas.openxmlformats.org/officeDocument/2006/relationships/hyperlink" Target="http://en.wikipedia.org/wiki/Peter_Drucker" TargetMode="External"/><Relationship Id="rId1" Type="http://schemas.openxmlformats.org/officeDocument/2006/relationships/slideLayout" Target="../slideLayouts/slideLayout2.xml"/><Relationship Id="rId4" Type="http://schemas.openxmlformats.org/officeDocument/2006/relationships/hyperlink" Target="http://en.wikipedia.org/wiki/Innovat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Stakeholder_(corpora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4038600"/>
            <a:ext cx="6400800" cy="1600200"/>
          </a:xfrm>
        </p:spPr>
        <p:txBody>
          <a:bodyPr/>
          <a:lstStyle/>
          <a:p>
            <a:r>
              <a:rPr lang="en-US" b="1" dirty="0" smtClean="0"/>
              <a:t>Presented by: Reyoz Kumar Rayamajhi</a:t>
            </a:r>
            <a:endParaRPr lang="en-US" b="1" dirty="0"/>
          </a:p>
        </p:txBody>
      </p:sp>
      <p:sp>
        <p:nvSpPr>
          <p:cNvPr id="2" name="Title 1"/>
          <p:cNvSpPr>
            <a:spLocks noGrp="1"/>
          </p:cNvSpPr>
          <p:nvPr>
            <p:ph type="ctrTitle"/>
          </p:nvPr>
        </p:nvSpPr>
        <p:spPr/>
        <p:txBody>
          <a:bodyPr/>
          <a:lstStyle/>
          <a:p>
            <a:r>
              <a:rPr smtClean="0"/>
              <a:t>Management</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14400"/>
            <a:ext cx="7772400" cy="5562600"/>
          </a:xfrm>
        </p:spPr>
        <p:txBody>
          <a:bodyPr>
            <a:normAutofit fontScale="92500"/>
          </a:bodyPr>
          <a:lstStyle/>
          <a:p>
            <a:r>
              <a:rPr lang="en-US" b="1" dirty="0" smtClean="0"/>
              <a:t>Subordination of Individual </a:t>
            </a:r>
            <a:r>
              <a:rPr lang="en-US" b="1" dirty="0" err="1" smtClean="0"/>
              <a:t>Interest:The</a:t>
            </a:r>
            <a:r>
              <a:rPr lang="en-US" b="1" dirty="0" smtClean="0"/>
              <a:t> </a:t>
            </a:r>
            <a:r>
              <a:rPr lang="en-US" dirty="0" smtClean="0"/>
              <a:t>management must put aside personal considerations and put company objectives first. Therefore the interests of goals of the organization must prevail over the personal interests of individuals.</a:t>
            </a:r>
          </a:p>
          <a:p>
            <a:r>
              <a:rPr lang="en-US" b="1" dirty="0" smtClean="0"/>
              <a:t>Remuneration -</a:t>
            </a:r>
            <a:r>
              <a:rPr lang="en-US" dirty="0" smtClean="0"/>
              <a:t>Workers must be paid sufficiently as this is a chief motivation of employees and therefore greatly influences productivity. The quantum and methods of remuneration payable should be fair, reasonable and rewarding of effort.</a:t>
            </a:r>
          </a:p>
          <a:p>
            <a:r>
              <a:rPr lang="en-US" b="1" dirty="0" smtClean="0"/>
              <a:t>The Degree of Centralization -</a:t>
            </a:r>
            <a:r>
              <a:rPr lang="en-US" dirty="0" smtClean="0"/>
              <a:t>The amount of power wielded with the central management depends on company size. Centralization implies the concentration of decision making authority at the top management. Sharing of authority with lower levels is called decentralization.</a:t>
            </a:r>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838200"/>
            <a:ext cx="7772400" cy="5791200"/>
          </a:xfrm>
        </p:spPr>
        <p:txBody>
          <a:bodyPr>
            <a:normAutofit fontScale="92500" lnSpcReduction="10000"/>
          </a:bodyPr>
          <a:lstStyle/>
          <a:p>
            <a:r>
              <a:rPr lang="en-US" b="1" dirty="0" smtClean="0"/>
              <a:t>Scalar Chain -</a:t>
            </a:r>
            <a:r>
              <a:rPr lang="en-US" dirty="0" smtClean="0"/>
              <a:t>Scalar Chain refers to the chain of superiors ranging from top management to the lowest rank. The principle suggests that there should be a clear line of authority from top to bottom linking all managers at all levels. It is considered a chain of command. </a:t>
            </a:r>
          </a:p>
          <a:p>
            <a:r>
              <a:rPr lang="en-US" b="1" dirty="0" smtClean="0"/>
              <a:t>Order-</a:t>
            </a:r>
            <a:r>
              <a:rPr lang="en-US" dirty="0" smtClean="0"/>
              <a:t> Social order ensures the fluid operation of a company through authoritative procedure. Material order ensures safety and efficiency in the workplace.(Respect and smooth workflow)</a:t>
            </a:r>
          </a:p>
          <a:p>
            <a:r>
              <a:rPr lang="en-US" b="1" dirty="0" smtClean="0"/>
              <a:t>Equity - </a:t>
            </a:r>
            <a:r>
              <a:rPr lang="en-US" dirty="0" smtClean="0"/>
              <a:t>Employees must be treated kindly, and justice must be enacted to ensure a just workplace. Managers should be fair and impartial when dealing with employees.</a:t>
            </a:r>
          </a:p>
          <a:p>
            <a:r>
              <a:rPr lang="en-US" b="1" dirty="0" smtClean="0"/>
              <a:t>Stability of Tenure of Personnel </a:t>
            </a:r>
            <a:r>
              <a:rPr lang="en-US" dirty="0" smtClean="0"/>
              <a:t>- The period of service should not be too short and employees should not be moved from positions frequently. An employee cannot render useful service if he is removed before he becomes familiar to the work assigned to him.</a:t>
            </a:r>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14400"/>
            <a:ext cx="7772400" cy="5638800"/>
          </a:xfrm>
        </p:spPr>
        <p:txBody>
          <a:bodyPr>
            <a:normAutofit lnSpcReduction="10000"/>
          </a:bodyPr>
          <a:lstStyle/>
          <a:p>
            <a:r>
              <a:rPr lang="en-US" b="1" dirty="0" smtClean="0"/>
              <a:t>Initiative -</a:t>
            </a:r>
            <a:r>
              <a:rPr lang="en-US" dirty="0" smtClean="0"/>
              <a:t>Using the initiative of employees can add strength and new ideas to an organization. Initiative on the part of employees is a source of strength for the organization because it provides new and better ideas. Employees are likely to take greater interest in the functioning of the organization.</a:t>
            </a:r>
          </a:p>
          <a:p>
            <a:r>
              <a:rPr lang="en-US" b="1" dirty="0" smtClean="0"/>
              <a:t>Esprit de Corps </a:t>
            </a:r>
            <a:r>
              <a:rPr lang="en-US" dirty="0" smtClean="0"/>
              <a:t>-This refers to the need of managers to ensure and develop morale in the workplace; individually and communally. Team spirit helps develop an atmosphere of mutual trust and understanding.</a:t>
            </a:r>
          </a:p>
          <a:p>
            <a:endParaRPr lang="en-US" dirty="0" smtClean="0"/>
          </a:p>
          <a:p>
            <a:pPr>
              <a:buNone/>
            </a:pPr>
            <a:r>
              <a:rPr lang="en-US" i="1" dirty="0" smtClean="0"/>
              <a:t>These can be used to initiate and aid the processes of change, organization, decision making, skill management and the overall view of the management function.</a:t>
            </a:r>
          </a:p>
          <a:p>
            <a:pPr>
              <a:buNone/>
            </a:pPr>
            <a:endParaRPr lang="en-US" dirty="0" smtClean="0"/>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Function of Management</a:t>
            </a:r>
            <a:endParaRPr lang="en-US" dirty="0"/>
          </a:p>
        </p:txBody>
      </p:sp>
      <p:sp>
        <p:nvSpPr>
          <p:cNvPr id="3" name="Content Placeholder 2"/>
          <p:cNvSpPr>
            <a:spLocks noGrp="1"/>
          </p:cNvSpPr>
          <p:nvPr>
            <p:ph sz="quarter" idx="1"/>
          </p:nvPr>
        </p:nvSpPr>
        <p:spPr>
          <a:xfrm>
            <a:off x="914400" y="990600"/>
            <a:ext cx="7772400" cy="5562600"/>
          </a:xfrm>
        </p:spPr>
        <p:txBody>
          <a:bodyPr>
            <a:normAutofit fontScale="92500" lnSpcReduction="20000"/>
          </a:bodyPr>
          <a:lstStyle/>
          <a:p>
            <a:pPr>
              <a:buNone/>
            </a:pPr>
            <a:r>
              <a:rPr lang="en-US" i="1" dirty="0" smtClean="0"/>
              <a:t>Management is creative problem solving. This creative problem solving is accomplished through four functions of management: planning, organizing, leading and controlling. </a:t>
            </a:r>
          </a:p>
          <a:p>
            <a:r>
              <a:rPr lang="en-US" b="1" dirty="0" smtClean="0"/>
              <a:t>Planning: </a:t>
            </a:r>
            <a:r>
              <a:rPr lang="en-US" dirty="0" smtClean="0"/>
              <a:t>Deciding what needs to happen in the future (today, next week, next month, next year, over the next 5 years, etc.) and generating </a:t>
            </a:r>
            <a:r>
              <a:rPr lang="en-US" dirty="0" smtClean="0">
                <a:hlinkClick r:id="rId2" tooltip="Plan"/>
              </a:rPr>
              <a:t>plans</a:t>
            </a:r>
            <a:r>
              <a:rPr lang="en-US" dirty="0" smtClean="0"/>
              <a:t> for action. </a:t>
            </a:r>
            <a:r>
              <a:rPr lang="en-US" b="1" i="1" dirty="0" smtClean="0">
                <a:hlinkClick r:id="rId3"/>
              </a:rPr>
              <a:t>Planning</a:t>
            </a:r>
            <a:r>
              <a:rPr lang="en-US" dirty="0" smtClean="0"/>
              <a:t> is the ongoing process of developing the business' mission and objectives and determining how they will be accomplished. Planning includes both the broadest view of the organization, e.g., its mission, and the narrowest, e.g., a tactic for accomplishing a specific goal. </a:t>
            </a:r>
          </a:p>
          <a:p>
            <a:r>
              <a:rPr lang="en-US" b="1" dirty="0" smtClean="0">
                <a:hlinkClick r:id="rId4"/>
              </a:rPr>
              <a:t>Organizing</a:t>
            </a:r>
            <a:r>
              <a:rPr lang="en-US" b="1" dirty="0" smtClean="0"/>
              <a:t>-</a:t>
            </a:r>
            <a:r>
              <a:rPr lang="en-US" dirty="0" smtClean="0"/>
              <a:t>(Implementation) making optimum use of the resources required to enable the successful carrying out of plans. Organizing is establishing the internal organizational structure of the organization. The focus is on division, coordination, and control of tasks and the flow of information within the organization. It is in this function that managers distribute authority to job holders.</a:t>
            </a:r>
            <a:endParaRPr lang="en-US" b="1" dirty="0" smtClean="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868362"/>
          </a:xfrm>
        </p:spPr>
        <p:txBody>
          <a:bodyPr/>
          <a:lstStyle/>
          <a:p>
            <a:r>
              <a:rPr lang="en-US" dirty="0" smtClean="0"/>
              <a:t>Continue..</a:t>
            </a:r>
            <a:endParaRPr lang="en-US" dirty="0"/>
          </a:p>
        </p:txBody>
      </p:sp>
      <p:sp>
        <p:nvSpPr>
          <p:cNvPr id="3" name="Content Placeholder 2"/>
          <p:cNvSpPr>
            <a:spLocks noGrp="1"/>
          </p:cNvSpPr>
          <p:nvPr>
            <p:ph sz="quarter" idx="1"/>
          </p:nvPr>
        </p:nvSpPr>
        <p:spPr>
          <a:xfrm>
            <a:off x="914400" y="914400"/>
            <a:ext cx="7772400" cy="5486400"/>
          </a:xfrm>
        </p:spPr>
        <p:txBody>
          <a:bodyPr>
            <a:normAutofit lnSpcReduction="10000"/>
          </a:bodyPr>
          <a:lstStyle/>
          <a:p>
            <a:r>
              <a:rPr lang="en-US" b="1" dirty="0" smtClean="0">
                <a:hlinkClick r:id="rId2"/>
              </a:rPr>
              <a:t>Staffing</a:t>
            </a:r>
            <a:r>
              <a:rPr lang="en-US" b="1" dirty="0" smtClean="0"/>
              <a:t>-</a:t>
            </a:r>
            <a:r>
              <a:rPr lang="en-US" dirty="0" smtClean="0"/>
              <a:t>Job Analyzing, recruitment, and hiring individuals for appropriate </a:t>
            </a:r>
            <a:r>
              <a:rPr lang="en-US" dirty="0" err="1" smtClean="0"/>
              <a:t>jobs.Staffing</a:t>
            </a:r>
            <a:r>
              <a:rPr lang="en-US" dirty="0" smtClean="0"/>
              <a:t> is filling and keeping filled with qualified people all positions in the business. Recruiting, hiring, training, evaluating and compensating are the specific activities included in the function. In the family business, staffing includes all paid and unpaid positions held by family members including the owner/operators. </a:t>
            </a:r>
          </a:p>
          <a:p>
            <a:pPr lvl="0"/>
            <a:r>
              <a:rPr lang="en-US" b="1" dirty="0" smtClean="0">
                <a:hlinkClick r:id="rId3"/>
              </a:rPr>
              <a:t>Leading/Directing</a:t>
            </a:r>
            <a:r>
              <a:rPr lang="en-US" b="1" dirty="0" smtClean="0"/>
              <a:t>-</a:t>
            </a:r>
            <a:r>
              <a:rPr lang="en-US" dirty="0" smtClean="0"/>
              <a:t>Determining what needs to be done in a situation and getting people to do it. is influencing people's behavior through motivation, communication, group dynamics, leadership and discipline. The purpose of directing is to channel the behavior of all personnel to accomplish the organization's mission and objectives while simultaneously helping them accomplish their own career objectives. </a:t>
            </a:r>
          </a:p>
          <a:p>
            <a:pPr>
              <a:buNone/>
            </a:pPr>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762000"/>
            <a:ext cx="7772400" cy="5715000"/>
          </a:xfrm>
        </p:spPr>
        <p:txBody>
          <a:bodyPr/>
          <a:lstStyle/>
          <a:p>
            <a:r>
              <a:rPr lang="en-US" b="1" dirty="0" smtClean="0">
                <a:hlinkClick r:id="rId2"/>
              </a:rPr>
              <a:t>Controlling</a:t>
            </a:r>
            <a:r>
              <a:rPr lang="en-US" b="1" dirty="0" smtClean="0"/>
              <a:t>-</a:t>
            </a:r>
            <a:r>
              <a:rPr lang="en-US" dirty="0" smtClean="0"/>
              <a:t>Checking progress against plans. Controlling  is a four-step process of establishing performance standards based on the firm's objectives, measuring and reporting actual performance, comparing the two, and taking corrective or preventive action as necessary. </a:t>
            </a:r>
          </a:p>
          <a:p>
            <a:pPr lvl="0"/>
            <a:r>
              <a:rPr lang="en-US" b="1" dirty="0" smtClean="0"/>
              <a:t>Motivation</a:t>
            </a:r>
            <a:r>
              <a:rPr lang="en-US" dirty="0" smtClean="0"/>
              <a:t> - Motivation is also a kind of basic function of management, because without motivation, employees cannot work effectively. If motivation doesn't take place in an organization, then employees may not contribute to the other functions (which are usually set by top level management). </a:t>
            </a:r>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Role and Skill of Manager</a:t>
            </a:r>
            <a:endParaRPr lang="en-US" dirty="0"/>
          </a:p>
        </p:txBody>
      </p:sp>
      <p:sp>
        <p:nvSpPr>
          <p:cNvPr id="3" name="Content Placeholder 2"/>
          <p:cNvSpPr>
            <a:spLocks noGrp="1"/>
          </p:cNvSpPr>
          <p:nvPr>
            <p:ph sz="quarter" idx="1"/>
          </p:nvPr>
        </p:nvSpPr>
        <p:spPr>
          <a:xfrm>
            <a:off x="914400" y="914400"/>
            <a:ext cx="7772400" cy="5791200"/>
          </a:xfrm>
        </p:spPr>
        <p:txBody>
          <a:bodyPr/>
          <a:lstStyle/>
          <a:p>
            <a:pPr>
              <a:buNone/>
            </a:pPr>
            <a:r>
              <a:rPr lang="en-US" b="1" dirty="0" smtClean="0"/>
              <a:t>There are three types of roles are broadly classified</a:t>
            </a:r>
            <a:r>
              <a:rPr lang="en-US" dirty="0" smtClean="0"/>
              <a:t> </a:t>
            </a:r>
          </a:p>
          <a:p>
            <a:pPr>
              <a:buNone/>
            </a:pPr>
            <a:r>
              <a:rPr lang="en-US" dirty="0" smtClean="0"/>
              <a:t>    1) Interpersonal Roles </a:t>
            </a:r>
            <a:br>
              <a:rPr lang="en-US" dirty="0" smtClean="0"/>
            </a:br>
            <a:r>
              <a:rPr lang="en-US" dirty="0" smtClean="0"/>
              <a:t>2) Informational Roles </a:t>
            </a:r>
            <a:br>
              <a:rPr lang="en-US" dirty="0" smtClean="0"/>
            </a:br>
            <a:r>
              <a:rPr lang="en-US" dirty="0" smtClean="0"/>
              <a:t>3) Decision Roles </a:t>
            </a:r>
          </a:p>
          <a:p>
            <a:pPr marL="514350" indent="-514350">
              <a:buAutoNum type="arabicPeriod"/>
            </a:pPr>
            <a:r>
              <a:rPr lang="en-US" b="1" u="sng" dirty="0" smtClean="0"/>
              <a:t>Interpersonal Roles</a:t>
            </a:r>
            <a:r>
              <a:rPr lang="en-US" dirty="0" smtClean="0"/>
              <a:t/>
            </a:r>
            <a:br>
              <a:rPr lang="en-US" dirty="0" smtClean="0"/>
            </a:br>
            <a:r>
              <a:rPr lang="en-US" dirty="0" smtClean="0"/>
              <a:t>Under this role, the Manager is taking a major portion of responsibility to manage different things under Management. The following are the most important roles under this i.e., </a:t>
            </a:r>
            <a:br>
              <a:rPr lang="en-US" dirty="0" smtClean="0"/>
            </a:br>
            <a:r>
              <a:rPr lang="en-US" dirty="0" smtClean="0"/>
              <a:t>a) The figure head role </a:t>
            </a:r>
            <a:br>
              <a:rPr lang="en-US" dirty="0" smtClean="0"/>
            </a:br>
            <a:r>
              <a:rPr lang="en-US" dirty="0" smtClean="0"/>
              <a:t>b) The Leader's Role </a:t>
            </a:r>
            <a:br>
              <a:rPr lang="en-US" dirty="0" smtClean="0"/>
            </a:br>
            <a:r>
              <a:rPr lang="en-US" dirty="0" smtClean="0"/>
              <a:t>c) The Liaison Role </a:t>
            </a:r>
          </a:p>
          <a:p>
            <a:pPr marL="514350" indent="-514350">
              <a:buAutoNum type="arabicPeriod"/>
            </a:pPr>
            <a:endParaRPr lang="en-US"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90600"/>
            <a:ext cx="7772400" cy="5638800"/>
          </a:xfrm>
        </p:spPr>
        <p:txBody>
          <a:bodyPr>
            <a:normAutofit/>
          </a:bodyPr>
          <a:lstStyle/>
          <a:p>
            <a:pPr>
              <a:buNone/>
            </a:pPr>
            <a:r>
              <a:rPr lang="en-US" dirty="0" smtClean="0"/>
              <a:t>2. </a:t>
            </a:r>
            <a:r>
              <a:rPr lang="en-US" b="1" dirty="0" smtClean="0"/>
              <a:t>Informational Roles </a:t>
            </a:r>
            <a:r>
              <a:rPr lang="en-US" dirty="0" smtClean="0"/>
              <a:t/>
            </a:r>
            <a:br>
              <a:rPr lang="en-US" dirty="0" smtClean="0"/>
            </a:br>
            <a:r>
              <a:rPr lang="en-US" dirty="0" smtClean="0"/>
              <a:t>This is the role that the manager plays a coordination with all the superiors and </a:t>
            </a:r>
            <a:br>
              <a:rPr lang="en-US" dirty="0" smtClean="0"/>
            </a:br>
            <a:r>
              <a:rPr lang="en-US" dirty="0" smtClean="0"/>
              <a:t>Subordinates to manage the things sophisticatedly. Under this the following are the informational roles </a:t>
            </a:r>
            <a:br>
              <a:rPr lang="en-US" dirty="0" smtClean="0"/>
            </a:br>
            <a:r>
              <a:rPr lang="en-US" dirty="0" smtClean="0"/>
              <a:t>a) The recipient role: Which relates to receiving the information from their superiors </a:t>
            </a:r>
            <a:br>
              <a:rPr lang="en-US" dirty="0" smtClean="0"/>
            </a:br>
            <a:r>
              <a:rPr lang="en-US" dirty="0" smtClean="0"/>
              <a:t>b) The Disseminator Role: Which relates to passing the information to the subordinates </a:t>
            </a:r>
            <a:br>
              <a:rPr lang="en-US" dirty="0" smtClean="0"/>
            </a:br>
            <a:r>
              <a:rPr lang="en-US" dirty="0" smtClean="0"/>
              <a:t>c) The spokes person role: This relates to transmitting the information to those outside of the organization and simultaneously receives or collects the information from outsiders of the organization. </a:t>
            </a:r>
            <a:endParaRPr lang="en-US"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14400"/>
            <a:ext cx="7772400" cy="5715000"/>
          </a:xfrm>
        </p:spPr>
        <p:txBody>
          <a:bodyPr/>
          <a:lstStyle/>
          <a:p>
            <a:r>
              <a:rPr lang="en-US" dirty="0" smtClean="0"/>
              <a:t>3. Decision Role </a:t>
            </a:r>
            <a:br>
              <a:rPr lang="en-US" dirty="0" smtClean="0"/>
            </a:br>
            <a:r>
              <a:rPr lang="en-US" dirty="0" smtClean="0"/>
              <a:t>Under this role, the Manager plays a very important and active part and here the Manager is taking full responsibility to manage and decide the things even the administrative point of view also. </a:t>
            </a:r>
            <a:br>
              <a:rPr lang="en-US" dirty="0" smtClean="0"/>
            </a:br>
            <a:r>
              <a:rPr lang="en-US" dirty="0" smtClean="0"/>
              <a:t>Under this the following are the important decision </a:t>
            </a:r>
            <a:br>
              <a:rPr lang="en-US" dirty="0" smtClean="0"/>
            </a:br>
            <a:r>
              <a:rPr lang="en-US" dirty="0" smtClean="0"/>
              <a:t>a) The Entrepreneurial role </a:t>
            </a:r>
            <a:br>
              <a:rPr lang="en-US" dirty="0" smtClean="0"/>
            </a:br>
            <a:r>
              <a:rPr lang="en-US" dirty="0" smtClean="0"/>
              <a:t>b) A disturbance handler role </a:t>
            </a:r>
            <a:br>
              <a:rPr lang="en-US" dirty="0" smtClean="0"/>
            </a:br>
            <a:r>
              <a:rPr lang="en-US" dirty="0" smtClean="0"/>
              <a:t>c) The resource allocator role </a:t>
            </a:r>
            <a:br>
              <a:rPr lang="en-US" dirty="0" smtClean="0"/>
            </a:br>
            <a:r>
              <a:rPr lang="en-US" dirty="0" smtClean="0"/>
              <a:t>d) The negotiator role, which relates to dealing with trade unions, inside parties and outside parties etc.</a:t>
            </a:r>
            <a:endParaRPr lang="en-US" dirty="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endParaRPr lang="en-US" dirty="0"/>
          </a:p>
        </p:txBody>
      </p:sp>
      <p:sp>
        <p:nvSpPr>
          <p:cNvPr id="4" name="Rectangle 3"/>
          <p:cNvSpPr/>
          <p:nvPr/>
        </p:nvSpPr>
        <p:spPr>
          <a:xfrm rot="19990971">
            <a:off x="897461" y="2806575"/>
            <a:ext cx="7460389"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of </a:t>
            </a:r>
            <a:r>
              <a:rPr lang="en-US" dirty="0" err="1" smtClean="0"/>
              <a:t>Managment</a:t>
            </a:r>
            <a:endParaRPr lang="en-US" dirty="0"/>
          </a:p>
        </p:txBody>
      </p:sp>
      <p:sp>
        <p:nvSpPr>
          <p:cNvPr id="3" name="Content Placeholder 2"/>
          <p:cNvSpPr>
            <a:spLocks noGrp="1"/>
          </p:cNvSpPr>
          <p:nvPr>
            <p:ph sz="quarter" idx="1"/>
          </p:nvPr>
        </p:nvSpPr>
        <p:spPr/>
        <p:txBody>
          <a:bodyPr>
            <a:normAutofit/>
          </a:bodyPr>
          <a:lstStyle/>
          <a:p>
            <a:r>
              <a:rPr lang="en-US" b="1" dirty="0" smtClean="0"/>
              <a:t>Sun Tzu's </a:t>
            </a:r>
            <a:r>
              <a:rPr lang="en-US" b="1" i="1" dirty="0" smtClean="0"/>
              <a:t>The Art of War</a:t>
            </a:r>
            <a:endParaRPr lang="en-US" dirty="0" smtClean="0"/>
          </a:p>
          <a:p>
            <a:pPr>
              <a:buNone/>
            </a:pPr>
            <a:r>
              <a:rPr lang="en-US" dirty="0" smtClean="0"/>
              <a:t>Written by Chinese general </a:t>
            </a:r>
            <a:r>
              <a:rPr lang="en-US" dirty="0" smtClean="0">
                <a:hlinkClick r:id="rId2"/>
              </a:rPr>
              <a:t>Sun Tzu</a:t>
            </a:r>
            <a:r>
              <a:rPr lang="en-US" dirty="0" smtClean="0"/>
              <a:t> in the 6th century BC, </a:t>
            </a:r>
            <a:r>
              <a:rPr lang="en-US" i="1" dirty="0" smtClean="0">
                <a:hlinkClick r:id="rId3"/>
              </a:rPr>
              <a:t>The Art of War</a:t>
            </a:r>
            <a:r>
              <a:rPr lang="en-US" dirty="0" smtClean="0"/>
              <a:t> is a military strategy book that, for managerial purposes, recommends being aware of and acting on strengths and weaknesses of both a manager's organization</a:t>
            </a:r>
          </a:p>
          <a:p>
            <a:r>
              <a:rPr lang="en-US" b="1" dirty="0" err="1" smtClean="0"/>
              <a:t>Chanakya's</a:t>
            </a:r>
            <a:r>
              <a:rPr lang="en-US" b="1" dirty="0" smtClean="0"/>
              <a:t> </a:t>
            </a:r>
            <a:r>
              <a:rPr lang="en-US" b="1" i="1" dirty="0" err="1" smtClean="0"/>
              <a:t>Arthashastra</a:t>
            </a:r>
            <a:r>
              <a:rPr lang="en-US" b="1" i="1" dirty="0" smtClean="0"/>
              <a:t> </a:t>
            </a:r>
            <a:r>
              <a:rPr lang="en-US" dirty="0" err="1" smtClean="0">
                <a:hlinkClick r:id="rId4"/>
              </a:rPr>
              <a:t>Chanakya</a:t>
            </a:r>
            <a:r>
              <a:rPr lang="en-US" dirty="0" smtClean="0"/>
              <a:t> wrote the </a:t>
            </a:r>
            <a:r>
              <a:rPr lang="en-US" dirty="0" err="1" smtClean="0">
                <a:hlinkClick r:id="rId5"/>
              </a:rPr>
              <a:t>Arthashastra</a:t>
            </a:r>
            <a:r>
              <a:rPr lang="en-US" dirty="0" smtClean="0"/>
              <a:t> around 300BC in which various </a:t>
            </a:r>
            <a:r>
              <a:rPr lang="en-US" dirty="0" err="1" smtClean="0"/>
              <a:t>stategies</a:t>
            </a:r>
            <a:r>
              <a:rPr lang="en-US" dirty="0" smtClean="0"/>
              <a:t>, techniques and management theories were written which gives an account on the management of empires, economy and family. </a:t>
            </a:r>
          </a:p>
          <a:p>
            <a:endParaRPr lang="en-U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Continue….</a:t>
            </a:r>
            <a:endParaRPr lang="en-US" dirty="0"/>
          </a:p>
        </p:txBody>
      </p:sp>
      <p:sp>
        <p:nvSpPr>
          <p:cNvPr id="3" name="Content Placeholder 2"/>
          <p:cNvSpPr>
            <a:spLocks noGrp="1"/>
          </p:cNvSpPr>
          <p:nvPr>
            <p:ph sz="quarter" idx="1"/>
          </p:nvPr>
        </p:nvSpPr>
        <p:spPr>
          <a:xfrm>
            <a:off x="838200" y="1143000"/>
            <a:ext cx="7772400" cy="5486400"/>
          </a:xfrm>
        </p:spPr>
        <p:txBody>
          <a:bodyPr/>
          <a:lstStyle/>
          <a:p>
            <a:r>
              <a:rPr lang="en-US" b="1" dirty="0" smtClean="0"/>
              <a:t>Adam Smith's </a:t>
            </a:r>
            <a:r>
              <a:rPr lang="en-US" b="1" i="1" dirty="0" smtClean="0"/>
              <a:t>The Wealth of Nations </a:t>
            </a:r>
            <a:r>
              <a:rPr lang="en-US" dirty="0" smtClean="0"/>
              <a:t>Written in 1776 by </a:t>
            </a:r>
            <a:r>
              <a:rPr lang="en-US" dirty="0" smtClean="0">
                <a:hlinkClick r:id="rId2"/>
              </a:rPr>
              <a:t>Adam Smith</a:t>
            </a:r>
            <a:r>
              <a:rPr lang="en-US" dirty="0" smtClean="0"/>
              <a:t>, a </a:t>
            </a:r>
            <a:r>
              <a:rPr lang="en-US" dirty="0" smtClean="0">
                <a:hlinkClick r:id="rId3" tooltip="Scotland"/>
              </a:rPr>
              <a:t>Scottish</a:t>
            </a:r>
            <a:r>
              <a:rPr lang="en-US" dirty="0" smtClean="0"/>
              <a:t> </a:t>
            </a:r>
            <a:r>
              <a:rPr lang="en-US" dirty="0" smtClean="0">
                <a:hlinkClick r:id="rId4" tooltip="Ethics"/>
              </a:rPr>
              <a:t>moral philosopher</a:t>
            </a:r>
            <a:r>
              <a:rPr lang="en-US" dirty="0" smtClean="0"/>
              <a:t>, </a:t>
            </a:r>
            <a:r>
              <a:rPr lang="en-US" i="1" dirty="0" smtClean="0">
                <a:hlinkClick r:id="rId5"/>
              </a:rPr>
              <a:t>The Wealth of Nations</a:t>
            </a:r>
            <a:r>
              <a:rPr lang="en-US" dirty="0" smtClean="0"/>
              <a:t> aims for efficient organization of work through </a:t>
            </a:r>
            <a:r>
              <a:rPr lang="en-US" dirty="0" smtClean="0">
                <a:hlinkClick r:id="rId6" tooltip="Specialization of labor"/>
              </a:rPr>
              <a:t>Specialization of labor</a:t>
            </a:r>
            <a:r>
              <a:rPr lang="en-US" dirty="0" smtClean="0"/>
              <a:t>.</a:t>
            </a:r>
            <a:r>
              <a:rPr lang="en-US" baseline="30000" dirty="0" smtClean="0">
                <a:hlinkClick r:id="rId7"/>
              </a:rPr>
              <a:t>[5]</a:t>
            </a:r>
            <a:r>
              <a:rPr lang="en-US" dirty="0" smtClean="0"/>
              <a:t> Smith described how changes in processes could boost productivity in the manufacture of </a:t>
            </a:r>
            <a:r>
              <a:rPr lang="en-US" dirty="0" smtClean="0">
                <a:hlinkClick r:id="rId8" tooltip="Pin (device)"/>
              </a:rPr>
              <a:t>pins</a:t>
            </a:r>
            <a:r>
              <a:rPr lang="en-US" dirty="0" smtClean="0"/>
              <a:t>. While individuals could produce 200 pins per day, Smith analyzed the steps involved in manufacture and, with 10 specialists, enabled production of 48,000 pins per day.</a:t>
            </a:r>
            <a:endParaRPr lang="en-US" baseline="30000" dirty="0" smtClean="0"/>
          </a:p>
          <a:p>
            <a:r>
              <a:rPr lang="en-US" b="1" dirty="0" smtClean="0"/>
              <a:t>20th century </a:t>
            </a:r>
            <a:r>
              <a:rPr lang="en-US" dirty="0" smtClean="0">
                <a:hlinkClick r:id="rId9"/>
              </a:rPr>
              <a:t>Frederick Winslow Taylor</a:t>
            </a:r>
            <a:r>
              <a:rPr lang="en-US" dirty="0" smtClean="0"/>
              <a:t>'s </a:t>
            </a:r>
            <a:r>
              <a:rPr lang="en-US" i="1" dirty="0" smtClean="0">
                <a:hlinkClick r:id="rId10"/>
              </a:rPr>
              <a:t>The Principles of Scientific Management</a:t>
            </a:r>
            <a:endParaRPr lang="en-US" i="1" dirty="0" smtClean="0"/>
          </a:p>
          <a:p>
            <a:pPr>
              <a:buNone/>
            </a:pPr>
            <a:r>
              <a:rPr lang="en-US" dirty="0" smtClean="0">
                <a:hlinkClick r:id="rId11"/>
              </a:rPr>
              <a:t>Peter </a:t>
            </a:r>
            <a:r>
              <a:rPr lang="en-US" dirty="0" err="1" smtClean="0">
                <a:hlinkClick r:id="rId11"/>
              </a:rPr>
              <a:t>Drucker</a:t>
            </a:r>
            <a:r>
              <a:rPr lang="en-US" dirty="0" smtClean="0"/>
              <a:t> (1909–2005) wrote one of the earliest books on applied management: </a:t>
            </a:r>
            <a:r>
              <a:rPr lang="en-US" i="1" dirty="0" smtClean="0"/>
              <a:t>Concept of the Corporation</a:t>
            </a:r>
            <a:r>
              <a:rPr lang="en-US" dirty="0" smtClean="0"/>
              <a:t> (published in 1946). </a:t>
            </a:r>
          </a:p>
          <a:p>
            <a:endParaRPr lang="en-US"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 verb </a:t>
            </a:r>
            <a:r>
              <a:rPr lang="en-US" i="1" dirty="0" smtClean="0"/>
              <a:t>manage</a:t>
            </a:r>
            <a:r>
              <a:rPr lang="en-US" dirty="0" smtClean="0"/>
              <a:t> comes from the </a:t>
            </a:r>
            <a:r>
              <a:rPr lang="en-US" dirty="0" smtClean="0">
                <a:hlinkClick r:id="rId2" tooltip="Italian language"/>
              </a:rPr>
              <a:t>Italian</a:t>
            </a:r>
            <a:r>
              <a:rPr lang="en-US" dirty="0" smtClean="0"/>
              <a:t> </a:t>
            </a:r>
            <a:r>
              <a:rPr lang="en-US" i="1" dirty="0" err="1" smtClean="0"/>
              <a:t>maneggiare</a:t>
            </a:r>
            <a:r>
              <a:rPr lang="en-US" dirty="0" smtClean="0"/>
              <a:t> (to handle — especially tools).</a:t>
            </a:r>
          </a:p>
          <a:p>
            <a:r>
              <a:rPr lang="en-US" b="1" dirty="0" smtClean="0"/>
              <a:t>Management</a:t>
            </a:r>
            <a:r>
              <a:rPr lang="en-US" dirty="0" smtClean="0"/>
              <a:t> in all business and organizational activities is the act of getting people together to accomplish desired goals and objectives using available resources efficiently and effectively. </a:t>
            </a:r>
          </a:p>
          <a:p>
            <a:r>
              <a:rPr lang="en-US" dirty="0" smtClean="0"/>
              <a:t>Management comprises </a:t>
            </a:r>
            <a:r>
              <a:rPr lang="en-US" dirty="0" smtClean="0">
                <a:hlinkClick r:id="rId3"/>
              </a:rPr>
              <a:t>planning</a:t>
            </a:r>
            <a:r>
              <a:rPr lang="en-US" dirty="0" smtClean="0"/>
              <a:t>, </a:t>
            </a:r>
            <a:r>
              <a:rPr lang="en-US" dirty="0" smtClean="0">
                <a:hlinkClick r:id="rId4"/>
              </a:rPr>
              <a:t>organizing</a:t>
            </a:r>
            <a:r>
              <a:rPr lang="en-US" dirty="0" smtClean="0"/>
              <a:t>, </a:t>
            </a:r>
            <a:r>
              <a:rPr lang="en-US" dirty="0" smtClean="0">
                <a:hlinkClick r:id="rId5"/>
              </a:rPr>
              <a:t>staffing</a:t>
            </a:r>
            <a:r>
              <a:rPr lang="en-US" dirty="0" smtClean="0"/>
              <a:t>, </a:t>
            </a:r>
            <a:r>
              <a:rPr lang="en-US" dirty="0" smtClean="0">
                <a:hlinkClick r:id="rId6" tooltip="Leadership"/>
              </a:rPr>
              <a:t>leading</a:t>
            </a:r>
            <a:r>
              <a:rPr lang="en-US" dirty="0" smtClean="0"/>
              <a:t> or directing, and </a:t>
            </a:r>
            <a:r>
              <a:rPr lang="en-US" dirty="0" smtClean="0">
                <a:hlinkClick r:id="rId7" tooltip="Control (management)"/>
              </a:rPr>
              <a:t>controlling</a:t>
            </a:r>
            <a:r>
              <a:rPr lang="en-US" dirty="0" smtClean="0"/>
              <a:t> an </a:t>
            </a:r>
            <a:r>
              <a:rPr lang="en-US" dirty="0" smtClean="0">
                <a:hlinkClick r:id="rId8"/>
              </a:rPr>
              <a:t>organization</a:t>
            </a:r>
            <a:r>
              <a:rPr lang="en-US" dirty="0" smtClean="0"/>
              <a:t> (a group of one or more people or entities) or effort for the purpose of accomplishing a goal. </a:t>
            </a:r>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According to the management guru </a:t>
            </a:r>
            <a:r>
              <a:rPr lang="en-US" dirty="0" smtClean="0">
                <a:hlinkClick r:id="rId2"/>
              </a:rPr>
              <a:t>Peter </a:t>
            </a:r>
            <a:r>
              <a:rPr lang="en-US" dirty="0" err="1" smtClean="0">
                <a:hlinkClick r:id="rId2"/>
              </a:rPr>
              <a:t>Drucker</a:t>
            </a:r>
            <a:r>
              <a:rPr lang="en-US" dirty="0" smtClean="0"/>
              <a:t> (1909–2005), the basic task of a management is twofold: </a:t>
            </a:r>
            <a:r>
              <a:rPr lang="en-US" dirty="0" smtClean="0">
                <a:hlinkClick r:id="rId3"/>
              </a:rPr>
              <a:t>marketing</a:t>
            </a:r>
            <a:r>
              <a:rPr lang="en-US" dirty="0" smtClean="0"/>
              <a:t> and </a:t>
            </a:r>
            <a:r>
              <a:rPr lang="en-US" dirty="0" smtClean="0">
                <a:hlinkClick r:id="rId4"/>
              </a:rPr>
              <a:t>innovation</a:t>
            </a:r>
            <a:r>
              <a:rPr lang="en-US" dirty="0" smtClean="0"/>
              <a:t>. </a:t>
            </a:r>
          </a:p>
          <a:p>
            <a:r>
              <a:rPr lang="en-US" dirty="0" smtClean="0"/>
              <a:t>As a discipline, management comprises the interlocking functions of formulating corporate policy and organizing, planning, controlling, and directing the firm's resources to achieve the policy's objectives. </a:t>
            </a:r>
          </a:p>
          <a:p>
            <a:r>
              <a:rPr lang="en-US" dirty="0" smtClean="0"/>
              <a:t>The size of management can range from one person in a small firm to hundreds or thousands of managers in multinational companies. </a:t>
            </a:r>
            <a:endParaRPr 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Nature of Managerial Work</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In for-profit work, management has as its primary function the satisfaction of a range of </a:t>
            </a:r>
            <a:r>
              <a:rPr lang="en-US" dirty="0" err="1" smtClean="0">
                <a:hlinkClick r:id="rId2" tooltip="Stakeholder (corporate)"/>
              </a:rPr>
              <a:t>stakeholders</a:t>
            </a:r>
            <a:r>
              <a:rPr lang="en-US" dirty="0" err="1" smtClean="0"/>
              <a:t>.,involves</a:t>
            </a:r>
            <a:r>
              <a:rPr lang="en-US" dirty="0" smtClean="0"/>
              <a:t> making a profit (for the shareholders), creating valued products at a reasonable cost (for customers), and providing rewarding employment opportunities (for employees). </a:t>
            </a:r>
          </a:p>
          <a:p>
            <a:endParaRPr lang="en-US"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smtClean="0"/>
              <a:t>Characteristics of Management</a:t>
            </a:r>
            <a:endParaRPr lang="en-US" dirty="0"/>
          </a:p>
        </p:txBody>
      </p:sp>
      <p:sp>
        <p:nvSpPr>
          <p:cNvPr id="3" name="Content Placeholder 2"/>
          <p:cNvSpPr>
            <a:spLocks noGrp="1"/>
          </p:cNvSpPr>
          <p:nvPr>
            <p:ph sz="quarter" idx="1"/>
          </p:nvPr>
        </p:nvSpPr>
        <p:spPr>
          <a:xfrm>
            <a:off x="914400" y="990600"/>
            <a:ext cx="7772400" cy="5486400"/>
          </a:xfrm>
        </p:spPr>
        <p:txBody>
          <a:bodyPr>
            <a:normAutofit fontScale="92500"/>
          </a:bodyPr>
          <a:lstStyle/>
          <a:p>
            <a:r>
              <a:rPr lang="en-US" b="1" dirty="0" smtClean="0"/>
              <a:t>Organized Activities: </a:t>
            </a:r>
            <a:r>
              <a:rPr lang="en-US" dirty="0" smtClean="0"/>
              <a:t>Group of people working together to accomplished organization objective(Common goal). Depends on the organization structure.</a:t>
            </a:r>
          </a:p>
          <a:p>
            <a:r>
              <a:rPr lang="en-US" dirty="0" smtClean="0"/>
              <a:t> </a:t>
            </a:r>
            <a:r>
              <a:rPr lang="en-US" b="1" dirty="0" smtClean="0"/>
              <a:t>Existence of Objective:  </a:t>
            </a:r>
            <a:r>
              <a:rPr lang="en-US" dirty="0" smtClean="0"/>
              <a:t>it is the basic criteria for human organization(desire state of affair which org attempt to realize).</a:t>
            </a:r>
          </a:p>
          <a:p>
            <a:r>
              <a:rPr lang="en-US" b="1" dirty="0" smtClean="0"/>
              <a:t>Decision Making: </a:t>
            </a:r>
            <a:r>
              <a:rPr lang="en-US" dirty="0" smtClean="0"/>
              <a:t>decision making at all level. Course of action is selected as the way to deal with specific </a:t>
            </a:r>
            <a:r>
              <a:rPr lang="en-US" dirty="0" err="1" smtClean="0"/>
              <a:t>problem.if</a:t>
            </a:r>
            <a:r>
              <a:rPr lang="en-US" dirty="0" smtClean="0"/>
              <a:t> one alternative then there is no decision making.</a:t>
            </a:r>
          </a:p>
          <a:p>
            <a:r>
              <a:rPr lang="en-US" b="1" dirty="0" smtClean="0"/>
              <a:t>Relation among resources: </a:t>
            </a:r>
            <a:r>
              <a:rPr lang="en-US" dirty="0" smtClean="0"/>
              <a:t>(</a:t>
            </a:r>
            <a:r>
              <a:rPr lang="en-US" dirty="0" err="1" smtClean="0"/>
              <a:t>Intigration</a:t>
            </a:r>
            <a:r>
              <a:rPr lang="en-US" dirty="0" smtClean="0"/>
              <a:t> of organizational resources) act of combinations to accomplish organizational task such as money, material , machine, men (people)4M</a:t>
            </a:r>
          </a:p>
          <a:p>
            <a:r>
              <a:rPr lang="en-US" b="1" dirty="0" smtClean="0"/>
              <a:t>Working with and through People: </a:t>
            </a:r>
            <a:r>
              <a:rPr lang="en-US" dirty="0" smtClean="0"/>
              <a:t>to achieve organizational goal by assigning task to the people (subordinate).</a:t>
            </a:r>
            <a:endParaRPr lang="en-US" b="1" dirty="0" smtClean="0"/>
          </a:p>
          <a:p>
            <a:endParaRPr lang="en-US" b="1" dirty="0"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Principles of </a:t>
            </a:r>
            <a:r>
              <a:rPr lang="en-US" dirty="0" err="1" smtClean="0"/>
              <a:t>Managment</a:t>
            </a:r>
            <a:endParaRPr lang="en-US" dirty="0"/>
          </a:p>
        </p:txBody>
      </p:sp>
      <p:sp>
        <p:nvSpPr>
          <p:cNvPr id="3" name="Content Placeholder 2"/>
          <p:cNvSpPr>
            <a:spLocks noGrp="1"/>
          </p:cNvSpPr>
          <p:nvPr>
            <p:ph sz="quarter" idx="1"/>
          </p:nvPr>
        </p:nvSpPr>
        <p:spPr>
          <a:xfrm>
            <a:off x="914400" y="914400"/>
            <a:ext cx="7772400" cy="5715000"/>
          </a:xfrm>
        </p:spPr>
        <p:txBody>
          <a:bodyPr>
            <a:normAutofit lnSpcReduction="10000"/>
          </a:bodyPr>
          <a:lstStyle/>
          <a:p>
            <a:pPr>
              <a:buNone/>
            </a:pPr>
            <a:r>
              <a:rPr lang="en-US" dirty="0" smtClean="0"/>
              <a:t>The Principles of Management are the essential, underlying factors that form the foundations of successful management. According to Henri </a:t>
            </a:r>
            <a:r>
              <a:rPr lang="en-US" dirty="0" err="1" smtClean="0"/>
              <a:t>Fayol</a:t>
            </a:r>
            <a:r>
              <a:rPr lang="en-US" dirty="0" smtClean="0"/>
              <a:t> (1841-1925) </a:t>
            </a:r>
          </a:p>
          <a:p>
            <a:r>
              <a:rPr lang="en-US" b="1" dirty="0" smtClean="0"/>
              <a:t>Division of Work -</a:t>
            </a:r>
            <a:r>
              <a:rPr lang="en-US" dirty="0" smtClean="0"/>
              <a:t>The specialization of the workforce according to the skills a person , creating specific personal and professional development within the </a:t>
            </a:r>
            <a:r>
              <a:rPr lang="en-US" dirty="0" err="1" smtClean="0"/>
              <a:t>labour</a:t>
            </a:r>
            <a:r>
              <a:rPr lang="en-US" dirty="0" smtClean="0"/>
              <a:t> force and therefore increasing productivity; leads to specialization which increases the efficiency of </a:t>
            </a:r>
            <a:r>
              <a:rPr lang="en-US" dirty="0" err="1" smtClean="0"/>
              <a:t>labour</a:t>
            </a:r>
            <a:r>
              <a:rPr lang="en-US" dirty="0" smtClean="0"/>
              <a:t>. </a:t>
            </a:r>
          </a:p>
          <a:p>
            <a:r>
              <a:rPr lang="en-US" b="1" dirty="0" smtClean="0"/>
              <a:t>Authority and Responsibility-</a:t>
            </a:r>
            <a:r>
              <a:rPr lang="en-US" dirty="0" smtClean="0"/>
              <a:t>(there must be parity between authority and responsibility) The issue of commands followed by responsibility for their consequences. Authority means the right of a superior to give order to his subordinates; responsibility means obligation for performance.</a:t>
            </a:r>
            <a:endParaRPr lang="en-US"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90600"/>
            <a:ext cx="7772400" cy="5638800"/>
          </a:xfrm>
        </p:spPr>
        <p:txBody>
          <a:bodyPr/>
          <a:lstStyle/>
          <a:p>
            <a:r>
              <a:rPr lang="en-US" b="1" dirty="0" smtClean="0"/>
              <a:t>Discipline-</a:t>
            </a:r>
            <a:r>
              <a:rPr lang="en-US" dirty="0" smtClean="0"/>
              <a:t>Discipline refers to obedience, proper conduct in relation to others, respect of authority, etc. It is essential for the smooth functioning of all organizations.</a:t>
            </a:r>
          </a:p>
          <a:p>
            <a:r>
              <a:rPr lang="en-US" b="1" dirty="0" smtClean="0"/>
              <a:t>Unity of Command -</a:t>
            </a:r>
            <a:r>
              <a:rPr lang="en-US" dirty="0" smtClean="0"/>
              <a:t>This principle states that every subordinate should receive orders and be accountable to one and only one superior. If an employee receives orders from more than one superior, it is likely to create confusion and conflict.</a:t>
            </a:r>
          </a:p>
          <a:p>
            <a:r>
              <a:rPr lang="en-US" b="1" dirty="0" smtClean="0"/>
              <a:t>Unity of Direction </a:t>
            </a:r>
            <a:r>
              <a:rPr lang="en-US" dirty="0" smtClean="0"/>
              <a:t>-All those working in the same line of activity must understand and pursue the same objectives. All related activities should be put under one group, there should be one plan of action for them, and they should be under the control of one manager. </a:t>
            </a:r>
            <a:r>
              <a:rPr lang="en-US" dirty="0" err="1" smtClean="0"/>
              <a:t>Eg</a:t>
            </a:r>
            <a:r>
              <a:rPr lang="en-US" dirty="0" smtClean="0"/>
              <a:t> Branch of Bank</a:t>
            </a:r>
          </a:p>
          <a:p>
            <a:endParaRPr lang="en-US" dirty="0" smtClean="0"/>
          </a:p>
          <a:p>
            <a:endParaRPr lang="en-US" dirty="0" smtClean="0"/>
          </a:p>
          <a:p>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TotalTime>
  <Words>1557</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Management</vt:lpstr>
      <vt:lpstr>Foundation of Managment</vt:lpstr>
      <vt:lpstr>Continue….</vt:lpstr>
      <vt:lpstr>Introduction</vt:lpstr>
      <vt:lpstr>Continue….</vt:lpstr>
      <vt:lpstr>Nature of Managerial Work </vt:lpstr>
      <vt:lpstr>Characteristics of Management</vt:lpstr>
      <vt:lpstr>Principles of Managment</vt:lpstr>
      <vt:lpstr>Continue…</vt:lpstr>
      <vt:lpstr>Continue…</vt:lpstr>
      <vt:lpstr>Continue…</vt:lpstr>
      <vt:lpstr>Continue…</vt:lpstr>
      <vt:lpstr>Function of Management</vt:lpstr>
      <vt:lpstr>Continue..</vt:lpstr>
      <vt:lpstr>Continue…</vt:lpstr>
      <vt:lpstr>Role and Skill of Manager</vt:lpstr>
      <vt:lpstr>Continue…</vt:lpstr>
      <vt:lpstr>Continue…</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user</dc:creator>
  <cp:lastModifiedBy>user</cp:lastModifiedBy>
  <cp:revision>70</cp:revision>
  <dcterms:created xsi:type="dcterms:W3CDTF">2011-03-21T06:41:54Z</dcterms:created>
  <dcterms:modified xsi:type="dcterms:W3CDTF">2011-03-21T09:59:55Z</dcterms:modified>
</cp:coreProperties>
</file>