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1F0F160-BE94-4C0E-981C-C27A9DF24C81}" type="datetimeFigureOut">
              <a:rPr lang="en-US" smtClean="0"/>
              <a:t>5/26/2011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9980C3-4E73-4834-82B8-C6BD21C85B9D}"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F0F160-BE94-4C0E-981C-C27A9DF24C81}" type="datetimeFigureOut">
              <a:rPr lang="en-US" smtClean="0"/>
              <a:t>5/26/2011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80C3-4E73-4834-82B8-C6BD21C85B9D}" type="slidenum">
              <a:rPr lang="en-US" smtClean="0"/>
              <a:t>‹#›</a:t>
            </a:fld>
            <a:endParaRPr lang="en-US"/>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F0F160-BE94-4C0E-981C-C27A9DF24C81}" type="datetimeFigureOut">
              <a:rPr lang="en-US" smtClean="0"/>
              <a:t>5/26/2011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80C3-4E73-4834-82B8-C6BD21C85B9D}" type="slidenum">
              <a:rPr lang="en-US" smtClean="0"/>
              <a:t>‹#›</a:t>
            </a:fld>
            <a:endParaRPr lang="en-US"/>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1F0F160-BE94-4C0E-981C-C27A9DF24C81}" type="datetimeFigureOut">
              <a:rPr lang="en-US" smtClean="0"/>
              <a:t>5/26/2011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80C3-4E73-4834-82B8-C6BD21C85B9D}"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1F0F160-BE94-4C0E-981C-C27A9DF24C81}" type="datetimeFigureOut">
              <a:rPr lang="en-US" smtClean="0"/>
              <a:t>5/26/2011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9980C3-4E73-4834-82B8-C6BD21C85B9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1F0F160-BE94-4C0E-981C-C27A9DF24C81}" type="datetimeFigureOut">
              <a:rPr lang="en-US" smtClean="0"/>
              <a:t>5/26/2011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980C3-4E73-4834-82B8-C6BD21C85B9D}"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1F0F160-BE94-4C0E-981C-C27A9DF24C81}" type="datetimeFigureOut">
              <a:rPr lang="en-US" smtClean="0"/>
              <a:t>5/26/2011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9980C3-4E73-4834-82B8-C6BD21C85B9D}"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1F0F160-BE94-4C0E-981C-C27A9DF24C81}" type="datetimeFigureOut">
              <a:rPr lang="en-US" smtClean="0"/>
              <a:t>5/26/2011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9980C3-4E73-4834-82B8-C6BD21C85B9D}" type="slidenum">
              <a:rPr lang="en-US" smtClean="0"/>
              <a:t>‹#›</a:t>
            </a:fld>
            <a:endParaRPr lang="en-US"/>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F0F160-BE94-4C0E-981C-C27A9DF24C81}" type="datetimeFigureOut">
              <a:rPr lang="en-US" smtClean="0"/>
              <a:t>5/26/2011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9980C3-4E73-4834-82B8-C6BD21C85B9D}" type="slidenum">
              <a:rPr lang="en-US" smtClean="0"/>
              <a:t>‹#›</a:t>
            </a:fld>
            <a:endParaRPr lang="en-US"/>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F0F160-BE94-4C0E-981C-C27A9DF24C81}" type="datetimeFigureOut">
              <a:rPr lang="en-US" smtClean="0"/>
              <a:t>5/26/2011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980C3-4E73-4834-82B8-C6BD21C85B9D}"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F0F160-BE94-4C0E-981C-C27A9DF24C81}" type="datetimeFigureOut">
              <a:rPr lang="en-US" smtClean="0"/>
              <a:t>5/26/2011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9980C3-4E73-4834-82B8-C6BD21C85B9D}"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1F0F160-BE94-4C0E-981C-C27A9DF24C81}" type="datetimeFigureOut">
              <a:rPr lang="en-US" smtClean="0"/>
              <a:t>5/26/2011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9980C3-4E73-4834-82B8-C6BD21C85B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dissolve/>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3733800"/>
            <a:ext cx="6400800" cy="1600200"/>
          </a:xfrm>
        </p:spPr>
        <p:txBody>
          <a:bodyPr/>
          <a:lstStyle/>
          <a:p>
            <a:r>
              <a:rPr lang="en-US" dirty="0" smtClean="0"/>
              <a:t>PRESENTED BY: REYOZ K. RAYAMAJHI</a:t>
            </a:r>
            <a:endParaRPr lang="en-US" dirty="0"/>
          </a:p>
        </p:txBody>
      </p:sp>
      <p:sp>
        <p:nvSpPr>
          <p:cNvPr id="2" name="Title 1"/>
          <p:cNvSpPr>
            <a:spLocks noGrp="1"/>
          </p:cNvSpPr>
          <p:nvPr>
            <p:ph type="ctrTitle"/>
          </p:nvPr>
        </p:nvSpPr>
        <p:spPr/>
        <p:txBody>
          <a:bodyPr/>
          <a:lstStyle/>
          <a:p>
            <a:r>
              <a:rPr smtClean="0"/>
              <a:t>PROCESS OF PLANIINING</a:t>
            </a:r>
            <a:endParaRPr lang="en-US" dirty="0"/>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smtClean="0"/>
              <a:t>The process of planning involves the following steps</a:t>
            </a:r>
            <a:r>
              <a:rPr lang="en-US" dirty="0" smtClean="0"/>
              <a:t/>
            </a:r>
            <a:br>
              <a:rPr lang="en-US" dirty="0" smtClean="0"/>
            </a:br>
            <a:endParaRPr lang="en-US" dirty="0"/>
          </a:p>
        </p:txBody>
      </p:sp>
      <p:sp>
        <p:nvSpPr>
          <p:cNvPr id="3" name="Content Placeholder 2"/>
          <p:cNvSpPr>
            <a:spLocks noGrp="1"/>
          </p:cNvSpPr>
          <p:nvPr>
            <p:ph sz="quarter" idx="1"/>
          </p:nvPr>
        </p:nvSpPr>
        <p:spPr>
          <a:xfrm>
            <a:off x="914400" y="914400"/>
            <a:ext cx="7772400" cy="5105400"/>
          </a:xfrm>
        </p:spPr>
        <p:txBody>
          <a:bodyPr>
            <a:normAutofit fontScale="92500"/>
          </a:bodyPr>
          <a:lstStyle/>
          <a:p>
            <a:pPr lvl="0"/>
            <a:r>
              <a:rPr lang="en-US" b="1" u="sng" dirty="0" smtClean="0"/>
              <a:t>Analyzing environment</a:t>
            </a:r>
            <a:r>
              <a:rPr lang="en-US" u="sng" dirty="0" smtClean="0"/>
              <a:t>.</a:t>
            </a:r>
            <a:r>
              <a:rPr lang="en-US" dirty="0" smtClean="0"/>
              <a:t> At the outset the internal and external environment is analyzed in order to identify company; s strengths and weaknesses (in internal environment)and opportunities and threats (existing in the external environment) this is also known as SWOT (Strengths Weaknesses Opportunities and Threats ) analysis . </a:t>
            </a:r>
          </a:p>
          <a:p>
            <a:pPr lvl="0"/>
            <a:r>
              <a:rPr lang="en-US" b="1" u="sng" dirty="0" smtClean="0"/>
              <a:t>Establishing objectives or goals</a:t>
            </a:r>
            <a:r>
              <a:rPr lang="en-US" dirty="0" smtClean="0"/>
              <a:t> in the light of the environmental scanning (study) clear or probable opportunities that can be availed are identified in order to avail them objectives or goals are clearly defined in specific terms along with priorities in all the key areas of operations major problems associated with such objectives are also identified and defined, so that there may be special emphasis on their planned solutions.</a:t>
            </a:r>
          </a:p>
          <a:p>
            <a:endParaRPr lang="en-US" dirty="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smtClean="0"/>
              <a:t>CONTINUEE…</a:t>
            </a:r>
            <a:endParaRPr lang="en-US" dirty="0"/>
          </a:p>
        </p:txBody>
      </p:sp>
      <p:sp>
        <p:nvSpPr>
          <p:cNvPr id="3" name="Content Placeholder 2"/>
          <p:cNvSpPr>
            <a:spLocks noGrp="1"/>
          </p:cNvSpPr>
          <p:nvPr>
            <p:ph sz="quarter" idx="1"/>
          </p:nvPr>
        </p:nvSpPr>
        <p:spPr>
          <a:xfrm>
            <a:off x="914400" y="762000"/>
            <a:ext cx="7772400" cy="5791200"/>
          </a:xfrm>
        </p:spPr>
        <p:txBody>
          <a:bodyPr/>
          <a:lstStyle/>
          <a:p>
            <a:pPr lvl="0"/>
            <a:r>
              <a:rPr lang="en-US" b="1" u="sng" dirty="0" smtClean="0"/>
              <a:t>Seeking necessary Information :</a:t>
            </a:r>
            <a:endParaRPr lang="en-US" dirty="0" smtClean="0"/>
          </a:p>
          <a:p>
            <a:pPr>
              <a:buNone/>
            </a:pPr>
            <a:r>
              <a:rPr lang="en-US" dirty="0" smtClean="0"/>
              <a:t>All relevant data and facts are collected from internal and external sources such as Availability of supplies, physical and human recourses of the company, finance of disposal, relevant government policy etc then such collected information and factors are analyzed. This information can be used in two ways </a:t>
            </a:r>
          </a:p>
          <a:p>
            <a:pPr lvl="0"/>
            <a:r>
              <a:rPr lang="en-US" dirty="0" smtClean="0"/>
              <a:t>To make necessary modifications in objective and goals </a:t>
            </a:r>
          </a:p>
          <a:p>
            <a:pPr lvl="0"/>
            <a:r>
              <a:rPr lang="en-US" dirty="0" smtClean="0"/>
              <a:t>To take help them in premising assumption</a:t>
            </a:r>
            <a:r>
              <a:rPr lang="en-US" dirty="0" smtClean="0"/>
              <a:t>.</a:t>
            </a:r>
          </a:p>
          <a:p>
            <a:pPr lvl="0"/>
            <a:r>
              <a:rPr lang="en-US" b="1" u="sng" dirty="0" smtClean="0"/>
              <a:t>Establishing the planning premises </a:t>
            </a:r>
            <a:endParaRPr lang="en-US" dirty="0" smtClean="0"/>
          </a:p>
          <a:p>
            <a:pPr>
              <a:buNone/>
            </a:pPr>
            <a:r>
              <a:rPr lang="en-US" dirty="0" smtClean="0"/>
              <a:t>In order to develop consistent and coordinate plans, it is necessary that planning is based upon carefully </a:t>
            </a:r>
          </a:p>
          <a:p>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smtClean="0"/>
              <a:t>CONTINUE….</a:t>
            </a:r>
            <a:endParaRPr lang="en-US" dirty="0"/>
          </a:p>
        </p:txBody>
      </p:sp>
      <p:sp>
        <p:nvSpPr>
          <p:cNvPr id="3" name="Content Placeholder 2"/>
          <p:cNvSpPr>
            <a:spLocks noGrp="1"/>
          </p:cNvSpPr>
          <p:nvPr>
            <p:ph sz="quarter" idx="1"/>
          </p:nvPr>
        </p:nvSpPr>
        <p:spPr>
          <a:xfrm>
            <a:off x="914400" y="838200"/>
            <a:ext cx="7772400" cy="5486400"/>
          </a:xfrm>
        </p:spPr>
        <p:txBody>
          <a:bodyPr/>
          <a:lstStyle/>
          <a:p>
            <a:pPr lvl="0"/>
            <a:r>
              <a:rPr lang="en-US" b="1" u="sng" dirty="0" smtClean="0"/>
              <a:t>Identifying the alternative course of action.</a:t>
            </a:r>
            <a:endParaRPr lang="en-US" dirty="0" smtClean="0"/>
          </a:p>
          <a:p>
            <a:pPr>
              <a:buNone/>
            </a:pPr>
            <a:r>
              <a:rPr lang="en-US" dirty="0" smtClean="0"/>
              <a:t>After established the goals or objective and taking other related steps , feasible alternative programs or course of action are searched out . Impossible or highly difficult propositions are left out.</a:t>
            </a:r>
          </a:p>
          <a:p>
            <a:pPr lvl="0"/>
            <a:r>
              <a:rPr lang="en-US" b="1" u="sng" dirty="0" smtClean="0"/>
              <a:t>Evaluating the alternatives.</a:t>
            </a:r>
            <a:endParaRPr lang="en-US" dirty="0" smtClean="0"/>
          </a:p>
          <a:p>
            <a:pPr>
              <a:buNone/>
            </a:pPr>
            <a:r>
              <a:rPr lang="en-US" dirty="0" smtClean="0"/>
              <a:t>Problems consequences of each alternative course of action in terms of its pros and cons (</a:t>
            </a:r>
            <a:r>
              <a:rPr lang="en-US" dirty="0" err="1" smtClean="0"/>
              <a:t>eg</a:t>
            </a:r>
            <a:r>
              <a:rPr lang="en-US" dirty="0" smtClean="0"/>
              <a:t> Cost, benefits, risks etc) are assessed and then relative importance of each of them is found out by looking at their overall individual strengths and limitations especially in the light of present objective and the environment of the company.</a:t>
            </a:r>
          </a:p>
          <a:p>
            <a:endParaRPr lang="en-US" dirty="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dirty="0" smtClean="0"/>
              <a:t>CONTINUE…</a:t>
            </a:r>
            <a:endParaRPr lang="en-US" dirty="0"/>
          </a:p>
        </p:txBody>
      </p:sp>
      <p:sp>
        <p:nvSpPr>
          <p:cNvPr id="3" name="Content Placeholder 2"/>
          <p:cNvSpPr>
            <a:spLocks noGrp="1"/>
          </p:cNvSpPr>
          <p:nvPr>
            <p:ph sz="quarter" idx="1"/>
          </p:nvPr>
        </p:nvSpPr>
        <p:spPr>
          <a:xfrm>
            <a:off x="914400" y="1066800"/>
            <a:ext cx="7772400" cy="5486400"/>
          </a:xfrm>
        </p:spPr>
        <p:txBody>
          <a:bodyPr/>
          <a:lstStyle/>
          <a:p>
            <a:pPr lvl="0"/>
            <a:r>
              <a:rPr lang="en-US" b="1" u="sng" dirty="0" smtClean="0"/>
              <a:t>Selecting the alternative or Course of action.</a:t>
            </a:r>
            <a:endParaRPr lang="en-US" dirty="0" smtClean="0"/>
          </a:p>
          <a:p>
            <a:pPr>
              <a:buNone/>
            </a:pPr>
            <a:r>
              <a:rPr lang="en-US" dirty="0" smtClean="0"/>
              <a:t>The alternative which appears to be most feasible and conducive to the accomplishment of company’s objective, is selecting the final plan of action as strategy.</a:t>
            </a:r>
          </a:p>
          <a:p>
            <a:endParaRPr lang="en-US" dirty="0"/>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04800"/>
            <a:ext cx="3200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EXTERNAL ENVIRONMENT</a:t>
            </a:r>
            <a:endParaRPr lang="en-US" dirty="0"/>
          </a:p>
        </p:txBody>
      </p:sp>
      <p:sp>
        <p:nvSpPr>
          <p:cNvPr id="4" name="Rectangle 3"/>
          <p:cNvSpPr/>
          <p:nvPr/>
        </p:nvSpPr>
        <p:spPr>
          <a:xfrm>
            <a:off x="4495800" y="304800"/>
            <a:ext cx="3200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INTERNAL ENVIRONMENT</a:t>
            </a:r>
            <a:endParaRPr lang="en-US" dirty="0"/>
          </a:p>
        </p:txBody>
      </p:sp>
      <p:cxnSp>
        <p:nvCxnSpPr>
          <p:cNvPr id="6" name="Straight Connector 5"/>
          <p:cNvCxnSpPr/>
          <p:nvPr/>
        </p:nvCxnSpPr>
        <p:spPr>
          <a:xfrm rot="5400000">
            <a:off x="419894" y="1637506"/>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6439694" y="1866106"/>
            <a:ext cx="1905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143000" y="1143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143000" y="1524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143000" y="1905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43000" y="2286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6705600" y="1066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6705600" y="1524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a:off x="6705600" y="1905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6705600" y="2286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600200" y="990600"/>
            <a:ext cx="1219200" cy="369332"/>
          </a:xfrm>
          <a:prstGeom prst="rect">
            <a:avLst/>
          </a:prstGeom>
          <a:noFill/>
        </p:spPr>
        <p:txBody>
          <a:bodyPr wrap="square" rtlCol="0">
            <a:spAutoFit/>
          </a:bodyPr>
          <a:lstStyle/>
          <a:p>
            <a:r>
              <a:rPr lang="en-US" dirty="0" smtClean="0"/>
              <a:t>POLITICAL</a:t>
            </a:r>
            <a:endParaRPr lang="en-US" dirty="0"/>
          </a:p>
        </p:txBody>
      </p:sp>
      <p:sp>
        <p:nvSpPr>
          <p:cNvPr id="23" name="TextBox 22"/>
          <p:cNvSpPr txBox="1"/>
          <p:nvPr/>
        </p:nvSpPr>
        <p:spPr>
          <a:xfrm>
            <a:off x="1752600" y="1371600"/>
            <a:ext cx="1371600" cy="369332"/>
          </a:xfrm>
          <a:prstGeom prst="rect">
            <a:avLst/>
          </a:prstGeom>
          <a:noFill/>
        </p:spPr>
        <p:txBody>
          <a:bodyPr wrap="square" rtlCol="0">
            <a:spAutoFit/>
          </a:bodyPr>
          <a:lstStyle/>
          <a:p>
            <a:r>
              <a:rPr lang="en-US" dirty="0" smtClean="0"/>
              <a:t>ECONOMIC</a:t>
            </a:r>
            <a:endParaRPr lang="en-US" dirty="0"/>
          </a:p>
        </p:txBody>
      </p:sp>
      <p:sp>
        <p:nvSpPr>
          <p:cNvPr id="24" name="TextBox 23"/>
          <p:cNvSpPr txBox="1"/>
          <p:nvPr/>
        </p:nvSpPr>
        <p:spPr>
          <a:xfrm>
            <a:off x="1524000" y="2057400"/>
            <a:ext cx="1905000" cy="369332"/>
          </a:xfrm>
          <a:prstGeom prst="rect">
            <a:avLst/>
          </a:prstGeom>
          <a:noFill/>
        </p:spPr>
        <p:txBody>
          <a:bodyPr wrap="square" rtlCol="0">
            <a:spAutoFit/>
          </a:bodyPr>
          <a:lstStyle/>
          <a:p>
            <a:r>
              <a:rPr lang="en-US" dirty="0" smtClean="0"/>
              <a:t>TECHNOLOGIAL</a:t>
            </a:r>
            <a:endParaRPr lang="en-US" dirty="0"/>
          </a:p>
        </p:txBody>
      </p:sp>
      <p:sp>
        <p:nvSpPr>
          <p:cNvPr id="25" name="TextBox 24"/>
          <p:cNvSpPr txBox="1"/>
          <p:nvPr/>
        </p:nvSpPr>
        <p:spPr>
          <a:xfrm>
            <a:off x="1600200" y="1752600"/>
            <a:ext cx="1219200" cy="369332"/>
          </a:xfrm>
          <a:prstGeom prst="rect">
            <a:avLst/>
          </a:prstGeom>
          <a:noFill/>
        </p:spPr>
        <p:txBody>
          <a:bodyPr wrap="square" rtlCol="0">
            <a:spAutoFit/>
          </a:bodyPr>
          <a:lstStyle/>
          <a:p>
            <a:r>
              <a:rPr lang="en-US" dirty="0" smtClean="0"/>
              <a:t>SOCIAL</a:t>
            </a:r>
            <a:endParaRPr lang="en-US" dirty="0"/>
          </a:p>
        </p:txBody>
      </p:sp>
      <p:sp>
        <p:nvSpPr>
          <p:cNvPr id="30" name="TextBox 29"/>
          <p:cNvSpPr txBox="1"/>
          <p:nvPr/>
        </p:nvSpPr>
        <p:spPr>
          <a:xfrm>
            <a:off x="4419600" y="914401"/>
            <a:ext cx="2286000" cy="369332"/>
          </a:xfrm>
          <a:prstGeom prst="rect">
            <a:avLst/>
          </a:prstGeom>
          <a:noFill/>
        </p:spPr>
        <p:txBody>
          <a:bodyPr wrap="square" rtlCol="0">
            <a:spAutoFit/>
          </a:bodyPr>
          <a:lstStyle/>
          <a:p>
            <a:r>
              <a:rPr lang="en-US" dirty="0" smtClean="0"/>
              <a:t>PHYSICAL ASSETSS</a:t>
            </a:r>
            <a:endParaRPr lang="en-US" dirty="0"/>
          </a:p>
        </p:txBody>
      </p:sp>
      <p:sp>
        <p:nvSpPr>
          <p:cNvPr id="31" name="TextBox 30"/>
          <p:cNvSpPr txBox="1"/>
          <p:nvPr/>
        </p:nvSpPr>
        <p:spPr>
          <a:xfrm>
            <a:off x="4343400" y="1295400"/>
            <a:ext cx="2286000" cy="369332"/>
          </a:xfrm>
          <a:prstGeom prst="rect">
            <a:avLst/>
          </a:prstGeom>
          <a:noFill/>
        </p:spPr>
        <p:txBody>
          <a:bodyPr wrap="square" rtlCol="0">
            <a:spAutoFit/>
          </a:bodyPr>
          <a:lstStyle/>
          <a:p>
            <a:r>
              <a:rPr lang="en-US" dirty="0" smtClean="0"/>
              <a:t>HUMAN RESOURCES</a:t>
            </a:r>
            <a:endParaRPr lang="en-US" dirty="0"/>
          </a:p>
        </p:txBody>
      </p:sp>
      <p:sp>
        <p:nvSpPr>
          <p:cNvPr id="32" name="TextBox 31"/>
          <p:cNvSpPr txBox="1"/>
          <p:nvPr/>
        </p:nvSpPr>
        <p:spPr>
          <a:xfrm>
            <a:off x="3352800" y="1676401"/>
            <a:ext cx="3352800" cy="369332"/>
          </a:xfrm>
          <a:prstGeom prst="rect">
            <a:avLst/>
          </a:prstGeom>
          <a:noFill/>
        </p:spPr>
        <p:txBody>
          <a:bodyPr wrap="square" rtlCol="0">
            <a:spAutoFit/>
          </a:bodyPr>
          <a:lstStyle/>
          <a:p>
            <a:r>
              <a:rPr lang="en-US" dirty="0" smtClean="0"/>
              <a:t>INTER PERSONAL RELATIONS</a:t>
            </a:r>
            <a:endParaRPr lang="en-US" dirty="0"/>
          </a:p>
        </p:txBody>
      </p:sp>
      <p:sp>
        <p:nvSpPr>
          <p:cNvPr id="33" name="TextBox 32"/>
          <p:cNvSpPr txBox="1"/>
          <p:nvPr/>
        </p:nvSpPr>
        <p:spPr>
          <a:xfrm>
            <a:off x="4038600" y="2133600"/>
            <a:ext cx="2667000" cy="369332"/>
          </a:xfrm>
          <a:prstGeom prst="rect">
            <a:avLst/>
          </a:prstGeom>
          <a:noFill/>
        </p:spPr>
        <p:txBody>
          <a:bodyPr wrap="square" rtlCol="0">
            <a:spAutoFit/>
          </a:bodyPr>
          <a:lstStyle/>
          <a:p>
            <a:r>
              <a:rPr lang="en-US" dirty="0" smtClean="0"/>
              <a:t>PERSONAL VALUES</a:t>
            </a:r>
            <a:endParaRPr lang="en-US" dirty="0"/>
          </a:p>
        </p:txBody>
      </p:sp>
      <p:cxnSp>
        <p:nvCxnSpPr>
          <p:cNvPr id="38" name="Straight Arrow Connector 37"/>
          <p:cNvCxnSpPr/>
          <p:nvPr/>
        </p:nvCxnSpPr>
        <p:spPr>
          <a:xfrm rot="10800000">
            <a:off x="6629400" y="27432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429000" y="2590800"/>
            <a:ext cx="3200400" cy="369332"/>
          </a:xfrm>
          <a:prstGeom prst="rect">
            <a:avLst/>
          </a:prstGeom>
          <a:noFill/>
        </p:spPr>
        <p:txBody>
          <a:bodyPr wrap="square" rtlCol="0">
            <a:spAutoFit/>
          </a:bodyPr>
          <a:lstStyle/>
          <a:p>
            <a:r>
              <a:rPr lang="en-US" dirty="0" smtClean="0"/>
              <a:t>INERTIA AND PAST DECISION</a:t>
            </a:r>
            <a:endParaRPr lang="en-US" dirty="0"/>
          </a:p>
        </p:txBody>
      </p:sp>
      <p:sp>
        <p:nvSpPr>
          <p:cNvPr id="43" name="Rounded Rectangle 42"/>
          <p:cNvSpPr/>
          <p:nvPr/>
        </p:nvSpPr>
        <p:spPr>
          <a:xfrm>
            <a:off x="838200" y="2971800"/>
            <a:ext cx="1676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OBSERVED THROUGH</a:t>
            </a:r>
            <a:endParaRPr lang="en-US" dirty="0"/>
          </a:p>
        </p:txBody>
      </p:sp>
      <p:sp>
        <p:nvSpPr>
          <p:cNvPr id="44" name="Rounded Rectangle 43"/>
          <p:cNvSpPr/>
          <p:nvPr/>
        </p:nvSpPr>
        <p:spPr>
          <a:xfrm>
            <a:off x="6096000" y="2971800"/>
            <a:ext cx="1676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OBSERVED THROUGH</a:t>
            </a:r>
            <a:endParaRPr lang="en-US" dirty="0"/>
          </a:p>
        </p:txBody>
      </p:sp>
      <p:cxnSp>
        <p:nvCxnSpPr>
          <p:cNvPr id="45" name="Straight Connector 44"/>
          <p:cNvCxnSpPr/>
          <p:nvPr/>
        </p:nvCxnSpPr>
        <p:spPr>
          <a:xfrm rot="5400000">
            <a:off x="38894" y="4609306"/>
            <a:ext cx="2209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143000" y="3733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143000" y="4114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143000" y="4495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143000" y="4800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1143000" y="5105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6820694" y="4304506"/>
            <a:ext cx="1600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a:off x="7162800" y="3810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a:off x="7162800" y="4114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0800000">
            <a:off x="7162800" y="4419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a:off x="7162800" y="4724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7162800" y="5105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524000" y="3581401"/>
            <a:ext cx="3200400" cy="369332"/>
          </a:xfrm>
          <a:prstGeom prst="rect">
            <a:avLst/>
          </a:prstGeom>
          <a:noFill/>
        </p:spPr>
        <p:txBody>
          <a:bodyPr wrap="square" rtlCol="0">
            <a:spAutoFit/>
          </a:bodyPr>
          <a:lstStyle/>
          <a:p>
            <a:r>
              <a:rPr lang="en-US" dirty="0" smtClean="0"/>
              <a:t>PERSONAL EXPERIENCE</a:t>
            </a:r>
            <a:endParaRPr lang="en-US" dirty="0"/>
          </a:p>
        </p:txBody>
      </p:sp>
      <p:sp>
        <p:nvSpPr>
          <p:cNvPr id="60" name="TextBox 59"/>
          <p:cNvSpPr txBox="1"/>
          <p:nvPr/>
        </p:nvSpPr>
        <p:spPr>
          <a:xfrm>
            <a:off x="1524000" y="3962400"/>
            <a:ext cx="2057400" cy="369332"/>
          </a:xfrm>
          <a:prstGeom prst="rect">
            <a:avLst/>
          </a:prstGeom>
          <a:noFill/>
        </p:spPr>
        <p:txBody>
          <a:bodyPr wrap="square" rtlCol="0">
            <a:spAutoFit/>
          </a:bodyPr>
          <a:lstStyle/>
          <a:p>
            <a:r>
              <a:rPr lang="en-US" dirty="0" smtClean="0"/>
              <a:t>JOURNALS</a:t>
            </a:r>
            <a:endParaRPr lang="en-US" dirty="0"/>
          </a:p>
        </p:txBody>
      </p:sp>
      <p:sp>
        <p:nvSpPr>
          <p:cNvPr id="61" name="TextBox 60"/>
          <p:cNvSpPr txBox="1"/>
          <p:nvPr/>
        </p:nvSpPr>
        <p:spPr>
          <a:xfrm>
            <a:off x="1600200" y="4343400"/>
            <a:ext cx="2743200" cy="369332"/>
          </a:xfrm>
          <a:prstGeom prst="rect">
            <a:avLst/>
          </a:prstGeom>
          <a:noFill/>
        </p:spPr>
        <p:txBody>
          <a:bodyPr wrap="square" rtlCol="0">
            <a:spAutoFit/>
          </a:bodyPr>
          <a:lstStyle/>
          <a:p>
            <a:r>
              <a:rPr lang="en-US" dirty="0" smtClean="0"/>
              <a:t>REPORTS</a:t>
            </a:r>
            <a:endParaRPr lang="en-US" dirty="0"/>
          </a:p>
        </p:txBody>
      </p:sp>
      <p:sp>
        <p:nvSpPr>
          <p:cNvPr id="62" name="TextBox 61"/>
          <p:cNvSpPr txBox="1"/>
          <p:nvPr/>
        </p:nvSpPr>
        <p:spPr>
          <a:xfrm>
            <a:off x="1600200" y="4648200"/>
            <a:ext cx="2819400" cy="369332"/>
          </a:xfrm>
          <a:prstGeom prst="rect">
            <a:avLst/>
          </a:prstGeom>
          <a:noFill/>
        </p:spPr>
        <p:txBody>
          <a:bodyPr wrap="square" rtlCol="0">
            <a:spAutoFit/>
          </a:bodyPr>
          <a:lstStyle/>
          <a:p>
            <a:r>
              <a:rPr lang="en-US" dirty="0" smtClean="0"/>
              <a:t>PROFESSIONALS MEETING</a:t>
            </a:r>
            <a:endParaRPr lang="en-US" dirty="0"/>
          </a:p>
        </p:txBody>
      </p:sp>
      <p:sp>
        <p:nvSpPr>
          <p:cNvPr id="63" name="TextBox 62"/>
          <p:cNvSpPr txBox="1"/>
          <p:nvPr/>
        </p:nvSpPr>
        <p:spPr>
          <a:xfrm>
            <a:off x="1600200" y="4953000"/>
            <a:ext cx="2819400" cy="369332"/>
          </a:xfrm>
          <a:prstGeom prst="rect">
            <a:avLst/>
          </a:prstGeom>
          <a:noFill/>
        </p:spPr>
        <p:txBody>
          <a:bodyPr wrap="square" rtlCol="0">
            <a:spAutoFit/>
          </a:bodyPr>
          <a:lstStyle/>
          <a:p>
            <a:r>
              <a:rPr lang="en-US" dirty="0" smtClean="0"/>
              <a:t>BOARD MEMBERS</a:t>
            </a:r>
            <a:endParaRPr lang="en-US" dirty="0"/>
          </a:p>
        </p:txBody>
      </p:sp>
      <p:cxnSp>
        <p:nvCxnSpPr>
          <p:cNvPr id="67" name="Straight Arrow Connector 66"/>
          <p:cNvCxnSpPr/>
          <p:nvPr/>
        </p:nvCxnSpPr>
        <p:spPr>
          <a:xfrm>
            <a:off x="1143000" y="54102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1143000" y="5715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600200" y="5257800"/>
            <a:ext cx="2819400" cy="369332"/>
          </a:xfrm>
          <a:prstGeom prst="rect">
            <a:avLst/>
          </a:prstGeom>
          <a:noFill/>
        </p:spPr>
        <p:txBody>
          <a:bodyPr wrap="square" rtlCol="0">
            <a:spAutoFit/>
          </a:bodyPr>
          <a:lstStyle/>
          <a:p>
            <a:r>
              <a:rPr lang="en-US" dirty="0" smtClean="0"/>
              <a:t>EMPLOYEES</a:t>
            </a:r>
            <a:endParaRPr lang="en-US" dirty="0"/>
          </a:p>
        </p:txBody>
      </p:sp>
      <p:sp>
        <p:nvSpPr>
          <p:cNvPr id="71" name="TextBox 70"/>
          <p:cNvSpPr txBox="1"/>
          <p:nvPr/>
        </p:nvSpPr>
        <p:spPr>
          <a:xfrm>
            <a:off x="1524000" y="5562600"/>
            <a:ext cx="2819400" cy="369332"/>
          </a:xfrm>
          <a:prstGeom prst="rect">
            <a:avLst/>
          </a:prstGeom>
          <a:noFill/>
        </p:spPr>
        <p:txBody>
          <a:bodyPr wrap="square" rtlCol="0">
            <a:spAutoFit/>
          </a:bodyPr>
          <a:lstStyle/>
          <a:p>
            <a:r>
              <a:rPr lang="en-US" dirty="0" smtClean="0"/>
              <a:t>OTHER SOURCE</a:t>
            </a:r>
            <a:endParaRPr lang="en-US" dirty="0"/>
          </a:p>
        </p:txBody>
      </p:sp>
      <p:sp>
        <p:nvSpPr>
          <p:cNvPr id="72" name="TextBox 71"/>
          <p:cNvSpPr txBox="1"/>
          <p:nvPr/>
        </p:nvSpPr>
        <p:spPr>
          <a:xfrm>
            <a:off x="5943600" y="3581400"/>
            <a:ext cx="1219200" cy="369332"/>
          </a:xfrm>
          <a:prstGeom prst="rect">
            <a:avLst/>
          </a:prstGeom>
          <a:noFill/>
        </p:spPr>
        <p:txBody>
          <a:bodyPr wrap="square" rtlCol="0">
            <a:spAutoFit/>
          </a:bodyPr>
          <a:lstStyle/>
          <a:p>
            <a:r>
              <a:rPr lang="en-US" dirty="0" smtClean="0"/>
              <a:t>REPORTS</a:t>
            </a:r>
            <a:endParaRPr lang="en-US" dirty="0"/>
          </a:p>
        </p:txBody>
      </p:sp>
      <p:sp>
        <p:nvSpPr>
          <p:cNvPr id="73" name="TextBox 72"/>
          <p:cNvSpPr txBox="1"/>
          <p:nvPr/>
        </p:nvSpPr>
        <p:spPr>
          <a:xfrm>
            <a:off x="5867400" y="3962400"/>
            <a:ext cx="1447800" cy="369332"/>
          </a:xfrm>
          <a:prstGeom prst="rect">
            <a:avLst/>
          </a:prstGeom>
          <a:noFill/>
        </p:spPr>
        <p:txBody>
          <a:bodyPr wrap="square" rtlCol="0">
            <a:spAutoFit/>
          </a:bodyPr>
          <a:lstStyle/>
          <a:p>
            <a:r>
              <a:rPr lang="en-US" dirty="0" smtClean="0"/>
              <a:t>CONFRENCE</a:t>
            </a:r>
            <a:endParaRPr lang="en-US" dirty="0"/>
          </a:p>
        </p:txBody>
      </p:sp>
      <p:sp>
        <p:nvSpPr>
          <p:cNvPr id="74" name="TextBox 73"/>
          <p:cNvSpPr txBox="1"/>
          <p:nvPr/>
        </p:nvSpPr>
        <p:spPr>
          <a:xfrm>
            <a:off x="5715000" y="4267200"/>
            <a:ext cx="1447800" cy="369332"/>
          </a:xfrm>
          <a:prstGeom prst="rect">
            <a:avLst/>
          </a:prstGeom>
          <a:noFill/>
        </p:spPr>
        <p:txBody>
          <a:bodyPr wrap="square" rtlCol="0">
            <a:spAutoFit/>
          </a:bodyPr>
          <a:lstStyle/>
          <a:p>
            <a:r>
              <a:rPr lang="en-US" dirty="0" smtClean="0"/>
              <a:t>COMMITTES</a:t>
            </a:r>
            <a:endParaRPr lang="en-US" dirty="0"/>
          </a:p>
        </p:txBody>
      </p:sp>
      <p:sp>
        <p:nvSpPr>
          <p:cNvPr id="75" name="TextBox 74"/>
          <p:cNvSpPr txBox="1"/>
          <p:nvPr/>
        </p:nvSpPr>
        <p:spPr>
          <a:xfrm>
            <a:off x="5715000" y="4572000"/>
            <a:ext cx="1447800" cy="369332"/>
          </a:xfrm>
          <a:prstGeom prst="rect">
            <a:avLst/>
          </a:prstGeom>
          <a:noFill/>
        </p:spPr>
        <p:txBody>
          <a:bodyPr wrap="square" rtlCol="0">
            <a:spAutoFit/>
          </a:bodyPr>
          <a:lstStyle/>
          <a:p>
            <a:r>
              <a:rPr lang="en-US" dirty="0" smtClean="0"/>
              <a:t>OUTSIDERS</a:t>
            </a:r>
            <a:endParaRPr lang="en-US" dirty="0"/>
          </a:p>
        </p:txBody>
      </p:sp>
      <p:sp>
        <p:nvSpPr>
          <p:cNvPr id="76" name="TextBox 75"/>
          <p:cNvSpPr txBox="1"/>
          <p:nvPr/>
        </p:nvSpPr>
        <p:spPr>
          <a:xfrm>
            <a:off x="5562600" y="4953000"/>
            <a:ext cx="1600200" cy="369332"/>
          </a:xfrm>
          <a:prstGeom prst="rect">
            <a:avLst/>
          </a:prstGeom>
          <a:noFill/>
        </p:spPr>
        <p:txBody>
          <a:bodyPr wrap="square" rtlCol="0">
            <a:spAutoFit/>
          </a:bodyPr>
          <a:lstStyle/>
          <a:p>
            <a:r>
              <a:rPr lang="en-US" dirty="0" smtClean="0"/>
              <a:t>MEMORANDS</a:t>
            </a:r>
            <a:endParaRPr lang="en-US" dirty="0"/>
          </a:p>
        </p:txBody>
      </p:sp>
      <p:sp>
        <p:nvSpPr>
          <p:cNvPr id="77" name="Oval 76"/>
          <p:cNvSpPr/>
          <p:nvPr/>
        </p:nvSpPr>
        <p:spPr>
          <a:xfrm>
            <a:off x="3581400" y="2971800"/>
            <a:ext cx="2438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TOP MANAGEMENT</a:t>
            </a:r>
            <a:endParaRPr lang="en-US" dirty="0"/>
          </a:p>
        </p:txBody>
      </p:sp>
      <p:sp>
        <p:nvSpPr>
          <p:cNvPr id="78" name="Oval 77"/>
          <p:cNvSpPr/>
          <p:nvPr/>
        </p:nvSpPr>
        <p:spPr>
          <a:xfrm>
            <a:off x="3581400" y="4876800"/>
            <a:ext cx="3352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UNDERSTAND INTERPRET CORRELATE EXTAPOLATE DECIDE</a:t>
            </a:r>
            <a:endParaRPr lang="en-US" dirty="0"/>
          </a:p>
        </p:txBody>
      </p:sp>
      <p:sp>
        <p:nvSpPr>
          <p:cNvPr id="79" name="Oval 78"/>
          <p:cNvSpPr/>
          <p:nvPr/>
        </p:nvSpPr>
        <p:spPr>
          <a:xfrm>
            <a:off x="3886200" y="4038600"/>
            <a:ext cx="2209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RESPOND TO DATA</a:t>
            </a:r>
            <a:endParaRPr lang="en-US" dirty="0"/>
          </a:p>
        </p:txBody>
      </p:sp>
      <p:sp>
        <p:nvSpPr>
          <p:cNvPr id="80" name="Oval 79"/>
          <p:cNvSpPr/>
          <p:nvPr/>
        </p:nvSpPr>
        <p:spPr>
          <a:xfrm>
            <a:off x="3886200" y="6248400"/>
            <a:ext cx="2743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CORPORATE STRATEGY</a:t>
            </a:r>
            <a:endParaRPr lang="en-US" dirty="0"/>
          </a:p>
        </p:txBody>
      </p:sp>
      <p:sp>
        <p:nvSpPr>
          <p:cNvPr id="81" name="Right Arrow 80"/>
          <p:cNvSpPr/>
          <p:nvPr/>
        </p:nvSpPr>
        <p:spPr>
          <a:xfrm rot="5400000">
            <a:off x="4686300" y="37719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Arrow 81"/>
          <p:cNvSpPr/>
          <p:nvPr/>
        </p:nvSpPr>
        <p:spPr>
          <a:xfrm rot="5400000">
            <a:off x="4762500" y="46101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ight Arrow 83"/>
          <p:cNvSpPr/>
          <p:nvPr/>
        </p:nvSpPr>
        <p:spPr>
          <a:xfrm rot="5400000">
            <a:off x="5067300" y="60579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29</TotalTime>
  <Words>434</Words>
  <Application>Microsoft Office PowerPoint</Application>
  <PresentationFormat>On-screen Show (4:3)</PresentationFormat>
  <Paragraphs>49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Equity</vt:lpstr>
      <vt:lpstr>PROCESS OF PLANIINING</vt:lpstr>
      <vt:lpstr>The process of planning involves the following steps </vt:lpstr>
      <vt:lpstr>CONTINUEE…</vt:lpstr>
      <vt:lpstr>CONTINUE….</vt:lpstr>
      <vt:lpstr>CONTINUE…</vt:lpstr>
      <vt:lpstr>Slide 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OF PLANIINING</dc:title>
  <dc:creator>iLLuSioN</dc:creator>
  <cp:lastModifiedBy>iLLuSioN</cp:lastModifiedBy>
  <cp:revision>11</cp:revision>
  <dcterms:created xsi:type="dcterms:W3CDTF">2011-05-25T21:14:12Z</dcterms:created>
  <dcterms:modified xsi:type="dcterms:W3CDTF">2011-05-25T21:44:01Z</dcterms:modified>
</cp:coreProperties>
</file>