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D9C0C6-6CD1-4D6E-B307-D086A7375E3E}" type="datetimeFigureOut">
              <a:rPr lang="en-US" smtClean="0"/>
              <a:t>5/20/2011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A06A9AD-222B-449C-A978-3C66939E806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D9C0C6-6CD1-4D6E-B307-D086A7375E3E}" type="datetimeFigureOut">
              <a:rPr lang="en-US" smtClean="0"/>
              <a:t>5/20/2011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A9AD-222B-449C-A978-3C66939E80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D9C0C6-6CD1-4D6E-B307-D086A7375E3E}" type="datetimeFigureOut">
              <a:rPr lang="en-US" smtClean="0"/>
              <a:t>5/20/2011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A9AD-222B-449C-A978-3C66939E80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D9C0C6-6CD1-4D6E-B307-D086A7375E3E}" type="datetimeFigureOut">
              <a:rPr lang="en-US" smtClean="0"/>
              <a:t>5/20/2011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6A9AD-222B-449C-A978-3C66939E806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D9C0C6-6CD1-4D6E-B307-D086A7375E3E}" type="datetimeFigureOut">
              <a:rPr lang="en-US" smtClean="0"/>
              <a:t>5/20/2011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A06A9AD-222B-449C-A978-3C66939E806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D9C0C6-6CD1-4D6E-B307-D086A7375E3E}" type="datetimeFigureOut">
              <a:rPr lang="en-US" smtClean="0"/>
              <a:t>5/20/2011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A9AD-222B-449C-A978-3C66939E806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D9C0C6-6CD1-4D6E-B307-D086A7375E3E}" type="datetimeFigureOut">
              <a:rPr lang="en-US" smtClean="0"/>
              <a:t>5/20/2011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6A9AD-222B-449C-A978-3C66939E806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D9C0C6-6CD1-4D6E-B307-D086A7375E3E}" type="datetimeFigureOut">
              <a:rPr lang="en-US" smtClean="0"/>
              <a:t>5/20/2011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6A9AD-222B-449C-A978-3C66939E80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9C0C6-6CD1-4D6E-B307-D086A7375E3E}" type="datetimeFigureOut">
              <a:rPr lang="en-US" smtClean="0"/>
              <a:t>5/20/2011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6A9AD-222B-449C-A978-3C66939E80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D9C0C6-6CD1-4D6E-B307-D086A7375E3E}" type="datetimeFigureOut">
              <a:rPr lang="en-US" smtClean="0"/>
              <a:t>5/20/2011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6A9AD-222B-449C-A978-3C66939E806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D9C0C6-6CD1-4D6E-B307-D086A7375E3E}" type="datetimeFigureOut">
              <a:rPr lang="en-US" smtClean="0"/>
              <a:t>5/20/2011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A06A9AD-222B-449C-A978-3C66939E806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6D9C0C6-6CD1-4D6E-B307-D086A7375E3E}" type="datetimeFigureOut">
              <a:rPr lang="en-US" smtClean="0"/>
              <a:t>5/20/2011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A06A9AD-222B-449C-A978-3C66939E80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4419600"/>
            <a:ext cx="8153400" cy="1981200"/>
          </a:xfrm>
        </p:spPr>
        <p:txBody>
          <a:bodyPr>
            <a:normAutofit/>
          </a:bodyPr>
          <a:lstStyle/>
          <a:p>
            <a:r>
              <a:rPr lang="en-US" sz="2800" dirty="0" smtClean="0"/>
              <a:t>Presented by : Reyoz  Rayamajhi</a:t>
            </a:r>
            <a:endParaRPr lang="en-US" sz="2800" dirty="0"/>
          </a:p>
        </p:txBody>
      </p:sp>
      <p:sp>
        <p:nvSpPr>
          <p:cNvPr id="2" name="Title 1"/>
          <p:cNvSpPr>
            <a:spLocks noGrp="1"/>
          </p:cNvSpPr>
          <p:nvPr>
            <p:ph type="ctrTitle"/>
          </p:nvPr>
        </p:nvSpPr>
        <p:spPr>
          <a:xfrm>
            <a:off x="838200" y="1828800"/>
            <a:ext cx="7772400" cy="762000"/>
          </a:xfrm>
        </p:spPr>
        <p:txBody>
          <a:bodyPr/>
          <a:lstStyle/>
          <a:p>
            <a:r>
              <a:rPr smtClean="0"/>
              <a:t>Planning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838200"/>
          </a:xfrm>
        </p:spPr>
        <p:txBody>
          <a:bodyPr/>
          <a:lstStyle/>
          <a:p>
            <a:r>
              <a:rPr lang="en-US" dirty="0" smtClean="0"/>
              <a:t>Continue….</a:t>
            </a:r>
            <a:endParaRPr lang="en-US" dirty="0"/>
          </a:p>
        </p:txBody>
      </p:sp>
      <p:sp>
        <p:nvSpPr>
          <p:cNvPr id="3" name="Content Placeholder 2"/>
          <p:cNvSpPr>
            <a:spLocks noGrp="1"/>
          </p:cNvSpPr>
          <p:nvPr>
            <p:ph sz="quarter" idx="1"/>
          </p:nvPr>
        </p:nvSpPr>
        <p:spPr>
          <a:xfrm>
            <a:off x="914400" y="762000"/>
            <a:ext cx="7772400" cy="5715000"/>
          </a:xfrm>
        </p:spPr>
        <p:txBody>
          <a:bodyPr>
            <a:normAutofit fontScale="85000" lnSpcReduction="20000"/>
          </a:bodyPr>
          <a:lstStyle/>
          <a:p>
            <a:pPr lvl="0">
              <a:buNone/>
            </a:pPr>
            <a:r>
              <a:rPr lang="en-US" dirty="0" smtClean="0"/>
              <a:t>The key feature of MBO method includes:</a:t>
            </a:r>
          </a:p>
          <a:p>
            <a:pPr lvl="0"/>
            <a:r>
              <a:rPr lang="en-US" dirty="0" smtClean="0"/>
              <a:t>The superior and the subordinate meet to discuss and set goals for the subordinate for a specified period of time.</a:t>
            </a:r>
          </a:p>
          <a:p>
            <a:pPr lvl="0"/>
            <a:r>
              <a:rPr lang="en-US" dirty="0" smtClean="0"/>
              <a:t>Both the superior and the subordinate attempt to establish goals that is realistic, challenging, clear, and comprehensive.</a:t>
            </a:r>
          </a:p>
          <a:p>
            <a:pPr lvl="0"/>
            <a:r>
              <a:rPr lang="en-US" dirty="0" smtClean="0"/>
              <a:t>The standards for measuring and evaluating the goals and objective are agreed upon.</a:t>
            </a:r>
          </a:p>
          <a:p>
            <a:pPr lvl="0"/>
            <a:r>
              <a:rPr lang="en-US" dirty="0" smtClean="0"/>
              <a:t>The superior and the subordinate establish some intermediate review dates when the goal will be re-examined.</a:t>
            </a:r>
          </a:p>
          <a:p>
            <a:pPr lvl="0"/>
            <a:r>
              <a:rPr lang="en-US" dirty="0" smtClean="0"/>
              <a:t>The superior plays more of a coaching, counseling and supportive role.</a:t>
            </a:r>
          </a:p>
          <a:p>
            <a:pPr lvl="0"/>
            <a:r>
              <a:rPr lang="en-US" dirty="0" smtClean="0"/>
              <a:t>The entire process focuses on results and on the counseling of the subordinates, and not on activities, mistakes and organizational requirements.</a:t>
            </a:r>
          </a:p>
          <a:p>
            <a:pPr lvl="0"/>
            <a:r>
              <a:rPr lang="en-US" dirty="0" smtClean="0"/>
              <a:t>The advantage of MBO is that it blends planning and control functions. It emphasizes results rather than good intensions.</a:t>
            </a:r>
          </a:p>
          <a:p>
            <a:pPr lvl="0"/>
            <a:r>
              <a:rPr lang="en-US" dirty="0" smtClean="0"/>
              <a:t>MBO encourages self-management and control through participation and commitment.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17638"/>
          </a:xfrm>
        </p:spPr>
        <p:txBody>
          <a:bodyPr>
            <a:normAutofit/>
          </a:bodyPr>
          <a:lstStyle/>
          <a:p>
            <a:r>
              <a:rPr lang="en-US" b="1" u="sng" dirty="0" smtClean="0"/>
              <a:t>PLANNING:</a:t>
            </a:r>
            <a:r>
              <a:rPr lang="en-US" dirty="0" smtClean="0"/>
              <a:t/>
            </a:r>
            <a:br>
              <a:rPr lang="en-US" dirty="0" smtClean="0"/>
            </a:br>
            <a:endParaRPr lang="en-US" dirty="0"/>
          </a:p>
        </p:txBody>
      </p:sp>
      <p:sp>
        <p:nvSpPr>
          <p:cNvPr id="3" name="Content Placeholder 2"/>
          <p:cNvSpPr>
            <a:spLocks noGrp="1"/>
          </p:cNvSpPr>
          <p:nvPr>
            <p:ph sz="quarter" idx="1"/>
          </p:nvPr>
        </p:nvSpPr>
        <p:spPr>
          <a:xfrm>
            <a:off x="914400" y="838200"/>
            <a:ext cx="7772400" cy="5181600"/>
          </a:xfrm>
        </p:spPr>
        <p:txBody>
          <a:bodyPr>
            <a:normAutofit lnSpcReduction="10000"/>
          </a:bodyPr>
          <a:lstStyle/>
          <a:p>
            <a:pPr lvl="0"/>
            <a:r>
              <a:rPr lang="en-US" dirty="0" smtClean="0"/>
              <a:t>It is the primary function because it affects all other function of management.</a:t>
            </a:r>
          </a:p>
          <a:p>
            <a:pPr lvl="0"/>
            <a:r>
              <a:rPr lang="en-US" dirty="0" smtClean="0"/>
              <a:t>Planning is the basis for other managerial functions- organizing, directing, and controlling the organization.</a:t>
            </a:r>
          </a:p>
          <a:p>
            <a:pPr lvl="0"/>
            <a:r>
              <a:rPr lang="en-US" dirty="0" smtClean="0"/>
              <a:t>It is thus, the process of setting goals, establishing course of action plans, and attaining goals.</a:t>
            </a:r>
          </a:p>
          <a:p>
            <a:pPr lvl="0"/>
            <a:r>
              <a:rPr lang="en-US" dirty="0" smtClean="0"/>
              <a:t>Without planning, managers do not know how to organize activities, people and resource effectively.</a:t>
            </a:r>
          </a:p>
          <a:p>
            <a:pPr lvl="0"/>
            <a:r>
              <a:rPr lang="en-US" dirty="0" smtClean="0"/>
              <a:t>In the absence of planning, they do not even have the direction, sense of purpose and activity plans.</a:t>
            </a:r>
          </a:p>
          <a:p>
            <a:pPr lvl="0"/>
            <a:r>
              <a:rPr lang="en-US" dirty="0" smtClean="0"/>
              <a:t>Engage in planning activities to cope with these changing environment forces.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Characteristics of Planning:</a:t>
            </a:r>
            <a:r>
              <a:rPr lang="en-US" dirty="0" smtClean="0"/>
              <a:t/>
            </a:r>
            <a:br>
              <a:rPr lang="en-US" dirty="0" smtClean="0"/>
            </a:br>
            <a:endParaRPr lang="en-US" dirty="0"/>
          </a:p>
        </p:txBody>
      </p:sp>
      <p:sp>
        <p:nvSpPr>
          <p:cNvPr id="3" name="Content Placeholder 2"/>
          <p:cNvSpPr>
            <a:spLocks noGrp="1"/>
          </p:cNvSpPr>
          <p:nvPr>
            <p:ph sz="quarter" idx="1"/>
          </p:nvPr>
        </p:nvSpPr>
        <p:spPr>
          <a:xfrm>
            <a:off x="914400" y="914400"/>
            <a:ext cx="7772400" cy="5105400"/>
          </a:xfrm>
        </p:spPr>
        <p:txBody>
          <a:bodyPr/>
          <a:lstStyle/>
          <a:p>
            <a:pPr lvl="0"/>
            <a:r>
              <a:rPr lang="en-US" dirty="0" smtClean="0"/>
              <a:t>Planning is goal directed</a:t>
            </a:r>
          </a:p>
          <a:p>
            <a:pPr lvl="0"/>
            <a:r>
              <a:rPr lang="en-US" dirty="0" smtClean="0"/>
              <a:t>Planning is future oriented</a:t>
            </a:r>
          </a:p>
          <a:p>
            <a:pPr lvl="0"/>
            <a:r>
              <a:rPr lang="en-US" dirty="0" smtClean="0"/>
              <a:t>Planning deals with uncertainty created by future environmental trends and events</a:t>
            </a:r>
          </a:p>
          <a:p>
            <a:pPr lvl="0"/>
            <a:r>
              <a:rPr lang="en-US" dirty="0" smtClean="0"/>
              <a:t>Planning is thinking process</a:t>
            </a:r>
          </a:p>
          <a:p>
            <a:pPr lvl="0"/>
            <a:r>
              <a:rPr lang="en-US" dirty="0" smtClean="0"/>
              <a:t>Planning is action oriented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533400"/>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304800" y="1447800"/>
            <a:ext cx="8686800" cy="5181600"/>
          </a:xfrm>
        </p:spPr>
        <p:txBody>
          <a:bodyPr>
            <a:normAutofit/>
          </a:bodyPr>
          <a:lstStyle/>
          <a:p>
            <a:endParaRPr lang="en-US" dirty="0" smtClean="0"/>
          </a:p>
          <a:p>
            <a:pPr>
              <a:buNone/>
            </a:pPr>
            <a:r>
              <a:rPr lang="en-US" dirty="0" smtClean="0"/>
              <a:t>																																																																																				</a:t>
            </a:r>
            <a:endParaRPr lang="en-US" dirty="0"/>
          </a:p>
        </p:txBody>
      </p:sp>
      <p:sp>
        <p:nvSpPr>
          <p:cNvPr id="4" name="Rectangle 3"/>
          <p:cNvSpPr/>
          <p:nvPr/>
        </p:nvSpPr>
        <p:spPr>
          <a:xfrm>
            <a:off x="4343400" y="1600200"/>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Desire future state where we would like to be</a:t>
            </a:r>
            <a:endParaRPr lang="en-US" dirty="0"/>
          </a:p>
          <a:p>
            <a:pPr algn="ctr"/>
            <a:endParaRPr lang="en-US" dirty="0"/>
          </a:p>
        </p:txBody>
      </p:sp>
      <p:sp>
        <p:nvSpPr>
          <p:cNvPr id="5" name="Rectangle 4"/>
          <p:cNvSpPr/>
          <p:nvPr/>
        </p:nvSpPr>
        <p:spPr>
          <a:xfrm>
            <a:off x="685800" y="2667000"/>
            <a:ext cx="2057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Assessment of Environmental Opportunities and Threat</a:t>
            </a:r>
            <a:endParaRPr lang="en-US" dirty="0"/>
          </a:p>
          <a:p>
            <a:pPr algn="ctr"/>
            <a:endParaRPr lang="en-US" dirty="0"/>
          </a:p>
        </p:txBody>
      </p:sp>
      <p:sp>
        <p:nvSpPr>
          <p:cNvPr id="6" name="Rectangle 5"/>
          <p:cNvSpPr/>
          <p:nvPr/>
        </p:nvSpPr>
        <p:spPr>
          <a:xfrm>
            <a:off x="4343400" y="32766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Strategic Gap</a:t>
            </a:r>
            <a:endParaRPr lang="en-US" dirty="0"/>
          </a:p>
          <a:p>
            <a:pPr algn="ctr"/>
            <a:endParaRPr lang="en-US" dirty="0"/>
          </a:p>
        </p:txBody>
      </p:sp>
      <p:sp>
        <p:nvSpPr>
          <p:cNvPr id="7" name="Rectangle 6"/>
          <p:cNvSpPr/>
          <p:nvPr/>
        </p:nvSpPr>
        <p:spPr>
          <a:xfrm>
            <a:off x="7239000" y="32004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Need for Planning</a:t>
            </a:r>
            <a:endParaRPr lang="en-US" dirty="0"/>
          </a:p>
          <a:p>
            <a:pPr algn="ctr"/>
            <a:endParaRPr lang="en-US" dirty="0"/>
          </a:p>
        </p:txBody>
      </p:sp>
      <p:sp>
        <p:nvSpPr>
          <p:cNvPr id="8" name="Rectangle 7"/>
          <p:cNvSpPr/>
          <p:nvPr/>
        </p:nvSpPr>
        <p:spPr>
          <a:xfrm>
            <a:off x="4419600" y="47244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 State where we are now</a:t>
            </a:r>
            <a:endParaRPr lang="en-US" dirty="0"/>
          </a:p>
          <a:p>
            <a:pPr algn="ctr"/>
            <a:endParaRPr lang="en-US" dirty="0"/>
          </a:p>
        </p:txBody>
      </p:sp>
      <p:sp>
        <p:nvSpPr>
          <p:cNvPr id="9" name="Right Arrow 8"/>
          <p:cNvSpPr/>
          <p:nvPr/>
        </p:nvSpPr>
        <p:spPr>
          <a:xfrm rot="20116010">
            <a:off x="2622693" y="2640721"/>
            <a:ext cx="1823551" cy="44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743200" y="3352800"/>
            <a:ext cx="1676399" cy="44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928004">
            <a:off x="2570596" y="4288491"/>
            <a:ext cx="2088205" cy="360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029200" y="2743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0800000">
            <a:off x="5029200" y="4140456"/>
            <a:ext cx="533400" cy="5839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5400000">
            <a:off x="6257381" y="2894378"/>
            <a:ext cx="599393" cy="1516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The basic questions which have to be answered:</a:t>
            </a:r>
            <a:r>
              <a:rPr lang="en-US" dirty="0" smtClean="0"/>
              <a:t/>
            </a:r>
            <a:br>
              <a:rPr lang="en-US" dirty="0" smtClean="0"/>
            </a:br>
            <a:endParaRPr lang="en-US" dirty="0"/>
          </a:p>
        </p:txBody>
      </p:sp>
      <p:sp>
        <p:nvSpPr>
          <p:cNvPr id="3" name="Content Placeholder 2"/>
          <p:cNvSpPr>
            <a:spLocks noGrp="1"/>
          </p:cNvSpPr>
          <p:nvPr>
            <p:ph sz="quarter" idx="1"/>
          </p:nvPr>
        </p:nvSpPr>
        <p:spPr>
          <a:xfrm>
            <a:off x="914400" y="990600"/>
            <a:ext cx="7772400" cy="5410200"/>
          </a:xfrm>
        </p:spPr>
        <p:txBody>
          <a:bodyPr/>
          <a:lstStyle/>
          <a:p>
            <a:pPr lvl="0"/>
            <a:r>
              <a:rPr lang="en-US" dirty="0" smtClean="0"/>
              <a:t>Why a particular action is necessary (The plan must be goal directed)</a:t>
            </a:r>
          </a:p>
          <a:p>
            <a:pPr lvl="0"/>
            <a:r>
              <a:rPr lang="en-US" dirty="0" smtClean="0"/>
              <a:t>What is to be done? (Different stages of activity, their detailed analysis and sequential arrangement).</a:t>
            </a:r>
          </a:p>
          <a:p>
            <a:pPr lvl="0"/>
            <a:r>
              <a:rPr lang="en-US" dirty="0" smtClean="0"/>
              <a:t> When will it be done? (laying down starting and finishing time)</a:t>
            </a:r>
          </a:p>
          <a:p>
            <a:pPr lvl="0"/>
            <a:r>
              <a:rPr lang="en-US" dirty="0" smtClean="0"/>
              <a:t>Where will it be done?(the place where the activities will be undertaken)</a:t>
            </a:r>
          </a:p>
          <a:p>
            <a:pPr lvl="0"/>
            <a:r>
              <a:rPr lang="en-US" dirty="0" smtClean="0"/>
              <a:t>Who will do it? (fixing responsibilities)</a:t>
            </a:r>
          </a:p>
          <a:p>
            <a:pPr lvl="0"/>
            <a:r>
              <a:rPr lang="en-US" dirty="0" smtClean="0"/>
              <a:t>How will it be done? (the process or techniques to be employed in getting things done)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The Planning System:</a:t>
            </a:r>
            <a:r>
              <a:rPr lang="en-US" dirty="0" smtClean="0"/>
              <a:t/>
            </a:r>
            <a:br>
              <a:rPr lang="en-US" dirty="0" smtClean="0"/>
            </a:br>
            <a:endParaRPr lang="en-US" dirty="0"/>
          </a:p>
        </p:txBody>
      </p:sp>
      <p:sp>
        <p:nvSpPr>
          <p:cNvPr id="3" name="Content Placeholder 2"/>
          <p:cNvSpPr>
            <a:spLocks noGrp="1"/>
          </p:cNvSpPr>
          <p:nvPr>
            <p:ph sz="quarter" idx="1"/>
          </p:nvPr>
        </p:nvSpPr>
        <p:spPr>
          <a:xfrm>
            <a:off x="914400" y="762000"/>
            <a:ext cx="7772400" cy="5638800"/>
          </a:xfrm>
        </p:spPr>
        <p:txBody>
          <a:bodyPr/>
          <a:lstStyle/>
          <a:p>
            <a:pPr lvl="0"/>
            <a:r>
              <a:rPr lang="en-US" dirty="0" smtClean="0"/>
              <a:t>Planning is a subsystem of the overall management system of organization.</a:t>
            </a:r>
          </a:p>
          <a:p>
            <a:pPr lvl="0"/>
            <a:r>
              <a:rPr lang="en-US" dirty="0" smtClean="0"/>
              <a:t>Planning system includes input, process and output</a:t>
            </a:r>
          </a:p>
          <a:p>
            <a:pPr lvl="0"/>
            <a:r>
              <a:rPr lang="en-US" dirty="0" smtClean="0"/>
              <a:t>The basic inputs of the planning system are: Information, Equipments, Manpower and Financial resources.</a:t>
            </a:r>
          </a:p>
          <a:p>
            <a:pPr lvl="0"/>
            <a:r>
              <a:rPr lang="en-US" dirty="0" smtClean="0"/>
              <a:t>The process components of the planning system comprise: Information collection, Information processing, Environmental Scanning, Forecasting, Analysis of Internal Forces</a:t>
            </a:r>
          </a:p>
          <a:p>
            <a:pPr lvl="0"/>
            <a:r>
              <a:rPr lang="en-US" dirty="0" smtClean="0"/>
              <a:t>The output of planning system is: Goal, Strategies, Policies, Procedure and Budget.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Hierarchy of Plans:</a:t>
            </a:r>
            <a:r>
              <a:rPr lang="en-US" dirty="0" smtClean="0"/>
              <a:t/>
            </a:r>
            <a:br>
              <a:rPr lang="en-US" dirty="0" smtClean="0"/>
            </a:br>
            <a:endParaRPr lang="en-US" dirty="0"/>
          </a:p>
        </p:txBody>
      </p:sp>
      <p:sp>
        <p:nvSpPr>
          <p:cNvPr id="3" name="Content Placeholder 2"/>
          <p:cNvSpPr>
            <a:spLocks noGrp="1"/>
          </p:cNvSpPr>
          <p:nvPr>
            <p:ph sz="quarter" idx="1"/>
          </p:nvPr>
        </p:nvSpPr>
        <p:spPr>
          <a:xfrm>
            <a:off x="914400" y="838200"/>
            <a:ext cx="7772400" cy="5638800"/>
          </a:xfrm>
        </p:spPr>
        <p:txBody>
          <a:bodyPr>
            <a:normAutofit fontScale="92500" lnSpcReduction="20000"/>
          </a:bodyPr>
          <a:lstStyle/>
          <a:p>
            <a:pPr lvl="0"/>
            <a:r>
              <a:rPr lang="en-US" b="1" u="sng" dirty="0" smtClean="0"/>
              <a:t>Mission: </a:t>
            </a:r>
            <a:r>
              <a:rPr lang="en-US" dirty="0" smtClean="0"/>
              <a:t>It is the purpose and philosophy that will drive it over a longer period of time. It define organization business and also serves as the basis for all planning</a:t>
            </a:r>
          </a:p>
          <a:p>
            <a:pPr lvl="0"/>
            <a:r>
              <a:rPr lang="en-US" b="1" u="sng" dirty="0" smtClean="0"/>
              <a:t>Goals:</a:t>
            </a:r>
            <a:r>
              <a:rPr lang="en-US" dirty="0" smtClean="0"/>
              <a:t> It is develop to achieve mission. It provides direction to the activities of organization. It describe how to accomplished mission at a period. </a:t>
            </a:r>
          </a:p>
          <a:p>
            <a:pPr lvl="0"/>
            <a:r>
              <a:rPr lang="en-US" b="1" u="sng" dirty="0" smtClean="0"/>
              <a:t>Objectives:</a:t>
            </a:r>
            <a:r>
              <a:rPr lang="en-US" dirty="0" smtClean="0"/>
              <a:t> it is the statement of what will be done to achieve goal. It concentrates on the next few months or a year at the most. It is more measurable than goal.</a:t>
            </a:r>
          </a:p>
          <a:p>
            <a:pPr lvl="0"/>
            <a:r>
              <a:rPr lang="en-US" b="1" u="sng" dirty="0" smtClean="0"/>
              <a:t>Plans: </a:t>
            </a:r>
            <a:r>
              <a:rPr lang="en-US" dirty="0" smtClean="0"/>
              <a:t> It is the action or means the organization intends to use to achieve the objectives. A plan thus defines actions and allocates resource for achieving the objective.</a:t>
            </a:r>
          </a:p>
          <a:p>
            <a:pPr lvl="0"/>
            <a:r>
              <a:rPr lang="en-US" b="1" u="sng" dirty="0" err="1" smtClean="0"/>
              <a:t>Programmes</a:t>
            </a:r>
            <a:r>
              <a:rPr lang="en-US" b="1" u="sng" dirty="0" smtClean="0"/>
              <a:t>, Budget and Priorities: </a:t>
            </a:r>
            <a:r>
              <a:rPr lang="en-US" dirty="0" smtClean="0"/>
              <a:t>The programmed and activities are ranked in order of importance and then thus allocate resources. Limited time, talent and financial and other resources need to be channelized into the prioritized. Budgets are the instruments of allocating resources priority wise.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17638"/>
          </a:xfrm>
        </p:spPr>
        <p:txBody>
          <a:bodyPr>
            <a:noAutofit/>
          </a:bodyPr>
          <a:lstStyle/>
          <a:p>
            <a:r>
              <a:rPr lang="en-US" sz="2800" b="1" u="sng" dirty="0" smtClean="0"/>
              <a:t/>
            </a:r>
            <a:br>
              <a:rPr lang="en-US" sz="2800" b="1" u="sng" dirty="0" smtClean="0"/>
            </a:br>
            <a:r>
              <a:rPr lang="en-US" sz="2800" b="1" u="sng" dirty="0" smtClean="0"/>
              <a:t/>
            </a:r>
            <a:br>
              <a:rPr lang="en-US" sz="2800" b="1" u="sng" dirty="0" smtClean="0"/>
            </a:br>
            <a:r>
              <a:rPr lang="en-US" sz="2800" b="1" u="sng" dirty="0" smtClean="0"/>
              <a:t/>
            </a:r>
            <a:br>
              <a:rPr lang="en-US" sz="2800" b="1" u="sng" dirty="0" smtClean="0"/>
            </a:br>
            <a:r>
              <a:rPr lang="en-US" sz="2800" b="1" u="sng" dirty="0" smtClean="0"/>
              <a:t>Method </a:t>
            </a:r>
            <a:r>
              <a:rPr lang="en-US" sz="2800" b="1" u="sng" dirty="0" smtClean="0"/>
              <a:t>of Planning: (Centralized Vs Decentralized):</a:t>
            </a:r>
            <a:r>
              <a:rPr lang="en-US" sz="2800" dirty="0" smtClean="0"/>
              <a:t/>
            </a:r>
            <a:br>
              <a:rPr lang="en-US" sz="2800" dirty="0" smtClean="0"/>
            </a:br>
            <a:endParaRPr lang="en-US" sz="2800" dirty="0"/>
          </a:p>
        </p:txBody>
      </p:sp>
      <p:sp>
        <p:nvSpPr>
          <p:cNvPr id="3" name="Content Placeholder 2"/>
          <p:cNvSpPr>
            <a:spLocks noGrp="1"/>
          </p:cNvSpPr>
          <p:nvPr>
            <p:ph sz="quarter" idx="1"/>
          </p:nvPr>
        </p:nvSpPr>
        <p:spPr>
          <a:xfrm>
            <a:off x="914400" y="990600"/>
            <a:ext cx="7772400" cy="5486400"/>
          </a:xfrm>
        </p:spPr>
        <p:txBody>
          <a:bodyPr/>
          <a:lstStyle/>
          <a:p>
            <a:pPr lvl="0"/>
            <a:r>
              <a:rPr lang="en-US" b="1" u="sng" dirty="0" smtClean="0"/>
              <a:t>Top Down Planning: (Centralized)</a:t>
            </a:r>
            <a:endParaRPr lang="en-US" dirty="0" smtClean="0"/>
          </a:p>
          <a:p>
            <a:r>
              <a:rPr lang="en-US" dirty="0" smtClean="0"/>
              <a:t>Guideline includes business definition, mission statement. Economic objective, social objective, financial assumption, content of plan and other specific issue. Little involvement of lower level staff.</a:t>
            </a:r>
          </a:p>
          <a:p>
            <a:r>
              <a:rPr lang="en-US" dirty="0" smtClean="0"/>
              <a:t> </a:t>
            </a:r>
          </a:p>
          <a:p>
            <a:pPr lvl="0"/>
            <a:r>
              <a:rPr lang="en-US" b="1" u="sng" dirty="0" smtClean="0"/>
              <a:t>Bottom up Planning: (Decentralized)</a:t>
            </a:r>
            <a:endParaRPr lang="en-US" dirty="0" smtClean="0"/>
          </a:p>
          <a:p>
            <a:r>
              <a:rPr lang="en-US" dirty="0" smtClean="0"/>
              <a:t>Great deal of consolation between the superior and the subordinates regarding the goal fixing and plan formulation. Consolidate, discussed, analyzed and compared with vision, mission of the organization.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1143000"/>
          </a:xfrm>
        </p:spPr>
        <p:txBody>
          <a:bodyPr>
            <a:normAutofit fontScale="90000"/>
          </a:bodyPr>
          <a:lstStyle/>
          <a:p>
            <a:r>
              <a:rPr lang="en-US" b="1" u="sng" dirty="0" smtClean="0"/>
              <a:t>Management by Objectives(MBO):</a:t>
            </a:r>
            <a:r>
              <a:rPr lang="en-US" dirty="0" smtClean="0"/>
              <a:t/>
            </a:r>
            <a:br>
              <a:rPr lang="en-US" dirty="0" smtClean="0"/>
            </a:br>
            <a:endParaRPr lang="en-US" dirty="0"/>
          </a:p>
        </p:txBody>
      </p:sp>
      <p:sp>
        <p:nvSpPr>
          <p:cNvPr id="3" name="Content Placeholder 2"/>
          <p:cNvSpPr>
            <a:spLocks noGrp="1"/>
          </p:cNvSpPr>
          <p:nvPr>
            <p:ph sz="quarter" idx="1"/>
          </p:nvPr>
        </p:nvSpPr>
        <p:spPr>
          <a:xfrm>
            <a:off x="914400" y="762000"/>
            <a:ext cx="7772400" cy="5638800"/>
          </a:xfrm>
        </p:spPr>
        <p:txBody>
          <a:bodyPr>
            <a:normAutofit lnSpcReduction="10000"/>
          </a:bodyPr>
          <a:lstStyle/>
          <a:p>
            <a:pPr lvl="0"/>
            <a:r>
              <a:rPr lang="en-US" dirty="0" smtClean="0"/>
              <a:t>In 1954, Peter </a:t>
            </a:r>
            <a:r>
              <a:rPr lang="en-US" dirty="0" err="1" smtClean="0"/>
              <a:t>Drucker</a:t>
            </a:r>
            <a:r>
              <a:rPr lang="en-US" dirty="0" smtClean="0"/>
              <a:t> suggested the idea of MBO as a means for managerial planning and control.</a:t>
            </a:r>
          </a:p>
          <a:p>
            <a:pPr lvl="0"/>
            <a:r>
              <a:rPr lang="en-US" dirty="0" smtClean="0"/>
              <a:t>The process of managers and operatives setting goals together was designed to give operative a sense of ownership. This motivates them to accomplish the goal.</a:t>
            </a:r>
          </a:p>
          <a:p>
            <a:pPr lvl="0"/>
            <a:r>
              <a:rPr lang="en-US" dirty="0" smtClean="0"/>
              <a:t>The value of MBO is that it communicates the mission, goals, and objectives of the organization to the lower levels.</a:t>
            </a:r>
          </a:p>
          <a:p>
            <a:pPr lvl="0"/>
            <a:r>
              <a:rPr lang="en-US" dirty="0" smtClean="0"/>
              <a:t>MBO thus allows employees to participate in planning and control of their own work.</a:t>
            </a:r>
          </a:p>
          <a:p>
            <a:pPr lvl="0"/>
            <a:r>
              <a:rPr lang="en-US" dirty="0" smtClean="0"/>
              <a:t>This involvement of employees increases their motivation and commitment to their work.</a:t>
            </a:r>
          </a:p>
          <a:p>
            <a:pPr lvl="0"/>
            <a:r>
              <a:rPr lang="en-US" dirty="0" smtClean="0"/>
              <a:t>MBO can be considered as cycle which consists of four phases- setting goals, developing action plans, periodic review, and performance evaluation.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TotalTime>
  <Words>847</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Planning</vt:lpstr>
      <vt:lpstr>PLANNING: </vt:lpstr>
      <vt:lpstr>Characteristics of Planning: </vt:lpstr>
      <vt:lpstr>Continue…</vt:lpstr>
      <vt:lpstr>The basic questions which have to be answered: </vt:lpstr>
      <vt:lpstr>The Planning System: </vt:lpstr>
      <vt:lpstr>Hierarchy of Plans: </vt:lpstr>
      <vt:lpstr>   Method of Planning: (Centralized Vs Decentralized): </vt:lpstr>
      <vt:lpstr>Management by Objectives(MBO): </vt:lpstr>
      <vt:lpstr>Continue….</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iLLuSioN</dc:creator>
  <cp:lastModifiedBy>iLLuSioN</cp:lastModifiedBy>
  <cp:revision>15</cp:revision>
  <dcterms:created xsi:type="dcterms:W3CDTF">2011-05-19T20:16:48Z</dcterms:created>
  <dcterms:modified xsi:type="dcterms:W3CDTF">2011-05-19T20:30:02Z</dcterms:modified>
</cp:coreProperties>
</file>