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4" r:id="rId4"/>
    <p:sldId id="289" r:id="rId5"/>
    <p:sldId id="280" r:id="rId6"/>
    <p:sldId id="295" r:id="rId7"/>
    <p:sldId id="302" r:id="rId8"/>
    <p:sldId id="296" r:id="rId9"/>
    <p:sldId id="297" r:id="rId10"/>
    <p:sldId id="298" r:id="rId11"/>
    <p:sldId id="300" r:id="rId12"/>
    <p:sldId id="301" r:id="rId13"/>
    <p:sldId id="285" r:id="rId14"/>
    <p:sldId id="259" r:id="rId1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min Lee" userId="c74b28d209e31b96" providerId="LiveId" clId="{3DCDB839-241B-46D3-A71C-25A6DF6B9D65}"/>
    <pc:docChg chg="custSel addSld delSld modSld">
      <pc:chgData name="Jaemin Lee" userId="c74b28d209e31b96" providerId="LiveId" clId="{3DCDB839-241B-46D3-A71C-25A6DF6B9D65}" dt="2017-09-29T07:52:22.952" v="38" actId="20577"/>
      <pc:docMkLst>
        <pc:docMk/>
      </pc:docMkLst>
      <pc:sldChg chg="modSp">
        <pc:chgData name="Jaemin Lee" userId="c74b28d209e31b96" providerId="LiveId" clId="{3DCDB839-241B-46D3-A71C-25A6DF6B9D65}" dt="2017-09-29T04:52:30.217" v="2" actId="20577"/>
        <pc:sldMkLst>
          <pc:docMk/>
          <pc:sldMk cId="1855173921" sldId="257"/>
        </pc:sldMkLst>
        <pc:spChg chg="mod">
          <ac:chgData name="Jaemin Lee" userId="c74b28d209e31b96" providerId="LiveId" clId="{3DCDB839-241B-46D3-A71C-25A6DF6B9D65}" dt="2017-09-29T04:52:30.217" v="2" actId="20577"/>
          <ac:spMkLst>
            <pc:docMk/>
            <pc:sldMk cId="1855173921" sldId="257"/>
            <ac:spMk id="8" creationId="{00000000-0000-0000-0000-000000000000}"/>
          </ac:spMkLst>
        </pc:spChg>
      </pc:sldChg>
      <pc:sldChg chg="addSp modSp">
        <pc:chgData name="Jaemin Lee" userId="c74b28d209e31b96" providerId="LiveId" clId="{3DCDB839-241B-46D3-A71C-25A6DF6B9D65}" dt="2017-09-29T07:51:01.227" v="28" actId="1076"/>
        <pc:sldMkLst>
          <pc:docMk/>
          <pc:sldMk cId="160480420" sldId="280"/>
        </pc:sldMkLst>
        <pc:spChg chg="add mod">
          <ac:chgData name="Jaemin Lee" userId="c74b28d209e31b96" providerId="LiveId" clId="{3DCDB839-241B-46D3-A71C-25A6DF6B9D65}" dt="2017-09-29T07:51:01.227" v="28" actId="1076"/>
          <ac:spMkLst>
            <pc:docMk/>
            <pc:sldMk cId="160480420" sldId="280"/>
            <ac:spMk id="12" creationId="{A7C5B492-DE71-4743-933F-B6C8508FC43F}"/>
          </ac:spMkLst>
        </pc:spChg>
        <pc:picChg chg="mod">
          <ac:chgData name="Jaemin Lee" userId="c74b28d209e31b96" providerId="LiveId" clId="{3DCDB839-241B-46D3-A71C-25A6DF6B9D65}" dt="2017-09-29T07:49:48.356" v="6" actId="1076"/>
          <ac:picMkLst>
            <pc:docMk/>
            <pc:sldMk cId="160480420" sldId="280"/>
            <ac:picMk id="2" creationId="{8E75604F-C431-4381-B146-793C7114D860}"/>
          </ac:picMkLst>
        </pc:picChg>
      </pc:sldChg>
      <pc:sldChg chg="del">
        <pc:chgData name="Jaemin Lee" userId="c74b28d209e31b96" providerId="LiveId" clId="{3DCDB839-241B-46D3-A71C-25A6DF6B9D65}" dt="2017-09-29T04:52:21.387" v="0" actId="2696"/>
        <pc:sldMkLst>
          <pc:docMk/>
          <pc:sldMk cId="2787425746" sldId="302"/>
        </pc:sldMkLst>
      </pc:sldChg>
      <pc:sldChg chg="addSp delSp modSp add delAnim">
        <pc:chgData name="Jaemin Lee" userId="c74b28d209e31b96" providerId="LiveId" clId="{3DCDB839-241B-46D3-A71C-25A6DF6B9D65}" dt="2017-09-29T07:52:22.952" v="38" actId="20577"/>
        <pc:sldMkLst>
          <pc:docMk/>
          <pc:sldMk cId="3564101320" sldId="302"/>
        </pc:sldMkLst>
        <pc:spChg chg="mod">
          <ac:chgData name="Jaemin Lee" userId="c74b28d209e31b96" providerId="LiveId" clId="{3DCDB839-241B-46D3-A71C-25A6DF6B9D65}" dt="2017-09-29T07:52:22.952" v="38" actId="20577"/>
          <ac:spMkLst>
            <pc:docMk/>
            <pc:sldMk cId="3564101320" sldId="302"/>
            <ac:spMk id="11" creationId="{00000000-0000-0000-0000-000000000000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16" creationId="{E1208ADC-A525-43D2-8D6D-A45AD211DF13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17" creationId="{B2F0B9DD-CA56-49E3-ABD2-F9EEFE901EDA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18" creationId="{780FDAB3-6E87-468A-A733-2A83F7D5C5FA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19" creationId="{A88E78EB-F77F-45C7-81C1-4B945E0DDCD3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22" creationId="{8A013AE1-93BF-46DF-9411-13AE4E8919EE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24" creationId="{E47423E6-BDC5-4D0D-962A-7B6E236E4760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27" creationId="{C6198B80-1D33-4E2C-BC7A-0D2B19EDF3F2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28" creationId="{14445D77-D8EA-4AD6-B9A3-85B49CED7796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29" creationId="{9AA43E40-A854-4546-8001-CC563B228EAF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4" creationId="{5609CD97-194A-4178-877E-465D7BA26E6C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5" creationId="{777E3080-09F9-4D73-9D07-AAFC86B08E97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6" creationId="{2ACAFC70-B366-48A3-A32F-CCDE71302300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7" creationId="{15979567-A423-4778-9133-C43461A64C80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8" creationId="{6BD41B4A-7058-4115-9F08-A774C6BE4908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39" creationId="{372B0821-A207-487C-BA0A-D17D49A0ABA4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40" creationId="{CDDFDDD0-BB9A-41C8-AD5D-889FAA6AE8B6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41" creationId="{A7154C18-2C35-4105-8FB9-15EC9FFDB961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50" creationId="{12B20631-6702-4907-A048-C0F7B039DBE8}"/>
          </ac:spMkLst>
        </pc:spChg>
        <pc:spChg chg="del">
          <ac:chgData name="Jaemin Lee" userId="c74b28d209e31b96" providerId="LiveId" clId="{3DCDB839-241B-46D3-A71C-25A6DF6B9D65}" dt="2017-09-29T07:52:05.945" v="30" actId="478"/>
          <ac:spMkLst>
            <pc:docMk/>
            <pc:sldMk cId="3564101320" sldId="302"/>
            <ac:spMk id="52" creationId="{09931A81-7395-4EC6-B0DB-1B81DC525C44}"/>
          </ac:spMkLst>
        </pc:spChg>
        <pc:spChg chg="add">
          <ac:chgData name="Jaemin Lee" userId="c74b28d209e31b96" providerId="LiveId" clId="{3DCDB839-241B-46D3-A71C-25A6DF6B9D65}" dt="2017-09-29T07:52:15.741" v="31"/>
          <ac:spMkLst>
            <pc:docMk/>
            <pc:sldMk cId="3564101320" sldId="302"/>
            <ac:spMk id="57" creationId="{E021A8AE-C09A-4D59-895B-6790B1582180}"/>
          </ac:spMkLst>
        </pc:spChg>
        <pc:spChg chg="add">
          <ac:chgData name="Jaemin Lee" userId="c74b28d209e31b96" providerId="LiveId" clId="{3DCDB839-241B-46D3-A71C-25A6DF6B9D65}" dt="2017-09-29T07:52:15.741" v="31"/>
          <ac:spMkLst>
            <pc:docMk/>
            <pc:sldMk cId="3564101320" sldId="302"/>
            <ac:spMk id="58" creationId="{1FA742DA-BF85-47F2-8056-D53F3312A7D5}"/>
          </ac:spMkLst>
        </pc:spChg>
        <pc:spChg chg="add">
          <ac:chgData name="Jaemin Lee" userId="c74b28d209e31b96" providerId="LiveId" clId="{3DCDB839-241B-46D3-A71C-25A6DF6B9D65}" dt="2017-09-29T07:52:15.741" v="31"/>
          <ac:spMkLst>
            <pc:docMk/>
            <pc:sldMk cId="3564101320" sldId="302"/>
            <ac:spMk id="59" creationId="{CEEEEDBA-A37F-4719-B4ED-1348613C4A64}"/>
          </ac:spMkLst>
        </pc:spChg>
        <pc:spChg chg="add">
          <ac:chgData name="Jaemin Lee" userId="c74b28d209e31b96" providerId="LiveId" clId="{3DCDB839-241B-46D3-A71C-25A6DF6B9D65}" dt="2017-09-29T07:52:15.741" v="31"/>
          <ac:spMkLst>
            <pc:docMk/>
            <pc:sldMk cId="3564101320" sldId="302"/>
            <ac:spMk id="60" creationId="{21C8BA1E-F644-4E53-8587-75A4DCAD30A9}"/>
          </ac:spMkLst>
        </pc:spChg>
        <pc:grpChg chg="del">
          <ac:chgData name="Jaemin Lee" userId="c74b28d209e31b96" providerId="LiveId" clId="{3DCDB839-241B-46D3-A71C-25A6DF6B9D65}" dt="2017-09-29T07:52:05.945" v="30" actId="478"/>
          <ac:grpSpMkLst>
            <pc:docMk/>
            <pc:sldMk cId="3564101320" sldId="302"/>
            <ac:grpSpMk id="42" creationId="{E0BF5627-AB95-4E8F-A6C8-C69C06A9C9DB}"/>
          </ac:grpSpMkLst>
        </pc:grpChg>
        <pc:grpChg chg="del">
          <ac:chgData name="Jaemin Lee" userId="c74b28d209e31b96" providerId="LiveId" clId="{3DCDB839-241B-46D3-A71C-25A6DF6B9D65}" dt="2017-09-29T07:52:05.945" v="30" actId="478"/>
          <ac:grpSpMkLst>
            <pc:docMk/>
            <pc:sldMk cId="3564101320" sldId="302"/>
            <ac:grpSpMk id="46" creationId="{43874404-0F1F-4A7B-B18C-483A6FF32313}"/>
          </ac:grpSpMkLst>
        </pc:grp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12" creationId="{D5F2096B-D391-40AF-8A50-27CDD106A859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13" creationId="{5A35A871-5EBF-405D-A0D3-C9EE49BE5FC6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14" creationId="{AD57321A-FC21-43B0-8508-D4D525CBD908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15" creationId="{C6139D55-A751-4640-8E9C-D74F1CEE2F97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20" creationId="{A0725B42-5E74-4EF0-B349-B3F78F94AB9E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21" creationId="{1D3615F5-C927-4F8C-B91B-DDB3D8FCBD87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23" creationId="{DD50C8D3-5DD4-404F-BBF2-45DB5FEA5AB6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25" creationId="{61FF29FF-792D-44A9-B888-3E8EDDCEFE02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26" creationId="{3D30E01B-8274-4A8D-B61B-07A433EA5135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30" creationId="{86E48F3A-D5B8-4429-9960-5F416698BF76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31" creationId="{A870F08D-1812-422D-907F-026472D71020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32" creationId="{612D9765-14CB-42A9-9862-9AB22F48D24F}"/>
          </ac:graphicFrameMkLst>
        </pc:graphicFrameChg>
        <pc:graphicFrameChg chg="del">
          <ac:chgData name="Jaemin Lee" userId="c74b28d209e31b96" providerId="LiveId" clId="{3DCDB839-241B-46D3-A71C-25A6DF6B9D65}" dt="2017-09-29T07:52:05.945" v="30" actId="478"/>
          <ac:graphicFrameMkLst>
            <pc:docMk/>
            <pc:sldMk cId="3564101320" sldId="302"/>
            <ac:graphicFrameMk id="33" creationId="{C26E5EB0-B0D2-4740-8556-BEE9E95FBCD9}"/>
          </ac:graphicFrameMkLst>
        </pc:graphicFrameChg>
        <pc:picChg chg="del">
          <ac:chgData name="Jaemin Lee" userId="c74b28d209e31b96" providerId="LiveId" clId="{3DCDB839-241B-46D3-A71C-25A6DF6B9D65}" dt="2017-09-29T07:52:05.945" v="30" actId="478"/>
          <ac:picMkLst>
            <pc:docMk/>
            <pc:sldMk cId="3564101320" sldId="302"/>
            <ac:picMk id="51" creationId="{9A3EE3E2-FB56-4E60-9400-82016BAF179A}"/>
          </ac:picMkLst>
        </pc:picChg>
        <pc:picChg chg="add">
          <ac:chgData name="Jaemin Lee" userId="c74b28d209e31b96" providerId="LiveId" clId="{3DCDB839-241B-46D3-A71C-25A6DF6B9D65}" dt="2017-09-29T07:52:15.741" v="31"/>
          <ac:picMkLst>
            <pc:docMk/>
            <pc:sldMk cId="3564101320" sldId="302"/>
            <ac:picMk id="54" creationId="{0DDBA6D2-8F3E-43F7-8740-7F043AA4808F}"/>
          </ac:picMkLst>
        </pc:picChg>
        <pc:picChg chg="add">
          <ac:chgData name="Jaemin Lee" userId="c74b28d209e31b96" providerId="LiveId" clId="{3DCDB839-241B-46D3-A71C-25A6DF6B9D65}" dt="2017-09-29T07:52:15.741" v="31"/>
          <ac:picMkLst>
            <pc:docMk/>
            <pc:sldMk cId="3564101320" sldId="302"/>
            <ac:picMk id="55" creationId="{626EAE50-D70A-4F27-9167-B8E56756B9EA}"/>
          </ac:picMkLst>
        </pc:picChg>
        <pc:cxnChg chg="add">
          <ac:chgData name="Jaemin Lee" userId="c74b28d209e31b96" providerId="LiveId" clId="{3DCDB839-241B-46D3-A71C-25A6DF6B9D65}" dt="2017-09-29T07:52:15.741" v="31"/>
          <ac:cxnSpMkLst>
            <pc:docMk/>
            <pc:sldMk cId="3564101320" sldId="302"/>
            <ac:cxnSpMk id="53" creationId="{2299B5E1-7B66-47CE-8F82-C593274C257B}"/>
          </ac:cxnSpMkLst>
        </pc:cxnChg>
        <pc:cxnChg chg="add">
          <ac:chgData name="Jaemin Lee" userId="c74b28d209e31b96" providerId="LiveId" clId="{3DCDB839-241B-46D3-A71C-25A6DF6B9D65}" dt="2017-09-29T07:52:15.741" v="31"/>
          <ac:cxnSpMkLst>
            <pc:docMk/>
            <pc:sldMk cId="3564101320" sldId="302"/>
            <ac:cxnSpMk id="56" creationId="{59A9FE88-43DC-495F-A519-14FBCB622E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148BCB8-10D5-431C-9B15-34204717CC23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024CF36-1686-4815-952E-EE3718F35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CF36-1686-4815-952E-EE3718F35E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2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CF36-1686-4815-952E-EE3718F35E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44C4-04A9-47C2-9965-782E2DDF4FC4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6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D120-605D-4161-8B2E-6BEE814EA9BB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11D6-ED5E-4BAE-BF49-CE45D33E12A7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0E15-A0D6-414F-8053-B71E05E9CF00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56C-9FE4-49C6-B207-960C4D174F5C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16AC-73A3-4A1B-BDEA-4B9F55241AE9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77-0103-4384-B2A1-304861B2BD93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120-62FD-454B-903C-2BFA8A63019A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B007-A66F-4838-9CEE-FDCCDED72DD9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AF9-A1DA-41E3-9BB1-EB290173FA10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C61E-F400-49B7-8C57-81754D9CD998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DEC7-29E3-4F90-B5E5-683AF9AA2552}" type="datetime1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A704-EBA8-4C73-8C0A-88CB30CC7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1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0.png"/><Relationship Id="rId5" Type="http://schemas.openxmlformats.org/officeDocument/2006/relationships/image" Target="../media/image21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00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965350905"/>
              </p:ext>
            </p:extLst>
          </p:nvPr>
        </p:nvSpPr>
        <p:spPr>
          <a:xfrm>
            <a:off x="2209800" y="1428170"/>
            <a:ext cx="7772400" cy="1126079"/>
          </a:xfrm>
        </p:spPr>
        <p:txBody>
          <a:bodyPr>
            <a:norm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cs typeface="Arial" panose="020B0604020202020204" pitchFamily="34" charset="0"/>
              </a:rPr>
              <a:t>Cardiologist-Level Arrhythmia Detection with Convolutional Neural Networks</a:t>
            </a:r>
            <a:endParaRPr lang="en-US" altLang="ko-KR" sz="2600" b="1" dirty="0">
              <a:solidFill>
                <a:schemeClr val="bg1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72184" y="5038474"/>
            <a:ext cx="294830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Jae-min, Lee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ashesmin@mobile.re.kr</a:t>
            </a: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Intelligence Networking &amp; Computing Lab.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Dept. of Electrical &amp; Computer Eng.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Pusan National University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373" y="2554245"/>
            <a:ext cx="430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-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Pranav </a:t>
            </a:r>
            <a:r>
              <a:rPr lang="en-US" altLang="ko-KR" b="1" dirty="0" err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Rajpurkar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Awni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 Y. </a:t>
            </a:r>
            <a:r>
              <a:rPr lang="en-US" altLang="ko-KR" b="1" dirty="0" err="1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Hannun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 -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5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Dropout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187725F-B91C-4489-83C3-8FCAFD93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43" y="944728"/>
            <a:ext cx="6096000" cy="2495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5E94462-0C4E-4550-B55A-38C954BF7533}"/>
              </a:ext>
            </a:extLst>
          </p:cNvPr>
          <p:cNvSpPr txBox="1"/>
          <p:nvPr/>
        </p:nvSpPr>
        <p:spPr>
          <a:xfrm>
            <a:off x="1184786" y="2108422"/>
            <a:ext cx="53329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Randomly set some neurons to zero in the forward pass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BC2F5E-8D91-44F5-B4E2-B4F8B2BE8B47}"/>
              </a:ext>
            </a:extLst>
          </p:cNvPr>
          <p:cNvSpPr txBox="1"/>
          <p:nvPr/>
        </p:nvSpPr>
        <p:spPr>
          <a:xfrm>
            <a:off x="1954289" y="123783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사공이 많으면 배가 산으로 간다</a:t>
            </a:r>
            <a:r>
              <a:rPr lang="en-US" altLang="ko-KR" b="1" dirty="0"/>
              <a:t>.”</a:t>
            </a:r>
            <a:endParaRPr lang="en-US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83C961C-76A8-403C-A5C8-97D9AC06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18" y="4096342"/>
            <a:ext cx="5353050" cy="13525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7C045CE-5B7B-4578-9398-38DC745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6" y="3171100"/>
            <a:ext cx="5705475" cy="27813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C566E8-3643-4F46-B96E-37FBBE09C482}"/>
              </a:ext>
            </a:extLst>
          </p:cNvPr>
          <p:cNvSpPr/>
          <p:nvPr/>
        </p:nvSpPr>
        <p:spPr>
          <a:xfrm>
            <a:off x="1757463" y="5902675"/>
            <a:ext cx="2677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Comparison of different models on MNIST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A58891E-50EC-41E5-9B2F-6915B295325F}"/>
              </a:ext>
            </a:extLst>
          </p:cNvPr>
          <p:cNvSpPr/>
          <p:nvPr/>
        </p:nvSpPr>
        <p:spPr>
          <a:xfrm>
            <a:off x="7812028" y="5448892"/>
            <a:ext cx="25138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Error rates on CIFAR-10 and CIFAR-100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FD8CCE-61B2-4FA9-917C-BB09270FEBAF}"/>
              </a:ext>
            </a:extLst>
          </p:cNvPr>
          <p:cNvSpPr/>
          <p:nvPr/>
        </p:nvSpPr>
        <p:spPr>
          <a:xfrm>
            <a:off x="467085" y="3615070"/>
            <a:ext cx="5705475" cy="209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BCEF2E-9465-48AA-8583-10A13538941D}"/>
              </a:ext>
            </a:extLst>
          </p:cNvPr>
          <p:cNvSpPr/>
          <p:nvPr/>
        </p:nvSpPr>
        <p:spPr>
          <a:xfrm>
            <a:off x="467085" y="3941530"/>
            <a:ext cx="5705475" cy="209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BD8C55-7B51-4621-B750-79F5F464F1A4}"/>
              </a:ext>
            </a:extLst>
          </p:cNvPr>
          <p:cNvSpPr/>
          <p:nvPr/>
        </p:nvSpPr>
        <p:spPr>
          <a:xfrm>
            <a:off x="467085" y="5206389"/>
            <a:ext cx="5705475" cy="2093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003453-36C8-4589-9E65-8BD92CADD0AA}"/>
              </a:ext>
            </a:extLst>
          </p:cNvPr>
          <p:cNvSpPr/>
          <p:nvPr/>
        </p:nvSpPr>
        <p:spPr>
          <a:xfrm>
            <a:off x="467085" y="5685929"/>
            <a:ext cx="5705475" cy="2093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83DFB7-70B2-427C-969A-419A4DF8912F}"/>
              </a:ext>
            </a:extLst>
          </p:cNvPr>
          <p:cNvSpPr/>
          <p:nvPr/>
        </p:nvSpPr>
        <p:spPr>
          <a:xfrm>
            <a:off x="6517758" y="4361469"/>
            <a:ext cx="5029200" cy="24250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C44DD7-CFD2-47F4-AED6-C6193BCCD567}"/>
              </a:ext>
            </a:extLst>
          </p:cNvPr>
          <p:cNvSpPr/>
          <p:nvPr/>
        </p:nvSpPr>
        <p:spPr>
          <a:xfrm>
            <a:off x="6517758" y="4841009"/>
            <a:ext cx="5029200" cy="24250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Batch Normalization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14CE8-893F-449B-9EEB-B6662196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423987"/>
            <a:ext cx="4905375" cy="40100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753300-B75B-4E81-8B3A-FB97F3D9D9DF}"/>
              </a:ext>
            </a:extLst>
          </p:cNvPr>
          <p:cNvSpPr/>
          <p:nvPr/>
        </p:nvSpPr>
        <p:spPr>
          <a:xfrm>
            <a:off x="444821" y="1614364"/>
            <a:ext cx="5517829" cy="42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When batch normalization is used, it is not affected by scale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4E8867-B1EA-47C4-95B9-F480DDB45D5C}"/>
              </a:ext>
            </a:extLst>
          </p:cNvPr>
          <p:cNvGrpSpPr/>
          <p:nvPr/>
        </p:nvGrpSpPr>
        <p:grpSpPr>
          <a:xfrm>
            <a:off x="3557748" y="5582872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A9133F-D00F-4E9B-B951-D968A6B22569}"/>
                    </a:ext>
                  </a:extLst>
                </p:cNvPr>
                <p:cNvSpPr txBox="1"/>
                <p:nvPr/>
              </p:nvSpPr>
              <p:spPr>
                <a:xfrm>
                  <a:off x="4124325" y="3944842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A9133F-D00F-4E9B-B951-D968A6B22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3944842"/>
                  <a:ext cx="21217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571" r="-5714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340CB05-ABD4-4DA3-BF0A-12FB67104F37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0D23AA-E4B6-47A9-B6EF-D41AEDD1BEAF}"/>
              </a:ext>
            </a:extLst>
          </p:cNvPr>
          <p:cNvGrpSpPr/>
          <p:nvPr/>
        </p:nvGrpSpPr>
        <p:grpSpPr>
          <a:xfrm>
            <a:off x="3557748" y="4801822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40CB3C4-4079-4A19-8AF6-EA72A170025C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40CB3C4-4079-4A19-8AF6-EA72A170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714" r="-35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70B1221-2F54-4751-A5EB-978E04BC418F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49B0F33-195B-40AF-BFAD-90269D7E1BE0}"/>
              </a:ext>
            </a:extLst>
          </p:cNvPr>
          <p:cNvGrpSpPr/>
          <p:nvPr/>
        </p:nvGrpSpPr>
        <p:grpSpPr>
          <a:xfrm>
            <a:off x="3557748" y="3940198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64D2FD-0261-4858-BB4D-E2368C197C7E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64D2FD-0261-4858-BB4D-E2368C197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714" r="-53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9B03FC-227F-4E2F-9975-9BF7CE05F7E3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8AFD84-8B70-43A6-B08E-0BA5B7F5EF21}"/>
              </a:ext>
            </a:extLst>
          </p:cNvPr>
          <p:cNvGrpSpPr/>
          <p:nvPr/>
        </p:nvGrpSpPr>
        <p:grpSpPr>
          <a:xfrm>
            <a:off x="3557748" y="3140835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8A2ABCA-0975-4DE3-BEA2-F7B66ED0DA9C}"/>
                    </a:ext>
                  </a:extLst>
                </p:cNvPr>
                <p:cNvSpPr txBox="1"/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8A2ABCA-0975-4DE3-BEA2-F7B66ED0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526" r="-350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373E1EC-EE96-458D-A1B7-2097D7C03896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A3A935F-A248-4231-AC15-EBEE40CAD8DF}"/>
              </a:ext>
            </a:extLst>
          </p:cNvPr>
          <p:cNvGrpSpPr/>
          <p:nvPr/>
        </p:nvGrpSpPr>
        <p:grpSpPr>
          <a:xfrm>
            <a:off x="3557748" y="2318122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A43A9B-06B7-4137-8635-479F8C3D96DA}"/>
                    </a:ext>
                  </a:extLst>
                </p:cNvPr>
                <p:cNvSpPr txBox="1"/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A43A9B-06B7-4137-8635-479F8C3D9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175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19AF5AE-7936-451F-B721-A59C070C39BE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0CC43A-59CE-48D2-ADD2-9D67FFBD21D6}"/>
              </a:ext>
            </a:extLst>
          </p:cNvPr>
          <p:cNvCxnSpPr>
            <a:stCxn id="19" idx="0"/>
            <a:endCxn id="37" idx="4"/>
          </p:cNvCxnSpPr>
          <p:nvPr/>
        </p:nvCxnSpPr>
        <p:spPr>
          <a:xfrm flipV="1">
            <a:off x="3839392" y="5365109"/>
            <a:ext cx="0" cy="217763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DB725C-7474-4B3C-B4D7-ECF8215BD3CB}"/>
              </a:ext>
            </a:extLst>
          </p:cNvPr>
          <p:cNvCxnSpPr>
            <a:cxnSpLocks/>
            <a:stCxn id="37" idx="0"/>
            <a:endCxn id="40" idx="4"/>
          </p:cNvCxnSpPr>
          <p:nvPr/>
        </p:nvCxnSpPr>
        <p:spPr>
          <a:xfrm flipV="1">
            <a:off x="3839392" y="4503485"/>
            <a:ext cx="0" cy="298337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5EC0C6-9901-4CBD-924E-8CA3E8DDE5A0}"/>
              </a:ext>
            </a:extLst>
          </p:cNvPr>
          <p:cNvCxnSpPr>
            <a:cxnSpLocks/>
            <a:stCxn id="40" idx="0"/>
            <a:endCxn id="56" idx="4"/>
          </p:cNvCxnSpPr>
          <p:nvPr/>
        </p:nvCxnSpPr>
        <p:spPr>
          <a:xfrm flipV="1">
            <a:off x="3839392" y="3704122"/>
            <a:ext cx="0" cy="236076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388E2A-5505-4718-A546-09DC279F38BE}"/>
              </a:ext>
            </a:extLst>
          </p:cNvPr>
          <p:cNvCxnSpPr>
            <a:cxnSpLocks/>
            <a:stCxn id="56" idx="0"/>
            <a:endCxn id="59" idx="4"/>
          </p:cNvCxnSpPr>
          <p:nvPr/>
        </p:nvCxnSpPr>
        <p:spPr>
          <a:xfrm flipV="1">
            <a:off x="3839392" y="2881409"/>
            <a:ext cx="0" cy="259426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6550B2C-4FD8-47C6-97F1-6E09CB91C607}"/>
              </a:ext>
            </a:extLst>
          </p:cNvPr>
          <p:cNvGrpSpPr/>
          <p:nvPr/>
        </p:nvGrpSpPr>
        <p:grpSpPr>
          <a:xfrm>
            <a:off x="3135283" y="4811344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558FB5-F4A1-4363-B79A-DF6667FCD7AE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558FB5-F4A1-4363-B79A-DF6667FCD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727" r="-363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59C626-3E7A-4923-BF04-A55F42E0FE8A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7B8C0E-97AA-4619-9719-4678BA089E77}"/>
              </a:ext>
            </a:extLst>
          </p:cNvPr>
          <p:cNvGrpSpPr/>
          <p:nvPr/>
        </p:nvGrpSpPr>
        <p:grpSpPr>
          <a:xfrm>
            <a:off x="2966005" y="3961653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AE4284-8605-4B26-A824-54617A4F5714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AE4284-8605-4B26-A824-54617A4F5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r="-35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F92E994-FF92-4760-AAC4-116D2B73BC8E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84E49A8-BEBA-4FB6-8B46-2573FE7038FD}"/>
              </a:ext>
            </a:extLst>
          </p:cNvPr>
          <p:cNvGrpSpPr/>
          <p:nvPr/>
        </p:nvGrpSpPr>
        <p:grpSpPr>
          <a:xfrm>
            <a:off x="2751574" y="3200896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E8281F2-9549-4ECD-9EF5-D928B5021705}"/>
                    </a:ext>
                  </a:extLst>
                </p:cNvPr>
                <p:cNvSpPr txBox="1"/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E8281F2-9549-4ECD-9EF5-D928B5021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57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692213E-C846-4BDA-BBA7-C2EEAB2624CC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74794E2-71DA-4D33-AFD3-3778701F1669}"/>
              </a:ext>
            </a:extLst>
          </p:cNvPr>
          <p:cNvGrpSpPr/>
          <p:nvPr/>
        </p:nvGrpSpPr>
        <p:grpSpPr>
          <a:xfrm>
            <a:off x="2392969" y="2366384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E3E610A-F9F9-4EC7-98A0-C8279516DC6B}"/>
                    </a:ext>
                  </a:extLst>
                </p:cNvPr>
                <p:cNvSpPr txBox="1"/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E3E610A-F9F9-4EC7-98A0-C8279516D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175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0681F8-EFDA-4FE7-B451-B8050E38F2F8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9B5D879-C9B9-4735-BBB7-AE8ADFA8E1B1}"/>
              </a:ext>
            </a:extLst>
          </p:cNvPr>
          <p:cNvCxnSpPr>
            <a:cxnSpLocks/>
            <a:stCxn id="19" idx="0"/>
            <a:endCxn id="65" idx="4"/>
          </p:cNvCxnSpPr>
          <p:nvPr/>
        </p:nvCxnSpPr>
        <p:spPr>
          <a:xfrm flipH="1" flipV="1">
            <a:off x="3416927" y="5374631"/>
            <a:ext cx="422465" cy="208241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9D2172C-2502-420C-BB82-83D80B145C60}"/>
              </a:ext>
            </a:extLst>
          </p:cNvPr>
          <p:cNvCxnSpPr>
            <a:cxnSpLocks/>
            <a:stCxn id="65" idx="0"/>
            <a:endCxn id="68" idx="4"/>
          </p:cNvCxnSpPr>
          <p:nvPr/>
        </p:nvCxnSpPr>
        <p:spPr>
          <a:xfrm flipH="1" flipV="1">
            <a:off x="3247649" y="4524940"/>
            <a:ext cx="169278" cy="286404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0E8F263-D034-43CB-A336-690283F3980D}"/>
              </a:ext>
            </a:extLst>
          </p:cNvPr>
          <p:cNvCxnSpPr>
            <a:cxnSpLocks/>
            <a:stCxn id="68" idx="0"/>
            <a:endCxn id="71" idx="4"/>
          </p:cNvCxnSpPr>
          <p:nvPr/>
        </p:nvCxnSpPr>
        <p:spPr>
          <a:xfrm flipH="1" flipV="1">
            <a:off x="3033218" y="3764183"/>
            <a:ext cx="214431" cy="197470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1397726-EBB7-4AB0-AF9D-2F1AA805D551}"/>
              </a:ext>
            </a:extLst>
          </p:cNvPr>
          <p:cNvCxnSpPr>
            <a:cxnSpLocks/>
            <a:stCxn id="71" idx="0"/>
            <a:endCxn id="74" idx="4"/>
          </p:cNvCxnSpPr>
          <p:nvPr/>
        </p:nvCxnSpPr>
        <p:spPr>
          <a:xfrm flipH="1" flipV="1">
            <a:off x="2674613" y="2929671"/>
            <a:ext cx="358605" cy="271225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34898F7-B546-4F20-A263-3A61242DE189}"/>
              </a:ext>
            </a:extLst>
          </p:cNvPr>
          <p:cNvGrpSpPr/>
          <p:nvPr/>
        </p:nvGrpSpPr>
        <p:grpSpPr>
          <a:xfrm>
            <a:off x="2346536" y="4786826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1648603-9934-464E-9187-911F2D8A3EC9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1648603-9934-464E-9187-911F2D8A3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714" r="-357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A4944A5-201C-49DA-A7D5-44247163E42A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A263814-F040-4E0A-AC7C-D4B9A5CA83DA}"/>
              </a:ext>
            </a:extLst>
          </p:cNvPr>
          <p:cNvGrpSpPr/>
          <p:nvPr/>
        </p:nvGrpSpPr>
        <p:grpSpPr>
          <a:xfrm>
            <a:off x="2132105" y="3925202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5AA02C0-0C3D-4E27-B180-CFC364923874}"/>
                    </a:ext>
                  </a:extLst>
                </p:cNvPr>
                <p:cNvSpPr txBox="1"/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5AA02C0-0C3D-4E27-B180-CFC364923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33" y="3944842"/>
                  <a:ext cx="34387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3509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F366F38-FD14-480E-919F-1733A5B1D71D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5A7B82-BC56-4505-B587-56217D1E782E}"/>
              </a:ext>
            </a:extLst>
          </p:cNvPr>
          <p:cNvGrpSpPr/>
          <p:nvPr/>
        </p:nvGrpSpPr>
        <p:grpSpPr>
          <a:xfrm>
            <a:off x="2047465" y="3125839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FF61D40-42E8-4135-81F6-070B19DE8ED8}"/>
                    </a:ext>
                  </a:extLst>
                </p:cNvPr>
                <p:cNvSpPr txBox="1"/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FF61D40-42E8-4135-81F6-070B19DE8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11" y="3944842"/>
                  <a:ext cx="34387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3509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A5D3487-A549-4D88-A44C-63111D750286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077CCDE-645D-4527-882D-49AC063CF6F9}"/>
              </a:ext>
            </a:extLst>
          </p:cNvPr>
          <p:cNvGrpSpPr/>
          <p:nvPr/>
        </p:nvGrpSpPr>
        <p:grpSpPr>
          <a:xfrm>
            <a:off x="1305151" y="2303126"/>
            <a:ext cx="563287" cy="563287"/>
            <a:chOff x="3948767" y="3801697"/>
            <a:chExt cx="563287" cy="56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791D24-20E0-4870-B18B-AC0247C3D744}"/>
                    </a:ext>
                  </a:extLst>
                </p:cNvPr>
                <p:cNvSpPr txBox="1"/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791D24-20E0-4870-B18B-AC0247C3D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3944842"/>
                  <a:ext cx="24288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500" r="-15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43F1189-6D6D-42E0-8808-E2AED9BEDDC5}"/>
                </a:ext>
              </a:extLst>
            </p:cNvPr>
            <p:cNvSpPr/>
            <p:nvPr/>
          </p:nvSpPr>
          <p:spPr>
            <a:xfrm>
              <a:off x="3948767" y="3801697"/>
              <a:ext cx="563287" cy="563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5B93EBE-9D0B-408B-8F47-822B820926E5}"/>
              </a:ext>
            </a:extLst>
          </p:cNvPr>
          <p:cNvCxnSpPr>
            <a:cxnSpLocks/>
            <a:stCxn id="19" idx="0"/>
            <a:endCxn id="81" idx="4"/>
          </p:cNvCxnSpPr>
          <p:nvPr/>
        </p:nvCxnSpPr>
        <p:spPr>
          <a:xfrm flipH="1" flipV="1">
            <a:off x="2628180" y="5350113"/>
            <a:ext cx="1211212" cy="232759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E173FAA-C54D-46FB-B5DB-C50134585483}"/>
              </a:ext>
            </a:extLst>
          </p:cNvPr>
          <p:cNvCxnSpPr>
            <a:cxnSpLocks/>
            <a:stCxn id="81" idx="0"/>
            <a:endCxn id="84" idx="4"/>
          </p:cNvCxnSpPr>
          <p:nvPr/>
        </p:nvCxnSpPr>
        <p:spPr>
          <a:xfrm flipH="1" flipV="1">
            <a:off x="2413749" y="4488489"/>
            <a:ext cx="214431" cy="298337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3A7C1EC-37F3-4332-A1D1-82D9C6DB326F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2329109" y="3689126"/>
            <a:ext cx="84640" cy="236076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991319-6A15-4561-8CA5-D6E92350E55F}"/>
              </a:ext>
            </a:extLst>
          </p:cNvPr>
          <p:cNvCxnSpPr>
            <a:cxnSpLocks/>
            <a:stCxn id="87" idx="0"/>
            <a:endCxn id="90" idx="4"/>
          </p:cNvCxnSpPr>
          <p:nvPr/>
        </p:nvCxnSpPr>
        <p:spPr>
          <a:xfrm flipH="1" flipV="1">
            <a:off x="1586795" y="2866413"/>
            <a:ext cx="742314" cy="259426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D7D80D-9597-488C-8391-F17CD3A0BEFD}"/>
              </a:ext>
            </a:extLst>
          </p:cNvPr>
          <p:cNvSpPr txBox="1"/>
          <p:nvPr/>
        </p:nvSpPr>
        <p:spPr>
          <a:xfrm>
            <a:off x="1526374" y="5849719"/>
            <a:ext cx="178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Internal Covariate Shift</a:t>
            </a:r>
          </a:p>
        </p:txBody>
      </p:sp>
      <p:sp>
        <p:nvSpPr>
          <p:cNvPr id="95" name="화살표: 왼쪽/오른쪽 94">
            <a:extLst>
              <a:ext uri="{FF2B5EF4-FFF2-40B4-BE49-F238E27FC236}">
                <a16:creationId xmlns:a16="http://schemas.microsoft.com/office/drawing/2014/main" id="{0A7BD4D9-1FFB-4D32-A9E5-491ECA76F8AC}"/>
              </a:ext>
            </a:extLst>
          </p:cNvPr>
          <p:cNvSpPr/>
          <p:nvPr/>
        </p:nvSpPr>
        <p:spPr>
          <a:xfrm>
            <a:off x="1316663" y="2346493"/>
            <a:ext cx="4200525" cy="434902"/>
          </a:xfrm>
          <a:prstGeom prst="leftRightArrow">
            <a:avLst/>
          </a:prstGeom>
          <a:solidFill>
            <a:srgbClr val="F1612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CD9D2766-479E-471A-A077-A1E2E050F353}"/>
              </a:ext>
            </a:extLst>
          </p:cNvPr>
          <p:cNvSpPr/>
          <p:nvPr/>
        </p:nvSpPr>
        <p:spPr>
          <a:xfrm>
            <a:off x="2111757" y="4786826"/>
            <a:ext cx="491619" cy="219375"/>
          </a:xfrm>
          <a:custGeom>
            <a:avLst/>
            <a:gdLst>
              <a:gd name="connsiteX0" fmla="*/ 0 w 1943100"/>
              <a:gd name="connsiteY0" fmla="*/ 790868 h 867068"/>
              <a:gd name="connsiteX1" fmla="*/ 1000125 w 1943100"/>
              <a:gd name="connsiteY1" fmla="*/ 293 h 867068"/>
              <a:gd name="connsiteX2" fmla="*/ 1943100 w 1943100"/>
              <a:gd name="connsiteY2" fmla="*/ 867068 h 8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867068">
                <a:moveTo>
                  <a:pt x="0" y="790868"/>
                </a:moveTo>
                <a:cubicBezTo>
                  <a:pt x="338137" y="389230"/>
                  <a:pt x="676275" y="-12407"/>
                  <a:pt x="1000125" y="293"/>
                </a:cubicBezTo>
                <a:cubicBezTo>
                  <a:pt x="1323975" y="12993"/>
                  <a:pt x="1824038" y="597193"/>
                  <a:pt x="1943100" y="867068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C7EE9329-2668-477C-A352-1A5F302C507E}"/>
              </a:ext>
            </a:extLst>
          </p:cNvPr>
          <p:cNvSpPr/>
          <p:nvPr/>
        </p:nvSpPr>
        <p:spPr>
          <a:xfrm>
            <a:off x="1051188" y="4571972"/>
            <a:ext cx="628650" cy="1228753"/>
          </a:xfrm>
          <a:custGeom>
            <a:avLst/>
            <a:gdLst>
              <a:gd name="connsiteX0" fmla="*/ 0 w 628650"/>
              <a:gd name="connsiteY0" fmla="*/ 1200178 h 1228753"/>
              <a:gd name="connsiteX1" fmla="*/ 352425 w 628650"/>
              <a:gd name="connsiteY1" fmla="*/ 28 h 1228753"/>
              <a:gd name="connsiteX2" fmla="*/ 628650 w 628650"/>
              <a:gd name="connsiteY2" fmla="*/ 1228753 h 12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228753">
                <a:moveTo>
                  <a:pt x="0" y="1200178"/>
                </a:moveTo>
                <a:cubicBezTo>
                  <a:pt x="123825" y="597721"/>
                  <a:pt x="247650" y="-4735"/>
                  <a:pt x="352425" y="28"/>
                </a:cubicBezTo>
                <a:cubicBezTo>
                  <a:pt x="457200" y="4791"/>
                  <a:pt x="542925" y="616772"/>
                  <a:pt x="628650" y="122875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22B8D22-40B5-4E53-93E9-51DC890B3E99}"/>
              </a:ext>
            </a:extLst>
          </p:cNvPr>
          <p:cNvCxnSpPr>
            <a:cxnSpLocks/>
          </p:cNvCxnSpPr>
          <p:nvPr/>
        </p:nvCxnSpPr>
        <p:spPr>
          <a:xfrm flipV="1">
            <a:off x="219075" y="4488489"/>
            <a:ext cx="0" cy="14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C3772C3-14A0-4BA1-AC8A-6A2163274D25}"/>
              </a:ext>
            </a:extLst>
          </p:cNvPr>
          <p:cNvCxnSpPr>
            <a:cxnSpLocks/>
          </p:cNvCxnSpPr>
          <p:nvPr/>
        </p:nvCxnSpPr>
        <p:spPr>
          <a:xfrm>
            <a:off x="58446" y="5833237"/>
            <a:ext cx="2073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A719163-107E-42D2-9F4B-4E251689C62C}"/>
              </a:ext>
            </a:extLst>
          </p:cNvPr>
          <p:cNvSpPr txBox="1"/>
          <p:nvPr/>
        </p:nvSpPr>
        <p:spPr>
          <a:xfrm>
            <a:off x="377250" y="51724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B3DFE9-78D0-412E-8E11-A85B60203C35}"/>
              </a:ext>
            </a:extLst>
          </p:cNvPr>
          <p:cNvSpPr txBox="1"/>
          <p:nvPr/>
        </p:nvSpPr>
        <p:spPr>
          <a:xfrm>
            <a:off x="971312" y="434242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train2</a:t>
            </a:r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B0649289-54F5-4547-8424-2466318CE773}"/>
              </a:ext>
            </a:extLst>
          </p:cNvPr>
          <p:cNvSpPr/>
          <p:nvPr/>
        </p:nvSpPr>
        <p:spPr>
          <a:xfrm>
            <a:off x="3071157" y="4676903"/>
            <a:ext cx="266678" cy="521246"/>
          </a:xfrm>
          <a:custGeom>
            <a:avLst/>
            <a:gdLst>
              <a:gd name="connsiteX0" fmla="*/ 0 w 628650"/>
              <a:gd name="connsiteY0" fmla="*/ 1200178 h 1228753"/>
              <a:gd name="connsiteX1" fmla="*/ 352425 w 628650"/>
              <a:gd name="connsiteY1" fmla="*/ 28 h 1228753"/>
              <a:gd name="connsiteX2" fmla="*/ 628650 w 628650"/>
              <a:gd name="connsiteY2" fmla="*/ 1228753 h 12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228753">
                <a:moveTo>
                  <a:pt x="0" y="1200178"/>
                </a:moveTo>
                <a:cubicBezTo>
                  <a:pt x="123825" y="597721"/>
                  <a:pt x="247650" y="-4735"/>
                  <a:pt x="352425" y="28"/>
                </a:cubicBezTo>
                <a:cubicBezTo>
                  <a:pt x="457200" y="4791"/>
                  <a:pt x="542925" y="616772"/>
                  <a:pt x="628650" y="122875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59C77ABD-987D-48AE-9191-7876E6A47DE9}"/>
              </a:ext>
            </a:extLst>
          </p:cNvPr>
          <p:cNvSpPr/>
          <p:nvPr/>
        </p:nvSpPr>
        <p:spPr>
          <a:xfrm>
            <a:off x="2937818" y="3819655"/>
            <a:ext cx="266678" cy="521246"/>
          </a:xfrm>
          <a:custGeom>
            <a:avLst/>
            <a:gdLst>
              <a:gd name="connsiteX0" fmla="*/ 0 w 628650"/>
              <a:gd name="connsiteY0" fmla="*/ 1200178 h 1228753"/>
              <a:gd name="connsiteX1" fmla="*/ 352425 w 628650"/>
              <a:gd name="connsiteY1" fmla="*/ 28 h 1228753"/>
              <a:gd name="connsiteX2" fmla="*/ 628650 w 628650"/>
              <a:gd name="connsiteY2" fmla="*/ 1228753 h 12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228753">
                <a:moveTo>
                  <a:pt x="0" y="1200178"/>
                </a:moveTo>
                <a:cubicBezTo>
                  <a:pt x="123825" y="597721"/>
                  <a:pt x="247650" y="-4735"/>
                  <a:pt x="352425" y="28"/>
                </a:cubicBezTo>
                <a:cubicBezTo>
                  <a:pt x="457200" y="4791"/>
                  <a:pt x="542925" y="616772"/>
                  <a:pt x="628650" y="122875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753D5988-9202-4A3E-8385-132A4ADAAF69}"/>
              </a:ext>
            </a:extLst>
          </p:cNvPr>
          <p:cNvSpPr/>
          <p:nvPr/>
        </p:nvSpPr>
        <p:spPr>
          <a:xfrm>
            <a:off x="2756421" y="2942878"/>
            <a:ext cx="266678" cy="521246"/>
          </a:xfrm>
          <a:custGeom>
            <a:avLst/>
            <a:gdLst>
              <a:gd name="connsiteX0" fmla="*/ 0 w 628650"/>
              <a:gd name="connsiteY0" fmla="*/ 1200178 h 1228753"/>
              <a:gd name="connsiteX1" fmla="*/ 352425 w 628650"/>
              <a:gd name="connsiteY1" fmla="*/ 28 h 1228753"/>
              <a:gd name="connsiteX2" fmla="*/ 628650 w 628650"/>
              <a:gd name="connsiteY2" fmla="*/ 1228753 h 12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228753">
                <a:moveTo>
                  <a:pt x="0" y="1200178"/>
                </a:moveTo>
                <a:cubicBezTo>
                  <a:pt x="123825" y="597721"/>
                  <a:pt x="247650" y="-4735"/>
                  <a:pt x="352425" y="28"/>
                </a:cubicBezTo>
                <a:cubicBezTo>
                  <a:pt x="457200" y="4791"/>
                  <a:pt x="542925" y="616772"/>
                  <a:pt x="628650" y="122875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ADB82D8-4389-44FF-831A-A24E6242D2AE}"/>
              </a:ext>
            </a:extLst>
          </p:cNvPr>
          <p:cNvCxnSpPr>
            <a:cxnSpLocks/>
          </p:cNvCxnSpPr>
          <p:nvPr/>
        </p:nvCxnSpPr>
        <p:spPr>
          <a:xfrm flipH="1" flipV="1">
            <a:off x="2246594" y="2101132"/>
            <a:ext cx="358605" cy="271225"/>
          </a:xfrm>
          <a:prstGeom prst="straightConnector1">
            <a:avLst/>
          </a:prstGeom>
          <a:ln>
            <a:solidFill>
              <a:srgbClr val="F16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993866B6-E023-4B43-AC47-C14D43C0F078}"/>
              </a:ext>
            </a:extLst>
          </p:cNvPr>
          <p:cNvSpPr/>
          <p:nvPr/>
        </p:nvSpPr>
        <p:spPr>
          <a:xfrm>
            <a:off x="2328402" y="2114339"/>
            <a:ext cx="266678" cy="521246"/>
          </a:xfrm>
          <a:custGeom>
            <a:avLst/>
            <a:gdLst>
              <a:gd name="connsiteX0" fmla="*/ 0 w 628650"/>
              <a:gd name="connsiteY0" fmla="*/ 1200178 h 1228753"/>
              <a:gd name="connsiteX1" fmla="*/ 352425 w 628650"/>
              <a:gd name="connsiteY1" fmla="*/ 28 h 1228753"/>
              <a:gd name="connsiteX2" fmla="*/ 628650 w 628650"/>
              <a:gd name="connsiteY2" fmla="*/ 1228753 h 12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228753">
                <a:moveTo>
                  <a:pt x="0" y="1200178"/>
                </a:moveTo>
                <a:cubicBezTo>
                  <a:pt x="123825" y="597721"/>
                  <a:pt x="247650" y="-4735"/>
                  <a:pt x="352425" y="28"/>
                </a:cubicBezTo>
                <a:cubicBezTo>
                  <a:pt x="457200" y="4791"/>
                  <a:pt x="542925" y="616772"/>
                  <a:pt x="628650" y="122875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21821206-94EC-43D2-AD90-A53BD26B229C}"/>
              </a:ext>
            </a:extLst>
          </p:cNvPr>
          <p:cNvSpPr/>
          <p:nvPr/>
        </p:nvSpPr>
        <p:spPr>
          <a:xfrm>
            <a:off x="482688" y="5539263"/>
            <a:ext cx="878513" cy="392018"/>
          </a:xfrm>
          <a:custGeom>
            <a:avLst/>
            <a:gdLst>
              <a:gd name="connsiteX0" fmla="*/ 0 w 1943100"/>
              <a:gd name="connsiteY0" fmla="*/ 790868 h 867068"/>
              <a:gd name="connsiteX1" fmla="*/ 1000125 w 1943100"/>
              <a:gd name="connsiteY1" fmla="*/ 293 h 867068"/>
              <a:gd name="connsiteX2" fmla="*/ 1943100 w 1943100"/>
              <a:gd name="connsiteY2" fmla="*/ 867068 h 8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867068">
                <a:moveTo>
                  <a:pt x="0" y="790868"/>
                </a:moveTo>
                <a:cubicBezTo>
                  <a:pt x="338137" y="389230"/>
                  <a:pt x="676275" y="-12407"/>
                  <a:pt x="1000125" y="293"/>
                </a:cubicBezTo>
                <a:cubicBezTo>
                  <a:pt x="1323975" y="12993"/>
                  <a:pt x="1824038" y="597193"/>
                  <a:pt x="1943100" y="867068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5BE045EC-C610-4EBC-8802-B774B484CE9C}"/>
              </a:ext>
            </a:extLst>
          </p:cNvPr>
          <p:cNvSpPr/>
          <p:nvPr/>
        </p:nvSpPr>
        <p:spPr>
          <a:xfrm>
            <a:off x="1886295" y="3891509"/>
            <a:ext cx="491619" cy="219375"/>
          </a:xfrm>
          <a:custGeom>
            <a:avLst/>
            <a:gdLst>
              <a:gd name="connsiteX0" fmla="*/ 0 w 1943100"/>
              <a:gd name="connsiteY0" fmla="*/ 790868 h 867068"/>
              <a:gd name="connsiteX1" fmla="*/ 1000125 w 1943100"/>
              <a:gd name="connsiteY1" fmla="*/ 293 h 867068"/>
              <a:gd name="connsiteX2" fmla="*/ 1943100 w 1943100"/>
              <a:gd name="connsiteY2" fmla="*/ 867068 h 8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867068">
                <a:moveTo>
                  <a:pt x="0" y="790868"/>
                </a:moveTo>
                <a:cubicBezTo>
                  <a:pt x="338137" y="389230"/>
                  <a:pt x="676275" y="-12407"/>
                  <a:pt x="1000125" y="293"/>
                </a:cubicBezTo>
                <a:cubicBezTo>
                  <a:pt x="1323975" y="12993"/>
                  <a:pt x="1824038" y="597193"/>
                  <a:pt x="1943100" y="867068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8409D7EC-849D-422B-B376-E909133A04E7}"/>
              </a:ext>
            </a:extLst>
          </p:cNvPr>
          <p:cNvSpPr/>
          <p:nvPr/>
        </p:nvSpPr>
        <p:spPr>
          <a:xfrm>
            <a:off x="1828981" y="3061769"/>
            <a:ext cx="491619" cy="219375"/>
          </a:xfrm>
          <a:custGeom>
            <a:avLst/>
            <a:gdLst>
              <a:gd name="connsiteX0" fmla="*/ 0 w 1943100"/>
              <a:gd name="connsiteY0" fmla="*/ 790868 h 867068"/>
              <a:gd name="connsiteX1" fmla="*/ 1000125 w 1943100"/>
              <a:gd name="connsiteY1" fmla="*/ 293 h 867068"/>
              <a:gd name="connsiteX2" fmla="*/ 1943100 w 1943100"/>
              <a:gd name="connsiteY2" fmla="*/ 867068 h 8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867068">
                <a:moveTo>
                  <a:pt x="0" y="790868"/>
                </a:moveTo>
                <a:cubicBezTo>
                  <a:pt x="338137" y="389230"/>
                  <a:pt x="676275" y="-12407"/>
                  <a:pt x="1000125" y="293"/>
                </a:cubicBezTo>
                <a:cubicBezTo>
                  <a:pt x="1323975" y="12993"/>
                  <a:pt x="1824038" y="597193"/>
                  <a:pt x="1943100" y="867068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4A9A5D6F-9586-48BF-ADEF-246DA1637509}"/>
              </a:ext>
            </a:extLst>
          </p:cNvPr>
          <p:cNvSpPr/>
          <p:nvPr/>
        </p:nvSpPr>
        <p:spPr>
          <a:xfrm>
            <a:off x="1104076" y="2280950"/>
            <a:ext cx="491619" cy="219375"/>
          </a:xfrm>
          <a:custGeom>
            <a:avLst/>
            <a:gdLst>
              <a:gd name="connsiteX0" fmla="*/ 0 w 1943100"/>
              <a:gd name="connsiteY0" fmla="*/ 790868 h 867068"/>
              <a:gd name="connsiteX1" fmla="*/ 1000125 w 1943100"/>
              <a:gd name="connsiteY1" fmla="*/ 293 h 867068"/>
              <a:gd name="connsiteX2" fmla="*/ 1943100 w 1943100"/>
              <a:gd name="connsiteY2" fmla="*/ 867068 h 8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867068">
                <a:moveTo>
                  <a:pt x="0" y="790868"/>
                </a:moveTo>
                <a:cubicBezTo>
                  <a:pt x="338137" y="389230"/>
                  <a:pt x="676275" y="-12407"/>
                  <a:pt x="1000125" y="293"/>
                </a:cubicBezTo>
                <a:cubicBezTo>
                  <a:pt x="1323975" y="12993"/>
                  <a:pt x="1824038" y="597193"/>
                  <a:pt x="1943100" y="867068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Shortcut connections(residual network)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CE53738-E72F-49F6-99B9-CA225B41925B}"/>
                  </a:ext>
                </a:extLst>
              </p:cNvPr>
              <p:cNvSpPr/>
              <p:nvPr/>
            </p:nvSpPr>
            <p:spPr>
              <a:xfrm>
                <a:off x="444821" y="1614364"/>
                <a:ext cx="5517829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§"/>
                </a:pPr>
                <a:r>
                  <a:rPr lang="en-US" altLang="ko-KR" sz="1300" dirty="0">
                    <a:solidFill>
                      <a:srgbClr val="272123"/>
                    </a:solidFill>
                    <a:ea typeface="Yoon 윤고딕 520_TT" pitchFamily="18" charset="-127"/>
                  </a:rPr>
                  <a:t>Denoting the desired underlying mapping as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  <m:d>
                      <m:dPr>
                        <m:ctrlP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ko-KR" sz="1300" b="1" dirty="0">
                  <a:solidFill>
                    <a:srgbClr val="272123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§"/>
                </a:pPr>
                <a:r>
                  <a:rPr lang="en-US" altLang="ko-KR" sz="1300" dirty="0">
                    <a:solidFill>
                      <a:srgbClr val="272123"/>
                    </a:solidFill>
                    <a:ea typeface="Cambria Math" panose="02040503050406030204" pitchFamily="18" charset="0"/>
                  </a:rPr>
                  <a:t>Stacked nonlinear layers fit another mapping of </a:t>
                </a:r>
                <a14:m>
                  <m:oMath xmlns:m="http://schemas.openxmlformats.org/officeDocument/2006/math">
                    <m:r>
                      <a:rPr lang="el-GR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  <m:d>
                      <m:dPr>
                        <m:ctrlP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  <m:d>
                      <m:dPr>
                        <m:ctrlP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1300" b="1" dirty="0">
                    <a:solidFill>
                      <a:srgbClr val="272123"/>
                    </a:solidFill>
                    <a:ea typeface="Yoon 윤고딕 520_TT" pitchFamily="18" charset="-127"/>
                  </a:rPr>
                  <a:t>  </a:t>
                </a:r>
              </a:p>
              <a:p>
                <a:pPr marL="742950" lvl="1" indent="-285750">
                  <a:lnSpc>
                    <a:spcPct val="150000"/>
                  </a:lnSpc>
                  <a:buSzPct val="50000"/>
                  <a:buFont typeface="Yoon 윤고딕 520_TT" panose="02090603020101020101" pitchFamily="18" charset="-127"/>
                  <a:buChar char="▼"/>
                </a:pPr>
                <a:r>
                  <a:rPr lang="en-US" altLang="ko-KR" sz="1200" dirty="0">
                    <a:ea typeface="Yoon 윤고딕 520_TT" pitchFamily="18" charset="-127"/>
                  </a:rPr>
                  <a:t>Original mapping is recast into</a:t>
                </a:r>
                <a:r>
                  <a:rPr lang="en-US" altLang="ko-KR" sz="1200" b="1" dirty="0">
                    <a:solidFill>
                      <a:schemeClr val="accent2"/>
                    </a:solidFill>
                    <a:ea typeface="Yoon 윤고딕 520_TT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300" b="1" i="1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  <m:d>
                      <m:dPr>
                        <m:ctrlPr>
                          <a:rPr lang="en-US" altLang="ko-KR" sz="1300" b="1" i="1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1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300" b="1" i="1" smtClean="0"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1300" b="1" dirty="0">
                    <a:solidFill>
                      <a:schemeClr val="accent2"/>
                    </a:solidFill>
                    <a:ea typeface="Yoon 윤고딕 520_TT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CE53738-E72F-49F6-99B9-CA225B419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1" y="1614364"/>
                <a:ext cx="5517829" cy="1192634"/>
              </a:xfrm>
              <a:prstGeom prst="rect">
                <a:avLst/>
              </a:prstGeom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A6A4E960-587E-455F-B0D2-78E1040D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7" y="1164385"/>
            <a:ext cx="5667375" cy="1876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B59BB0-8B66-4A3A-BADE-54C3EAE9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36" y="3374025"/>
            <a:ext cx="4471808" cy="2459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A37BB1-600D-4DC0-8EE0-A2928C233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701912"/>
            <a:ext cx="6496050" cy="19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889233" y="350856"/>
            <a:ext cx="17268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Analysis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615C5A-A8EE-47F4-A4E0-5F715BA5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1017073"/>
            <a:ext cx="4830783" cy="4913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0BA81-5A04-41BB-A501-965B5AD7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458108"/>
            <a:ext cx="4991101" cy="4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A48BED-FA77-4E11-83F2-8002C82CE8C8}"/>
                  </a:ext>
                </a:extLst>
              </p:cNvPr>
              <p:cNvSpPr txBox="1"/>
              <p:nvPr/>
            </p:nvSpPr>
            <p:spPr>
              <a:xfrm>
                <a:off x="6128267" y="5831028"/>
                <a:ext cx="3307316" cy="94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Sensitivity(recall) : TP / (TP</a:t>
                </a:r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+ FN)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Positive predictive value(precision) : TP / (TP</a:t>
                </a:r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+ FP)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Accuracy : </a:t>
                </a:r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TP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+ TN / TP + TN + FP + FN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=2∙</m:t>
                    </m:r>
                    <m:f>
                      <m:fPr>
                        <m:ctrlP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A48BED-FA77-4E11-83F2-8002C82C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67" y="5831028"/>
                <a:ext cx="3307316" cy="948658"/>
              </a:xfrm>
              <a:prstGeom prst="rect">
                <a:avLst/>
              </a:prstGeom>
              <a:blipFill>
                <a:blip r:embed="rId4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1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209800" y="2325790"/>
            <a:ext cx="7772400" cy="1126078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cs typeface="Arial" panose="020B0604020202020204" pitchFamily="34" charset="0"/>
              </a:rPr>
              <a:t>I appreciate your deep interest</a:t>
            </a:r>
            <a:endParaRPr lang="ko-KR" altLang="en-US" sz="1500" b="1" dirty="0">
              <a:solidFill>
                <a:schemeClr val="bg1"/>
              </a:solidFill>
              <a:effectLst>
                <a:outerShdw blurRad="203200" dist="152400" dir="2700000" algn="tl" rotWithShape="0">
                  <a:prstClr val="black"/>
                </a:outerShdw>
              </a:effectLst>
              <a:latin typeface="+mj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58" y="6410073"/>
            <a:ext cx="2284600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2208" y="6400548"/>
            <a:ext cx="2851017" cy="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314706197"/>
              </p:ext>
            </p:extLst>
          </p:nvPr>
        </p:nvSpPr>
        <p:spPr>
          <a:xfrm>
            <a:off x="5361244" y="393252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  <a:endParaRPr lang="en-US" sz="2000" dirty="0">
              <a:ea typeface="Yoon 윤고딕 520_T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48000" y="1241197"/>
            <a:ext cx="6553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Introduction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Data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Model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Convolutional Layer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/>
              <a:t>Relu</a:t>
            </a:r>
            <a:endParaRPr lang="en-US" altLang="ko-KR" sz="13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Dropout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Batch Normalization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Shortcut connections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Analysis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7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889233" y="350856"/>
            <a:ext cx="17268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Introduction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4114" y="1310293"/>
            <a:ext cx="67165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Diagnosing arrhythmias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Detecting arrhythmias from ECG records has traditionally been challenging for computer systems, with accuracy rates ranging from 50% to just 1 in 7 correct diagnoses</a:t>
            </a:r>
            <a:endParaRPr lang="en-US" altLang="ko-KR" sz="1300" dirty="0"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34-layer Convolutional Neural Network(CNN)</a:t>
            </a:r>
            <a:endParaRPr lang="en-US" altLang="ko-KR" sz="1300" dirty="0">
              <a:solidFill>
                <a:srgbClr val="272123"/>
              </a:solidFill>
              <a:ea typeface="Yoon 윤고딕 520_TT" pitchFamily="18" charset="-127"/>
            </a:endParaRP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Single-lead ECG signal sampled at 200Hz and a sequence of annotations for every second of the ECG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chemeClr val="accent2"/>
                </a:solidFill>
                <a:ea typeface="Yoon 윤고딕 520_TT" pitchFamily="18" charset="-127"/>
              </a:rPr>
              <a:t>Residual connections </a:t>
            </a: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and </a:t>
            </a:r>
            <a:r>
              <a:rPr lang="en-US" altLang="ko-KR" sz="1200" dirty="0">
                <a:solidFill>
                  <a:schemeClr val="accent2"/>
                </a:solidFill>
                <a:ea typeface="Yoon 윤고딕 520_TT" pitchFamily="18" charset="-127"/>
              </a:rPr>
              <a:t>batch-normalization</a:t>
            </a:r>
            <a:endParaRPr lang="en-US" altLang="ko-KR" sz="1300" dirty="0">
              <a:solidFill>
                <a:schemeClr val="accent2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A dataset of about 30,000 unique patients</a:t>
            </a:r>
            <a:endParaRPr lang="en-US" altLang="ko-KR" sz="1300" dirty="0">
              <a:solidFill>
                <a:srgbClr val="272123"/>
              </a:solidFill>
              <a:ea typeface="Yoon 윤고딕 520_TT" pitchFamily="18" charset="-127"/>
            </a:endParaRP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from</a:t>
            </a:r>
            <a:r>
              <a:rPr lang="en-US" altLang="ko-KR" sz="1200" dirty="0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a pool of nearly 300,000 patients who have used the Zio Patch monitor(</a:t>
            </a:r>
            <a:r>
              <a:rPr lang="en-US" altLang="ko-KR" sz="1200" dirty="0" err="1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iRhythm</a:t>
            </a:r>
            <a:r>
              <a:rPr lang="en-US" altLang="ko-KR" sz="1200" dirty="0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Technologies)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endParaRPr lang="en-US" altLang="ko-KR" sz="1200" dirty="0"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endParaRPr lang="en-US" altLang="ko-KR" sz="1200" dirty="0"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Testing model against board-certified cardiologists</a:t>
            </a:r>
            <a:endParaRPr lang="en-US" altLang="ko-KR" sz="1300" dirty="0">
              <a:solidFill>
                <a:srgbClr val="272123"/>
              </a:solidFill>
              <a:ea typeface="Yoon 윤고딕 520_TT" pitchFamily="18" charset="-127"/>
            </a:endParaRP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The model exceeds the individual expert performance on both recall, and precision on this test set</a:t>
            </a:r>
            <a:endParaRPr lang="en-US" altLang="ko-KR" sz="1300" dirty="0"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54770E-0771-4562-A183-A21DA365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79" y="1731655"/>
            <a:ext cx="3887935" cy="2984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33B3DF-DF82-4359-8C0F-4B4B829733A2}"/>
              </a:ext>
            </a:extLst>
          </p:cNvPr>
          <p:cNvSpPr txBox="1"/>
          <p:nvPr/>
        </p:nvSpPr>
        <p:spPr>
          <a:xfrm>
            <a:off x="9340213" y="4935926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- SINUS : The sinus rhythm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- AFIB : Atrial fibrillation(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심방 세동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A1F83-A1AB-46E6-8A1F-F6B007C40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3" y="4845482"/>
            <a:ext cx="7097698" cy="40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169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Data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086EF-59DB-42CC-8012-F0F1E65DB20A}"/>
              </a:ext>
            </a:extLst>
          </p:cNvPr>
          <p:cNvSpPr/>
          <p:nvPr/>
        </p:nvSpPr>
        <p:spPr>
          <a:xfrm>
            <a:off x="444821" y="1614364"/>
            <a:ext cx="5517829" cy="350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A single-lead ECG signal sampled at 200Hz and a sequence of annotations for every second of the ECG 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b="1" dirty="0">
                <a:solidFill>
                  <a:schemeClr val="accent2"/>
                </a:solidFill>
                <a:ea typeface="Yoon 윤고딕 520_TT" pitchFamily="18" charset="-127"/>
              </a:rPr>
              <a:t>A ECG record = 30 seconds ECG signal</a:t>
            </a:r>
            <a:endParaRPr lang="en-US" altLang="ko-KR" sz="1300" b="1" dirty="0">
              <a:solidFill>
                <a:schemeClr val="accent2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Rhythm Classes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14 output classes : 12 heart arrhythmias, sinus rhythm and noise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Training Data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b="1" dirty="0">
                <a:solidFill>
                  <a:srgbClr val="272123"/>
                </a:solidFill>
                <a:ea typeface="Yoon 윤고딕 520_TT" pitchFamily="18" charset="-127"/>
              </a:rPr>
              <a:t>64,121</a:t>
            </a: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 </a:t>
            </a:r>
            <a:r>
              <a:rPr lang="en-US" altLang="ko-KR" sz="1200" b="1" dirty="0">
                <a:solidFill>
                  <a:srgbClr val="272123"/>
                </a:solidFill>
                <a:ea typeface="Yoon 윤고딕 520_TT" pitchFamily="18" charset="-127"/>
              </a:rPr>
              <a:t>ECG records </a:t>
            </a: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from 29,163 patients.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90% Training set and 10% validation set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Test Data</a:t>
            </a:r>
          </a:p>
          <a:p>
            <a:pPr marL="742950" lvl="1" indent="-285750">
              <a:lnSpc>
                <a:spcPct val="150000"/>
              </a:lnSpc>
              <a:buSzPct val="50000"/>
              <a:buFont typeface="Yoon 윤고딕 520_TT" panose="02090603020101020101" pitchFamily="18" charset="-127"/>
              <a:buChar char="▼"/>
            </a:pPr>
            <a:r>
              <a:rPr lang="en-US" altLang="ko-KR" sz="1200" b="1" dirty="0">
                <a:solidFill>
                  <a:srgbClr val="272123"/>
                </a:solidFill>
                <a:ea typeface="Yoon 윤고딕 520_TT" pitchFamily="18" charset="-127"/>
              </a:rPr>
              <a:t>336 ECG records </a:t>
            </a:r>
            <a:r>
              <a:rPr lang="en-US" altLang="ko-KR" sz="1200" dirty="0">
                <a:solidFill>
                  <a:srgbClr val="272123"/>
                </a:solidFill>
                <a:ea typeface="Yoon 윤고딕 520_TT" pitchFamily="18" charset="-127"/>
              </a:rPr>
              <a:t>from 328 patients.</a:t>
            </a:r>
            <a:endParaRPr lang="en-US" altLang="ko-KR" sz="1300" dirty="0">
              <a:solidFill>
                <a:srgbClr val="272123"/>
              </a:solidFill>
              <a:ea typeface="Yoon 윤고딕 520_TT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17F15-40CE-489F-9658-1386B2D3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4" y="1455501"/>
            <a:ext cx="5808784" cy="38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Structure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5604F-C431-4381-B146-793C711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90" y="0"/>
            <a:ext cx="290804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5B492-DE71-4743-933F-B6C8508FC43F}"/>
              </a:ext>
            </a:extLst>
          </p:cNvPr>
          <p:cNvSpPr/>
          <p:nvPr/>
        </p:nvSpPr>
        <p:spPr>
          <a:xfrm>
            <a:off x="444821" y="2025425"/>
            <a:ext cx="56455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The convolutional layers all have a filter length of 16 and have 64k filters, where k starts out as 1 and is incremented every 4-th residual block</a:t>
            </a:r>
            <a:endParaRPr lang="en-US" altLang="ko-KR" sz="1200" dirty="0">
              <a:solidFill>
                <a:srgbClr val="272123"/>
              </a:solidFill>
              <a:ea typeface="Yoon 윤고딕 520_TT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300" dirty="0">
                <a:solidFill>
                  <a:srgbClr val="272123"/>
                </a:solidFill>
                <a:ea typeface="Yoon 윤고딕 520_TT" pitchFamily="18" charset="-127"/>
              </a:rPr>
              <a:t>Every alternate residual block subsamples its inputs by a factor of 2</a:t>
            </a:r>
          </a:p>
        </p:txBody>
      </p:sp>
    </p:spTree>
    <p:extLst>
      <p:ext uri="{BB962C8B-B14F-4D97-AF65-F5344CB8AC3E}">
        <p14:creationId xmlns:p14="http://schemas.microsoft.com/office/powerpoint/2010/main" val="16048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Convolutional Layer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F2096B-D391-40AF-8A50-27CDD106A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792"/>
              </p:ext>
            </p:extLst>
          </p:nvPr>
        </p:nvGraphicFramePr>
        <p:xfrm>
          <a:off x="10640675" y="3280003"/>
          <a:ext cx="9815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7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324759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324759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A35A871-5EBF-405D-A0D3-C9EE49BE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90816"/>
              </p:ext>
            </p:extLst>
          </p:nvPr>
        </p:nvGraphicFramePr>
        <p:xfrm>
          <a:off x="2134649" y="1559338"/>
          <a:ext cx="1983428" cy="218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8">
                  <a:extLst>
                    <a:ext uri="{9D8B030D-6E8A-4147-A177-3AD203B41FA5}">
                      <a16:colId xmlns:a16="http://schemas.microsoft.com/office/drawing/2014/main" val="144945631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228498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604699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3491065211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65044253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402175866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36866726"/>
                    </a:ext>
                  </a:extLst>
                </a:gridCol>
              </a:tblGrid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3503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3221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5688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7464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9782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92354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275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57321A-FC21-43B0-8508-D4D525CBD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3050"/>
              </p:ext>
            </p:extLst>
          </p:nvPr>
        </p:nvGraphicFramePr>
        <p:xfrm>
          <a:off x="6246827" y="1764061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6139D55-A751-4640-8E9C-D74F1CEE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62818"/>
              </p:ext>
            </p:extLst>
          </p:nvPr>
        </p:nvGraphicFramePr>
        <p:xfrm>
          <a:off x="10640676" y="1803336"/>
          <a:ext cx="9815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7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324759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324759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1208ADC-A525-43D2-8D6D-A45AD211DF13}"/>
              </a:ext>
            </a:extLst>
          </p:cNvPr>
          <p:cNvSpPr txBox="1"/>
          <p:nvPr/>
        </p:nvSpPr>
        <p:spPr>
          <a:xfrm>
            <a:off x="2204496" y="1099166"/>
            <a:ext cx="248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( + padding 1) (7*7*3)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0B9DD-CA56-49E3-ABD2-F9EEFE901EDA}"/>
              </a:ext>
            </a:extLst>
          </p:cNvPr>
          <p:cNvSpPr txBox="1"/>
          <p:nvPr/>
        </p:nvSpPr>
        <p:spPr>
          <a:xfrm>
            <a:off x="5992499" y="1099166"/>
            <a:ext cx="148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 W0(3*3*3)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FDAB3-6E87-468A-A733-2A83F7D5C5FA}"/>
              </a:ext>
            </a:extLst>
          </p:cNvPr>
          <p:cNvSpPr txBox="1"/>
          <p:nvPr/>
        </p:nvSpPr>
        <p:spPr>
          <a:xfrm>
            <a:off x="10370817" y="109916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(3*3*2)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E78EB-F77F-45C7-81C1-4B945E0DDCD3}"/>
              </a:ext>
            </a:extLst>
          </p:cNvPr>
          <p:cNvSpPr txBox="1"/>
          <p:nvPr/>
        </p:nvSpPr>
        <p:spPr>
          <a:xfrm>
            <a:off x="7899138" y="1099166"/>
            <a:ext cx="148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 W1(3*3*3)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0725B42-5E74-4EF0-B349-B3F78F94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21209"/>
              </p:ext>
            </p:extLst>
          </p:nvPr>
        </p:nvGraphicFramePr>
        <p:xfrm>
          <a:off x="8178778" y="1764061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D3615F5-C927-4F8C-B91B-DDB3D8FC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8839"/>
              </p:ext>
            </p:extLst>
          </p:nvPr>
        </p:nvGraphicFramePr>
        <p:xfrm>
          <a:off x="6153321" y="5493818"/>
          <a:ext cx="266114" cy="2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4">
                  <a:extLst>
                    <a:ext uri="{9D8B030D-6E8A-4147-A177-3AD203B41FA5}">
                      <a16:colId xmlns:a16="http://schemas.microsoft.com/office/drawing/2014/main" val="143871127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657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A013AE1-93BF-46DF-9411-13AE4E8919EE}"/>
              </a:ext>
            </a:extLst>
          </p:cNvPr>
          <p:cNvSpPr txBox="1"/>
          <p:nvPr/>
        </p:nvSpPr>
        <p:spPr>
          <a:xfrm>
            <a:off x="5992499" y="5072921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Bias b0(1*1*1)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D50C8D3-5DD4-404F-BBF2-45DB5FEA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43740"/>
              </p:ext>
            </p:extLst>
          </p:nvPr>
        </p:nvGraphicFramePr>
        <p:xfrm>
          <a:off x="8059960" y="5493818"/>
          <a:ext cx="266114" cy="2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4">
                  <a:extLst>
                    <a:ext uri="{9D8B030D-6E8A-4147-A177-3AD203B41FA5}">
                      <a16:colId xmlns:a16="http://schemas.microsoft.com/office/drawing/2014/main" val="143871127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6575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47423E6-BDC5-4D0D-962A-7B6E236E4760}"/>
              </a:ext>
            </a:extLst>
          </p:cNvPr>
          <p:cNvSpPr txBox="1"/>
          <p:nvPr/>
        </p:nvSpPr>
        <p:spPr>
          <a:xfrm>
            <a:off x="7899138" y="5072921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Bias b1(1*1*1)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1FF29FF-792D-44A9-B888-3E8EDDCE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16149"/>
              </p:ext>
            </p:extLst>
          </p:nvPr>
        </p:nvGraphicFramePr>
        <p:xfrm>
          <a:off x="2616574" y="2662382"/>
          <a:ext cx="1983428" cy="218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8">
                  <a:extLst>
                    <a:ext uri="{9D8B030D-6E8A-4147-A177-3AD203B41FA5}">
                      <a16:colId xmlns:a16="http://schemas.microsoft.com/office/drawing/2014/main" val="144945631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228498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604699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3491065211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65044253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402175866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36866726"/>
                    </a:ext>
                  </a:extLst>
                </a:gridCol>
              </a:tblGrid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3503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3221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5688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7464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9782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92354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275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30E01B-8274-4A8D-B61B-07A433EA5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36613"/>
              </p:ext>
            </p:extLst>
          </p:nvPr>
        </p:nvGraphicFramePr>
        <p:xfrm>
          <a:off x="3098499" y="3743324"/>
          <a:ext cx="1983428" cy="218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8">
                  <a:extLst>
                    <a:ext uri="{9D8B030D-6E8A-4147-A177-3AD203B41FA5}">
                      <a16:colId xmlns:a16="http://schemas.microsoft.com/office/drawing/2014/main" val="144945631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228498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60469919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3491065211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1665044253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4021758666"/>
                    </a:ext>
                  </a:extLst>
                </a:gridCol>
                <a:gridCol w="282445">
                  <a:extLst>
                    <a:ext uri="{9D8B030D-6E8A-4147-A177-3AD203B41FA5}">
                      <a16:colId xmlns:a16="http://schemas.microsoft.com/office/drawing/2014/main" val="2436866726"/>
                    </a:ext>
                  </a:extLst>
                </a:gridCol>
              </a:tblGrid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3503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3221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5688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7464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9782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92354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6931" marR="76931" marT="38466" marB="384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275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6198B80-1D33-4E2C-BC7A-0D2B19EDF3F2}"/>
              </a:ext>
            </a:extLst>
          </p:cNvPr>
          <p:cNvSpPr txBox="1"/>
          <p:nvPr/>
        </p:nvSpPr>
        <p:spPr>
          <a:xfrm>
            <a:off x="4118077" y="148967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[ : , : , 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445D77-D8EA-4AD6-B9A3-85B49CED7796}"/>
              </a:ext>
            </a:extLst>
          </p:cNvPr>
          <p:cNvSpPr txBox="1"/>
          <p:nvPr/>
        </p:nvSpPr>
        <p:spPr>
          <a:xfrm>
            <a:off x="4600002" y="261649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[ : , : , 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43E40-A854-4546-8001-CC563B228EAF}"/>
              </a:ext>
            </a:extLst>
          </p:cNvPr>
          <p:cNvSpPr txBox="1"/>
          <p:nvPr/>
        </p:nvSpPr>
        <p:spPr>
          <a:xfrm>
            <a:off x="5117543" y="3754475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[ : , : , 0]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6E48F3A-D5B8-4429-9960-5F416698B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0540"/>
              </p:ext>
            </p:extLst>
          </p:nvPr>
        </p:nvGraphicFramePr>
        <p:xfrm>
          <a:off x="6246827" y="2706084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870F08D-1812-422D-907F-026472D71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5970"/>
              </p:ext>
            </p:extLst>
          </p:nvPr>
        </p:nvGraphicFramePr>
        <p:xfrm>
          <a:off x="8178778" y="2706084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12D9765-14CB-42A9-9862-9AB22F48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58645"/>
              </p:ext>
            </p:extLst>
          </p:nvPr>
        </p:nvGraphicFramePr>
        <p:xfrm>
          <a:off x="6246827" y="3668926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26E5EB0-B0D2-4740-8556-BEE9E95FB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42141"/>
              </p:ext>
            </p:extLst>
          </p:nvPr>
        </p:nvGraphicFramePr>
        <p:xfrm>
          <a:off x="8178778" y="3622578"/>
          <a:ext cx="760735" cy="77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9">
                  <a:extLst>
                    <a:ext uri="{9D8B030D-6E8A-4147-A177-3AD203B41FA5}">
                      <a16:colId xmlns:a16="http://schemas.microsoft.com/office/drawing/2014/main" val="1975520790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1463379254"/>
                    </a:ext>
                  </a:extLst>
                </a:gridCol>
                <a:gridCol w="251703">
                  <a:extLst>
                    <a:ext uri="{9D8B030D-6E8A-4147-A177-3AD203B41FA5}">
                      <a16:colId xmlns:a16="http://schemas.microsoft.com/office/drawing/2014/main" val="269567637"/>
                    </a:ext>
                  </a:extLst>
                </a:gridCol>
              </a:tblGrid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30829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24747"/>
                  </a:ext>
                </a:extLst>
              </a:tr>
              <a:tr h="2592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0950" marR="60950" marT="30475" marB="30475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0950" marR="60950" marT="30475" marB="30475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696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609CD97-194A-4178-877E-465D7BA26E6C}"/>
              </a:ext>
            </a:extLst>
          </p:cNvPr>
          <p:cNvSpPr txBox="1"/>
          <p:nvPr/>
        </p:nvSpPr>
        <p:spPr>
          <a:xfrm>
            <a:off x="7002739" y="1664836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w0 [ : , : , 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E3080-09F9-4D73-9D07-AAFC86B08E97}"/>
              </a:ext>
            </a:extLst>
          </p:cNvPr>
          <p:cNvSpPr txBox="1"/>
          <p:nvPr/>
        </p:nvSpPr>
        <p:spPr>
          <a:xfrm>
            <a:off x="7002739" y="264682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w0 [ : , : , 1]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AFC70-B366-48A3-A32F-CCDE71302300}"/>
              </a:ext>
            </a:extLst>
          </p:cNvPr>
          <p:cNvSpPr txBox="1"/>
          <p:nvPr/>
        </p:nvSpPr>
        <p:spPr>
          <a:xfrm>
            <a:off x="7002739" y="359631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w0 [ : , : , 2]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979567-A423-4778-9133-C43461A64C80}"/>
              </a:ext>
            </a:extLst>
          </p:cNvPr>
          <p:cNvSpPr txBox="1"/>
          <p:nvPr/>
        </p:nvSpPr>
        <p:spPr>
          <a:xfrm>
            <a:off x="8939513" y="1664836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w1 [ : , : , 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41B4A-7058-4115-9F08-A774C6BE4908}"/>
              </a:ext>
            </a:extLst>
          </p:cNvPr>
          <p:cNvSpPr txBox="1"/>
          <p:nvPr/>
        </p:nvSpPr>
        <p:spPr>
          <a:xfrm>
            <a:off x="8939513" y="264682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w1 [ : , : , 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B0821-A207-487C-BA0A-D17D49A0ABA4}"/>
              </a:ext>
            </a:extLst>
          </p:cNvPr>
          <p:cNvSpPr txBox="1"/>
          <p:nvPr/>
        </p:nvSpPr>
        <p:spPr>
          <a:xfrm>
            <a:off x="8939513" y="359631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w1 [ : , : , 2]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FDDD0-BB9A-41C8-AD5D-889FAA6AE8B6}"/>
              </a:ext>
            </a:extLst>
          </p:cNvPr>
          <p:cNvSpPr txBox="1"/>
          <p:nvPr/>
        </p:nvSpPr>
        <p:spPr>
          <a:xfrm>
            <a:off x="10553559" y="149950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 [ : , : , 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54C18-2C35-4105-8FB9-15EC9FFDB961}"/>
              </a:ext>
            </a:extLst>
          </p:cNvPr>
          <p:cNvSpPr txBox="1"/>
          <p:nvPr/>
        </p:nvSpPr>
        <p:spPr>
          <a:xfrm>
            <a:off x="10519939" y="291044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 [ : , : , 1]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BF5627-AB95-4E8F-A6C8-C69C06A9C9DB}"/>
              </a:ext>
            </a:extLst>
          </p:cNvPr>
          <p:cNvGrpSpPr/>
          <p:nvPr/>
        </p:nvGrpSpPr>
        <p:grpSpPr>
          <a:xfrm>
            <a:off x="6246827" y="1764061"/>
            <a:ext cx="758085" cy="2660777"/>
            <a:chOff x="5408936" y="1764061"/>
            <a:chExt cx="758085" cy="266077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54EA92-0E6E-4375-A37D-998BE06E15F4}"/>
                </a:ext>
              </a:extLst>
            </p:cNvPr>
            <p:cNvSpPr/>
            <p:nvPr/>
          </p:nvSpPr>
          <p:spPr>
            <a:xfrm>
              <a:off x="5408936" y="1764061"/>
              <a:ext cx="755912" cy="7559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6436E3-EC80-4344-9015-A3BEE31C6913}"/>
                </a:ext>
              </a:extLst>
            </p:cNvPr>
            <p:cNvSpPr/>
            <p:nvPr/>
          </p:nvSpPr>
          <p:spPr>
            <a:xfrm>
              <a:off x="5411109" y="2717051"/>
              <a:ext cx="755912" cy="7559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4CB383-3BE5-40BC-A163-FACFC64B8867}"/>
                </a:ext>
              </a:extLst>
            </p:cNvPr>
            <p:cNvSpPr/>
            <p:nvPr/>
          </p:nvSpPr>
          <p:spPr>
            <a:xfrm>
              <a:off x="5411109" y="3668926"/>
              <a:ext cx="755912" cy="7559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3874404-0F1F-4A7B-B18C-483A6FF32313}"/>
              </a:ext>
            </a:extLst>
          </p:cNvPr>
          <p:cNvGrpSpPr/>
          <p:nvPr/>
        </p:nvGrpSpPr>
        <p:grpSpPr>
          <a:xfrm>
            <a:off x="2131883" y="1546740"/>
            <a:ext cx="1778943" cy="3181933"/>
            <a:chOff x="201497" y="1546740"/>
            <a:chExt cx="1778943" cy="318193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C7BBDF0-4E27-4E1A-83F0-DB5C6351EFD9}"/>
                </a:ext>
              </a:extLst>
            </p:cNvPr>
            <p:cNvSpPr/>
            <p:nvPr/>
          </p:nvSpPr>
          <p:spPr>
            <a:xfrm>
              <a:off x="201497" y="1546740"/>
              <a:ext cx="814977" cy="963247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CB520C-D6C5-44A8-9CC7-36861C61C4B8}"/>
                </a:ext>
              </a:extLst>
            </p:cNvPr>
            <p:cNvSpPr/>
            <p:nvPr/>
          </p:nvSpPr>
          <p:spPr>
            <a:xfrm>
              <a:off x="683423" y="2662382"/>
              <a:ext cx="814977" cy="963247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6121FE-0EB2-445C-9181-BC26EF81FE3C}"/>
                </a:ext>
              </a:extLst>
            </p:cNvPr>
            <p:cNvSpPr/>
            <p:nvPr/>
          </p:nvSpPr>
          <p:spPr>
            <a:xfrm>
              <a:off x="1165463" y="3765426"/>
              <a:ext cx="814977" cy="963247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B20631-6702-4907-A048-C0F7B039DBE8}"/>
              </a:ext>
            </a:extLst>
          </p:cNvPr>
          <p:cNvSpPr/>
          <p:nvPr/>
        </p:nvSpPr>
        <p:spPr>
          <a:xfrm>
            <a:off x="10635853" y="1795091"/>
            <a:ext cx="313055" cy="243259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 descr="http://cs231n.github.io/assets/cnn/depthcol.jpeg">
            <a:extLst>
              <a:ext uri="{FF2B5EF4-FFF2-40B4-BE49-F238E27FC236}">
                <a16:creationId xmlns:a16="http://schemas.microsoft.com/office/drawing/2014/main" id="{9A3EE3E2-FB56-4E60-9400-82016BAF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6" y="4728672"/>
            <a:ext cx="2148475" cy="15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931A81-7395-4EC6-B0DB-1B81DC525C44}"/>
              </a:ext>
            </a:extLst>
          </p:cNvPr>
          <p:cNvSpPr txBox="1"/>
          <p:nvPr/>
        </p:nvSpPr>
        <p:spPr>
          <a:xfrm>
            <a:off x="184320" y="4086651"/>
            <a:ext cx="404035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5281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481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277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7 2.59259E-6 L 0.09648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3 0.00023 L 0.05573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itchFamily="18" charset="-127"/>
                <a:ea typeface="Yoon 윤고딕 520_TT" pitchFamily="18" charset="-127"/>
              </a:rPr>
              <a:t>Pooling Layer</a:t>
            </a: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299B5E1-7B66-47CE-8F82-C593274C257B}"/>
              </a:ext>
            </a:extLst>
          </p:cNvPr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http://cs231n.github.io/assets/cnn/pool.jpeg">
            <a:extLst>
              <a:ext uri="{FF2B5EF4-FFF2-40B4-BE49-F238E27FC236}">
                <a16:creationId xmlns:a16="http://schemas.microsoft.com/office/drawing/2014/main" id="{0DDBA6D2-8F3E-43F7-8740-7F043AA4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27" y="3478806"/>
            <a:ext cx="3095397" cy="244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://cs231n.github.io/assets/cnn/maxpool.jpeg">
            <a:extLst>
              <a:ext uri="{FF2B5EF4-FFF2-40B4-BE49-F238E27FC236}">
                <a16:creationId xmlns:a16="http://schemas.microsoft.com/office/drawing/2014/main" id="{626EAE50-D70A-4F27-9167-B8E56756B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47" y="3683730"/>
            <a:ext cx="4352353" cy="20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A9FE88-43DC-495F-A519-14FBCB622EF3}"/>
              </a:ext>
            </a:extLst>
          </p:cNvPr>
          <p:cNvCxnSpPr>
            <a:cxnSpLocks/>
          </p:cNvCxnSpPr>
          <p:nvPr/>
        </p:nvCxnSpPr>
        <p:spPr>
          <a:xfrm>
            <a:off x="5465135" y="4164758"/>
            <a:ext cx="0" cy="172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021A8AE-C09A-4D59-895B-6790B1582180}"/>
              </a:ext>
            </a:extLst>
          </p:cNvPr>
          <p:cNvSpPr txBox="1"/>
          <p:nvPr/>
        </p:nvSpPr>
        <p:spPr>
          <a:xfrm>
            <a:off x="2550953" y="6114475"/>
            <a:ext cx="13692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Down sampling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A742DA-BF85-47F2-8056-D53F3312A7D5}"/>
              </a:ext>
            </a:extLst>
          </p:cNvPr>
          <p:cNvSpPr txBox="1"/>
          <p:nvPr/>
        </p:nvSpPr>
        <p:spPr>
          <a:xfrm>
            <a:off x="7839435" y="6114475"/>
            <a:ext cx="11269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Max Pooling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EEDBA-A37F-4719-B4ED-1348613C4A64}"/>
                  </a:ext>
                </a:extLst>
              </p:cNvPr>
              <p:cNvSpPr txBox="1"/>
              <p:nvPr/>
            </p:nvSpPr>
            <p:spPr>
              <a:xfrm>
                <a:off x="1173327" y="1128653"/>
                <a:ext cx="10406224" cy="1623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Its function is to progressively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reduce the spatial size</a:t>
                </a:r>
                <a:r>
                  <a:rPr lang="en-US" altLang="ko-KR" sz="1400" dirty="0"/>
                  <a:t> of the representation to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reduce the amount of parameters </a:t>
                </a:r>
                <a:r>
                  <a:rPr lang="en-US" altLang="ko-KR" sz="1400" dirty="0"/>
                  <a:t>and computation in the Network, and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hence to also control overfitting</a:t>
                </a:r>
                <a:endParaRPr lang="en-US" altLang="ko-KR" sz="1300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Pooling process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300" dirty="0"/>
                  <a:t>Accepts a volume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3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300" dirty="0"/>
                  <a:t>Requires two hyperparameters: their spatial extent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1300" dirty="0"/>
                  <a:t>, the stride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300" dirty="0"/>
                  <a:t>,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EEDBA-A37F-4719-B4ED-1348613C4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27" y="1128653"/>
                <a:ext cx="10406224" cy="1623906"/>
              </a:xfrm>
              <a:prstGeom prst="rect">
                <a:avLst/>
              </a:prstGeom>
              <a:blipFill>
                <a:blip r:embed="rId4"/>
                <a:stretch>
                  <a:fillRect l="-59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1C8BA1E-F644-4E53-8587-75A4DCAD30A9}"/>
                  </a:ext>
                </a:extLst>
              </p:cNvPr>
              <p:cNvSpPr/>
              <p:nvPr/>
            </p:nvSpPr>
            <p:spPr>
              <a:xfrm>
                <a:off x="6708580" y="2122912"/>
                <a:ext cx="4515660" cy="1118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300" dirty="0"/>
                  <a:t>Produces a volume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300" dirty="0"/>
                  <a:t> where: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+1 ,  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300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300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1C8BA1E-F644-4E53-8587-75A4DCAD3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80" y="2122912"/>
                <a:ext cx="4515660" cy="1118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Yoon 윤고딕 520_TT" pitchFamily="18" charset="-127"/>
                <a:ea typeface="Yoon 윤고딕 520_TT" pitchFamily="18" charset="-127"/>
              </a:rPr>
              <a:t>Relu</a:t>
            </a:r>
            <a:endParaRPr lang="en-US" altLang="ko-KR" b="1" dirty="0"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232179A-533E-4D74-AE2E-685BE96F88AB}"/>
              </a:ext>
            </a:extLst>
          </p:cNvPr>
          <p:cNvGrpSpPr/>
          <p:nvPr/>
        </p:nvGrpSpPr>
        <p:grpSpPr>
          <a:xfrm>
            <a:off x="7097299" y="2523736"/>
            <a:ext cx="3543300" cy="2779282"/>
            <a:chOff x="6741039" y="2318202"/>
            <a:chExt cx="3543300" cy="27792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1C388EF-6066-4CCD-842A-A07FC9E2E0A2}"/>
                </a:ext>
              </a:extLst>
            </p:cNvPr>
            <p:cNvGrpSpPr/>
            <p:nvPr/>
          </p:nvGrpSpPr>
          <p:grpSpPr>
            <a:xfrm>
              <a:off x="6741039" y="2318202"/>
              <a:ext cx="3543300" cy="2779282"/>
              <a:chOff x="7521778" y="2318202"/>
              <a:chExt cx="3543300" cy="277928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1E23702-CB92-46D3-9158-B61A53901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78" y="2318202"/>
                <a:ext cx="3543300" cy="2428875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175DEE-DF18-4283-9879-FA55E2F469C8}"/>
                  </a:ext>
                </a:extLst>
              </p:cNvPr>
              <p:cNvSpPr txBox="1"/>
              <p:nvPr/>
            </p:nvSpPr>
            <p:spPr>
              <a:xfrm>
                <a:off x="9010915" y="4805096"/>
                <a:ext cx="56502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err="1"/>
                  <a:t>ReLU</a:t>
                </a:r>
                <a:endParaRPr lang="en-US" sz="13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9B1B133-F043-4354-9F5B-D0D1549B3729}"/>
                    </a:ext>
                  </a:extLst>
                </p:cNvPr>
                <p:cNvSpPr txBox="1"/>
                <p:nvPr/>
              </p:nvSpPr>
              <p:spPr>
                <a:xfrm>
                  <a:off x="7110167" y="2460586"/>
                  <a:ext cx="1792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167" y="2460586"/>
                  <a:ext cx="179286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01" r="-3401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AFE9A3B-9815-4DC5-A775-C38095CA95C6}"/>
              </a:ext>
            </a:extLst>
          </p:cNvPr>
          <p:cNvGrpSpPr/>
          <p:nvPr/>
        </p:nvGrpSpPr>
        <p:grpSpPr>
          <a:xfrm>
            <a:off x="1736448" y="1153636"/>
            <a:ext cx="3514725" cy="2670373"/>
            <a:chOff x="267117" y="1153636"/>
            <a:chExt cx="3514725" cy="267037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C8FD64-7AFB-4297-A0A4-03DD1CBDAFFC}"/>
                </a:ext>
              </a:extLst>
            </p:cNvPr>
            <p:cNvGrpSpPr/>
            <p:nvPr/>
          </p:nvGrpSpPr>
          <p:grpSpPr>
            <a:xfrm>
              <a:off x="267117" y="1153636"/>
              <a:ext cx="3514725" cy="2670373"/>
              <a:chOff x="406111" y="830192"/>
              <a:chExt cx="3514725" cy="267037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63065E-C237-4CA5-A335-94A624921828}"/>
                  </a:ext>
                </a:extLst>
              </p:cNvPr>
              <p:cNvSpPr txBox="1"/>
              <p:nvPr/>
            </p:nvSpPr>
            <p:spPr>
              <a:xfrm>
                <a:off x="1754799" y="3204291"/>
                <a:ext cx="817351" cy="296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Sigmoid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021F8AB7-7B3A-4729-AAB7-082F31A61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11" y="830192"/>
                <a:ext cx="3514725" cy="237172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DCA78A-4DEE-47F0-BE0C-C00D6E7213B7}"/>
                    </a:ext>
                  </a:extLst>
                </p:cNvPr>
                <p:cNvSpPr txBox="1"/>
                <p:nvPr/>
              </p:nvSpPr>
              <p:spPr>
                <a:xfrm>
                  <a:off x="610053" y="1288953"/>
                  <a:ext cx="1603901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53" y="1288953"/>
                  <a:ext cx="1603901" cy="5250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38A608-0C0C-46C0-BE7F-E2AE2898AEE2}"/>
              </a:ext>
            </a:extLst>
          </p:cNvPr>
          <p:cNvGrpSpPr/>
          <p:nvPr/>
        </p:nvGrpSpPr>
        <p:grpSpPr>
          <a:xfrm>
            <a:off x="1612623" y="3913377"/>
            <a:ext cx="3638550" cy="2694735"/>
            <a:chOff x="143292" y="3913377"/>
            <a:chExt cx="3638550" cy="26947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6DACF52-F8DA-4406-A5DA-F7C36A810CF1}"/>
                </a:ext>
              </a:extLst>
            </p:cNvPr>
            <p:cNvGrpSpPr/>
            <p:nvPr/>
          </p:nvGrpSpPr>
          <p:grpSpPr>
            <a:xfrm>
              <a:off x="143292" y="3913377"/>
              <a:ext cx="3638550" cy="2694735"/>
              <a:chOff x="301534" y="2841196"/>
              <a:chExt cx="3638550" cy="269473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B8B87DF-0545-497D-AE61-7A5FA8BBFB3B}"/>
                  </a:ext>
                </a:extLst>
              </p:cNvPr>
              <p:cNvSpPr txBox="1"/>
              <p:nvPr/>
            </p:nvSpPr>
            <p:spPr>
              <a:xfrm>
                <a:off x="1872561" y="5257453"/>
                <a:ext cx="496497" cy="27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tanh</a:t>
                </a: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6AFF01F5-D85A-438E-B20E-E4C2F65D2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534" y="2841196"/>
                <a:ext cx="3638550" cy="237172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48DC1BF-06A9-4E14-865F-C28D97F06AE6}"/>
                    </a:ext>
                  </a:extLst>
                </p:cNvPr>
                <p:cNvSpPr txBox="1"/>
                <p:nvPr/>
              </p:nvSpPr>
              <p:spPr>
                <a:xfrm>
                  <a:off x="633002" y="4073525"/>
                  <a:ext cx="164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02" y="4073525"/>
                  <a:ext cx="164615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1111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11288F40-92AC-4785-AEB5-CBC1147ACE53}"/>
              </a:ext>
            </a:extLst>
          </p:cNvPr>
          <p:cNvSpPr/>
          <p:nvPr/>
        </p:nvSpPr>
        <p:spPr>
          <a:xfrm>
            <a:off x="5985163" y="3431969"/>
            <a:ext cx="705275" cy="484632"/>
          </a:xfrm>
          <a:prstGeom prst="rightArrow">
            <a:avLst>
              <a:gd name="adj1" fmla="val 50000"/>
              <a:gd name="adj2" fmla="val 79405"/>
            </a:avLst>
          </a:prstGeom>
          <a:solidFill>
            <a:srgbClr val="F1612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A704-EBA8-4C73-8C0A-88CB30CC7C6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" y="6411600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2212" y="6400548"/>
            <a:ext cx="2851017" cy="0"/>
          </a:xfrm>
          <a:prstGeom prst="line">
            <a:avLst/>
          </a:prstGeom>
          <a:ln w="889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/>
          </p:nvPr>
        </p:nvSpPr>
        <p:spPr>
          <a:xfrm>
            <a:off x="1146525" y="350856"/>
            <a:ext cx="14695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16122"/>
                </a:solidFill>
                <a:ea typeface="Yoon 윤고딕 520_TT" pitchFamily="18" charset="-127"/>
              </a:rPr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154" y="366244"/>
            <a:ext cx="63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Yoon 윤고딕 520_TT" pitchFamily="18" charset="-127"/>
                <a:ea typeface="Yoon 윤고딕 520_TT" pitchFamily="18" charset="-127"/>
              </a:rPr>
              <a:t>Relu</a:t>
            </a:r>
            <a:endParaRPr lang="en-US" altLang="ko-KR" b="1" dirty="0"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갈매기형 수장 20"/>
          <p:cNvSpPr/>
          <p:nvPr/>
        </p:nvSpPr>
        <p:spPr>
          <a:xfrm>
            <a:off x="2763691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갈매기형 수장 21"/>
          <p:cNvSpPr/>
          <p:nvPr/>
        </p:nvSpPr>
        <p:spPr>
          <a:xfrm>
            <a:off x="2616040" y="489090"/>
            <a:ext cx="140381" cy="154419"/>
          </a:xfrm>
          <a:prstGeom prst="chevron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5851D1-2F45-4D63-9414-C528EFD98BF1}"/>
              </a:ext>
            </a:extLst>
          </p:cNvPr>
          <p:cNvGrpSpPr/>
          <p:nvPr/>
        </p:nvGrpSpPr>
        <p:grpSpPr>
          <a:xfrm>
            <a:off x="7429023" y="1332636"/>
            <a:ext cx="4381500" cy="4162514"/>
            <a:chOff x="7429023" y="1332636"/>
            <a:chExt cx="4381500" cy="416251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80CA943-54EB-4ED2-BB11-7025C61AE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023" y="1932800"/>
              <a:ext cx="4381500" cy="35623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339ED8-1F24-425E-BEC0-BDA468FC5BA8}"/>
                </a:ext>
              </a:extLst>
            </p:cNvPr>
            <p:cNvSpPr txBox="1"/>
            <p:nvPr/>
          </p:nvSpPr>
          <p:spPr>
            <a:xfrm>
              <a:off x="10236152" y="1501913"/>
              <a:ext cx="13548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Solid line : </a:t>
              </a:r>
              <a:r>
                <a:rPr lang="en-US" sz="1100" dirty="0" err="1"/>
                <a:t>ReLU</a:t>
              </a:r>
              <a:endParaRPr lang="en-US" sz="1100" dirty="0"/>
            </a:p>
            <a:p>
              <a:pPr algn="r"/>
              <a:r>
                <a:rPr lang="en-US" sz="1100" dirty="0"/>
                <a:t>Dashed line : tanh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79880-311C-4AEC-ABB7-9DFF5DBF0E50}"/>
                </a:ext>
              </a:extLst>
            </p:cNvPr>
            <p:cNvSpPr txBox="1"/>
            <p:nvPr/>
          </p:nvSpPr>
          <p:spPr>
            <a:xfrm>
              <a:off x="8177601" y="1332636"/>
              <a:ext cx="130997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Dataset : Cifar10</a:t>
              </a:r>
            </a:p>
            <a:p>
              <a:r>
                <a:rPr lang="en-US" sz="1100" dirty="0"/>
                <a:t>Architecture : </a:t>
              </a:r>
            </a:p>
            <a:p>
              <a:r>
                <a:rPr lang="en-US" sz="1100" dirty="0"/>
                <a:t>   four-layer CNN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F82B1-48DC-4C4A-9341-37B56D2BD407}"/>
                  </a:ext>
                </a:extLst>
              </p:cNvPr>
              <p:cNvSpPr txBox="1"/>
              <p:nvPr/>
            </p:nvSpPr>
            <p:spPr>
              <a:xfrm>
                <a:off x="1173327" y="1128653"/>
                <a:ext cx="5761863" cy="196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ReLU : Rectified Linear Units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b="1" dirty="0"/>
                  <a:t>Benefits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Deep Convolutional neural networks with </a:t>
                </a:r>
                <a:r>
                  <a:rPr lang="en-US" altLang="ko-KR" sz="1400" dirty="0" err="1"/>
                  <a:t>ReLUs</a:t>
                </a:r>
                <a:r>
                  <a:rPr lang="en-US" altLang="ko-KR" sz="1400" dirty="0"/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train several times faster</a:t>
                </a:r>
                <a:r>
                  <a:rPr lang="en-US" altLang="ko-KR" sz="1400" dirty="0"/>
                  <a:t> than their equivalents with tanh units.</a:t>
                </a:r>
                <a:endParaRPr lang="en-US" altLang="ko-KR" sz="13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300" dirty="0"/>
                  <a:t>Value range of </a:t>
                </a:r>
                <a:r>
                  <a:rPr lang="en-US" altLang="ko-KR" sz="1300" dirty="0" err="1"/>
                  <a:t>ReLU</a:t>
                </a:r>
                <a:r>
                  <a:rPr lang="en-US" altLang="ko-KR" sz="1300" dirty="0"/>
                  <a:t>(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0 ~ 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300" dirty="0"/>
                  <a:t> ) is larger than that of tanh(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0 ~ 1 </m:t>
                    </m:r>
                  </m:oMath>
                </a14:m>
                <a:r>
                  <a:rPr lang="en-US" altLang="ko-KR" sz="1300" dirty="0"/>
                  <a:t>).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/>
                  <a:t>It prevent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gradient vanishing</a:t>
                </a:r>
                <a:endParaRPr lang="en-US" altLang="ko-KR" sz="1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F82B1-48DC-4C4A-9341-37B56D2B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27" y="1128653"/>
                <a:ext cx="5761863" cy="1962076"/>
              </a:xfrm>
              <a:prstGeom prst="rect">
                <a:avLst/>
              </a:prstGeom>
              <a:blipFill>
                <a:blip r:embed="rId3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E16286-DD54-48B3-A336-D8720DCC7A89}"/>
              </a:ext>
            </a:extLst>
          </p:cNvPr>
          <p:cNvGrpSpPr/>
          <p:nvPr/>
        </p:nvGrpSpPr>
        <p:grpSpPr>
          <a:xfrm>
            <a:off x="8573984" y="3040083"/>
            <a:ext cx="2671948" cy="2824399"/>
            <a:chOff x="8573984" y="3040083"/>
            <a:chExt cx="2671948" cy="28243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D0677-99AC-4234-8034-BF6F95701077}"/>
                </a:ext>
              </a:extLst>
            </p:cNvPr>
            <p:cNvSpPr txBox="1"/>
            <p:nvPr/>
          </p:nvSpPr>
          <p:spPr>
            <a:xfrm>
              <a:off x="8913548" y="5495150"/>
              <a:ext cx="168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times faster!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89ECA8D-69A3-4C8C-8EBB-7F9733A43C3C}"/>
                </a:ext>
              </a:extLst>
            </p:cNvPr>
            <p:cNvCxnSpPr>
              <a:cxnSpLocks/>
            </p:cNvCxnSpPr>
            <p:nvPr/>
          </p:nvCxnSpPr>
          <p:spPr>
            <a:xfrm>
              <a:off x="8573984" y="3040083"/>
              <a:ext cx="0" cy="18406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57D857-FF13-49B6-B867-DA30EA2D02AE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932" y="3040083"/>
              <a:ext cx="0" cy="18406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78CCD2-936F-4A74-AD6B-FF52FC5BA62E}"/>
              </a:ext>
            </a:extLst>
          </p:cNvPr>
          <p:cNvSpPr txBox="1"/>
          <p:nvPr/>
        </p:nvSpPr>
        <p:spPr>
          <a:xfrm>
            <a:off x="1173327" y="3575873"/>
            <a:ext cx="576186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※ Gradient Vanishing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F3473ED-9948-48AD-A13E-1EEB5D3CC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37" y="4172947"/>
            <a:ext cx="2190818" cy="16915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829A912-6A8C-4DD4-B20C-1AF4FE048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64" y="4172947"/>
            <a:ext cx="2127233" cy="169153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01529F-0087-4D4A-88AF-7B43AC81CD70}"/>
              </a:ext>
            </a:extLst>
          </p:cNvPr>
          <p:cNvSpPr/>
          <p:nvPr/>
        </p:nvSpPr>
        <p:spPr>
          <a:xfrm>
            <a:off x="702140" y="5969247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Sigmoid derivative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1FAECD-D140-4613-BCFD-565583818A95}"/>
              </a:ext>
            </a:extLst>
          </p:cNvPr>
          <p:cNvSpPr/>
          <p:nvPr/>
        </p:nvSpPr>
        <p:spPr>
          <a:xfrm>
            <a:off x="3129634" y="5969247"/>
            <a:ext cx="1050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tanh derivative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2D3E70B-2858-4A92-B149-44A22799C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19" y="4244149"/>
            <a:ext cx="2314288" cy="154913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F584EA-2E29-4C4B-8387-539C05067DBF}"/>
              </a:ext>
            </a:extLst>
          </p:cNvPr>
          <p:cNvSpPr/>
          <p:nvPr/>
        </p:nvSpPr>
        <p:spPr>
          <a:xfrm>
            <a:off x="5461347" y="5969247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ReLU</a:t>
            </a:r>
            <a:r>
              <a:rPr lang="en-US" sz="1000" dirty="0"/>
              <a:t> derivative</a:t>
            </a:r>
          </a:p>
        </p:txBody>
      </p:sp>
    </p:spTree>
    <p:extLst>
      <p:ext uri="{BB962C8B-B14F-4D97-AF65-F5344CB8AC3E}">
        <p14:creationId xmlns:p14="http://schemas.microsoft.com/office/powerpoint/2010/main" val="23159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</TotalTime>
  <Words>1065</Words>
  <Application>Microsoft Office PowerPoint</Application>
  <PresentationFormat>와이드스크린</PresentationFormat>
  <Paragraphs>390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Yoon 윤고딕 520_TT</vt:lpstr>
      <vt:lpstr>맑은 고딕</vt:lpstr>
      <vt:lpstr>Arial</vt:lpstr>
      <vt:lpstr>Cambria Math</vt:lpstr>
      <vt:lpstr>Wingdings</vt:lpstr>
      <vt:lpstr>Office 테마</vt:lpstr>
      <vt:lpstr>Cardiologist-Level Arrhythmia Detection with Convolutional Neural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 appreciate your deep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Jaemin Lee</dc:creator>
  <cp:lastModifiedBy>Jaemin Lee</cp:lastModifiedBy>
  <cp:revision>50</cp:revision>
  <dcterms:created xsi:type="dcterms:W3CDTF">2017-01-24T21:46:39Z</dcterms:created>
  <dcterms:modified xsi:type="dcterms:W3CDTF">2017-09-29T07:52:25Z</dcterms:modified>
</cp:coreProperties>
</file>