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373" r:id="rId5"/>
    <p:sldId id="366" r:id="rId6"/>
    <p:sldId id="367" r:id="rId7"/>
    <p:sldId id="347" r:id="rId8"/>
    <p:sldId id="368" r:id="rId9"/>
    <p:sldId id="281" r:id="rId10"/>
    <p:sldId id="333" r:id="rId11"/>
    <p:sldId id="337" r:id="rId12"/>
    <p:sldId id="334" r:id="rId13"/>
    <p:sldId id="335" r:id="rId14"/>
    <p:sldId id="332" r:id="rId15"/>
    <p:sldId id="269" r:id="rId16"/>
    <p:sldId id="282" r:id="rId17"/>
    <p:sldId id="283" r:id="rId18"/>
    <p:sldId id="260" r:id="rId19"/>
    <p:sldId id="342" r:id="rId20"/>
    <p:sldId id="338" r:id="rId21"/>
    <p:sldId id="339" r:id="rId22"/>
    <p:sldId id="340" r:id="rId23"/>
    <p:sldId id="362" r:id="rId24"/>
    <p:sldId id="370" r:id="rId25"/>
    <p:sldId id="371" r:id="rId26"/>
    <p:sldId id="261" r:id="rId27"/>
    <p:sldId id="348" r:id="rId28"/>
    <p:sldId id="343" r:id="rId29"/>
    <p:sldId id="344" r:id="rId30"/>
    <p:sldId id="345" r:id="rId31"/>
    <p:sldId id="346" r:id="rId32"/>
    <p:sldId id="351" r:id="rId33"/>
    <p:sldId id="350" r:id="rId34"/>
    <p:sldId id="271" r:id="rId35"/>
    <p:sldId id="272" r:id="rId36"/>
    <p:sldId id="310" r:id="rId37"/>
    <p:sldId id="352" r:id="rId38"/>
    <p:sldId id="353" r:id="rId39"/>
    <p:sldId id="274" r:id="rId40"/>
    <p:sldId id="311" r:id="rId41"/>
    <p:sldId id="354" r:id="rId42"/>
    <p:sldId id="355" r:id="rId43"/>
    <p:sldId id="275" r:id="rId44"/>
    <p:sldId id="356" r:id="rId45"/>
    <p:sldId id="357" r:id="rId46"/>
    <p:sldId id="358" r:id="rId47"/>
    <p:sldId id="359" r:id="rId48"/>
    <p:sldId id="33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087" autoAdjust="0"/>
  </p:normalViewPr>
  <p:slideViewPr>
    <p:cSldViewPr>
      <p:cViewPr varScale="1">
        <p:scale>
          <a:sx n="119" d="100"/>
          <a:sy n="119" d="100"/>
        </p:scale>
        <p:origin x="14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D778-418A-8768-DFB259F1784E}"/>
            </c:ext>
          </c:extLst>
        </c:ser>
        <c:dLbls>
          <c:showLegendKey val="0"/>
          <c:showVal val="0"/>
          <c:showCatName val="0"/>
          <c:showSerName val="0"/>
          <c:showPercent val="0"/>
          <c:showBubbleSize val="0"/>
        </c:dLbls>
        <c:gapWidth val="219"/>
        <c:overlap val="-27"/>
        <c:axId val="46636544"/>
        <c:axId val="46644704"/>
      </c:barChart>
      <c:catAx>
        <c:axId val="4663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44704"/>
        <c:crosses val="autoZero"/>
        <c:auto val="1"/>
        <c:lblAlgn val="ctr"/>
        <c:lblOffset val="100"/>
        <c:noMultiLvlLbl val="0"/>
      </c:catAx>
      <c:valAx>
        <c:axId val="4664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654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a:t>A Unigram Language Model</a:t>
            </a:r>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C14-4125-BDC1-D755521F46D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C14-4125-BDC1-D755521F46D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C14-4125-BDC1-D755521F46D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C14-4125-BDC1-D755521F46DC}"/>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C14-4125-BDC1-D755521F46DC}"/>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C14-4125-BDC1-D755521F46DC}"/>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C14-4125-BDC1-D755521F46DC}"/>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C14-4125-BDC1-D755521F46DC}"/>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C14-4125-BDC1-D755521F46DC}"/>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8C14-4125-BDC1-D755521F46DC}"/>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8C14-4125-BDC1-D755521F46DC}"/>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8C14-4125-BDC1-D755521F46DC}"/>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8C14-4125-BDC1-D755521F46DC}"/>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8C14-4125-BDC1-D755521F46DC}"/>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8C14-4125-BDC1-D755521F46DC}"/>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8C14-4125-BDC1-D755521F46DC}"/>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8C14-4125-BDC1-D755521F46DC}"/>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8C14-4125-BDC1-D755521F46D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8C14-4125-BDC1-D755521F46DC}"/>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D778-418A-8768-DFB259F1784E}"/>
            </c:ext>
          </c:extLst>
        </c:ser>
        <c:dLbls>
          <c:showLegendKey val="0"/>
          <c:showVal val="0"/>
          <c:showCatName val="0"/>
          <c:showSerName val="0"/>
          <c:showPercent val="0"/>
          <c:showBubbleSize val="0"/>
        </c:dLbls>
        <c:gapWidth val="219"/>
        <c:overlap val="-27"/>
        <c:axId val="46636544"/>
        <c:axId val="46644704"/>
      </c:barChart>
      <c:catAx>
        <c:axId val="4663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44704"/>
        <c:crosses val="autoZero"/>
        <c:auto val="1"/>
        <c:lblAlgn val="ctr"/>
        <c:lblOffset val="100"/>
        <c:noMultiLvlLbl val="0"/>
      </c:catAx>
      <c:valAx>
        <c:axId val="4664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654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a:t>A Unigram Language Model</a:t>
            </a:r>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C14-4125-BDC1-D755521F46DC}"/>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C14-4125-BDC1-D755521F46DC}"/>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C14-4125-BDC1-D755521F46DC}"/>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C14-4125-BDC1-D755521F46DC}"/>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C14-4125-BDC1-D755521F46DC}"/>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C14-4125-BDC1-D755521F46DC}"/>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C14-4125-BDC1-D755521F46DC}"/>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C14-4125-BDC1-D755521F46DC}"/>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C14-4125-BDC1-D755521F46DC}"/>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8C14-4125-BDC1-D755521F46DC}"/>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8C14-4125-BDC1-D755521F46DC}"/>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8C14-4125-BDC1-D755521F46DC}"/>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8C14-4125-BDC1-D755521F46DC}"/>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8C14-4125-BDC1-D755521F46DC}"/>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8C14-4125-BDC1-D755521F46DC}"/>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8C14-4125-BDC1-D755521F46DC}"/>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8C14-4125-BDC1-D755521F46DC}"/>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8C14-4125-BDC1-D755521F46D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8C14-4125-BDC1-D755521F46DC}"/>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13-Jan-21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a:t>
            </a:fld>
            <a:endParaRPr lang="en-US"/>
          </a:p>
        </p:txBody>
      </p:sp>
    </p:spTree>
    <p:extLst>
      <p:ext uri="{BB962C8B-B14F-4D97-AF65-F5344CB8AC3E}">
        <p14:creationId xmlns:p14="http://schemas.microsoft.com/office/powerpoint/2010/main" val="424125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24</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28</a:t>
            </a:fld>
            <a:endParaRPr lang="en-US"/>
          </a:p>
        </p:txBody>
      </p:sp>
    </p:spTree>
    <p:extLst>
      <p:ext uri="{BB962C8B-B14F-4D97-AF65-F5344CB8AC3E}">
        <p14:creationId xmlns:p14="http://schemas.microsoft.com/office/powerpoint/2010/main" val="379303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CS@UVa</a:t>
            </a:r>
          </a:p>
        </p:txBody>
      </p:sp>
      <p:sp>
        <p:nvSpPr>
          <p:cNvPr id="8" name="Footer Placeholder 7"/>
          <p:cNvSpPr>
            <a:spLocks noGrp="1"/>
          </p:cNvSpPr>
          <p:nvPr>
            <p:ph type="ftr" sz="quarter" idx="11"/>
          </p:nvPr>
        </p:nvSpPr>
        <p:spPr/>
        <p:txBody>
          <a:bodyPr/>
          <a:lstStyle/>
          <a:p>
            <a:r>
              <a:rPr lang="en-US"/>
              <a:t>CS 6501: Text Mining</a:t>
            </a:r>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CS@UVa</a:t>
            </a:r>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CS@UVa</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6501: Text Mining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Modelling	</a:t>
            </a:r>
          </a:p>
        </p:txBody>
      </p:sp>
      <p:sp>
        <p:nvSpPr>
          <p:cNvPr id="3" name="Subtitle 2"/>
          <p:cNvSpPr>
            <a:spLocks noGrp="1"/>
          </p:cNvSpPr>
          <p:nvPr>
            <p:ph type="subTitle" idx="1"/>
          </p:nvPr>
        </p:nvSpPr>
        <p:spPr/>
        <p:txBody>
          <a:bodyPr>
            <a:normAutofit/>
          </a:bodyPr>
          <a:lstStyle/>
          <a:p>
            <a:r>
              <a:rPr lang="en-US" sz="1600" dirty="0"/>
              <a:t>Dr. Alaa </a:t>
            </a:r>
            <a:r>
              <a:rPr lang="en-US" sz="1600" dirty="0" err="1"/>
              <a:t>Sheta</a:t>
            </a:r>
            <a:endParaRPr lang="mr-IN" sz="1600" dirty="0">
              <a:effectLst/>
            </a:endParaRPr>
          </a:p>
          <a:p>
            <a:endParaRPr lang="en-US" dirty="0"/>
          </a:p>
          <a:p>
            <a:endParaRPr lang="en-US" dirty="0"/>
          </a:p>
        </p:txBody>
      </p:sp>
    </p:spTree>
    <p:extLst>
      <p:ext uri="{BB962C8B-B14F-4D97-AF65-F5344CB8AC3E}">
        <p14:creationId xmlns:p14="http://schemas.microsoft.com/office/powerpoint/2010/main" val="10202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p:sp>
        <p:nvSpPr>
          <p:cNvPr id="3" name="Date Placeholder 2"/>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a:p>
              <a:p>
                <a:pPr lvl="1"/>
                <a:r>
                  <a:rPr lang="en-US" altLang="en-US" sz="2400" dirty="0"/>
                  <a:t>Bayes’ 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Language model for text</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a:t>A probability distribution over </a:t>
                </a:r>
                <a:r>
                  <a:rPr lang="en-US" altLang="en-US" u="sng" dirty="0"/>
                  <a:t>word 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a:p>
              <a:p>
                <a:pPr lvl="1"/>
                <a:r>
                  <a:rPr lang="en-US" dirty="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a:t> - maximum document length</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a:solidFill>
                    <a:srgbClr val="FF0000"/>
                  </a:solidFill>
                </a:rPr>
                <a:t>Chain rule: from conditional probability to joint probability</a:t>
              </a: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a:t>sentence</a:t>
              </a:r>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in Webster's 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a:solidFill>
                    <a:srgbClr val="0070C0"/>
                  </a:solidFill>
                </a:rPr>
                <a:t>How large is this?</a:t>
              </a: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a:solidFill>
                    <a:srgbClr val="FF0000"/>
                  </a:solidFill>
                </a:rPr>
                <a:t>We need independence assumptions!</a:t>
              </a: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language model</a:t>
            </a:r>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a:t>Generate a piece of text by generating each word </a:t>
                </a:r>
                <a:r>
                  <a:rPr lang="en-US" altLang="en-US" u="sng" dirty="0"/>
                  <a:t>independently</a:t>
                </a:r>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a:t>  </a:t>
                </a:r>
              </a:p>
              <a:p>
                <a:r>
                  <a:rPr lang="en-US" altLang="en-US" dirty="0"/>
                  <a:t>Essentially a multinomial distribution over the vocabulary</a:t>
                </a:r>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a:t>CS@UVa</a:t>
            </a:r>
          </a:p>
        </p:txBody>
      </p:sp>
      <p:sp>
        <p:nvSpPr>
          <p:cNvPr id="7" name="Footer Placeholder 6"/>
          <p:cNvSpPr>
            <a:spLocks noGrp="1"/>
          </p:cNvSpPr>
          <p:nvPr>
            <p:ph type="ftr" sz="quarter" idx="11"/>
          </p:nvPr>
        </p:nvSpPr>
        <p:spPr/>
        <p:txBody>
          <a:bodyPr/>
          <a:lstStyle/>
          <a:p>
            <a:r>
              <a:rPr lang="en-US"/>
              <a:t>CS 6501: Text Mining</a:t>
            </a:r>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a:solidFill>
                  <a:srgbClr val="FF0000"/>
                </a:solidFill>
              </a:rPr>
              <a:t>The simplest and most popular choice!</a:t>
            </a: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a:t>N-gram language models</a:t>
                </a:r>
              </a:p>
              <a:p>
                <a:pPr lvl="1"/>
                <a:r>
                  <a:rPr lang="en-US" altLang="en-US" dirty="0"/>
                  <a:t>Conditioned only on the past n-1 words</a:t>
                </a:r>
              </a:p>
              <a:p>
                <a:pPr lvl="1"/>
                <a:r>
                  <a:rPr lang="en-US" altLang="en-US" dirty="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a:p>
              <a:p>
                <a:r>
                  <a:rPr lang="en-US" altLang="en-US" dirty="0"/>
                  <a:t>Remote-dependence language models (e.g., Maximum Entropy model)</a:t>
                </a:r>
              </a:p>
              <a:p>
                <a:r>
                  <a:rPr lang="en-US" altLang="en-US" dirty="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a:t>Difficulty in moving toward more complex models</a:t>
            </a:r>
          </a:p>
          <a:p>
            <a:pPr lvl="1"/>
            <a:r>
              <a:rPr lang="en-US" altLang="en-US" dirty="0"/>
              <a:t>They involve more parameters, so need more data to estimate</a:t>
            </a:r>
          </a:p>
          <a:p>
            <a:pPr lvl="1"/>
            <a:r>
              <a:rPr lang="en-US" altLang="en-US" dirty="0"/>
              <a:t>They increase the computational complexity significantly, both in time and space</a:t>
            </a:r>
          </a:p>
          <a:p>
            <a:r>
              <a:rPr lang="en-US" altLang="en-US" dirty="0"/>
              <a:t>Capturing word order or structure may not add so much value for “topical inference”</a:t>
            </a:r>
          </a:p>
          <a:p>
            <a:r>
              <a:rPr lang="en-US" altLang="en-US" dirty="0"/>
              <a:t>But, using more sophisticated models can still be expected to improve performance ...</a:t>
            </a:r>
          </a:p>
          <a:p>
            <a:endParaRPr lang="en-US" altLang="en-US" dirty="0"/>
          </a:p>
        </p:txBody>
      </p:sp>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a:t>Generative view of text documents</a:t>
            </a:r>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CC3300"/>
                </a:solidFill>
                <a:sym typeface="Symbol" panose="05050102010706020507" pitchFamily="18" charset="2"/>
              </a:rPr>
              <a:t>…</a:t>
            </a:r>
          </a:p>
          <a:p>
            <a:pPr algn="l"/>
            <a:r>
              <a:rPr lang="en-US" altLang="en-US" dirty="0">
                <a:solidFill>
                  <a:srgbClr val="CC3300"/>
                </a:solidFill>
                <a:sym typeface="Symbol" panose="05050102010706020507" pitchFamily="18" charset="2"/>
              </a:rPr>
              <a:t>text 0.01</a:t>
            </a: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a:solidFill>
                    <a:schemeClr val="bg1"/>
                  </a:solidFill>
                </a:rPr>
                <a:t>document</a:t>
              </a: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a:solidFill>
                    <a:schemeClr val="bg1"/>
                  </a:solidFill>
                </a:rPr>
                <a:t>document</a:t>
              </a: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a:t>CS@UVa</a:t>
            </a:r>
          </a:p>
        </p:txBody>
      </p:sp>
      <p:sp>
        <p:nvSpPr>
          <p:cNvPr id="7" name="Footer Placeholder 6"/>
          <p:cNvSpPr>
            <a:spLocks noGrp="1"/>
          </p:cNvSpPr>
          <p:nvPr>
            <p:ph type="ftr" sz="quarter" idx="11"/>
          </p:nvPr>
        </p:nvSpPr>
        <p:spPr/>
        <p:txBody>
          <a:bodyPr/>
          <a:lstStyle/>
          <a:p>
            <a:r>
              <a:rPr lang="en-US"/>
              <a:t>CS 6501: Text Mining</a:t>
            </a:r>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generate text from an N-gram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Sample from a </a:t>
                </a:r>
                <a:r>
                  <a:rPr lang="en-US" u="sng" dirty="0"/>
                  <a:t>discrete</a:t>
                </a:r>
                <a:r>
                  <a:rPr lang="en-US" dirty="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a:p>
              <a:p>
                <a:pPr lvl="1"/>
                <a:r>
                  <a:rPr lang="en-US" dirty="0"/>
                  <a:t>Assume </a:t>
                </a:r>
                <a14:m>
                  <m:oMath xmlns:m="http://schemas.openxmlformats.org/officeDocument/2006/math">
                    <m:r>
                      <a:rPr lang="en-US" i="1" dirty="0" smtClean="0">
                        <a:latin typeface="Cambria Math" panose="02040503050406030204" pitchFamily="18" charset="0"/>
                      </a:rPr>
                      <m:t>𝑛</m:t>
                    </m:r>
                  </m:oMath>
                </a14:m>
                <a:r>
                  <a:rPr lang="en-US" dirty="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intervals according to the probabilities of the outcomes</a:t>
                </a:r>
              </a:p>
              <a:p>
                <a:pPr marL="971550" lvl="1" indent="-514350">
                  <a:buFont typeface="+mj-lt"/>
                  <a:buAutoNum type="arabicPeriod"/>
                </a:pPr>
                <a:r>
                  <a:rPr lang="en-US" dirty="0"/>
                  <a:t>Generate a </a:t>
                </a:r>
                <a:r>
                  <a:rPr lang="en-US" b="1" dirty="0"/>
                  <a:t>random</a:t>
                </a:r>
                <a:r>
                  <a:rPr lang="en-US" dirty="0"/>
                  <a:t> number </a:t>
                </a:r>
                <a14:m>
                  <m:oMath xmlns:m="http://schemas.openxmlformats.org/officeDocument/2006/math">
                    <m:r>
                      <a:rPr lang="en-US" i="1" dirty="0" smtClean="0">
                        <a:latin typeface="Cambria Math" panose="02040503050406030204" pitchFamily="18" charset="0"/>
                      </a:rPr>
                      <m:t>𝑟</m:t>
                    </m:r>
                  </m:oMath>
                </a14:m>
                <a:r>
                  <a:rPr lang="en-US" dirty="0"/>
                  <a:t> between 0 and 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where </a:t>
                </a:r>
                <a14:m>
                  <m:oMath xmlns:m="http://schemas.openxmlformats.org/officeDocument/2006/math">
                    <m:r>
                      <a:rPr lang="en-US" i="1" dirty="0" smtClean="0">
                        <a:latin typeface="Cambria Math" panose="02040503050406030204" pitchFamily="18" charset="0"/>
                      </a:rPr>
                      <m:t>𝑟</m:t>
                    </m:r>
                  </m:oMath>
                </a14:m>
                <a:r>
                  <a:rPr lang="en-US" dirty="0"/>
                  <a:t> falls into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1349335517"/>
              </p:ext>
            </p:extLst>
          </p:nvPr>
        </p:nvGraphicFramePr>
        <p:xfrm>
          <a:off x="457200" y="18288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text from language models</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text from language models</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a:solidFill>
                  <a:srgbClr val="FF0000"/>
                </a:solidFill>
              </a:rPr>
              <a:t>The same likelihood!</a:t>
            </a: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Tree>
    <p:extLst>
      <p:ext uri="{BB962C8B-B14F-4D97-AF65-F5344CB8AC3E}">
        <p14:creationId xmlns:p14="http://schemas.microsoft.com/office/powerpoint/2010/main" val="93517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N-gram language models will help</a:t>
            </a:r>
          </a:p>
        </p:txBody>
      </p:sp>
      <p:sp>
        <p:nvSpPr>
          <p:cNvPr id="7" name="Content Placeholder 6"/>
          <p:cNvSpPr>
            <a:spLocks noGrp="1"/>
          </p:cNvSpPr>
          <p:nvPr>
            <p:ph idx="1"/>
          </p:nvPr>
        </p:nvSpPr>
        <p:spPr/>
        <p:txBody>
          <a:bodyPr>
            <a:normAutofit fontScale="77500" lnSpcReduction="20000"/>
          </a:bodyPr>
          <a:lstStyle/>
          <a:p>
            <a:r>
              <a:rPr lang="en-US" dirty="0"/>
              <a:t>Unigram</a:t>
            </a:r>
          </a:p>
          <a:p>
            <a:pPr lvl="1"/>
            <a:r>
              <a:rPr lang="en-US" dirty="0"/>
              <a:t>Months the my and issue of year foreign new exchange’s </a:t>
            </a:r>
            <a:r>
              <a:rPr lang="en-US" dirty="0" err="1"/>
              <a:t>september</a:t>
            </a:r>
            <a:r>
              <a:rPr lang="en-US" dirty="0"/>
              <a:t> were recession exchange new endorsed a q acquire to six executives.</a:t>
            </a:r>
          </a:p>
          <a:p>
            <a:r>
              <a:rPr lang="en-US" dirty="0"/>
              <a:t>Bigram</a:t>
            </a:r>
          </a:p>
          <a:p>
            <a:pPr lvl="1"/>
            <a:r>
              <a:rPr lang="en-US" dirty="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a:t> Trigram</a:t>
            </a:r>
          </a:p>
          <a:p>
            <a:pPr lvl="1"/>
            <a:r>
              <a:rPr lang="en-US" dirty="0"/>
              <a:t>They also point to ninety nine point six billon dollars from two hundred four oh six three percent of the rates of interest stores as Mexico and Brazil on market conditions. </a:t>
            </a:r>
          </a:p>
        </p:txBody>
      </p:sp>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a:solidFill>
                  <a:srgbClr val="0070C0"/>
                </a:solidFill>
              </a:rPr>
              <a:t>Generated from language models of New York Times</a:t>
            </a:r>
          </a:p>
        </p:txBody>
      </p:sp>
    </p:spTree>
    <p:extLst>
      <p:ext uri="{BB962C8B-B14F-4D97-AF65-F5344CB8AC3E}">
        <p14:creationId xmlns:p14="http://schemas.microsoft.com/office/powerpoint/2010/main" val="351318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statistical LM?</a:t>
            </a:r>
          </a:p>
        </p:txBody>
      </p:sp>
      <p:sp>
        <p:nvSpPr>
          <p:cNvPr id="494595" name="Rectangle 3"/>
          <p:cNvSpPr>
            <a:spLocks noGrp="1" noChangeArrowheads="1"/>
          </p:cNvSpPr>
          <p:nvPr>
            <p:ph idx="1"/>
          </p:nvPr>
        </p:nvSpPr>
        <p:spPr/>
        <p:txBody>
          <a:bodyPr>
            <a:normAutofit/>
          </a:bodyPr>
          <a:lstStyle/>
          <a:p>
            <a:r>
              <a:rPr lang="en-US" altLang="en-US" b="0" dirty="0"/>
              <a:t>A model specifying probability 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a:t>It can be 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2</a:t>
            </a:fld>
            <a:endParaRPr lang="en-US"/>
          </a:p>
        </p:txBody>
      </p:sp>
    </p:spTree>
    <p:extLst>
      <p:ext uri="{BB962C8B-B14F-4D97-AF65-F5344CB8AC3E}">
        <p14:creationId xmlns:p14="http://schemas.microsoft.com/office/powerpoint/2010/main" val="8132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Turing  test: generating Shakespeare</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a:t>A</a:t>
              </a:r>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a:t>B</a:t>
              </a:r>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a:t>C</a:t>
              </a:r>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a:t>D</a:t>
              </a:r>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Recap: unigram language model</a:t>
            </a:r>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a:t>Generate a piece of text by generating each word </a:t>
                </a:r>
                <a:r>
                  <a:rPr lang="en-US" altLang="en-US" u="sng" dirty="0"/>
                  <a:t>independently</a:t>
                </a:r>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a:t>  </a:t>
                </a:r>
              </a:p>
              <a:p>
                <a:r>
                  <a:rPr lang="en-US" altLang="en-US" dirty="0"/>
                  <a:t>Essentially a multinomial distribution over the vocabulary</a:t>
                </a:r>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a:t>CS@UVa</a:t>
            </a:r>
          </a:p>
        </p:txBody>
      </p:sp>
      <p:sp>
        <p:nvSpPr>
          <p:cNvPr id="7" name="Footer Placeholder 6"/>
          <p:cNvSpPr>
            <a:spLocks noGrp="1"/>
          </p:cNvSpPr>
          <p:nvPr>
            <p:ph type="ftr" sz="quarter" idx="11"/>
          </p:nvPr>
        </p:nvSpPr>
        <p:spPr/>
        <p:txBody>
          <a:bodyPr/>
          <a:lstStyle/>
          <a:p>
            <a:r>
              <a:rPr lang="en-US"/>
              <a:t>CS 6501: Text Mining</a:t>
            </a:r>
          </a:p>
        </p:txBody>
      </p:sp>
      <p:sp>
        <p:nvSpPr>
          <p:cNvPr id="8" name="Slide Number Placeholder 7"/>
          <p:cNvSpPr>
            <a:spLocks noGrp="1"/>
          </p:cNvSpPr>
          <p:nvPr>
            <p:ph type="sldNum" sz="quarter" idx="12"/>
          </p:nvPr>
        </p:nvSpPr>
        <p:spPr/>
        <p:txBody>
          <a:bodyPr/>
          <a:lstStyle/>
          <a:p>
            <a:fld id="{D4438207-9E20-42FC-82B6-02A8A94D7FE7}" type="slidenum">
              <a:rPr lang="en-US" smtClean="0"/>
              <a:t>21</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a:solidFill>
                  <a:srgbClr val="FF0000"/>
                </a:solidFill>
              </a:rPr>
              <a:t>The simplest and most popular choice!</a:t>
            </a:r>
          </a:p>
        </p:txBody>
      </p:sp>
    </p:spTree>
    <p:extLst>
      <p:ext uri="{BB962C8B-B14F-4D97-AF65-F5344CB8AC3E}">
        <p14:creationId xmlns:p14="http://schemas.microsoft.com/office/powerpoint/2010/main" val="135108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how to generate text from an N-gram language model?</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1752600" y="50292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62200"/>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999552389"/>
              </p:ext>
            </p:extLst>
          </p:nvPr>
        </p:nvGraphicFramePr>
        <p:xfrm>
          <a:off x="228600" y="1676400"/>
          <a:ext cx="4057186" cy="3326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487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language models</a:t>
            </a:r>
          </a:p>
        </p:txBody>
      </p:sp>
      <p:sp>
        <p:nvSpPr>
          <p:cNvPr id="18" name="Date Placeholder 17"/>
          <p:cNvSpPr>
            <a:spLocks noGrp="1"/>
          </p:cNvSpPr>
          <p:nvPr>
            <p:ph type="dt" sz="half" idx="10"/>
          </p:nvPr>
        </p:nvSpPr>
        <p:spPr/>
        <p:txBody>
          <a:bodyPr/>
          <a:lstStyle/>
          <a:p>
            <a:r>
              <a:rPr lang="en-US"/>
              <a:t>CS@UVa</a:t>
            </a:r>
          </a:p>
        </p:txBody>
      </p:sp>
      <p:sp>
        <p:nvSpPr>
          <p:cNvPr id="19" name="Footer Placeholder 18"/>
          <p:cNvSpPr>
            <a:spLocks noGrp="1"/>
          </p:cNvSpPr>
          <p:nvPr>
            <p:ph type="ftr" sz="quarter" idx="11"/>
          </p:nvPr>
        </p:nvSpPr>
        <p:spPr/>
        <p:txBody>
          <a:bodyPr/>
          <a:lstStyle/>
          <a:p>
            <a:r>
              <a:rPr lang="en-US"/>
              <a:t>CS 6501: Text Mining</a:t>
            </a:r>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90600" y="2286000"/>
            <a:ext cx="3039230" cy="3051175"/>
            <a:chOff x="914400" y="2286000"/>
            <a:chExt cx="3039230" cy="3051175"/>
          </a:xfrm>
        </p:grpSpPr>
        <p:sp>
          <p:nvSpPr>
            <p:cNvPr id="317443" name="Text Box 1027"/>
            <p:cNvSpPr txBox="1">
              <a:spLocks noChangeArrowheads="1"/>
            </p:cNvSpPr>
            <p:nvPr/>
          </p:nvSpPr>
          <p:spPr bwMode="auto">
            <a:xfrm>
              <a:off x="914400" y="2286000"/>
              <a:ext cx="30392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N-gram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mining” paper</a:t>
            </a:r>
          </a:p>
          <a:p>
            <a:r>
              <a:rPr lang="en-US" altLang="en-US" sz="2000" b="1" dirty="0"/>
              <a:t>(total #words=100)</a:t>
            </a:r>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24</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estimation</a:t>
            </a:r>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our 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a:t>CS@UVa</a:t>
            </a:r>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97D331B6-44EF-44C9-9B8C-E07E76159A89}" type="slidenum">
              <a:rPr lang="en-US" smtClean="0"/>
              <a:t>25</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likelihood 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a:t>Issue: small sample size</a:t>
            </a:r>
          </a:p>
          <a:p>
            <a:r>
              <a:rPr lang="en-US" altLang="en-US" dirty="0"/>
              <a:t>Bayesian estimation </a:t>
            </a:r>
          </a:p>
          <a:p>
            <a:pPr lvl="1"/>
            <a:r>
              <a:rPr lang="en-US" altLang="en-US" dirty="0"/>
              <a:t>“Best” means being consistent with our “prior” knowledge and explaining data well</a:t>
            </a:r>
          </a:p>
          <a:p>
            <a:pPr lvl="1"/>
            <a:endParaRPr lang="en-US" altLang="en-US" dirty="0">
              <a:sym typeface="Symbol" pitchFamily="18" charset="2"/>
            </a:endParaRPr>
          </a:p>
          <a:p>
            <a:pPr lvl="1"/>
            <a:r>
              <a:rPr lang="en-US" altLang="en-US" dirty="0" err="1">
                <a:sym typeface="Symbol" pitchFamily="18" charset="2"/>
              </a:rPr>
              <a:t>A.k.a</a:t>
            </a:r>
            <a:r>
              <a:rPr lang="en-US" altLang="en-US" dirty="0">
                <a:sym typeface="Symbol" pitchFamily="18" charset="2"/>
              </a:rPr>
              <a:t>, Maximum a Posterior estimation</a:t>
            </a:r>
          </a:p>
          <a:p>
            <a:pPr lvl="1"/>
            <a:r>
              <a:rPr lang="en-US" altLang="en-US" dirty="0">
                <a:sym typeface="Symbol" pitchFamily="18" charset="2"/>
              </a:rPr>
              <a:t>Issue: how to define prior?</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97D331B6-44EF-44C9-9B8C-E07E76159A89}" type="slidenum">
              <a:rPr lang="en-US" smtClean="0"/>
              <a:t>26</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a:solidFill>
                  <a:srgbClr val="FF0000"/>
                </a:solidFill>
              </a:rPr>
              <a:t>ML: </a:t>
            </a:r>
            <a:r>
              <a:rPr lang="en-US" i="1" dirty="0" err="1">
                <a:solidFill>
                  <a:srgbClr val="FF0000"/>
                </a:solidFill>
              </a:rPr>
              <a:t>Frequentist’s</a:t>
            </a:r>
            <a:r>
              <a:rPr lang="en-US" i="1" dirty="0">
                <a:solidFill>
                  <a:srgbClr val="FF0000"/>
                </a:solidFill>
              </a:rPr>
              <a:t> point of view</a:t>
            </a: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a:solidFill>
                  <a:srgbClr val="FF0000"/>
                </a:solidFill>
              </a:rPr>
              <a:t>MAP: Bayesian’s point of view</a:t>
            </a: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estimation</a:t>
            </a:r>
          </a:p>
        </p:txBody>
      </p:sp>
      <p:sp>
        <p:nvSpPr>
          <p:cNvPr id="2" name="Date Placeholder 1"/>
          <p:cNvSpPr>
            <a:spLocks noGrp="1"/>
          </p:cNvSpPr>
          <p:nvPr>
            <p:ph type="dt" sz="half" idx="10"/>
          </p:nvPr>
        </p:nvSpPr>
        <p:spPr/>
        <p:txBody>
          <a:bodyPr/>
          <a:lstStyle/>
          <a:p>
            <a:r>
              <a:rPr lang="en-US"/>
              <a:t>CS@UVa</a:t>
            </a:r>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97D331B6-44EF-44C9-9B8C-E07E76159A89}" type="slidenum">
              <a:rPr lang="en-US" smtClean="0"/>
              <a:t>27</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 X=(x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ym typeface="Symbol" pitchFamily="18" charset="2"/>
                </a:rPr>
                <a:t></a:t>
              </a:r>
              <a:r>
                <a:rPr lang="en-US" altLang="en-US" b="1" baseline="-25000" dirty="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likelihood estimation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a:t> with 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d>
                      <m:dPr>
                        <m:ctrlPr>
                          <a:rPr lang="en-US" altLang="en-US" sz="2400" b="0" i="1" dirty="0" smtClean="0">
                            <a:latin typeface="Cambria Math" panose="02040503050406030204" pitchFamily="18" charset="0"/>
                          </a:rPr>
                        </m:ctrlPr>
                      </m:dPr>
                      <m:e>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e>
                    </m:d>
                  </m:oMath>
                </a14:m>
                <a:r>
                  <a:rPr lang="en-US" altLang="en-US" sz="2400" dirty="0"/>
                  <a:t>, i.e., unigram language model </a:t>
                </a:r>
              </a:p>
              <a:p>
                <a:r>
                  <a:rPr lang="en-US" altLang="en-US" sz="2400" dirty="0"/>
                  <a:t>Maximum likelihood 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a:t>CS@UVa</a:t>
            </a:r>
          </a:p>
        </p:txBody>
      </p:sp>
      <p:sp>
        <p:nvSpPr>
          <p:cNvPr id="14" name="Slide Number Placeholder 13"/>
          <p:cNvSpPr>
            <a:spLocks noGrp="1"/>
          </p:cNvSpPr>
          <p:nvPr>
            <p:ph type="sldNum" sz="quarter" idx="12"/>
          </p:nvPr>
        </p:nvSpPr>
        <p:spPr/>
        <p:txBody>
          <a:bodyPr/>
          <a:lstStyle/>
          <a:p>
            <a:fld id="{97D331B6-44EF-44C9-9B8C-E07E76159A89}" type="slidenum">
              <a:rPr lang="en-US" smtClean="0"/>
              <a:t>28</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a:t>Using Lagrange multiplier approach, </a:t>
                </a:r>
                <a:r>
                  <a:rPr lang="en-US" altLang="en-US" b="1" dirty="0"/>
                  <a:t>we’ll 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a:t>=1</a:t>
                  </a:r>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a:t>Since</a:t>
              </a:r>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a:t>we have </a:t>
              </a:r>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Requirement from probability</a:t>
            </a:r>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a:t>CS 6501: Text Mining</a:t>
            </a:r>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899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689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grpSp>
        <p:nvGrpSpPr>
          <p:cNvPr id="8" name="Group 7"/>
          <p:cNvGrpSpPr/>
          <p:nvPr/>
        </p:nvGrpSpPr>
        <p:grpSpPr>
          <a:xfrm>
            <a:off x="2895600" y="3506148"/>
            <a:ext cx="3352800" cy="680198"/>
            <a:chOff x="2895600" y="3506148"/>
            <a:chExt cx="3352800" cy="680198"/>
          </a:xfrm>
        </p:grpSpPr>
        <p:sp>
          <p:nvSpPr>
            <p:cNvPr id="7" name="TextBox 6"/>
            <p:cNvSpPr txBox="1"/>
            <p:nvPr/>
          </p:nvSpPr>
          <p:spPr>
            <a:xfrm>
              <a:off x="3352800" y="3540015"/>
              <a:ext cx="2895600" cy="646331"/>
            </a:xfrm>
            <a:prstGeom prst="rect">
              <a:avLst/>
            </a:prstGeom>
            <a:noFill/>
          </p:spPr>
          <p:txBody>
            <a:bodyPr wrap="square" rtlCol="0">
              <a:spAutoFit/>
            </a:bodyPr>
            <a:lstStyle/>
            <a:p>
              <a:r>
                <a:rPr lang="en-US" i="1" dirty="0"/>
                <a:t>Length of document or total number of words in a corpus</a:t>
              </a:r>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3"/>
          <a:stretch>
            <a:fillRect/>
          </a:stretch>
        </p:blipFill>
        <p:spPr>
          <a:xfrm>
            <a:off x="4604657" y="2151482"/>
            <a:ext cx="3167743" cy="914400"/>
          </a:xfrm>
          <a:prstGeom prst="rect">
            <a:avLst/>
          </a:prstGeom>
        </p:spPr>
      </p:pic>
    </p:spTree>
    <p:extLst>
      <p:ext uri="{BB962C8B-B14F-4D97-AF65-F5344CB8AC3E}">
        <p14:creationId xmlns:p14="http://schemas.microsoft.com/office/powerpoint/2010/main" val="4531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useful?</a:t>
            </a:r>
          </a:p>
        </p:txBody>
      </p:sp>
      <p:sp>
        <p:nvSpPr>
          <p:cNvPr id="495619" name="Rectangle 3"/>
          <p:cNvSpPr>
            <a:spLocks noGrp="1" noChangeArrowheads="1"/>
          </p:cNvSpPr>
          <p:nvPr>
            <p:ph idx="1"/>
          </p:nvPr>
        </p:nvSpPr>
        <p:spPr/>
        <p:txBody>
          <a:bodyPr>
            <a:normAutofit fontScale="92500" lnSpcReduction="20000"/>
          </a:bodyPr>
          <a:lstStyle/>
          <a:p>
            <a:r>
              <a:rPr lang="en-US" altLang="en-US" b="0" dirty="0"/>
              <a:t>Provide a principled way to quantify the uncertainties associated with natural language</a:t>
            </a:r>
          </a:p>
          <a:p>
            <a:pPr>
              <a:lnSpc>
                <a:spcPct val="110000"/>
              </a:lnSpc>
              <a:spcBef>
                <a:spcPct val="50000"/>
              </a:spcBef>
            </a:pPr>
            <a:r>
              <a:rPr lang="en-US" altLang="en-US" b="0" dirty="0"/>
              <a:t>Allow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r>
              <a:rPr lang="en-US" altLang="en-US" sz="2400" dirty="0" err="1"/>
              <a:t>v.s</a:t>
            </a:r>
            <a:r>
              <a:rPr lang="en-US" altLang="en-US" sz="2400" dirty="0"/>
              <a:t>. “politics”?         </a:t>
            </a:r>
          </a:p>
          <a:p>
            <a:pPr marL="457200" lvl="1" indent="0">
              <a:buNone/>
            </a:pPr>
            <a:r>
              <a:rPr lang="en-US" altLang="en-US" sz="2400" dirty="0"/>
              <a:t>     (</a:t>
            </a:r>
            <a:r>
              <a:rPr lang="en-US" altLang="en-US" sz="2400" dirty="0">
                <a:solidFill>
                  <a:srgbClr val="FF0000"/>
                </a:solidFill>
              </a:rPr>
              <a:t>text categorization</a:t>
            </a:r>
            <a:r>
              <a:rPr lang="en-US" altLang="en-US" sz="2400" dirty="0"/>
              <a:t>)</a:t>
            </a:r>
          </a:p>
          <a:p>
            <a:pPr lvl="1"/>
            <a:r>
              <a:rPr lang="en-US" altLang="en-US" sz="2400" dirty="0"/>
              <a:t>Given that a user is interested in sports news, how likely would the user use “baseball” in a query? </a:t>
            </a:r>
          </a:p>
          <a:p>
            <a:pPr marL="457200" lvl="1" indent="0">
              <a:buNone/>
            </a:pPr>
            <a:r>
              <a:rPr lang="en-US" altLang="en-US" sz="2400" dirty="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39860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MLE</a:t>
            </a:r>
          </a:p>
        </p:txBody>
      </p:sp>
      <p:sp>
        <p:nvSpPr>
          <p:cNvPr id="505859" name="Rectangle 3"/>
          <p:cNvSpPr>
            <a:spLocks noGrp="1" noChangeArrowheads="1"/>
          </p:cNvSpPr>
          <p:nvPr>
            <p:ph idx="1"/>
          </p:nvPr>
        </p:nvSpPr>
        <p:spPr/>
        <p:txBody>
          <a:bodyPr>
            <a:normAutofit/>
          </a:bodyPr>
          <a:lstStyle/>
          <a:p>
            <a:r>
              <a:rPr lang="en-US" altLang="en-US" dirty="0"/>
              <a:t>Unseen events</a:t>
            </a:r>
          </a:p>
          <a:p>
            <a:pPr lvl="1"/>
            <a:r>
              <a:rPr lang="en-US" altLang="en-US" dirty="0"/>
              <a:t>We estimated a model on 440K word tokens, but:</a:t>
            </a:r>
          </a:p>
          <a:p>
            <a:pPr lvl="2"/>
            <a:r>
              <a:rPr lang="en-US" altLang="en-US" dirty="0"/>
              <a:t>Only 30,000 unique words occurred</a:t>
            </a:r>
          </a:p>
          <a:p>
            <a:pPr lvl="2"/>
            <a:r>
              <a:rPr lang="en-US" altLang="en-US" dirty="0"/>
              <a:t>Only 0.04% of all possible bigrams occurred</a:t>
            </a:r>
          </a:p>
          <a:p>
            <a:pPr marL="804863" lvl="1" indent="-347663">
              <a:buFont typeface="Wingdings" panose="05000000000000000000" pitchFamily="2" charset="2"/>
              <a:buChar char="Ø"/>
            </a:pPr>
            <a:r>
              <a:rPr lang="en-US" altLang="en-US" dirty="0"/>
              <a:t>This means any word/N-gram that does not occur in the training data has a zero probability!</a:t>
            </a:r>
          </a:p>
          <a:p>
            <a:pPr marL="804863" lvl="1" indent="-347663">
              <a:buFont typeface="Wingdings" panose="05000000000000000000" pitchFamily="2" charset="2"/>
              <a:buChar char="Ø"/>
            </a:pPr>
            <a:r>
              <a:rPr lang="en-US" altLang="en-US" dirty="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30</a:t>
            </a:fld>
            <a:endParaRPr lang="en-US"/>
          </a:p>
        </p:txBody>
      </p:sp>
      <p:grpSp>
        <p:nvGrpSpPr>
          <p:cNvPr id="3" name="Group 2"/>
          <p:cNvGrpSpPr/>
          <p:nvPr/>
        </p:nvGrpSpPr>
        <p:grpSpPr>
          <a:xfrm>
            <a:off x="2133600" y="18288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(Nov 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a:t>Word frequency</a:t>
                </a:r>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a:t>Word rank by frequency</a:t>
                </a:r>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Smoothing</a:t>
            </a:r>
          </a:p>
        </p:txBody>
      </p:sp>
      <p:sp>
        <p:nvSpPr>
          <p:cNvPr id="505859" name="Rectangle 3"/>
          <p:cNvSpPr>
            <a:spLocks noGrp="1" noChangeArrowheads="1"/>
          </p:cNvSpPr>
          <p:nvPr>
            <p:ph idx="1"/>
          </p:nvPr>
        </p:nvSpPr>
        <p:spPr/>
        <p:txBody>
          <a:bodyPr>
            <a:normAutofit/>
          </a:bodyPr>
          <a:lstStyle/>
          <a:p>
            <a:r>
              <a:rPr lang="en-US" altLang="en-US" dirty="0"/>
              <a:t>If we want to assign non-zero probabilities to unseen words</a:t>
            </a:r>
          </a:p>
          <a:p>
            <a:pPr lvl="1"/>
            <a:r>
              <a:rPr lang="en-US" altLang="en-US" dirty="0"/>
              <a:t>Unseen words = new words, new N-grams</a:t>
            </a:r>
          </a:p>
          <a:p>
            <a:pPr lvl="1"/>
            <a:r>
              <a:rPr lang="en-US" altLang="en-US" dirty="0"/>
              <a:t>Discount the probabilities of observed words</a:t>
            </a:r>
          </a:p>
          <a:p>
            <a:r>
              <a:rPr lang="en-US" altLang="en-US" dirty="0"/>
              <a:t>General procedure</a:t>
            </a:r>
          </a:p>
          <a:p>
            <a:pPr marL="804863" lvl="1" indent="-347663">
              <a:buFont typeface="+mj-lt"/>
              <a:buAutoNum type="arabicPeriod"/>
            </a:pPr>
            <a:r>
              <a:rPr lang="en-US" altLang="en-US" dirty="0"/>
              <a:t>Reserve some probability mass of words seen in a document/corpus</a:t>
            </a:r>
          </a:p>
          <a:p>
            <a:pPr marL="804863" lvl="1" indent="-347663">
              <a:buFont typeface="+mj-lt"/>
              <a:buAutoNum type="arabicPeriod"/>
            </a:pPr>
            <a:r>
              <a:rPr lang="en-US" altLang="en-US" dirty="0"/>
              <a:t>Re-allocate it to unseen words </a:t>
            </a:r>
            <a:endParaRPr lang="en-US" altLang="en-US" baseline="-25000" dirty="0"/>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a:t>Illustration of N-gram language model smoothing</a:t>
            </a:r>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a:solidFill>
                    <a:srgbClr val="FF0000"/>
                  </a:solidFill>
                </a:rPr>
                <a:t>Assigning nonzero probabilities to the unseen words</a:t>
              </a: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a:t>CS@UVa</a:t>
            </a:r>
          </a:p>
        </p:txBody>
      </p:sp>
      <p:sp>
        <p:nvSpPr>
          <p:cNvPr id="10" name="Footer Placeholder 9"/>
          <p:cNvSpPr>
            <a:spLocks noGrp="1"/>
          </p:cNvSpPr>
          <p:nvPr>
            <p:ph type="ftr" sz="quarter" idx="11"/>
          </p:nvPr>
        </p:nvSpPr>
        <p:spPr/>
        <p:txBody>
          <a:bodyPr/>
          <a:lstStyle/>
          <a:p>
            <a:r>
              <a:rPr lang="en-US"/>
              <a:t>CS 6501: Text Mining</a:t>
            </a:r>
          </a:p>
        </p:txBody>
      </p:sp>
      <p:sp>
        <p:nvSpPr>
          <p:cNvPr id="11" name="Slide Number Placeholder 10"/>
          <p:cNvSpPr>
            <a:spLocks noGrp="1"/>
          </p:cNvSpPr>
          <p:nvPr>
            <p:ph type="sldNum" sz="quarter" idx="12"/>
          </p:nvPr>
        </p:nvSpPr>
        <p:spPr/>
        <p:txBody>
          <a:bodyPr/>
          <a:lstStyle/>
          <a:p>
            <a:fld id="{D4438207-9E20-42FC-82B6-02A8A94D7FE7}" type="slidenum">
              <a:rPr lang="en-US" smtClean="0"/>
              <a:t>32</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a:solidFill>
                    <a:srgbClr val="FF0000"/>
                  </a:solidFill>
                </a:rPr>
                <a:t>Discount from the seen words</a:t>
              </a: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t>Smoothing methods</a:t>
            </a:r>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Additive smoothing </a:t>
            </a:r>
          </a:p>
          <a:p>
            <a:pPr lvl="1"/>
            <a:r>
              <a:rPr lang="en-US" altLang="en-US" b="0" dirty="0"/>
              <a:t>Add a constant </a:t>
            </a:r>
            <a:r>
              <a:rPr lang="en-US" altLang="en-US" b="0" dirty="0">
                <a:sym typeface="Symbol" panose="05050102010706020507" pitchFamily="18" charset="2"/>
              </a:rPr>
              <a:t></a:t>
            </a:r>
            <a:r>
              <a:rPr lang="en-US" altLang="en-US" b="0" dirty="0"/>
              <a:t> to the counts of each word</a:t>
            </a:r>
          </a:p>
          <a:p>
            <a:pPr lvl="2"/>
            <a:r>
              <a:rPr lang="en-US" altLang="en-US" dirty="0"/>
              <a:t>Unigram language model as an example</a:t>
            </a:r>
            <a:endParaRPr lang="en-US" altLang="en-US" b="0" dirty="0"/>
          </a:p>
          <a:p>
            <a:endParaRPr lang="en-US" altLang="en-US" b="0" dirty="0"/>
          </a:p>
          <a:p>
            <a:endParaRPr lang="en-US" altLang="en-US" b="0" dirty="0"/>
          </a:p>
          <a:p>
            <a:endParaRPr lang="en-US" altLang="en-US" b="0" dirty="0"/>
          </a:p>
          <a:p>
            <a:pPr lvl="1"/>
            <a:r>
              <a:rPr lang="en-US" altLang="en-US" dirty="0"/>
              <a:t>Problems?</a:t>
            </a:r>
          </a:p>
          <a:p>
            <a:pPr lvl="2"/>
            <a:r>
              <a:rPr lang="en-US" altLang="en-US" dirty="0"/>
              <a:t>Hint: all words are equally important?</a:t>
            </a:r>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one smoothing for bigrams </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34</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smoothing</a:t>
            </a:r>
          </a:p>
        </p:txBody>
      </p:sp>
      <p:sp>
        <p:nvSpPr>
          <p:cNvPr id="7" name="Content Placeholder 6"/>
          <p:cNvSpPr>
            <a:spLocks noGrp="1"/>
          </p:cNvSpPr>
          <p:nvPr>
            <p:ph idx="1"/>
          </p:nvPr>
        </p:nvSpPr>
        <p:spPr/>
        <p:txBody>
          <a:bodyPr/>
          <a:lstStyle/>
          <a:p>
            <a:r>
              <a:rPr lang="en-US" dirty="0"/>
              <a:t>Giving too much to the unseen events</a:t>
            </a:r>
          </a:p>
        </p:txBody>
      </p:sp>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35</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model to 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name="Equation" r:id="rId2" imgW="2768400" imgH="482400" progId="Equation.DSMT4">
                  <p:embed/>
                </p:oleObj>
              </mc:Choice>
              <mc:Fallback>
                <p:oleObj name="Equation" r:id="rId2" imgW="2768400" imgH="4824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name="Equation" r:id="rId4" imgW="1574640" imgH="711000" progId="Equation.DSMT4">
                    <p:embed/>
                  </p:oleObj>
                </mc:Choice>
                <mc:Fallback>
                  <p:oleObj name="Equation" r:id="rId4" imgW="157464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a:t>CS@UVa</a:t>
            </a:r>
          </a:p>
        </p:txBody>
      </p:sp>
      <p:sp>
        <p:nvSpPr>
          <p:cNvPr id="8" name="Footer Placeholder 7"/>
          <p:cNvSpPr>
            <a:spLocks noGrp="1"/>
          </p:cNvSpPr>
          <p:nvPr>
            <p:ph type="ftr" sz="quarter" idx="11"/>
          </p:nvPr>
        </p:nvSpPr>
        <p:spPr/>
        <p:txBody>
          <a:bodyPr/>
          <a:lstStyle/>
          <a:p>
            <a:r>
              <a:rPr lang="en-US"/>
              <a:t>CS 6501: Text Mining</a:t>
            </a:r>
          </a:p>
        </p:txBody>
      </p:sp>
      <p:sp>
        <p:nvSpPr>
          <p:cNvPr id="9" name="Slide Number Placeholder 8"/>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t>Linear interpolation</a:t>
            </a:r>
          </a:p>
          <a:p>
            <a:pPr lvl="1">
              <a:lnSpc>
                <a:spcPct val="90000"/>
              </a:lnSpc>
            </a:pPr>
            <a:r>
              <a:rPr lang="en-US" altLang="en-US" dirty="0"/>
              <a:t>Use (N –1)-gram probabilities to smooth N-gram probabilities</a:t>
            </a:r>
          </a:p>
          <a:p>
            <a:pPr lvl="2">
              <a:lnSpc>
                <a:spcPct val="90000"/>
              </a:lnSpc>
            </a:pPr>
            <a:r>
              <a:rPr lang="en-US" altLang="en-US" b="0" dirty="0"/>
              <a:t>We </a:t>
            </a:r>
            <a:r>
              <a:rPr lang="en-US" altLang="en-US" dirty="0"/>
              <a:t>never see the trigram “Bob was reading”, but we do see the bigram “was reading”</a:t>
            </a:r>
            <a:endParaRPr lang="en-US" altLang="en-US" b="0" dirty="0"/>
          </a:p>
          <a:p>
            <a:pPr lvl="1">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t>Linear interpolation</a:t>
            </a:r>
          </a:p>
          <a:p>
            <a:pPr lvl="1">
              <a:lnSpc>
                <a:spcPct val="90000"/>
              </a:lnSpc>
            </a:pPr>
            <a:r>
              <a:rPr lang="en-US" altLang="en-US" dirty="0"/>
              <a:t>Use (N –1)-gram probabilities to smooth N-gram probabilities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dirty="0"/>
              <a:t>Further generalize it</a:t>
            </a:r>
          </a:p>
          <a:p>
            <a:pPr lvl="2">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a:solidFill>
                    <a:srgbClr val="FF0000"/>
                  </a:solidFill>
                </a:rPr>
                <a:t>ML N-gram </a:t>
              </a: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a:solidFill>
                    <a:srgbClr val="00B050"/>
                  </a:solidFill>
                </a:rPr>
                <a:t>Smoothed (N-1)-gram </a:t>
              </a: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a:solidFill>
                    <a:srgbClr val="00B050"/>
                  </a:solidFill>
                </a:rPr>
                <a:t>Smoothed N-gram </a:t>
              </a: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a:t>…….</a:t>
              </a:r>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a:t>Linear interpolation</a:t>
                </a:r>
              </a:p>
              <a:p>
                <a:pPr lvl="1"/>
                <a:r>
                  <a:rPr lang="en-US" dirty="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a:p>
              <a:p>
                <a:pPr lvl="2"/>
                <a:r>
                  <a:rPr lang="en-US" dirty="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a:p>
              <a:p>
                <a:pPr lvl="3"/>
                <a:r>
                  <a:rPr lang="en-US" dirty="0"/>
                  <a:t>An evaluation metric is needed to define “optimality”</a:t>
                </a:r>
              </a:p>
              <a:p>
                <a:pPr lvl="2"/>
                <a:r>
                  <a:rPr lang="en-US" dirty="0"/>
                  <a:t>Define </a:t>
                </a:r>
                <a14:m>
                  <m:oMath xmlns:m="http://schemas.openxmlformats.org/officeDocument/2006/math">
                    <m:r>
                      <a:rPr lang="en-US" i="1">
                        <a:latin typeface="Cambria Math" panose="02040503050406030204" pitchFamily="18" charset="0"/>
                      </a:rPr>
                      <m:t>𝜆</m:t>
                    </m:r>
                  </m:oMath>
                </a14:m>
                <a:r>
                  <a:rPr lang="en-US" dirty="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a:t> </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a:solidFill>
                    <a:srgbClr val="FF0000"/>
                  </a:solidFill>
                </a:rPr>
                <a:t>We will come back to this later</a:t>
              </a: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fluency of documents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likely this document is generated by a given language model</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𝑑</m:t>
                    </m:r>
                  </m:oMath>
                </a14:m>
                <a:r>
                  <a:rPr lang="en-US" dirty="0"/>
                  <a:t> belongs to text mining related documents</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a:p>
              <a:p>
                <a:pPr lvl="1"/>
                <a:r>
                  <a:rPr lang="en-US" dirty="0"/>
                  <a:t>A </a:t>
                </a:r>
                <a:r>
                  <a:rPr lang="en-US" u="sng" dirty="0"/>
                  <a:t>relative</a:t>
                </a:r>
                <a:r>
                  <a:rPr lang="en-US" dirty="0"/>
                  <a:t> concept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 </a:t>
            </a:r>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a:t>Absolute discounting </a:t>
                </a:r>
              </a:p>
              <a:p>
                <a:pPr lvl="1">
                  <a:lnSpc>
                    <a:spcPct val="90000"/>
                  </a:lnSpc>
                </a:pPr>
                <a:r>
                  <a:rPr lang="en-US" altLang="en-US" b="0" dirty="0"/>
                  <a:t>Subtract a constant </a:t>
                </a:r>
                <a:r>
                  <a:rPr lang="en-US" altLang="en-US" b="0" dirty="0">
                    <a:sym typeface="Symbol" panose="05050102010706020507" pitchFamily="18" charset="2"/>
                  </a:rPr>
                  <a:t></a:t>
                </a:r>
                <a:r>
                  <a:rPr lang="en-US" altLang="en-US" b="0" dirty="0"/>
                  <a:t> from </a:t>
                </a:r>
                <a:r>
                  <a:rPr lang="en-US" altLang="en-US" dirty="0"/>
                  <a:t>each nonzero n-gram count and then interpolate</a:t>
                </a:r>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a:t> in 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a:t>to be reallocated according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a:t>CS@UVa</a:t>
            </a:r>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D4438207-9E20-42FC-82B6-02A8A94D7FE7}" type="slidenum">
              <a:rPr lang="en-US" smtClean="0"/>
              <a:t>40</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a:solidFill>
                    <a:srgbClr val="00B050"/>
                  </a:solidFill>
                </a:rPr>
                <a:t>Smoothed (N-1)-gram </a:t>
              </a: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a:solidFill>
                    <a:srgbClr val="00B050"/>
                  </a:solidFill>
                </a:rPr>
                <a:t>Smoothed N-gram </a:t>
              </a: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 evaluation</a:t>
            </a:r>
          </a:p>
        </p:txBody>
      </p:sp>
      <p:sp>
        <p:nvSpPr>
          <p:cNvPr id="3" name="Content Placeholder 2"/>
          <p:cNvSpPr>
            <a:spLocks noGrp="1"/>
          </p:cNvSpPr>
          <p:nvPr>
            <p:ph idx="1"/>
          </p:nvPr>
        </p:nvSpPr>
        <p:spPr/>
        <p:txBody>
          <a:bodyPr>
            <a:normAutofit/>
          </a:bodyPr>
          <a:lstStyle/>
          <a:p>
            <a:r>
              <a:rPr lang="en-US" dirty="0"/>
              <a:t>Train the models on the same training set</a:t>
            </a:r>
          </a:p>
          <a:p>
            <a:pPr lvl="1"/>
            <a:r>
              <a:rPr lang="en-US" dirty="0"/>
              <a:t>Parameter tuning can be done by holding off some training set for validation</a:t>
            </a:r>
          </a:p>
          <a:p>
            <a:r>
              <a:rPr lang="en-US" dirty="0"/>
              <a:t>Test the models on an unseen test set</a:t>
            </a:r>
          </a:p>
          <a:p>
            <a:pPr lvl="1"/>
            <a:r>
              <a:rPr lang="en-US" dirty="0"/>
              <a:t>This data set must be disjoint from training data</a:t>
            </a:r>
          </a:p>
          <a:p>
            <a:r>
              <a:rPr lang="en-US" dirty="0"/>
              <a:t>Language model A is better than model B</a:t>
            </a:r>
          </a:p>
          <a:p>
            <a:pPr lvl="1"/>
            <a:r>
              <a:rPr lang="en-US" dirty="0"/>
              <a:t>If A assigns </a:t>
            </a:r>
            <a:r>
              <a:rPr lang="en-US" u="sng" dirty="0"/>
              <a:t>higher probability</a:t>
            </a:r>
            <a:r>
              <a:rPr lang="en-US" dirty="0"/>
              <a:t> to the test data than B</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Standard evaluation metric for language models</a:t>
            </a:r>
          </a:p>
          <a:p>
            <a:pPr lvl="1"/>
            <a:r>
              <a:rPr lang="en-US" dirty="0"/>
              <a:t>A function of the probability that a language model assigns to a data set</a:t>
            </a:r>
          </a:p>
          <a:p>
            <a:pPr lvl="1"/>
            <a:r>
              <a:rPr lang="en-US" dirty="0"/>
              <a:t>Rooted in the notion of cross-entropy in information theory</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615898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inverse of the likelihood of the test set as assigned by the language model, normalized by the number of words</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a:t>N-gram language model</a:t>
            </a:r>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a:t>Models</a:t>
            </a:r>
          </a:p>
          <a:p>
            <a:pPr lvl="1"/>
            <a:r>
              <a:rPr lang="sv-SE" sz="2400" dirty="0"/>
              <a:t>Unigram, Bigram, Trigram models (with proper smoothing)</a:t>
            </a:r>
          </a:p>
          <a:p>
            <a:r>
              <a:rPr lang="en-US" sz="2800" dirty="0"/>
              <a:t>Training data</a:t>
            </a:r>
          </a:p>
          <a:p>
            <a:pPr lvl="1"/>
            <a:r>
              <a:rPr lang="en-US" sz="2400" dirty="0"/>
              <a:t>38M words of WSJ text (vocabulary: 20K types)</a:t>
            </a:r>
          </a:p>
          <a:p>
            <a:r>
              <a:rPr lang="en-US" sz="2800" dirty="0"/>
              <a:t>Test data</a:t>
            </a:r>
          </a:p>
          <a:p>
            <a:pPr lvl="1"/>
            <a:r>
              <a:rPr lang="en-US" sz="2400" dirty="0"/>
              <a:t>1.5M words of WSJ text</a:t>
            </a:r>
          </a:p>
          <a:p>
            <a:r>
              <a:rPr lang="en-US" sz="2800" dirty="0"/>
              <a:t>Results</a:t>
            </a:r>
          </a:p>
          <a:p>
            <a:endParaRPr lang="en-US" sz="2800" dirty="0"/>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70840">
                <a:tc>
                  <a:txBody>
                    <a:bodyPr/>
                    <a:lstStyle/>
                    <a:p>
                      <a:pPr algn="ctr"/>
                      <a:endParaRPr lang="en-US" sz="2000" dirty="0"/>
                    </a:p>
                  </a:txBody>
                  <a:tcPr anchor="ctr"/>
                </a:tc>
                <a:tc>
                  <a:txBody>
                    <a:bodyPr/>
                    <a:lstStyle/>
                    <a:p>
                      <a:pPr algn="ctr"/>
                      <a:r>
                        <a:rPr lang="en-US" sz="2000" dirty="0"/>
                        <a:t>Unigram</a:t>
                      </a:r>
                    </a:p>
                  </a:txBody>
                  <a:tcPr anchor="ctr"/>
                </a:tc>
                <a:tc>
                  <a:txBody>
                    <a:bodyPr/>
                    <a:lstStyle/>
                    <a:p>
                      <a:pPr algn="ctr"/>
                      <a:r>
                        <a:rPr lang="en-US" sz="2000" dirty="0"/>
                        <a:t>Bigram</a:t>
                      </a:r>
                    </a:p>
                  </a:txBody>
                  <a:tcPr anchor="ctr"/>
                </a:tc>
                <a:tc>
                  <a:txBody>
                    <a:bodyPr/>
                    <a:lstStyle/>
                    <a:p>
                      <a:pPr algn="ctr"/>
                      <a:r>
                        <a:rPr lang="en-US" sz="2000" dirty="0"/>
                        <a:t>Trigram</a:t>
                      </a:r>
                    </a:p>
                  </a:txBody>
                  <a:tcPr anchor="ctr"/>
                </a:tc>
                <a:extLst>
                  <a:ext uri="{0D108BD9-81ED-4DB2-BD59-A6C34878D82A}">
                    <a16:rowId xmlns:a16="http://schemas.microsoft.com/office/drawing/2014/main" val="10000"/>
                  </a:ext>
                </a:extLst>
              </a:tr>
              <a:tr h="370840">
                <a:tc>
                  <a:txBody>
                    <a:bodyPr/>
                    <a:lstStyle/>
                    <a:p>
                      <a:pPr algn="ctr"/>
                      <a:r>
                        <a:rPr lang="en-US" sz="2000" dirty="0"/>
                        <a:t>Perplexity</a:t>
                      </a:r>
                    </a:p>
                  </a:txBody>
                  <a:tcPr anchor="ctr"/>
                </a:tc>
                <a:tc>
                  <a:txBody>
                    <a:bodyPr/>
                    <a:lstStyle/>
                    <a:p>
                      <a:pPr algn="ctr"/>
                      <a:r>
                        <a:rPr lang="en-US" sz="2000" dirty="0"/>
                        <a:t>962</a:t>
                      </a:r>
                    </a:p>
                  </a:txBody>
                  <a:tcPr anchor="ctr"/>
                </a:tc>
                <a:tc>
                  <a:txBody>
                    <a:bodyPr/>
                    <a:lstStyle/>
                    <a:p>
                      <a:pPr algn="ctr"/>
                      <a:r>
                        <a:rPr lang="en-US" sz="2000" dirty="0"/>
                        <a:t>170</a:t>
                      </a:r>
                    </a:p>
                  </a:txBody>
                  <a:tcPr anchor="ctr"/>
                </a:tc>
                <a:tc>
                  <a:txBody>
                    <a:bodyPr/>
                    <a:lstStyle/>
                    <a:p>
                      <a:pPr algn="ctr"/>
                      <a:r>
                        <a:rPr lang="en-US" sz="2000" dirty="0"/>
                        <a:t>109</a:t>
                      </a:r>
                    </a:p>
                  </a:txBody>
                  <a:tcPr anchor="ctr"/>
                </a:tc>
                <a:extLst>
                  <a:ext uri="{0D108BD9-81ED-4DB2-BD59-A6C34878D82A}">
                    <a16:rowId xmlns:a16="http://schemas.microsoft.com/office/drawing/2014/main" val="10001"/>
                  </a:ext>
                </a:extLst>
              </a:tr>
            </a:tbl>
          </a:graphicData>
        </a:graphic>
      </p:graphicFrame>
      <p:grpSp>
        <p:nvGrpSpPr>
          <p:cNvPr id="13" name="Group 12"/>
          <p:cNvGrpSpPr/>
          <p:nvPr/>
        </p:nvGrpSpPr>
        <p:grpSpPr>
          <a:xfrm>
            <a:off x="5715000" y="4267200"/>
            <a:ext cx="3810000" cy="609600"/>
            <a:chOff x="5715000" y="4267200"/>
            <a:chExt cx="3810000" cy="609600"/>
          </a:xfrm>
        </p:grpSpPr>
        <p:sp>
          <p:nvSpPr>
            <p:cNvPr id="8" name="TextBox 7"/>
            <p:cNvSpPr txBox="1"/>
            <p:nvPr/>
          </p:nvSpPr>
          <p:spPr>
            <a:xfrm>
              <a:off x="6096000" y="4267200"/>
              <a:ext cx="3429000" cy="400110"/>
            </a:xfrm>
            <a:prstGeom prst="rect">
              <a:avLst/>
            </a:prstGeom>
            <a:noFill/>
          </p:spPr>
          <p:txBody>
            <a:bodyPr wrap="square" rtlCol="0">
              <a:spAutoFit/>
            </a:bodyPr>
            <a:lstStyle/>
            <a:p>
              <a:r>
                <a:rPr lang="en-US" sz="2000" b="1" dirty="0">
                  <a:solidFill>
                    <a:srgbClr val="FF0000"/>
                  </a:solidFill>
                </a:rPr>
                <a:t>Smoothed! </a:t>
              </a:r>
            </a:p>
          </p:txBody>
        </p:sp>
        <p:cxnSp>
          <p:nvCxnSpPr>
            <p:cNvPr id="10" name="Straight Arrow Connector 9"/>
            <p:cNvCxnSpPr/>
            <p:nvPr/>
          </p:nvCxnSpPr>
          <p:spPr>
            <a:xfrm flipH="1">
              <a:off x="5715000" y="4495800"/>
              <a:ext cx="38100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182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p:txBody>
          <a:bodyPr/>
          <a:lstStyle/>
          <a:p>
            <a:r>
              <a:rPr lang="en-US" dirty="0"/>
              <a:t>N-gram language models</a:t>
            </a:r>
          </a:p>
          <a:p>
            <a:r>
              <a:rPr lang="en-US" dirty="0"/>
              <a:t>How to generate text documents from </a:t>
            </a:r>
            <a:r>
              <a:rPr lang="en-US"/>
              <a:t>a language model</a:t>
            </a:r>
            <a:endParaRPr lang="en-US" dirty="0"/>
          </a:p>
          <a:p>
            <a:r>
              <a:rPr lang="en-US" dirty="0"/>
              <a:t>How to estimate a language model</a:t>
            </a:r>
          </a:p>
          <a:p>
            <a:r>
              <a:rPr lang="en-US" dirty="0"/>
              <a:t>General idea and different ways of smoothing</a:t>
            </a:r>
          </a:p>
          <a:p>
            <a:r>
              <a:rPr lang="en-US" dirty="0"/>
              <a:t>Language model evaluation</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162467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common misconceptions</a:t>
            </a:r>
          </a:p>
        </p:txBody>
      </p:sp>
      <p:sp>
        <p:nvSpPr>
          <p:cNvPr id="3" name="Content Placeholder 2"/>
          <p:cNvSpPr>
            <a:spLocks noGrp="1"/>
          </p:cNvSpPr>
          <p:nvPr>
            <p:ph idx="1"/>
          </p:nvPr>
        </p:nvSpPr>
        <p:spPr/>
        <p:txBody>
          <a:bodyPr/>
          <a:lstStyle/>
          <a:p>
            <a:r>
              <a:rPr lang="en-US" dirty="0"/>
              <a:t>Vector space model is bag-of-words</a:t>
            </a:r>
          </a:p>
          <a:p>
            <a:r>
              <a:rPr lang="en-US" dirty="0"/>
              <a:t>Bag-of-words is TF-IDF</a:t>
            </a:r>
          </a:p>
          <a:p>
            <a:r>
              <a:rPr lang="en-US" dirty="0"/>
              <a:t>Cosine similarity is superior to Euclidean distance</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CS6501: Text Mining</a:t>
            </a:r>
          </a:p>
        </p:txBody>
      </p:sp>
      <p:sp>
        <p:nvSpPr>
          <p:cNvPr id="6" name="Slide Number Placeholder 5"/>
          <p:cNvSpPr>
            <a:spLocks noGrp="1"/>
          </p:cNvSpPr>
          <p:nvPr>
            <p:ph type="sldNum" sz="quarter" idx="12"/>
          </p:nvPr>
        </p:nvSpPr>
        <p:spPr/>
        <p:txBody>
          <a:bodyPr/>
          <a:lstStyle/>
          <a:p>
            <a:fld id="{2A9F8BE9-47C8-4C45-B88F-68A848B0515F}" type="slidenum">
              <a:rPr lang="en-US" smtClean="0"/>
              <a:t>5</a:t>
            </a:fld>
            <a:endParaRPr lang="en-US"/>
          </a:p>
        </p:txBody>
      </p:sp>
    </p:spTree>
    <p:extLst>
      <p:ext uri="{BB962C8B-B14F-4D97-AF65-F5344CB8AC3E}">
        <p14:creationId xmlns:p14="http://schemas.microsoft.com/office/powerpoint/2010/main" val="201366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a:t>Source-Channel framework </a:t>
            </a:r>
            <a:r>
              <a:rPr lang="en-US" altLang="en-US" baseline="30000" dirty="0"/>
              <a:t>[Shannon 48]</a:t>
            </a:r>
          </a:p>
        </p:txBody>
      </p:sp>
      <p:sp>
        <p:nvSpPr>
          <p:cNvPr id="31749" name="Rectangle 3">
            <a:hlinkClick r:id="rId2"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name="Equation" r:id="rId3" imgW="3124200" imgH="330200" progId="Equation.DSMT4">
                  <p:embed/>
                </p:oleObj>
              </mc:Choice>
              <mc:Fallback>
                <p:oleObj name="Equation" r:id="rId3" imgW="31242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X=Summary                    Y=Document</a:t>
            </a:r>
          </a:p>
        </p:txBody>
      </p:sp>
      <p:sp>
        <p:nvSpPr>
          <p:cNvPr id="3" name="Date Placeholder 2"/>
          <p:cNvSpPr>
            <a:spLocks noGrp="1"/>
          </p:cNvSpPr>
          <p:nvPr>
            <p:ph type="dt" sz="half" idx="10"/>
          </p:nvPr>
        </p:nvSpPr>
        <p:spPr/>
        <p:txBody>
          <a:bodyPr/>
          <a:lstStyle/>
          <a:p>
            <a:r>
              <a:rPr lang="en-US"/>
              <a:t>CS@UVa</a:t>
            </a:r>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concepts of probability </a:t>
            </a:r>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experiment </a:t>
            </a:r>
          </a:p>
          <a:p>
            <a:pPr lvl="1">
              <a:lnSpc>
                <a:spcPct val="90000"/>
              </a:lnSpc>
            </a:pPr>
            <a:r>
              <a:rPr lang="en-US" altLang="en-US" sz="2000" dirty="0"/>
              <a:t>An experiment with uncertain outcome </a:t>
            </a:r>
            <a:r>
              <a:rPr lang="en-US" altLang="en-US" sz="2000" b="0" dirty="0"/>
              <a:t>(e.g., tossing a coin, picking a word from text)</a:t>
            </a:r>
          </a:p>
          <a:p>
            <a:pPr>
              <a:lnSpc>
                <a:spcPct val="90000"/>
              </a:lnSpc>
            </a:pPr>
            <a:r>
              <a:rPr lang="en-US" altLang="en-US" sz="2800" dirty="0"/>
              <a:t>Sample space (S)</a:t>
            </a:r>
          </a:p>
          <a:p>
            <a:pPr lvl="1">
              <a:lnSpc>
                <a:spcPct val="90000"/>
              </a:lnSpc>
            </a:pPr>
            <a:r>
              <a:rPr lang="en-US" altLang="en-US" sz="2400" dirty="0"/>
              <a:t>All possible outcomes of an experiment, e.g., t</a:t>
            </a:r>
            <a:r>
              <a:rPr lang="en-US" altLang="en-US" sz="2400" b="0" dirty="0"/>
              <a:t>ossing 2 fair coins, S={HH, HT, TH, TT}</a:t>
            </a:r>
          </a:p>
          <a:p>
            <a:pPr>
              <a:lnSpc>
                <a:spcPct val="90000"/>
              </a:lnSpc>
            </a:pPr>
            <a:r>
              <a:rPr lang="en-US" altLang="en-US" sz="2800" dirty="0"/>
              <a:t>Event (E)</a:t>
            </a:r>
          </a:p>
          <a:p>
            <a:pPr lvl="1">
              <a:lnSpc>
                <a:spcPct val="90000"/>
              </a:lnSpc>
            </a:pPr>
            <a:r>
              <a:rPr lang="en-US" altLang="en-US" sz="2400" dirty="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S, e.g., </a:t>
            </a:r>
            <a:r>
              <a:rPr lang="en-US" altLang="en-US" sz="2400" b="0" dirty="0">
                <a:sym typeface="Symbol" pitchFamily="18" charset="2"/>
              </a:rPr>
              <a:t>E={HH} (all heads), E={HH,TT} (same face)</a:t>
            </a:r>
          </a:p>
          <a:p>
            <a:pPr lvl="1">
              <a:lnSpc>
                <a:spcPct val="90000"/>
              </a:lnSpc>
            </a:pPr>
            <a:r>
              <a:rPr lang="en-US" altLang="en-US" sz="2400" b="0" dirty="0"/>
              <a:t>Impossible event ({}), certain event (S)	</a:t>
            </a:r>
          </a:p>
          <a:p>
            <a:pPr>
              <a:lnSpc>
                <a:spcPct val="90000"/>
              </a:lnSpc>
            </a:pPr>
            <a:r>
              <a:rPr lang="en-US" altLang="en-US" sz="2800" dirty="0"/>
              <a:t>Probability of event</a:t>
            </a:r>
          </a:p>
          <a:p>
            <a:pPr lvl="1">
              <a:lnSpc>
                <a:spcPct val="90000"/>
              </a:lnSpc>
            </a:pPr>
            <a:r>
              <a:rPr lang="en-US" altLang="en-US" sz="2400" dirty="0"/>
              <a:t>0 ≤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a:t>CS@UVa</a:t>
            </a:r>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a:t>CS@UVa</a:t>
            </a:r>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Probability of events</a:t>
                </a:r>
              </a:p>
              <a:p>
                <a:pPr lvl="1"/>
                <a:r>
                  <a:rPr lang="en-US" dirty="0"/>
                  <a:t>Mutually exclusive events</a:t>
                </a:r>
                <a:endParaRPr lang="en-US" b="0" i="1" dirty="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a:t>CS@UVa</a:t>
            </a:r>
          </a:p>
        </p:txBody>
      </p:sp>
      <p:sp>
        <p:nvSpPr>
          <p:cNvPr id="15" name="Footer Placeholder 14"/>
          <p:cNvSpPr>
            <a:spLocks noGrp="1"/>
          </p:cNvSpPr>
          <p:nvPr>
            <p:ph type="ftr" sz="quarter" idx="11"/>
          </p:nvPr>
        </p:nvSpPr>
        <p:spPr/>
        <p:txBody>
          <a:bodyPr/>
          <a:lstStyle/>
          <a:p>
            <a:r>
              <a:rPr lang="en-US"/>
              <a:t>CS 6501: Text Mining</a:t>
            </a:r>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3D324A8635BB42A1D48D50898287AF" ma:contentTypeVersion="2" ma:contentTypeDescription="Create a new document." ma:contentTypeScope="" ma:versionID="477369be87f18f168c8ba769e7483292">
  <xsd:schema xmlns:xsd="http://www.w3.org/2001/XMLSchema" xmlns:xs="http://www.w3.org/2001/XMLSchema" xmlns:p="http://schemas.microsoft.com/office/2006/metadata/properties" xmlns:ns2="ae23f130-f126-4dab-a05b-af3077373815" targetNamespace="http://schemas.microsoft.com/office/2006/metadata/properties" ma:root="true" ma:fieldsID="94cd39660408ad88957f97de70f5f8fd" ns2:_="">
    <xsd:import namespace="ae23f130-f126-4dab-a05b-af30773738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23f130-f126-4dab-a05b-af30773738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7F043B-288D-4403-9915-D8900EAB57E9}">
  <ds:schemaRef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ae23f130-f126-4dab-a05b-af3077373815"/>
    <ds:schemaRef ds:uri="http://schemas.microsoft.com/office/2006/metadata/properties"/>
  </ds:schemaRefs>
</ds:datastoreItem>
</file>

<file path=customXml/itemProps2.xml><?xml version="1.0" encoding="utf-8"?>
<ds:datastoreItem xmlns:ds="http://schemas.openxmlformats.org/officeDocument/2006/customXml" ds:itemID="{3D1BCB99-069E-422F-8FF0-E358F6DB0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23f130-f126-4dab-a05b-af30773738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CFD412-9C7B-433B-A958-65810FEF1E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2278</TotalTime>
  <Words>2788</Words>
  <Application>Microsoft Office PowerPoint</Application>
  <PresentationFormat>On-screen Show (4:3)</PresentationFormat>
  <Paragraphs>517</Paragraphs>
  <Slides>45</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Calibri</vt:lpstr>
      <vt:lpstr>Cambria Math</vt:lpstr>
      <vt:lpstr>Times New Roman</vt:lpstr>
      <vt:lpstr>Wingdings</vt:lpstr>
      <vt:lpstr>Office Theme</vt:lpstr>
      <vt:lpstr>Equation</vt:lpstr>
      <vt:lpstr>Language Modelling </vt:lpstr>
      <vt:lpstr>What is a statistical LM?</vt:lpstr>
      <vt:lpstr>Why is a LM useful?</vt:lpstr>
      <vt:lpstr>Measure the fluency of documents</vt:lpstr>
      <vt:lpstr>Recap: common misconceptions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Recap: unigram language model</vt:lpstr>
      <vt:lpstr>Recap: how to generate text from an N-gram language model?</vt:lpstr>
      <vt:lpstr>Estimation of language models</vt:lpstr>
      <vt:lpstr>Sampling with replacement</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Schriever, Mark J.</cp:lastModifiedBy>
  <cp:revision>127</cp:revision>
  <dcterms:created xsi:type="dcterms:W3CDTF">2014-08-05T02:17:53Z</dcterms:created>
  <dcterms:modified xsi:type="dcterms:W3CDTF">2021-01-13T20:28:53Z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0x010100843D324A8635BB42A1D48D50898287AF</vt:lpwstr>
  </property>
</Properties>
</file>