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706" r:id="rId1"/>
  </p:sldMasterIdLst>
  <p:notesMasterIdLst>
    <p:notesMasterId r:id="rId12"/>
  </p:notesMasterIdLst>
  <p:sldIdLst>
    <p:sldId id="261" r:id="rId2"/>
    <p:sldId id="267" r:id="rId3"/>
    <p:sldId id="265" r:id="rId4"/>
    <p:sldId id="268" r:id="rId5"/>
    <p:sldId id="262" r:id="rId6"/>
    <p:sldId id="271" r:id="rId7"/>
    <p:sldId id="269" r:id="rId8"/>
    <p:sldId id="270" r:id="rId9"/>
    <p:sldId id="272" r:id="rId10"/>
    <p:sldId id="260" r:id="rId11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013BB-223A-4A7A-A9B6-504A14290792}" type="datetimeFigureOut">
              <a:rPr lang="nb-NO" smtClean="0"/>
              <a:t>20.06.2020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BF349-27A5-44C1-8C69-2C3879FAD2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6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698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troduction: logo and nam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4835" y="2572200"/>
            <a:ext cx="5662330" cy="1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65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: animated logo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2365579"/>
            <a:ext cx="2520000" cy="21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ctrTitle"/>
          </p:nvPr>
        </p:nvSpPr>
        <p:spPr>
          <a:xfrm>
            <a:off x="695325" y="2617200"/>
            <a:ext cx="10728675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2" name="Undertittel 2"/>
          <p:cNvSpPr>
            <a:spLocks noGrp="1"/>
          </p:cNvSpPr>
          <p:nvPr>
            <p:ph type="subTitle" idx="1"/>
          </p:nvPr>
        </p:nvSpPr>
        <p:spPr>
          <a:xfrm>
            <a:off x="695325" y="3502800"/>
            <a:ext cx="10728675" cy="369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4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3956400"/>
            <a:ext cx="10728675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6" name="Plassholder f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10821600" y="406800"/>
            <a:ext cx="676800" cy="54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.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1"/>
          </p:nvPr>
        </p:nvSpPr>
        <p:spPr>
          <a:xfrm>
            <a:off x="695325" y="6264000"/>
            <a:ext cx="2815875" cy="203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Norwegian University of Life Sciences</a:t>
            </a:r>
            <a:endParaRPr lang="nb-NO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1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background covering the entire sur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864000" anchor="ctr" anchorCtr="1"/>
          <a:lstStyle>
            <a:lvl1pPr marL="0" indent="0">
              <a:buNone/>
              <a:defRPr/>
            </a:lvl1pPr>
          </a:lstStyle>
          <a:p>
            <a:r>
              <a:rPr lang="nb-NO"/>
              <a:t>Click ikon to insert picture covering the entire surface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2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1080135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0544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3" name="Rett linje 2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1270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ssholder for bilde 9"/>
          <p:cNvSpPr>
            <a:spLocks noGrp="1"/>
          </p:cNvSpPr>
          <p:nvPr>
            <p:ph type="pic" sz="quarter" idx="13" hasCustomPrompt="1"/>
          </p:nvPr>
        </p:nvSpPr>
        <p:spPr>
          <a:xfrm>
            <a:off x="694800" y="1800000"/>
            <a:ext cx="10801875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Click ikon to insert picture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04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6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399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/>
          <p:cNvSpPr>
            <a:spLocks noGrp="1"/>
          </p:cNvSpPr>
          <p:nvPr>
            <p:ph type="ctrTitle"/>
          </p:nvPr>
        </p:nvSpPr>
        <p:spPr>
          <a:xfrm>
            <a:off x="768000" y="2205000"/>
            <a:ext cx="10656000" cy="738664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4" name="TekstSylinder 3"/>
          <p:cNvSpPr txBox="1"/>
          <p:nvPr userDrawn="1"/>
        </p:nvSpPr>
        <p:spPr>
          <a:xfrm>
            <a:off x="551384" y="4077072"/>
            <a:ext cx="1224136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00" y="4051894"/>
            <a:ext cx="10692000" cy="232943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1600" y="406800"/>
            <a:ext cx="676800" cy="5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822957" y="405000"/>
            <a:ext cx="673043" cy="540000"/>
          </a:xfrm>
          <a:prstGeom prst="rect">
            <a:avLst/>
          </a:prstGeom>
        </p:spPr>
      </p:pic>
      <p:sp>
        <p:nvSpPr>
          <p:cNvPr id="8" name="Plassholder for tittel 7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4" name="Rett linje 3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009D7F"/>
                </a:solidFill>
              </a:defRPr>
            </a:lvl1pPr>
          </a:lstStyle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4"/>
          </p:nvPr>
        </p:nvSpPr>
        <p:spPr>
          <a:xfrm>
            <a:off x="695325" y="6264000"/>
            <a:ext cx="2743200" cy="2031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09D7F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14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2" r:id="rId4"/>
    <p:sldLayoutId id="2147483720" r:id="rId5"/>
    <p:sldLayoutId id="2147483724" r:id="rId6"/>
    <p:sldLayoutId id="2147483721" r:id="rId7"/>
    <p:sldLayoutId id="2147483723" r:id="rId8"/>
    <p:sldLayoutId id="214748372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09D7F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6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2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BioSim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INF200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By </a:t>
            </a:r>
            <a:r>
              <a:rPr lang="nb-NO" dirty="0" err="1"/>
              <a:t>Ashesh</a:t>
            </a:r>
            <a:r>
              <a:rPr lang="nb-NO" dirty="0"/>
              <a:t> </a:t>
            </a:r>
            <a:r>
              <a:rPr lang="nb-NO" dirty="0" err="1"/>
              <a:t>Raj</a:t>
            </a:r>
            <a:r>
              <a:rPr lang="nb-NO" dirty="0"/>
              <a:t> </a:t>
            </a:r>
            <a:r>
              <a:rPr lang="nb-NO" dirty="0" err="1"/>
              <a:t>Gnawali</a:t>
            </a:r>
            <a:r>
              <a:rPr lang="nb-NO" dirty="0"/>
              <a:t> and Martin Bø	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22.06.2020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36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Thank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for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attention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0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15EC34A-617D-47AF-B4DC-3A48E2F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800" y="1800000"/>
            <a:ext cx="5112000" cy="4140000"/>
          </a:xfrm>
        </p:spPr>
        <p:txBody>
          <a:bodyPr/>
          <a:lstStyle/>
          <a:p>
            <a:r>
              <a:rPr lang="en-US" dirty="0"/>
              <a:t>Parent class “Fauna”</a:t>
            </a:r>
          </a:p>
          <a:p>
            <a:pPr lvl="1"/>
            <a:r>
              <a:rPr lang="en-US" dirty="0"/>
              <a:t>Child classes</a:t>
            </a:r>
          </a:p>
          <a:p>
            <a:pPr lvl="2"/>
            <a:r>
              <a:rPr lang="en-US" dirty="0"/>
              <a:t>Herbivore</a:t>
            </a:r>
          </a:p>
          <a:p>
            <a:pPr lvl="2"/>
            <a:r>
              <a:rPr lang="en-US" dirty="0"/>
              <a:t>Carnivore</a:t>
            </a:r>
          </a:p>
          <a:p>
            <a:pPr lvl="1"/>
            <a:r>
              <a:rPr lang="en-US" dirty="0"/>
              <a:t>All methods in Fauna apply for both animals, besides the probability of killing which is specific for the carnivores</a:t>
            </a:r>
          </a:p>
        </p:txBody>
      </p:sp>
      <p:pic>
        <p:nvPicPr>
          <p:cNvPr id="11" name="Plassholder for bilde 10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ABA79943-4799-44A3-BF3C-42E027D0CB3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/>
          <a:srcRect r="8315" b="-3"/>
          <a:stretch/>
        </p:blipFill>
        <p:spPr>
          <a:xfrm>
            <a:off x="695325" y="1845000"/>
            <a:ext cx="5112000" cy="4140000"/>
          </a:xfrm>
          <a:prstGeom prst="rect">
            <a:avLst/>
          </a:prstGeom>
          <a:noFill/>
        </p:spPr>
      </p:pic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1</a:t>
            </a:fld>
            <a:endParaRPr lang="nb-NO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</p:spPr>
        <p:txBody>
          <a:bodyPr wrap="none" anchor="ctr">
            <a:normAutofit/>
          </a:bodyPr>
          <a:lstStyle/>
          <a:p>
            <a:r>
              <a:rPr lang="nb-NO" dirty="0" err="1"/>
              <a:t>Brief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of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- Fauna</a:t>
            </a:r>
          </a:p>
        </p:txBody>
      </p:sp>
    </p:spTree>
    <p:extLst>
      <p:ext uri="{BB962C8B-B14F-4D97-AF65-F5344CB8AC3E}">
        <p14:creationId xmlns:p14="http://schemas.microsoft.com/office/powerpoint/2010/main" val="286544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2">
            <a:extLst>
              <a:ext uri="{FF2B5EF4-FFF2-40B4-BE49-F238E27FC236}">
                <a16:creationId xmlns:a16="http://schemas.microsoft.com/office/drawing/2014/main" id="{811E5938-49C2-4B5B-B223-CFDB2B41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0" y="916482"/>
            <a:ext cx="9588500" cy="533400"/>
          </a:xfrm>
        </p:spPr>
        <p:txBody>
          <a:bodyPr wrap="none" anchor="ctr">
            <a:normAutofit/>
          </a:bodyPr>
          <a:lstStyle/>
          <a:p>
            <a:r>
              <a:rPr lang="nb-NO" dirty="0" err="1"/>
              <a:t>Brief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of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- Landscape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23A521-CC18-4D25-8127-D4DC37E5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000" y="1496788"/>
            <a:ext cx="5112000" cy="4444730"/>
          </a:xfrm>
        </p:spPr>
        <p:txBody>
          <a:bodyPr/>
          <a:lstStyle/>
          <a:p>
            <a:r>
              <a:rPr lang="en-US" sz="1800" dirty="0"/>
              <a:t>Parent class “Landscape”, includes common methods for all landscape types</a:t>
            </a:r>
          </a:p>
          <a:p>
            <a:pPr lvl="1"/>
            <a:r>
              <a:rPr lang="en-US" sz="1800" dirty="0"/>
              <a:t>Child classes Highland, Lowland, Water and Desert</a:t>
            </a:r>
          </a:p>
          <a:p>
            <a:pPr lvl="2"/>
            <a:r>
              <a:rPr lang="en-US" sz="1800" dirty="0"/>
              <a:t>These have slightly different parameters and values where the desert is migratable and contains no food for herbivores. Water is also not migratable</a:t>
            </a:r>
          </a:p>
          <a:p>
            <a:pPr lvl="1"/>
            <a:r>
              <a:rPr lang="en-US" sz="1800" dirty="0"/>
              <a:t>Most functions in landscape are used in the lifecycle method in the island class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pic>
        <p:nvPicPr>
          <p:cNvPr id="8" name="Plassholder for innhold 7" descr="Et bilde som inneholder skjermbilde, svart, overvåke, skjerm&#10;&#10;Automatisk generert beskrivelse">
            <a:extLst>
              <a:ext uri="{FF2B5EF4-FFF2-40B4-BE49-F238E27FC236}">
                <a16:creationId xmlns:a16="http://schemas.microsoft.com/office/drawing/2014/main" id="{D78D1A09-4650-48F3-8EB0-7B197085A6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695324" y="2133000"/>
            <a:ext cx="5589151" cy="3535138"/>
          </a:xfrm>
          <a:noFill/>
        </p:spPr>
      </p:pic>
      <p:sp>
        <p:nvSpPr>
          <p:cNvPr id="4" name="Plassholder for bunntekst 3"/>
          <p:cNvSpPr>
            <a:spLocks noGrp="1"/>
          </p:cNvSpPr>
          <p:nvPr>
            <p:ph type="ftr" sz="quarter" idx="14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142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bilde 7" descr="Et bilde som inneholder skjermbilde, telefon&#10;&#10;Automatisk generert beskrivelse">
            <a:extLst>
              <a:ext uri="{FF2B5EF4-FFF2-40B4-BE49-F238E27FC236}">
                <a16:creationId xmlns:a16="http://schemas.microsoft.com/office/drawing/2014/main" id="{E8183411-F8A4-41C6-B291-7013CDADC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1603111"/>
            <a:ext cx="3363000" cy="4535740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B71F5A-2D28-49B0-B30F-2C4C4C41068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92000" y="1773437"/>
            <a:ext cx="5112000" cy="4140000"/>
          </a:xfrm>
        </p:spPr>
        <p:txBody>
          <a:bodyPr/>
          <a:lstStyle/>
          <a:p>
            <a:r>
              <a:rPr lang="en-US" sz="1800" dirty="0"/>
              <a:t>The Island only contains one class, Island.</a:t>
            </a:r>
          </a:p>
          <a:p>
            <a:pPr lvl="1"/>
            <a:r>
              <a:rPr lang="en-US" sz="1800" dirty="0"/>
              <a:t>Here the multiline string input is converted to a 2D array and made to include landscape objects</a:t>
            </a:r>
          </a:p>
          <a:p>
            <a:pPr lvl="1"/>
            <a:r>
              <a:rPr lang="en-US" sz="1800" dirty="0"/>
              <a:t>This is where the map and animals are added according to the cells specified. </a:t>
            </a:r>
          </a:p>
          <a:p>
            <a:pPr lvl="1"/>
            <a:r>
              <a:rPr lang="en-US" sz="1800" dirty="0"/>
              <a:t>Methods involving migration and location is in the island class, which refers to landscape types in the landscape class.</a:t>
            </a:r>
          </a:p>
          <a:p>
            <a:pPr lvl="1"/>
            <a:endParaRPr lang="en-US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3</a:t>
            </a:fld>
            <a:endParaRPr lang="nb-NO"/>
          </a:p>
        </p:txBody>
      </p:sp>
      <p:sp>
        <p:nvSpPr>
          <p:cNvPr id="6" name="Tittel 2">
            <a:extLst>
              <a:ext uri="{FF2B5EF4-FFF2-40B4-BE49-F238E27FC236}">
                <a16:creationId xmlns:a16="http://schemas.microsoft.com/office/drawing/2014/main" id="{8D9972C9-E088-47C6-9D64-FFE144C5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4563"/>
            <a:ext cx="9588500" cy="533400"/>
          </a:xfrm>
        </p:spPr>
        <p:txBody>
          <a:bodyPr wrap="none" anchor="ctr">
            <a:normAutofit/>
          </a:bodyPr>
          <a:lstStyle/>
          <a:p>
            <a:r>
              <a:rPr lang="nb-NO" dirty="0" err="1"/>
              <a:t>Brief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of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- Island</a:t>
            </a:r>
          </a:p>
        </p:txBody>
      </p:sp>
    </p:spTree>
    <p:extLst>
      <p:ext uri="{BB962C8B-B14F-4D97-AF65-F5344CB8AC3E}">
        <p14:creationId xmlns:p14="http://schemas.microsoft.com/office/powerpoint/2010/main" val="162656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Optimization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4</a:t>
            </a:fld>
            <a:endParaRPr lang="nb-NO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433E8BBB-CA1D-4186-BC97-116DD02A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2" y="4797000"/>
            <a:ext cx="10790171" cy="1467000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849AF304-1D11-4938-9D42-20B477AE0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32" y="3176494"/>
            <a:ext cx="10288081" cy="1620506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025949F6-2F8E-4EF2-9D10-3E1A7C402F23}"/>
              </a:ext>
            </a:extLst>
          </p:cNvPr>
          <p:cNvSpPr txBox="1"/>
          <p:nvPr/>
        </p:nvSpPr>
        <p:spPr>
          <a:xfrm>
            <a:off x="676358" y="1629000"/>
            <a:ext cx="7435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By </a:t>
            </a:r>
            <a:r>
              <a:rPr lang="nb-NO" dirty="0" err="1"/>
              <a:t>changing</a:t>
            </a:r>
            <a:r>
              <a:rPr lang="nb-NO" dirty="0"/>
              <a:t> </a:t>
            </a:r>
            <a:r>
              <a:rPr lang="nb-NO" dirty="0" err="1"/>
              <a:t>numpy.exp</a:t>
            </a:r>
            <a:r>
              <a:rPr lang="nb-NO" dirty="0"/>
              <a:t> to </a:t>
            </a:r>
            <a:r>
              <a:rPr lang="nb-NO" dirty="0" err="1"/>
              <a:t>math.e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calculation</a:t>
            </a:r>
            <a:r>
              <a:rPr lang="nb-NO" dirty="0"/>
              <a:t> of </a:t>
            </a:r>
            <a:r>
              <a:rPr lang="nb-NO" dirty="0" err="1"/>
              <a:t>fitness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program ran </a:t>
            </a:r>
            <a:r>
              <a:rPr lang="nb-NO" dirty="0" err="1"/>
              <a:t>twice</a:t>
            </a:r>
            <a:r>
              <a:rPr lang="nb-NO" dirty="0"/>
              <a:t> as fast. This test </a:t>
            </a:r>
            <a:r>
              <a:rPr lang="nb-NO" dirty="0" err="1"/>
              <a:t>was</a:t>
            </a:r>
            <a:r>
              <a:rPr lang="nb-NO" dirty="0"/>
              <a:t> run for 300 </a:t>
            </a:r>
            <a:r>
              <a:rPr lang="nb-NO" dirty="0" err="1"/>
              <a:t>years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carnivores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introduced</a:t>
            </a:r>
            <a:r>
              <a:rPr lang="nb-NO" dirty="0"/>
              <a:t> after 100 </a:t>
            </a:r>
            <a:r>
              <a:rPr lang="nb-NO" dirty="0" err="1"/>
              <a:t>years</a:t>
            </a:r>
            <a:r>
              <a:rPr lang="nb-N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595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1E9F05-C6BA-4A26-80FD-7A3D0D43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Possible</a:t>
            </a:r>
            <a:r>
              <a:rPr lang="nb-NO" dirty="0"/>
              <a:t>  </a:t>
            </a:r>
            <a:r>
              <a:rPr lang="nb-NO" dirty="0" err="1"/>
              <a:t>improvements</a:t>
            </a:r>
            <a:endParaRPr lang="nb-NO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FF9401F1-506B-4A87-86F2-91F5CA5130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EDB4FC-EE54-4C40-83A9-EE2CE42FE1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C30280-8F28-466A-8DB0-B30706E97B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5</a:t>
            </a:fld>
            <a:endParaRPr lang="nb-NO"/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7B1D4C48-5121-4393-BDAE-6D92F9A0E9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5325" y="1800225"/>
            <a:ext cx="5111750" cy="335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 </a:t>
            </a:r>
            <a:r>
              <a:rPr lang="nb-NO" dirty="0" err="1"/>
              <a:t>optimization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be </a:t>
            </a:r>
            <a:r>
              <a:rPr lang="nb-NO" dirty="0" err="1"/>
              <a:t>improved</a:t>
            </a:r>
            <a:r>
              <a:rPr lang="nb-NO" dirty="0"/>
              <a:t> </a:t>
            </a:r>
            <a:r>
              <a:rPr lang="nb-NO" dirty="0" err="1"/>
              <a:t>further</a:t>
            </a:r>
            <a:r>
              <a:rPr lang="nb-NO" dirty="0"/>
              <a:t> by splitting </a:t>
            </a:r>
            <a:r>
              <a:rPr lang="nb-NO" dirty="0" err="1"/>
              <a:t>functions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calculation</a:t>
            </a:r>
            <a:r>
              <a:rPr lang="nb-NO" dirty="0"/>
              <a:t> in </a:t>
            </a:r>
            <a:r>
              <a:rPr lang="nb-NO" dirty="0" err="1"/>
              <a:t>two</a:t>
            </a:r>
            <a:r>
              <a:rPr lang="nb-NO" dirty="0"/>
              <a:t>,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part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calculation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returns</a:t>
            </a:r>
            <a:r>
              <a:rPr lang="nb-NO" dirty="0"/>
              <a:t> a </a:t>
            </a:r>
            <a:r>
              <a:rPr lang="nb-NO" dirty="0" err="1"/>
              <a:t>bool</a:t>
            </a:r>
            <a:r>
              <a:rPr lang="nb-NO" dirty="0"/>
              <a:t> by </a:t>
            </a:r>
            <a:r>
              <a:rPr lang="nb-NO" dirty="0" err="1"/>
              <a:t>checking</a:t>
            </a:r>
            <a:r>
              <a:rPr lang="nb-NO" dirty="0"/>
              <a:t> multiple </a:t>
            </a:r>
            <a:r>
              <a:rPr lang="nb-NO" dirty="0" err="1"/>
              <a:t>conditions</a:t>
            </a:r>
            <a:r>
              <a:rPr lang="nb-NO" dirty="0"/>
              <a:t>. This </a:t>
            </a:r>
            <a:r>
              <a:rPr lang="nb-NO" dirty="0" err="1"/>
              <a:t>allowes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usage</a:t>
            </a:r>
            <a:r>
              <a:rPr lang="nb-NO" dirty="0"/>
              <a:t> of </a:t>
            </a:r>
            <a:r>
              <a:rPr lang="nb-NO" dirty="0" err="1"/>
              <a:t>packages</a:t>
            </a:r>
            <a:r>
              <a:rPr lang="nb-NO" dirty="0"/>
              <a:t> like </a:t>
            </a:r>
            <a:r>
              <a:rPr lang="nb-NO" dirty="0" err="1"/>
              <a:t>numba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@</a:t>
            </a:r>
            <a:r>
              <a:rPr lang="nb-NO" dirty="0" err="1"/>
              <a:t>jit</a:t>
            </a:r>
            <a:r>
              <a:rPr lang="nb-NO" dirty="0"/>
              <a:t> </a:t>
            </a:r>
            <a:r>
              <a:rPr lang="nb-NO" dirty="0" err="1"/>
              <a:t>decorator</a:t>
            </a:r>
            <a:r>
              <a:rPr lang="nb-NO" dirty="0"/>
              <a:t> to speed up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calculations</a:t>
            </a:r>
            <a:r>
              <a:rPr lang="nb-NO" dirty="0"/>
              <a:t>.</a:t>
            </a:r>
          </a:p>
          <a:p>
            <a:r>
              <a:rPr lang="nb-NO" dirty="0"/>
              <a:t>@</a:t>
            </a:r>
            <a:r>
              <a:rPr lang="nb-NO" dirty="0" err="1"/>
              <a:t>njit</a:t>
            </a:r>
            <a:r>
              <a:rPr lang="nb-NO" dirty="0"/>
              <a:t>(</a:t>
            </a:r>
            <a:r>
              <a:rPr lang="nb-NO" dirty="0" err="1"/>
              <a:t>parallel</a:t>
            </a:r>
            <a:r>
              <a:rPr lang="nb-NO" dirty="0"/>
              <a:t> = True, </a:t>
            </a:r>
            <a:r>
              <a:rPr lang="nb-NO" dirty="0" err="1"/>
              <a:t>fastmath</a:t>
            </a:r>
            <a:r>
              <a:rPr lang="nb-NO" dirty="0"/>
              <a:t>= True)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2B63DD22-6379-4D11-B2B7-29CD5B0C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75" y="1704894"/>
            <a:ext cx="6384925" cy="27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6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0"/>
          </p:nvPr>
        </p:nvSpPr>
        <p:spPr>
          <a:xfrm>
            <a:off x="696374" y="1800000"/>
            <a:ext cx="5399625" cy="4365000"/>
          </a:xfrm>
        </p:spPr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written</a:t>
            </a:r>
            <a:r>
              <a:rPr lang="nb-NO" dirty="0"/>
              <a:t> a </a:t>
            </a:r>
            <a:r>
              <a:rPr lang="nb-NO" dirty="0" err="1"/>
              <a:t>variety</a:t>
            </a:r>
            <a:r>
              <a:rPr lang="nb-NO" dirty="0"/>
              <a:t> of tests </a:t>
            </a:r>
            <a:r>
              <a:rPr lang="nb-NO" dirty="0" err="1"/>
              <a:t>covering</a:t>
            </a:r>
            <a:r>
              <a:rPr lang="nb-NO" dirty="0"/>
              <a:t> all </a:t>
            </a:r>
            <a:r>
              <a:rPr lang="nb-NO" dirty="0" err="1"/>
              <a:t>the</a:t>
            </a:r>
            <a:r>
              <a:rPr lang="nb-NO" dirty="0"/>
              <a:t> major parts of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. Test-driven </a:t>
            </a:r>
            <a:r>
              <a:rPr lang="nb-NO" dirty="0" err="1"/>
              <a:t>development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starting</a:t>
            </a:r>
            <a:r>
              <a:rPr lang="nb-NO" dirty="0"/>
              <a:t> </a:t>
            </a:r>
            <a:r>
              <a:rPr lang="nb-NO" dirty="0" err="1"/>
              <a:t>point</a:t>
            </a:r>
            <a:r>
              <a:rPr lang="nb-NO" dirty="0"/>
              <a:t>,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tried</a:t>
            </a:r>
            <a:r>
              <a:rPr lang="nb-NO" dirty="0"/>
              <a:t> to </a:t>
            </a:r>
            <a:r>
              <a:rPr lang="nb-NO" dirty="0" err="1"/>
              <a:t>write</a:t>
            </a:r>
            <a:r>
              <a:rPr lang="nb-NO" dirty="0"/>
              <a:t> tests and make sure to pass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moving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. </a:t>
            </a:r>
            <a:r>
              <a:rPr lang="nb-NO" dirty="0" err="1"/>
              <a:t>We</a:t>
            </a:r>
            <a:r>
              <a:rPr lang="nb-NO" dirty="0"/>
              <a:t> used </a:t>
            </a:r>
            <a:r>
              <a:rPr lang="nb-NO" dirty="0" err="1"/>
              <a:t>kanban</a:t>
            </a:r>
            <a:r>
              <a:rPr lang="nb-NO" dirty="0"/>
              <a:t> </a:t>
            </a:r>
            <a:r>
              <a:rPr lang="nb-NO" dirty="0" err="1"/>
              <a:t>cards</a:t>
            </a:r>
            <a:r>
              <a:rPr lang="nb-NO" dirty="0"/>
              <a:t> in </a:t>
            </a:r>
            <a:r>
              <a:rPr lang="nb-NO" dirty="0" err="1"/>
              <a:t>Github</a:t>
            </a:r>
            <a:r>
              <a:rPr lang="nb-NO" dirty="0"/>
              <a:t> to list </a:t>
            </a:r>
            <a:r>
              <a:rPr lang="nb-NO" dirty="0" err="1"/>
              <a:t>issues</a:t>
            </a:r>
            <a:r>
              <a:rPr lang="nb-NO" dirty="0"/>
              <a:t> </a:t>
            </a:r>
            <a:r>
              <a:rPr lang="nb-NO" dirty="0" err="1"/>
              <a:t>describing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problems and </a:t>
            </a:r>
            <a:r>
              <a:rPr lang="nb-NO" dirty="0" err="1"/>
              <a:t>programmed</a:t>
            </a:r>
            <a:r>
              <a:rPr lang="nb-NO" dirty="0"/>
              <a:t> </a:t>
            </a:r>
            <a:r>
              <a:rPr lang="nb-NO" dirty="0" err="1"/>
              <a:t>parallely</a:t>
            </a:r>
            <a:endParaRPr lang="nb-NO" dirty="0"/>
          </a:p>
          <a:p>
            <a:r>
              <a:rPr lang="nb-NO" dirty="0"/>
              <a:t>Our tests cover most of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, and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ran tests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coverage</a:t>
            </a:r>
            <a:r>
              <a:rPr lang="nb-NO" dirty="0"/>
              <a:t> in </a:t>
            </a:r>
            <a:r>
              <a:rPr lang="nb-NO" dirty="0" err="1"/>
              <a:t>pycharm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: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coverage</a:t>
            </a:r>
            <a:r>
              <a:rPr lang="nb-NO" dirty="0"/>
              <a:t> and </a:t>
            </a:r>
            <a:r>
              <a:rPr lang="nb-NO" dirty="0" err="1"/>
              <a:t>reliability</a:t>
            </a:r>
            <a:endParaRPr lang="nb-NO" dirty="0"/>
          </a:p>
        </p:txBody>
      </p:sp>
      <p:pic>
        <p:nvPicPr>
          <p:cNvPr id="10" name="Plassholder for innhold 9" descr="Et bilde som inneholder skjermbilde, skjerm, overvåke, svart&#10;&#10;Automatisk generert beskrivelse">
            <a:extLst>
              <a:ext uri="{FF2B5EF4-FFF2-40B4-BE49-F238E27FC236}">
                <a16:creationId xmlns:a16="http://schemas.microsoft.com/office/drawing/2014/main" id="{42086F2C-EA3E-463D-8911-CDAF5F435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000" y="2277000"/>
            <a:ext cx="5915462" cy="2304000"/>
          </a:xfrm>
        </p:spPr>
      </p:pic>
    </p:spTree>
    <p:extLst>
      <p:ext uri="{BB962C8B-B14F-4D97-AF65-F5344CB8AC3E}">
        <p14:creationId xmlns:p14="http://schemas.microsoft.com/office/powerpoint/2010/main" val="390841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111D8749-4563-41CA-8C21-19CDAFEC4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000" y="2133000"/>
            <a:ext cx="5353412" cy="1440000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1C4E84-4F69-4197-845C-6D6C342AFB3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nb-NO" sz="1800" dirty="0"/>
              <a:t>The </a:t>
            </a:r>
            <a:r>
              <a:rPr lang="nb-NO" sz="1800" dirty="0" err="1"/>
              <a:t>picture</a:t>
            </a:r>
            <a:r>
              <a:rPr lang="nb-NO" sz="1800" dirty="0"/>
              <a:t>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right shows an </a:t>
            </a:r>
            <a:r>
              <a:rPr lang="nb-NO" sz="1800" dirty="0" err="1"/>
              <a:t>example</a:t>
            </a:r>
            <a:r>
              <a:rPr lang="nb-NO" sz="1800" dirty="0"/>
              <a:t> of </a:t>
            </a:r>
            <a:r>
              <a:rPr lang="nb-NO" sz="1800" dirty="0" err="1"/>
              <a:t>one</a:t>
            </a:r>
            <a:r>
              <a:rPr lang="nb-NO" sz="1800" dirty="0"/>
              <a:t> of </a:t>
            </a:r>
            <a:r>
              <a:rPr lang="nb-NO" sz="1800" dirty="0" err="1"/>
              <a:t>our</a:t>
            </a:r>
            <a:r>
              <a:rPr lang="nb-NO" sz="1800" dirty="0"/>
              <a:t> </a:t>
            </a:r>
            <a:r>
              <a:rPr lang="nb-NO" sz="1800" dirty="0" err="1"/>
              <a:t>methods</a:t>
            </a:r>
            <a:r>
              <a:rPr lang="nb-NO" sz="1800" dirty="0"/>
              <a:t>. It </a:t>
            </a:r>
            <a:r>
              <a:rPr lang="nb-NO" sz="1800" dirty="0" err="1"/>
              <a:t>updates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animals</a:t>
            </a:r>
            <a:r>
              <a:rPr lang="nb-NO" sz="1800" dirty="0"/>
              <a:t> </a:t>
            </a:r>
            <a:r>
              <a:rPr lang="nb-NO" sz="1800" dirty="0" err="1"/>
              <a:t>weight</a:t>
            </a:r>
            <a:r>
              <a:rPr lang="nb-NO" sz="1800" dirty="0"/>
              <a:t> after </a:t>
            </a:r>
            <a:r>
              <a:rPr lang="nb-NO" sz="1800" dirty="0" err="1"/>
              <a:t>eating</a:t>
            </a:r>
            <a:r>
              <a:rPr lang="nb-NO" sz="1800" dirty="0"/>
              <a:t>. Variables </a:t>
            </a:r>
            <a:r>
              <a:rPr lang="nb-NO" sz="1800" dirty="0" err="1"/>
              <a:t>names</a:t>
            </a:r>
            <a:r>
              <a:rPr lang="nb-NO" sz="1800" dirty="0"/>
              <a:t>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chosen</a:t>
            </a:r>
            <a:r>
              <a:rPr lang="nb-NO" sz="1800" dirty="0"/>
              <a:t> </a:t>
            </a:r>
            <a:r>
              <a:rPr lang="nb-NO" sz="1800" dirty="0" err="1"/>
              <a:t>such</a:t>
            </a:r>
            <a:r>
              <a:rPr lang="nb-NO" sz="1800" dirty="0"/>
              <a:t> that it is </a:t>
            </a:r>
            <a:r>
              <a:rPr lang="nb-NO" sz="1800" dirty="0" err="1"/>
              <a:t>easily</a:t>
            </a:r>
            <a:r>
              <a:rPr lang="nb-NO" sz="1800" dirty="0"/>
              <a:t> </a:t>
            </a:r>
            <a:r>
              <a:rPr lang="nb-NO" sz="1800" dirty="0" err="1"/>
              <a:t>readable</a:t>
            </a:r>
            <a:r>
              <a:rPr lang="nb-NO" sz="1800" dirty="0"/>
              <a:t> and </a:t>
            </a:r>
            <a:r>
              <a:rPr lang="nb-NO" sz="1800" dirty="0" err="1"/>
              <a:t>understandable</a:t>
            </a:r>
            <a:r>
              <a:rPr lang="nb-NO" sz="1800" dirty="0"/>
              <a:t>, </a:t>
            </a:r>
            <a:r>
              <a:rPr lang="nb-NO" sz="1800" dirty="0" err="1"/>
              <a:t>even</a:t>
            </a:r>
            <a:r>
              <a:rPr lang="nb-NO" sz="1800" dirty="0"/>
              <a:t> for </a:t>
            </a:r>
            <a:r>
              <a:rPr lang="nb-NO" sz="1800" dirty="0" err="1"/>
              <a:t>unexperienced</a:t>
            </a:r>
            <a:r>
              <a:rPr lang="nb-NO" sz="1800" dirty="0"/>
              <a:t> programmers. </a:t>
            </a:r>
          </a:p>
          <a:p>
            <a:r>
              <a:rPr lang="nb-NO" sz="1800" dirty="0"/>
              <a:t>The </a:t>
            </a:r>
            <a:r>
              <a:rPr lang="nb-NO" sz="1800" dirty="0" err="1"/>
              <a:t>doc</a:t>
            </a:r>
            <a:r>
              <a:rPr lang="nb-NO" sz="1800" dirty="0"/>
              <a:t> </a:t>
            </a:r>
            <a:r>
              <a:rPr lang="nb-NO" sz="1800" dirty="0" err="1"/>
              <a:t>strings</a:t>
            </a:r>
            <a:r>
              <a:rPr lang="nb-NO" sz="1800" dirty="0"/>
              <a:t>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detailed</a:t>
            </a:r>
            <a:r>
              <a:rPr lang="nb-NO" sz="1800" dirty="0"/>
              <a:t> </a:t>
            </a:r>
            <a:r>
              <a:rPr lang="nb-NO" sz="1800" dirty="0" err="1"/>
              <a:t>enough</a:t>
            </a:r>
            <a:r>
              <a:rPr lang="nb-NO" sz="1800" dirty="0"/>
              <a:t> that it </a:t>
            </a:r>
            <a:r>
              <a:rPr lang="nb-NO" sz="1800" dirty="0" err="1"/>
              <a:t>explains</a:t>
            </a:r>
            <a:r>
              <a:rPr lang="nb-NO" sz="1800" dirty="0"/>
              <a:t> </a:t>
            </a:r>
            <a:r>
              <a:rPr lang="nb-NO" sz="1800" dirty="0" err="1"/>
              <a:t>what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function</a:t>
            </a:r>
            <a:r>
              <a:rPr lang="nb-NO" sz="1800" dirty="0"/>
              <a:t> </a:t>
            </a:r>
            <a:r>
              <a:rPr lang="nb-NO" sz="1800" dirty="0" err="1"/>
              <a:t>does</a:t>
            </a:r>
            <a:r>
              <a:rPr lang="nb-NO" sz="1800" dirty="0"/>
              <a:t>.</a:t>
            </a:r>
          </a:p>
          <a:p>
            <a:r>
              <a:rPr lang="nb-NO" sz="1800" dirty="0"/>
              <a:t>Thus </a:t>
            </a:r>
            <a:r>
              <a:rPr lang="nb-NO" sz="1800" dirty="0" err="1"/>
              <a:t>making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documentation</a:t>
            </a:r>
            <a:r>
              <a:rPr lang="nb-NO" sz="1800" dirty="0"/>
              <a:t> </a:t>
            </a:r>
            <a:r>
              <a:rPr lang="nb-NO" sz="1800" dirty="0" err="1"/>
              <a:t>generated</a:t>
            </a:r>
            <a:r>
              <a:rPr lang="nb-NO" sz="1800" dirty="0"/>
              <a:t> </a:t>
            </a:r>
            <a:r>
              <a:rPr lang="nb-NO" sz="1800" dirty="0" err="1"/>
              <a:t>through</a:t>
            </a:r>
            <a:r>
              <a:rPr lang="nb-NO" sz="1800" dirty="0"/>
              <a:t> </a:t>
            </a:r>
            <a:r>
              <a:rPr lang="nb-NO" sz="1800" dirty="0" err="1"/>
              <a:t>Sphinx</a:t>
            </a:r>
            <a:r>
              <a:rPr lang="nb-NO" sz="1800" dirty="0"/>
              <a:t> more </a:t>
            </a:r>
            <a:r>
              <a:rPr lang="nb-NO" sz="1800" dirty="0" err="1"/>
              <a:t>detailed</a:t>
            </a:r>
            <a:r>
              <a:rPr lang="nb-NO" sz="1800" dirty="0"/>
              <a:t> and </a:t>
            </a:r>
            <a:r>
              <a:rPr lang="nb-NO" sz="1800" dirty="0" err="1"/>
              <a:t>easy</a:t>
            </a:r>
            <a:r>
              <a:rPr lang="nb-NO" sz="1800" dirty="0"/>
              <a:t> to </a:t>
            </a:r>
            <a:r>
              <a:rPr lang="nb-NO" sz="1800" dirty="0" err="1"/>
              <a:t>use</a:t>
            </a:r>
            <a:endParaRPr lang="nb-NO" sz="180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B1D8B6E-1673-42F3-B8B6-5D73DD1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EF7D164-3765-480B-8539-306E549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7</a:t>
            </a:fld>
            <a:endParaRPr lang="nb-NO"/>
          </a:p>
        </p:txBody>
      </p:sp>
      <p:sp>
        <p:nvSpPr>
          <p:cNvPr id="6" name="Tittel 5">
            <a:extLst>
              <a:ext uri="{FF2B5EF4-FFF2-40B4-BE49-F238E27FC236}">
                <a16:creationId xmlns:a16="http://schemas.microsoft.com/office/drawing/2014/main" id="{A77D81A9-EE6D-40AA-A443-893BC26C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Simple </a:t>
            </a:r>
            <a:r>
              <a:rPr lang="nb-NO" dirty="0" err="1"/>
              <a:t>code</a:t>
            </a:r>
            <a:r>
              <a:rPr lang="nb-NO" dirty="0"/>
              <a:t> and </a:t>
            </a:r>
            <a:r>
              <a:rPr lang="nb-NO" dirty="0" err="1"/>
              <a:t>detailed</a:t>
            </a:r>
            <a:r>
              <a:rPr lang="nb-NO" dirty="0"/>
              <a:t> </a:t>
            </a:r>
            <a:r>
              <a:rPr lang="nb-NO" dirty="0" err="1"/>
              <a:t>documentation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825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38AE751-1F9A-416B-B809-59F75D7C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55B483-D050-448F-8607-3C03913319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0E453BA-145F-41E4-8ED4-8328610E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4E596A5-1ABC-4D08-8AFD-AC3B1BF6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8</a:t>
            </a:fld>
            <a:endParaRPr lang="nb-NO"/>
          </a:p>
        </p:txBody>
      </p:sp>
      <p:sp>
        <p:nvSpPr>
          <p:cNvPr id="6" name="Tittel 5">
            <a:extLst>
              <a:ext uri="{FF2B5EF4-FFF2-40B4-BE49-F238E27FC236}">
                <a16:creationId xmlns:a16="http://schemas.microsoft.com/office/drawing/2014/main" id="{081BA00C-ED90-479F-A884-97F0A968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Play video</a:t>
            </a:r>
          </a:p>
        </p:txBody>
      </p:sp>
    </p:spTree>
    <p:extLst>
      <p:ext uri="{BB962C8B-B14F-4D97-AF65-F5344CB8AC3E}">
        <p14:creationId xmlns:p14="http://schemas.microsoft.com/office/powerpoint/2010/main" val="3117717389"/>
      </p:ext>
    </p:extLst>
  </p:cSld>
  <p:clrMapOvr>
    <a:masterClrMapping/>
  </p:clrMapOvr>
</p:sld>
</file>

<file path=ppt/theme/theme1.xml><?xml version="1.0" encoding="utf-8"?>
<a:theme xmlns:a="http://schemas.openxmlformats.org/drawingml/2006/main" name="NMBU 16:9 with footer">
  <a:themeElements>
    <a:clrScheme name="NMB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7F"/>
      </a:accent1>
      <a:accent2>
        <a:srgbClr val="FEC843"/>
      </a:accent2>
      <a:accent3>
        <a:srgbClr val="556680"/>
      </a:accent3>
      <a:accent4>
        <a:srgbClr val="00A1CD"/>
      </a:accent4>
      <a:accent5>
        <a:srgbClr val="000000"/>
      </a:accent5>
      <a:accent6>
        <a:srgbClr val="C8ACB7"/>
      </a:accent6>
      <a:hlink>
        <a:srgbClr val="009D7F"/>
      </a:hlink>
      <a:folHlink>
        <a:srgbClr val="77645A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3" baseType="lpstr">
      <vt:lpstr>Arial</vt:lpstr>
      <vt:lpstr>Calibri</vt:lpstr>
      <vt:lpstr>NMBU 16:9 with footer</vt:lpstr>
      <vt:lpstr>BioSim project INF200</vt:lpstr>
      <vt:lpstr>Brief overview of code structure - Fauna</vt:lpstr>
      <vt:lpstr>Brief overview of code structure - Landscape</vt:lpstr>
      <vt:lpstr>Brief overview of code structure - Island</vt:lpstr>
      <vt:lpstr>Optimization</vt:lpstr>
      <vt:lpstr>Possible  improvements</vt:lpstr>
      <vt:lpstr>Test coverage and reliability</vt:lpstr>
      <vt:lpstr>Simple code and detailed documentation</vt:lpstr>
      <vt:lpstr>Play video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2020-06-19T09:39:01Z</dcterms:created>
  <dcterms:modified xsi:type="dcterms:W3CDTF">2020-06-20T09:16:23Z</dcterms:modified>
</cp:coreProperties>
</file>