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65E31A-A4F4-46CB-9CC1-179428DED7C5}">
  <a:tblStyle styleId="{EC65E31A-A4F4-46CB-9CC1-179428DED7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b20f9b52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b20f9b52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b20f9b5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b20f9b5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1335d8c5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1335d8c5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b20f9b52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b20f9b52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547b31328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547b3132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1335d8c5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1335d8c5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44dcd1bc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44dcd1bc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bf1cba8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bf1cba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1335d8c5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1335d8c5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1335d8c5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1335d8c5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547b3132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547b3132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547b3132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547b3132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547b3132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547b3132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1335d8c5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1335d8c5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20250"/>
            <a:ext cx="8520600" cy="13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A Dataset of Protected Health Information (PHI) 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Leakage i</a:t>
            </a:r>
            <a:r>
              <a:rPr lang="en" sz="2500">
                <a:solidFill>
                  <a:srgbClr val="202124"/>
                </a:solidFill>
                <a:highlight>
                  <a:srgbClr val="FFFFFF"/>
                </a:highlight>
              </a:rPr>
              <a:t>n Android </a:t>
            </a:r>
            <a:r>
              <a:rPr lang="en" sz="2500">
                <a:solidFill>
                  <a:srgbClr val="202124"/>
                </a:solidFill>
                <a:highlight>
                  <a:srgbClr val="FFFFFF"/>
                </a:highlight>
              </a:rPr>
              <a:t>Applications </a:t>
            </a:r>
            <a:endParaRPr sz="25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6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60"/>
              <a:t>Ashfak Md Shibli</a:t>
            </a:r>
            <a:endParaRPr sz="18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60"/>
              <a:t>Tahiatul Islam</a:t>
            </a:r>
            <a:endParaRPr sz="18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Sinks</a:t>
            </a:r>
            <a:r>
              <a:rPr lang="en" sz="3600"/>
              <a:t> in Android</a:t>
            </a:r>
            <a:endParaRPr sz="3600"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75" y="1449225"/>
            <a:ext cx="8520601" cy="302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 Mapped PHI →  Source/Sinks</a:t>
            </a:r>
            <a:endParaRPr sz="36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4775" l="0" r="0" t="4775"/>
          <a:stretch/>
        </p:blipFill>
        <p:spPr>
          <a:xfrm>
            <a:off x="152400" y="1265201"/>
            <a:ext cx="8839199" cy="344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Outcome of our study</a:t>
            </a:r>
            <a:endParaRPr sz="360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-"/>
            </a:pPr>
            <a:r>
              <a:rPr lang="en" sz="2900"/>
              <a:t>A dataset having 50 apps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Analyze </a:t>
            </a:r>
            <a:r>
              <a:rPr lang="en" sz="2900"/>
              <a:t>every app </a:t>
            </a:r>
            <a:r>
              <a:rPr lang="en" sz="2900"/>
              <a:t>using FlowDroid on 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Store leakage and processed flow in dataset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Determine relationship with leaks 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Formalize developer intent &amp; attacker exploit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Tabular </a:t>
            </a:r>
            <a:r>
              <a:rPr lang="en" sz="2900"/>
              <a:t>representation</a:t>
            </a:r>
            <a:r>
              <a:rPr lang="en" sz="2900"/>
              <a:t> as </a:t>
            </a:r>
            <a:r>
              <a:rPr lang="en" sz="2900"/>
              <a:t>organized</a:t>
            </a:r>
            <a:r>
              <a:rPr lang="en" sz="2900"/>
              <a:t> dataset</a:t>
            </a:r>
            <a:endParaRPr sz="2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5249700" y="361925"/>
            <a:ext cx="389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141" name="Google Shape;141;p25"/>
          <p:cNvGraphicFramePr/>
          <p:nvPr/>
        </p:nvGraphicFramePr>
        <p:xfrm>
          <a:off x="311525" y="57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{EC65E31A-A4F4-46CB-9CC1-179428DED7C5}</a:tableStyleId>
              </a:tblPr>
              <a:tblGrid>
                <a:gridCol w="4254200"/>
                <a:gridCol w="4254200"/>
              </a:tblGrid>
              <a:tr h="82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</a:rPr>
                        <a:t>Developer Intent </a:t>
                      </a:r>
                      <a:endParaRPr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</a:rPr>
                        <a:t>Attacker Exploit</a:t>
                      </a:r>
                      <a:endParaRPr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It just works that way.</a:t>
                      </a:r>
                      <a:endParaRPr sz="2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</a:rPr>
                        <a:t>No attack possible. Platform protects.</a:t>
                      </a:r>
                      <a:endParaRPr sz="2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It was a mistake.</a:t>
                      </a:r>
                      <a:endParaRPr sz="21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Attacker can get access and keep data to find backdoor to threat and try any gain.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Don’t </a:t>
                      </a:r>
                      <a:r>
                        <a:rPr lang="en" sz="2100"/>
                        <a:t>know</a:t>
                      </a:r>
                      <a:r>
                        <a:rPr lang="en" sz="2100"/>
                        <a:t> it has </a:t>
                      </a:r>
                      <a:r>
                        <a:rPr lang="en" sz="2100"/>
                        <a:t>vulnerability.</a:t>
                      </a:r>
                      <a:endParaRPr sz="2100"/>
                    </a:p>
                  </a:txBody>
                  <a:tcPr marT="91425" marB="91425" marR="91425" marL="91425"/>
                </a:tc>
                <a:tc v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Missed to protect the module with best practice.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Hit to exploit or make more secure [from research or testing]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</a:t>
            </a:r>
            <a:endParaRPr sz="3600"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-"/>
            </a:pPr>
            <a:r>
              <a:rPr lang="en" sz="2900"/>
              <a:t>“Universal Remote Control” - 10M Downloads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News says it has leakage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We found leakage in location data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Wait what? Why it is leaking that data?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May be a mistake/disguised malware </a:t>
            </a:r>
            <a:r>
              <a:rPr lang="en" sz="1600"/>
              <a:t>Developer Intent</a:t>
            </a:r>
            <a:endParaRPr sz="16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Attacker can misuse user location</a:t>
            </a:r>
            <a:r>
              <a:rPr lang="en" sz="2900"/>
              <a:t> </a:t>
            </a:r>
            <a:r>
              <a:rPr lang="en" sz="1600"/>
              <a:t>Attacker Exploit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Final Dataset</a:t>
            </a:r>
            <a:endParaRPr sz="3600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→ </a:t>
            </a:r>
            <a:r>
              <a:rPr lang="en" sz="2600"/>
              <a:t>Dataset with </a:t>
            </a:r>
            <a:r>
              <a:rPr lang="en" sz="2600"/>
              <a:t>application</a:t>
            </a:r>
            <a:r>
              <a:rPr lang="en" sz="2600"/>
              <a:t> insights and patterns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→ </a:t>
            </a:r>
            <a:r>
              <a:rPr lang="en" sz="2500"/>
              <a:t>E</a:t>
            </a:r>
            <a:r>
              <a:rPr lang="en" sz="2500"/>
              <a:t>mpirically d</a:t>
            </a:r>
            <a:r>
              <a:rPr lang="en" sz="2500"/>
              <a:t>efined intent specifications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→ Data for future research as there is scarcity of organized data for research on this topic.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→ Data will help users and regulatory bodies.</a:t>
            </a:r>
            <a:endParaRPr sz="2600"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38250"/>
            <a:ext cx="8194449" cy="10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PHI data leakage events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88525"/>
            <a:ext cx="8520600" cy="1078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1500 patient data leaked from ZomoHealth</a:t>
            </a:r>
            <a:endParaRPr sz="2100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42% of all data breaches attributable to the healthcare </a:t>
            </a:r>
            <a:r>
              <a:rPr lang="en" sz="2100"/>
              <a:t>industry</a:t>
            </a:r>
            <a:endParaRPr sz="21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21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75" y="2267025"/>
            <a:ext cx="5715000" cy="21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87575" y="4459675"/>
            <a:ext cx="571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HIPAA Journal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800"/>
              <a:t>http://healthfinancejournal.com/~junland/index.php/johcf/article/view/67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PHI data points</a:t>
            </a:r>
            <a:endParaRPr sz="28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88525"/>
            <a:ext cx="7773000" cy="3550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18 PHI points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SSN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Address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DOB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Name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Medical report number</a:t>
            </a:r>
            <a:endParaRPr sz="24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 Email</a:t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 Source: HIPAA</a:t>
            </a:r>
            <a:endParaRPr sz="2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Why PHI data breach is critical?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76400" y="1267750"/>
            <a:ext cx="7688700" cy="2892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Lead to stolen personal identity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Face billing &amp; treatment issue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User trust lost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 sz="3200"/>
              <a:t>Companies face penalties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Potential </a:t>
            </a:r>
            <a:r>
              <a:rPr lang="en" sz="3600"/>
              <a:t>data breaches</a:t>
            </a:r>
            <a:endParaRPr sz="36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12325" y="1483125"/>
            <a:ext cx="3958500" cy="396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900"/>
              <a:t> SQL Injection</a:t>
            </a:r>
            <a:endParaRPr sz="19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7526" r="7518" t="0"/>
          <a:stretch/>
        </p:blipFill>
        <p:spPr>
          <a:xfrm>
            <a:off x="4115175" y="2835400"/>
            <a:ext cx="4925125" cy="24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36125" y="3077025"/>
            <a:ext cx="3462000" cy="491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 Logging Secure Data</a:t>
            </a:r>
            <a:endParaRPr sz="2000"/>
          </a:p>
        </p:txBody>
      </p:sp>
      <p:sp>
        <p:nvSpPr>
          <p:cNvPr id="84" name="Google Shape;84;p17"/>
          <p:cNvSpPr/>
          <p:nvPr/>
        </p:nvSpPr>
        <p:spPr>
          <a:xfrm>
            <a:off x="218550" y="1541250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218550" y="1963300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18550" y="2385338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218550" y="3137125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94550" y="3491325"/>
            <a:ext cx="34620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Phishing attempt to get PHI Data</a:t>
            </a:r>
            <a:endParaRPr sz="1300"/>
          </a:p>
        </p:txBody>
      </p:sp>
      <p:sp>
        <p:nvSpPr>
          <p:cNvPr id="89" name="Google Shape;89;p17"/>
          <p:cNvSpPr/>
          <p:nvPr/>
        </p:nvSpPr>
        <p:spPr>
          <a:xfrm>
            <a:off x="218550" y="3568275"/>
            <a:ext cx="276000" cy="338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63575" y="1921275"/>
            <a:ext cx="36807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Cross-Site Scripting (XSS)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63575" y="2302000"/>
            <a:ext cx="4416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Insecure webclient </a:t>
            </a:r>
            <a:r>
              <a:rPr lang="en" sz="1900">
                <a:solidFill>
                  <a:schemeClr val="dk2"/>
                </a:solidFill>
              </a:rPr>
              <a:t>connection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169" y="1022275"/>
            <a:ext cx="5020631" cy="22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6193000" y="2917175"/>
            <a:ext cx="284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https://pvs-studio.com/en/blog/terms/6496/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Study</a:t>
            </a:r>
            <a:endParaRPr sz="3600"/>
          </a:p>
        </p:txBody>
      </p:sp>
      <p:sp>
        <p:nvSpPr>
          <p:cNvPr id="99" name="Google Shape;99;p18"/>
          <p:cNvSpPr txBox="1"/>
          <p:nvPr/>
        </p:nvSpPr>
        <p:spPr>
          <a:xfrm>
            <a:off x="502925" y="1211575"/>
            <a:ext cx="800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Analyze the application leakage 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Empirically check the False Positives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Check the intent of developers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Analyze the possible exploit of Attacker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Determine relationships of Intents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→  Propose the countermeasure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get hit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889" y="1075225"/>
            <a:ext cx="3563361" cy="35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Static Analysis - Taint - FlowDroid</a:t>
            </a:r>
            <a:endParaRPr sz="3600"/>
          </a:p>
        </p:txBody>
      </p:sp>
      <p:sp>
        <p:nvSpPr>
          <p:cNvPr id="111" name="Google Shape;111;p20"/>
          <p:cNvSpPr txBox="1"/>
          <p:nvPr/>
        </p:nvSpPr>
        <p:spPr>
          <a:xfrm>
            <a:off x="492775" y="1541250"/>
            <a:ext cx="80088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Decompile the APK </a:t>
            </a:r>
            <a:r>
              <a:rPr lang="en" sz="2800">
                <a:solidFill>
                  <a:schemeClr val="dk2"/>
                </a:solidFill>
              </a:rPr>
              <a:t>(</a:t>
            </a:r>
            <a:r>
              <a:rPr lang="en" sz="2800">
                <a:solidFill>
                  <a:schemeClr val="dk2"/>
                </a:solidFill>
              </a:rPr>
              <a:t>Application Package</a:t>
            </a:r>
            <a:r>
              <a:rPr lang="en" sz="2800">
                <a:solidFill>
                  <a:schemeClr val="dk2"/>
                </a:solidFill>
              </a:rPr>
              <a:t>)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Analyze the flow from Manifest+XML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2"/>
                </a:solidFill>
              </a:rPr>
              <a:t>→   Build call graph using IFDS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inter-procedural, finite, distributive, subset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Taint analysis from Source to Sinks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→  Out of the box tool FlowDroid 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Leakage sources in Android</a:t>
            </a:r>
            <a:endParaRPr sz="36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75" y="1449225"/>
            <a:ext cx="8520601" cy="302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