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44"/>
  </p:notesMasterIdLst>
  <p:sldIdLst>
    <p:sldId id="256" r:id="rId5"/>
    <p:sldId id="259" r:id="rId6"/>
    <p:sldId id="260" r:id="rId7"/>
    <p:sldId id="261" r:id="rId8"/>
    <p:sldId id="262" r:id="rId9"/>
    <p:sldId id="298" r:id="rId10"/>
    <p:sldId id="263" r:id="rId11"/>
    <p:sldId id="299" r:id="rId12"/>
    <p:sldId id="302" r:id="rId13"/>
    <p:sldId id="264" r:id="rId14"/>
    <p:sldId id="266" r:id="rId15"/>
    <p:sldId id="265" r:id="rId16"/>
    <p:sldId id="276" r:id="rId17"/>
    <p:sldId id="303" r:id="rId18"/>
    <p:sldId id="293" r:id="rId19"/>
    <p:sldId id="277" r:id="rId20"/>
    <p:sldId id="284" r:id="rId21"/>
    <p:sldId id="269" r:id="rId22"/>
    <p:sldId id="304" r:id="rId23"/>
    <p:sldId id="305" r:id="rId24"/>
    <p:sldId id="307" r:id="rId25"/>
    <p:sldId id="306" r:id="rId26"/>
    <p:sldId id="308" r:id="rId27"/>
    <p:sldId id="278" r:id="rId28"/>
    <p:sldId id="270" r:id="rId29"/>
    <p:sldId id="309" r:id="rId30"/>
    <p:sldId id="310" r:id="rId31"/>
    <p:sldId id="311" r:id="rId32"/>
    <p:sldId id="312" r:id="rId33"/>
    <p:sldId id="314" r:id="rId34"/>
    <p:sldId id="313" r:id="rId35"/>
    <p:sldId id="315" r:id="rId36"/>
    <p:sldId id="294" r:id="rId37"/>
    <p:sldId id="296" r:id="rId38"/>
    <p:sldId id="318" r:id="rId39"/>
    <p:sldId id="319" r:id="rId40"/>
    <p:sldId id="288" r:id="rId41"/>
    <p:sldId id="289" r:id="rId42"/>
    <p:sldId id="320" r:id="rId43"/>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1619"/>
    <a:srgbClr val="F2F2F2"/>
    <a:srgbClr val="145579"/>
    <a:srgbClr val="3A6483"/>
    <a:srgbClr val="204E79"/>
    <a:srgbClr val="005493"/>
    <a:srgbClr val="F8F9FA"/>
    <a:srgbClr val="F7F3F2"/>
    <a:srgbClr val="F6F2FF"/>
    <a:srgbClr val="EDF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9" autoAdjust="0"/>
    <p:restoredTop sz="88023"/>
  </p:normalViewPr>
  <p:slideViewPr>
    <p:cSldViewPr snapToGrid="0">
      <p:cViewPr varScale="1">
        <p:scale>
          <a:sx n="86" d="100"/>
          <a:sy n="86" d="100"/>
        </p:scale>
        <p:origin x="984"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9/10/2021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2291758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a:p>
        </p:txBody>
      </p:sp>
    </p:spTree>
    <p:extLst>
      <p:ext uri="{BB962C8B-B14F-4D97-AF65-F5344CB8AC3E}">
        <p14:creationId xmlns:p14="http://schemas.microsoft.com/office/powerpoint/2010/main" val="215759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3962741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3473882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3924966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3209FBAC-BC43-174B-8362-DF782CBFF321}"/>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925C29AF-D985-5942-8A28-146269103D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BDEB9FB-F8F4-7F4F-87A4-883C7116ED18}"/>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BE290D7B-2B6B-2D45-B68E-903BB49D94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F94ED4FE-13CD-604D-B272-7D2568F4CF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72568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5BC0E935-029C-474F-849D-E85C929A394D}"/>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C3C2D4B7-423C-B64C-91C2-024ACCB718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Footer Placeholder 3">
            <a:extLst>
              <a:ext uri="{FF2B5EF4-FFF2-40B4-BE49-F238E27FC236}">
                <a16:creationId xmlns:a16="http://schemas.microsoft.com/office/drawing/2014/main" id="{5B9BDB4F-B51D-4F43-96CA-8769EDF75C69}"/>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F623911B-C823-8F4D-A0F5-678EB8BD44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B52AEBD-6719-CA48-A235-34A6A378C01D}"/>
              </a:ext>
            </a:extLst>
          </p:cNvPr>
          <p:cNvSpPr>
            <a:spLocks noGrp="1"/>
          </p:cNvSpPr>
          <p:nvPr>
            <p:ph type="ftr" sz="quarter" idx="10"/>
          </p:nvPr>
        </p:nvSpPr>
        <p:spPr/>
        <p:txBody>
          <a:bodyPr/>
          <a:lstStyle/>
          <a:p>
            <a:endParaRPr lang="en-US"/>
          </a:p>
        </p:txBody>
      </p:sp>
      <p:sp>
        <p:nvSpPr>
          <p:cNvPr id="7" name="Slide Number Placeholder 4">
            <a:extLst>
              <a:ext uri="{FF2B5EF4-FFF2-40B4-BE49-F238E27FC236}">
                <a16:creationId xmlns:a16="http://schemas.microsoft.com/office/drawing/2014/main" id="{98C3F149-D0F5-7E45-848F-762B0FD06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CA34ECAB-8CA0-8D40-836C-AEE5AE3C1E57}"/>
              </a:ext>
            </a:extLst>
          </p:cNvPr>
          <p:cNvSpPr>
            <a:spLocks noGrp="1"/>
          </p:cNvSpPr>
          <p:nvPr>
            <p:ph type="ftr" sz="quarter" idx="10"/>
          </p:nvPr>
        </p:nvSpPr>
        <p:spPr/>
        <p:txBody>
          <a:bodyPr/>
          <a:lstStyle/>
          <a:p>
            <a:endParaRPr lang="en-US"/>
          </a:p>
        </p:txBody>
      </p:sp>
      <p:sp>
        <p:nvSpPr>
          <p:cNvPr id="8" name="Slide Number Placeholder 4">
            <a:extLst>
              <a:ext uri="{FF2B5EF4-FFF2-40B4-BE49-F238E27FC236}">
                <a16:creationId xmlns:a16="http://schemas.microsoft.com/office/drawing/2014/main" id="{408FA7A2-4D43-AB48-A94E-BD374D2F9E2B}"/>
              </a:ext>
            </a:extLst>
          </p:cNvPr>
          <p:cNvSpPr>
            <a:spLocks noGrp="1"/>
          </p:cNvSpPr>
          <p:nvPr>
            <p:ph type="sldNum" sz="quarter" idx="11"/>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330E991E-C6E4-4C46-9375-F85058052C3A}"/>
              </a:ext>
            </a:extLst>
          </p:cNvPr>
          <p:cNvSpPr>
            <a:spLocks noGrp="1"/>
          </p:cNvSpPr>
          <p:nvPr>
            <p:ph type="ftr" sz="quarter" idx="10"/>
          </p:nvPr>
        </p:nvSpPr>
        <p:spPr/>
        <p:txBody>
          <a:bodyPr/>
          <a:lstStyle/>
          <a:p>
            <a:endParaRPr lang="en-US"/>
          </a:p>
        </p:txBody>
      </p:sp>
      <p:sp>
        <p:nvSpPr>
          <p:cNvPr id="4" name="Slide Number Placeholder 4">
            <a:extLst>
              <a:ext uri="{FF2B5EF4-FFF2-40B4-BE49-F238E27FC236}">
                <a16:creationId xmlns:a16="http://schemas.microsoft.com/office/drawing/2014/main" id="{A376D9B7-3A9C-D24B-88D8-068A87AB99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p:txBody>
          <a:bodyPr/>
          <a:lstStyle/>
          <a:p>
            <a:endParaRPr lang="en-US"/>
          </a:p>
        </p:txBody>
      </p:sp>
      <p:sp>
        <p:nvSpPr>
          <p:cNvPr id="8" name="Slide Number Placeholder 4">
            <a:extLst>
              <a:ext uri="{FF2B5EF4-FFF2-40B4-BE49-F238E27FC236}">
                <a16:creationId xmlns:a16="http://schemas.microsoft.com/office/drawing/2014/main" id="{B1E8E1F9-7A9B-3449-8ED0-2CC545C3AF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B86EE8-15CB-0841-AED8-6AFB3623AA36}"/>
              </a:ext>
            </a:extLst>
          </p:cNvPr>
          <p:cNvSpPr>
            <a:spLocks noGrp="1"/>
          </p:cNvSpPr>
          <p:nvPr>
            <p:ph type="ftr" sz="quarter" idx="10"/>
          </p:nvPr>
        </p:nvSpPr>
        <p:spPr/>
        <p:txBody>
          <a:bodyPr/>
          <a:lstStyle/>
          <a:p>
            <a:endParaRPr lang="en-US"/>
          </a:p>
        </p:txBody>
      </p:sp>
      <p:sp>
        <p:nvSpPr>
          <p:cNvPr id="4" name="Title 3">
            <a:extLst>
              <a:ext uri="{FF2B5EF4-FFF2-40B4-BE49-F238E27FC236}">
                <a16:creationId xmlns:a16="http://schemas.microsoft.com/office/drawing/2014/main" id="{89A9D453-43AB-0442-A49F-B782F2B71F66}"/>
              </a:ext>
            </a:extLst>
          </p:cNvPr>
          <p:cNvSpPr>
            <a:spLocks noGrp="1"/>
          </p:cNvSpPr>
          <p:nvPr>
            <p:ph type="title"/>
          </p:nvPr>
        </p:nvSpPr>
        <p:spPr/>
        <p:txBody>
          <a:bodyPr/>
          <a:lstStyle/>
          <a:p>
            <a:r>
              <a:rPr lang="en-US"/>
              <a:t>Click to edit Master title style</a:t>
            </a:r>
          </a:p>
        </p:txBody>
      </p:sp>
      <p:sp>
        <p:nvSpPr>
          <p:cNvPr id="7" name="Slide Number Placeholder 4">
            <a:extLst>
              <a:ext uri="{FF2B5EF4-FFF2-40B4-BE49-F238E27FC236}">
                <a16:creationId xmlns:a16="http://schemas.microsoft.com/office/drawing/2014/main" id="{0B22B678-4D42-8747-A390-2C0A371BBB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A256499B-5FDB-F84A-AF4B-03DAC2E6E5D8}"/>
              </a:ext>
            </a:extLst>
          </p:cNvPr>
          <p:cNvSpPr>
            <a:spLocks noGrp="1"/>
          </p:cNvSpPr>
          <p:nvPr>
            <p:ph type="ftr" sz="quarter" idx="10"/>
          </p:nvPr>
        </p:nvSpPr>
        <p:spPr/>
        <p:txBody>
          <a:bodyPr/>
          <a:lstStyle/>
          <a:p>
            <a:endParaRPr lang="en-US"/>
          </a:p>
        </p:txBody>
      </p:sp>
      <p:sp>
        <p:nvSpPr>
          <p:cNvPr id="6" name="Slide Number Placeholder 4">
            <a:extLst>
              <a:ext uri="{FF2B5EF4-FFF2-40B4-BE49-F238E27FC236}">
                <a16:creationId xmlns:a16="http://schemas.microsoft.com/office/drawing/2014/main" id="{0E0738B2-6D3A-4648-87C8-A0DA877187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DE05F500-14B4-8946-9E21-29BD8481122E}"/>
              </a:ext>
            </a:extLst>
          </p:cNvPr>
          <p:cNvSpPr>
            <a:spLocks noGrp="1"/>
          </p:cNvSpPr>
          <p:nvPr>
            <p:ph type="ftr" sz="quarter" idx="3"/>
          </p:nvPr>
        </p:nvSpPr>
        <p:spPr>
          <a:xfrm>
            <a:off x="838200" y="631031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4">
            <a:extLst>
              <a:ext uri="{FF2B5EF4-FFF2-40B4-BE49-F238E27FC236}">
                <a16:creationId xmlns:a16="http://schemas.microsoft.com/office/drawing/2014/main" id="{5AAD88E1-0250-A14B-9448-FAF34C49C0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5537C-CA84-1446-933C-8E9D027F9201}" type="slidenum">
              <a:rPr lang="en-US" smtClean="0"/>
              <a:t>‹#›</a:t>
            </a:fld>
            <a:endParaRPr lang="en-US"/>
          </a:p>
        </p:txBody>
      </p:sp>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shfaq-h/Capstone-project/blob/dfca8e63999afae34c1e3bdf9c0f120fb3428a8f/EDA%20with%20SQL%20Notebook.ipyn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shfaq-h/Capstone-project/blob/dfca8e63999afae34c1e3bdf9c0f120fb3428a8f/EDA%20with%20Data%20Visualization.ipyn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ashfaq-h/Capstone-project/blob/dfca8e63999afae34c1e3bdf9c0f120fb3428a8f/EDA%20with%20SQL%20Notebook.ipyn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ashfaq-h/Capstone-project/blob/dfca8e63999afae34c1e3bdf9c0f120fb3428a8f/Visual%20analytics%20notebook.ipyn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ashfaq-h/Capstone-project/blob/dfca8e63999afae34c1e3bdf9c0f120fb3428a8f/Machine%20Learning%20Prediction%20notebook.ipynb"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shfaq-h/Capstone-project/blob/dfca8e63999afae34c1e3bdf9c0f120fb3428a8f/Data%20collection%20notebook.ipynb"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shfaq-h/Capstone-project/blob/dfca8e63999afae34c1e3bdf9c0f120fb3428a8f/EDA%20notebook.ipynb"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ctrTitle"/>
          </p:nvPr>
        </p:nvSpPr>
        <p:spPr>
          <a:xfrm>
            <a:off x="1110216" y="255180"/>
            <a:ext cx="9971568" cy="3774559"/>
          </a:xfrm>
        </p:spPr>
        <p:txBody>
          <a:bodyPr>
            <a:normAutofit/>
          </a:bodyPr>
          <a:lstStyle/>
          <a:p>
            <a:r>
              <a:rPr lang="en-US" sz="4400" b="1" i="0" dirty="0">
                <a:solidFill>
                  <a:schemeClr val="bg1"/>
                </a:solidFill>
                <a:effectLst/>
                <a:latin typeface="Times New Roman" panose="02020603050405020304" pitchFamily="18" charset="0"/>
                <a:cs typeface="Times New Roman" panose="02020603050405020304" pitchFamily="18" charset="0"/>
              </a:rPr>
              <a:t>SpaceX Falcon 9 first stage Landing Prediction</a:t>
            </a:r>
            <a:br>
              <a:rPr lang="en-US" sz="4400" b="1" i="0" dirty="0">
                <a:solidFill>
                  <a:srgbClr val="000000"/>
                </a:solidFill>
                <a:effectLst/>
                <a:latin typeface="Times New Roman" panose="02020603050405020304" pitchFamily="18" charset="0"/>
                <a:cs typeface="Times New Roman" panose="02020603050405020304" pitchFamily="18" charset="0"/>
              </a:rPr>
            </a:br>
            <a:r>
              <a:rPr lang="en-US" sz="3000" b="1" i="0" dirty="0">
                <a:solidFill>
                  <a:schemeClr val="bg2"/>
                </a:solidFill>
                <a:effectLst/>
                <a:latin typeface="Times New Roman" panose="02020603050405020304" pitchFamily="18" charset="0"/>
                <a:cs typeface="Times New Roman" panose="02020603050405020304" pitchFamily="18" charset="0"/>
              </a:rPr>
              <a:t>d</a:t>
            </a:r>
            <a:br>
              <a:rPr lang="en-US" sz="4400" b="1" i="0" dirty="0">
                <a:solidFill>
                  <a:srgbClr val="000000"/>
                </a:solidFill>
                <a:effectLst/>
                <a:latin typeface="Times New Roman" panose="02020603050405020304" pitchFamily="18" charset="0"/>
                <a:cs typeface="Times New Roman" panose="02020603050405020304" pitchFamily="18" charset="0"/>
              </a:rPr>
            </a:br>
            <a:r>
              <a:rPr lang="en-US" sz="4000" dirty="0">
                <a:solidFill>
                  <a:schemeClr val="tx1"/>
                </a:solidFill>
                <a:latin typeface="Calibri Light" panose="020F0302020204030204" pitchFamily="34" charset="0"/>
                <a:cs typeface="Calibri Light" panose="020F0302020204030204" pitchFamily="34" charset="0"/>
              </a:rPr>
              <a:t>Data Science Capstone project</a:t>
            </a:r>
            <a:br>
              <a:rPr lang="en-US" b="1" i="0" dirty="0">
                <a:solidFill>
                  <a:srgbClr val="000000"/>
                </a:solidFill>
                <a:effectLst/>
                <a:latin typeface="Helvetica Neue"/>
              </a:rPr>
            </a:br>
            <a:endParaRPr lang="en-US" dirty="0">
              <a:solidFill>
                <a:schemeClr val="tx1"/>
              </a:solidFill>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type="subTitle" idx="1"/>
          </p:nvPr>
        </p:nvSpPr>
        <p:spPr>
          <a:xfrm>
            <a:off x="3540110" y="4167962"/>
            <a:ext cx="5111779" cy="1038293"/>
          </a:xfrm>
        </p:spPr>
        <p:txBody>
          <a:bodyPr/>
          <a:lstStyle/>
          <a:p>
            <a:r>
              <a:rPr lang="en-US" sz="3000" dirty="0"/>
              <a:t>ASHFAQ H</a:t>
            </a:r>
          </a:p>
          <a:p>
            <a:r>
              <a:rPr lang="en-US" sz="2000" dirty="0"/>
              <a:t>(SEPTEMBER 2021)</a:t>
            </a:r>
          </a:p>
        </p:txBody>
      </p:sp>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13391" y="179055"/>
            <a:ext cx="10515600" cy="1069552"/>
          </a:xfrm>
        </p:spPr>
        <p:txBody>
          <a:bodyPr/>
          <a:lstStyle/>
          <a:p>
            <a:r>
              <a:rPr lang="en-US" dirty="0"/>
              <a:t>Data wrangling</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199" y="1329900"/>
            <a:ext cx="10772553" cy="4922044"/>
          </a:xfrm>
        </p:spPr>
        <p:txBody>
          <a:bodyPr>
            <a:normAutofit/>
          </a:bodyPr>
          <a:lstStyle/>
          <a:p>
            <a:r>
              <a:rPr lang="en-US" sz="2400" dirty="0"/>
              <a:t>Describe how data were processed</a:t>
            </a:r>
          </a:p>
          <a:p>
            <a:pPr marL="914400" lvl="1" indent="-457200">
              <a:buFont typeface="+mj-lt"/>
              <a:buAutoNum type="alphaLcPeriod"/>
            </a:pPr>
            <a:r>
              <a:rPr lang="en-US" sz="2000" dirty="0"/>
              <a:t>The Columns in the data where the missing values were identified</a:t>
            </a:r>
          </a:p>
          <a:p>
            <a:pPr marL="914400" lvl="1" indent="-457200">
              <a:buFont typeface="+mj-lt"/>
              <a:buAutoNum type="alphaLcPeriod"/>
            </a:pPr>
            <a:r>
              <a:rPr lang="en-US" sz="2000" dirty="0"/>
              <a:t>The </a:t>
            </a:r>
            <a:r>
              <a:rPr lang="en-US" sz="2000" dirty="0" err="1"/>
              <a:t>LandingPad</a:t>
            </a:r>
            <a:r>
              <a:rPr lang="en-US" sz="2000" dirty="0"/>
              <a:t> column containing the Null values were retained since they represented where the landing pads were not used</a:t>
            </a:r>
          </a:p>
          <a:p>
            <a:pPr marL="914400" lvl="1" indent="-457200">
              <a:buFont typeface="+mj-lt"/>
              <a:buAutoNum type="alphaLcPeriod"/>
            </a:pPr>
            <a:r>
              <a:rPr lang="en-US" sz="2000" dirty="0"/>
              <a:t>Mean was calculated for the </a:t>
            </a:r>
            <a:r>
              <a:rPr lang="en-US" sz="2000" dirty="0" err="1"/>
              <a:t>PayloadMass</a:t>
            </a:r>
            <a:r>
              <a:rPr lang="en-US" sz="2000" dirty="0"/>
              <a:t> column which had Null values and the mean value was replaced with Null values</a:t>
            </a:r>
          </a:p>
          <a:p>
            <a:r>
              <a:rPr lang="en-US" sz="2400" dirty="0"/>
              <a:t>You need to present your data wrangling process using key phrases and flowcharts</a:t>
            </a:r>
          </a:p>
          <a:p>
            <a:endParaRPr lang="en-US" dirty="0"/>
          </a:p>
          <a:p>
            <a:endParaRPr lang="en-US" dirty="0"/>
          </a:p>
          <a:p>
            <a:pPr marL="0" indent="0">
              <a:buNone/>
            </a:pPr>
            <a:endParaRPr lang="en-US" sz="2400" dirty="0"/>
          </a:p>
          <a:p>
            <a:pPr marL="0" indent="0">
              <a:buNone/>
            </a:pPr>
            <a:r>
              <a:rPr lang="en-US" sz="2400" dirty="0"/>
              <a:t>The GitHub URL of the completed data wrangling related notebooks, as an external reference - </a:t>
            </a:r>
            <a:r>
              <a:rPr lang="en-US" sz="2400" dirty="0">
                <a:solidFill>
                  <a:srgbClr val="FF0000"/>
                </a:solidFill>
                <a:hlinkClick r:id="rId2">
                  <a:extLst>
                    <a:ext uri="{A12FA001-AC4F-418D-AE19-62706E023703}">
                      <ahyp:hlinkClr xmlns:ahyp="http://schemas.microsoft.com/office/drawing/2018/hyperlinkcolor" val="tx"/>
                    </a:ext>
                  </a:extLst>
                </a:hlinkClick>
              </a:rPr>
              <a:t>EDA with SQL Notebook</a:t>
            </a:r>
            <a:r>
              <a:rPr lang="en-US" sz="2400" dirty="0">
                <a:solidFill>
                  <a:srgbClr val="FF0000"/>
                </a:solidFill>
              </a:rPr>
              <a:t> </a:t>
            </a:r>
            <a:r>
              <a:rPr lang="en-US" sz="1800" kern="1200" dirty="0">
                <a:solidFill>
                  <a:srgbClr val="0070C0"/>
                </a:solidFill>
                <a:effectLst/>
                <a:latin typeface="IBM Plex Mono Text" panose="020B0509050203000203"/>
                <a:ea typeface="+mn-ea"/>
                <a:cs typeface="+mn-cs"/>
              </a:rPr>
              <a:t>(Click on the hyperlink to follow)</a:t>
            </a:r>
            <a:endParaRPr lang="en-US" sz="2400" dirty="0">
              <a:solidFill>
                <a:srgbClr val="FF0000"/>
              </a:solidFill>
            </a:endParaRP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4"/>
          </p:nvPr>
        </p:nvSpPr>
        <p:spPr/>
        <p:txBody>
          <a:bodyPr/>
          <a:lstStyle/>
          <a:p>
            <a:fld id="{5075537C-CA84-1446-933C-8E9D027F9201}" type="slidenum">
              <a:rPr lang="en-US" smtClean="0"/>
              <a:t>10</a:t>
            </a:fld>
            <a:endParaRPr lang="en-US"/>
          </a:p>
        </p:txBody>
      </p:sp>
      <p:sp>
        <p:nvSpPr>
          <p:cNvPr id="3" name="Flowchart: Process 2">
            <a:extLst>
              <a:ext uri="{FF2B5EF4-FFF2-40B4-BE49-F238E27FC236}">
                <a16:creationId xmlns:a16="http://schemas.microsoft.com/office/drawing/2014/main" id="{94AB7ABC-4263-4F6B-915F-E3BF15532355}"/>
              </a:ext>
            </a:extLst>
          </p:cNvPr>
          <p:cNvSpPr/>
          <p:nvPr/>
        </p:nvSpPr>
        <p:spPr>
          <a:xfrm>
            <a:off x="1212112" y="4051005"/>
            <a:ext cx="2892056" cy="808075"/>
          </a:xfrm>
          <a:prstGeom prst="flowChartProcess">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Columns with Null values being identified</a:t>
            </a:r>
          </a:p>
        </p:txBody>
      </p:sp>
      <p:sp>
        <p:nvSpPr>
          <p:cNvPr id="6" name="Flowchart: Process 5">
            <a:extLst>
              <a:ext uri="{FF2B5EF4-FFF2-40B4-BE49-F238E27FC236}">
                <a16:creationId xmlns:a16="http://schemas.microsoft.com/office/drawing/2014/main" id="{89B4DE4E-D9D4-4D0D-A263-C0F414DE9DF1}"/>
              </a:ext>
            </a:extLst>
          </p:cNvPr>
          <p:cNvSpPr/>
          <p:nvPr/>
        </p:nvSpPr>
        <p:spPr>
          <a:xfrm>
            <a:off x="4486940" y="4051004"/>
            <a:ext cx="3168502" cy="808075"/>
          </a:xfrm>
          <a:prstGeom prst="flowChartProcess">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err="1"/>
              <a:t>LandingPad</a:t>
            </a:r>
            <a:r>
              <a:rPr lang="en-US" dirty="0"/>
              <a:t> column containing Null values were retained</a:t>
            </a:r>
          </a:p>
        </p:txBody>
      </p:sp>
      <p:sp>
        <p:nvSpPr>
          <p:cNvPr id="8" name="Flowchart: Process 7">
            <a:extLst>
              <a:ext uri="{FF2B5EF4-FFF2-40B4-BE49-F238E27FC236}">
                <a16:creationId xmlns:a16="http://schemas.microsoft.com/office/drawing/2014/main" id="{E7FC27F0-4B15-4C0C-9C2B-D536901B6BDE}"/>
              </a:ext>
            </a:extLst>
          </p:cNvPr>
          <p:cNvSpPr/>
          <p:nvPr/>
        </p:nvSpPr>
        <p:spPr>
          <a:xfrm>
            <a:off x="8027582" y="4051003"/>
            <a:ext cx="3315586" cy="808075"/>
          </a:xfrm>
          <a:prstGeom prst="flowChartProcess">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err="1"/>
              <a:t>PayloadMass</a:t>
            </a:r>
            <a:r>
              <a:rPr lang="en-US" dirty="0"/>
              <a:t> column having Null values were replaced with mean values</a:t>
            </a:r>
          </a:p>
        </p:txBody>
      </p:sp>
      <p:sp>
        <p:nvSpPr>
          <p:cNvPr id="9" name="Arrow: Right 8">
            <a:extLst>
              <a:ext uri="{FF2B5EF4-FFF2-40B4-BE49-F238E27FC236}">
                <a16:creationId xmlns:a16="http://schemas.microsoft.com/office/drawing/2014/main" id="{4637F575-A35D-452B-8FBB-C184A41988AF}"/>
              </a:ext>
            </a:extLst>
          </p:cNvPr>
          <p:cNvSpPr/>
          <p:nvPr/>
        </p:nvSpPr>
        <p:spPr>
          <a:xfrm>
            <a:off x="4104168" y="4327449"/>
            <a:ext cx="372140" cy="255181"/>
          </a:xfrm>
          <a:prstGeom prst="rightArrow">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DBD1D4B0-FF47-47ED-8A11-58461451F841}"/>
              </a:ext>
            </a:extLst>
          </p:cNvPr>
          <p:cNvSpPr/>
          <p:nvPr/>
        </p:nvSpPr>
        <p:spPr>
          <a:xfrm>
            <a:off x="7655442" y="4327449"/>
            <a:ext cx="372140" cy="255181"/>
          </a:xfrm>
          <a:prstGeom prst="rightArrow">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7552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69822"/>
            <a:ext cx="10515600" cy="1325563"/>
          </a:xfrm>
        </p:spPr>
        <p:txBody>
          <a:bodyPr/>
          <a:lstStyle/>
          <a:p>
            <a:r>
              <a:rPr lang="en-US" dirty="0"/>
              <a:t>EDA with data visualization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395385"/>
            <a:ext cx="10634330" cy="4792764"/>
          </a:xfrm>
        </p:spPr>
        <p:txBody>
          <a:bodyPr>
            <a:normAutofit/>
          </a:bodyPr>
          <a:lstStyle/>
          <a:p>
            <a:r>
              <a:rPr lang="en-US" sz="2400" dirty="0"/>
              <a:t>Summarize what charts were plotted and why used those charts</a:t>
            </a:r>
          </a:p>
          <a:p>
            <a:pPr marL="914400" lvl="1" indent="-457200">
              <a:buFont typeface="+mj-lt"/>
              <a:buAutoNum type="alphaLcPeriod"/>
            </a:pPr>
            <a:r>
              <a:rPr lang="en-US" sz="2300" dirty="0">
                <a:solidFill>
                  <a:schemeClr val="accent1">
                    <a:lumMod val="75000"/>
                  </a:schemeClr>
                </a:solidFill>
              </a:rPr>
              <a:t>Multiple scatter plots, plot and line plot were plotted again the attributes to visualize the launch outcome.</a:t>
            </a:r>
          </a:p>
          <a:p>
            <a:pPr marL="914400" lvl="1" indent="-457200">
              <a:buFont typeface="+mj-lt"/>
              <a:buAutoNum type="alphaLcPeriod"/>
            </a:pPr>
            <a:r>
              <a:rPr lang="en-US" sz="2300" dirty="0">
                <a:solidFill>
                  <a:schemeClr val="accent1">
                    <a:lumMod val="75000"/>
                  </a:schemeClr>
                </a:solidFill>
              </a:rPr>
              <a:t>Scatter charts such as </a:t>
            </a:r>
            <a:r>
              <a:rPr lang="en-US" sz="2300" dirty="0" err="1">
                <a:solidFill>
                  <a:schemeClr val="accent1">
                    <a:lumMod val="75000"/>
                  </a:schemeClr>
                </a:solidFill>
              </a:rPr>
              <a:t>FlightNumber</a:t>
            </a:r>
            <a:r>
              <a:rPr lang="en-US" sz="2300" dirty="0">
                <a:solidFill>
                  <a:schemeClr val="accent1">
                    <a:lumMod val="75000"/>
                  </a:schemeClr>
                </a:solidFill>
              </a:rPr>
              <a:t> vs. </a:t>
            </a:r>
            <a:r>
              <a:rPr lang="en-US" sz="2300" dirty="0" err="1">
                <a:solidFill>
                  <a:schemeClr val="accent1">
                    <a:lumMod val="75000"/>
                  </a:schemeClr>
                </a:solidFill>
              </a:rPr>
              <a:t>PayloadMass</a:t>
            </a:r>
            <a:r>
              <a:rPr lang="en-US" sz="2300" dirty="0">
                <a:solidFill>
                  <a:schemeClr val="accent1">
                    <a:lumMod val="75000"/>
                  </a:schemeClr>
                </a:solidFill>
              </a:rPr>
              <a:t>, </a:t>
            </a:r>
            <a:r>
              <a:rPr lang="en-US" sz="2300" dirty="0" err="1">
                <a:solidFill>
                  <a:schemeClr val="accent1">
                    <a:lumMod val="75000"/>
                  </a:schemeClr>
                </a:solidFill>
              </a:rPr>
              <a:t>FlightNumber</a:t>
            </a:r>
            <a:r>
              <a:rPr lang="en-US" sz="2300" dirty="0">
                <a:solidFill>
                  <a:schemeClr val="accent1">
                    <a:lumMod val="75000"/>
                  </a:schemeClr>
                </a:solidFill>
              </a:rPr>
              <a:t> vs. </a:t>
            </a:r>
            <a:r>
              <a:rPr lang="en-US" sz="2300" dirty="0" err="1">
                <a:solidFill>
                  <a:schemeClr val="accent1">
                    <a:lumMod val="75000"/>
                  </a:schemeClr>
                </a:solidFill>
              </a:rPr>
              <a:t>LaunchSite</a:t>
            </a:r>
            <a:r>
              <a:rPr lang="en-US" sz="2300" dirty="0">
                <a:solidFill>
                  <a:schemeClr val="accent1">
                    <a:lumMod val="75000"/>
                  </a:schemeClr>
                </a:solidFill>
              </a:rPr>
              <a:t>, launch sites vs. their payload mass, </a:t>
            </a:r>
            <a:r>
              <a:rPr lang="en-US" sz="2300" dirty="0" err="1">
                <a:solidFill>
                  <a:schemeClr val="accent1">
                    <a:lumMod val="75000"/>
                  </a:schemeClr>
                </a:solidFill>
              </a:rPr>
              <a:t>FlightNumber</a:t>
            </a:r>
            <a:r>
              <a:rPr lang="en-US" sz="2300" dirty="0">
                <a:solidFill>
                  <a:schemeClr val="accent1">
                    <a:lumMod val="75000"/>
                  </a:schemeClr>
                </a:solidFill>
              </a:rPr>
              <a:t> and Orbit type and Payload vs. Orbit were plotted, and the relationship were established</a:t>
            </a:r>
          </a:p>
          <a:p>
            <a:pPr marL="914400" lvl="1" indent="-457200">
              <a:buFont typeface="+mj-lt"/>
              <a:buAutoNum type="alphaLcPeriod"/>
            </a:pPr>
            <a:r>
              <a:rPr lang="en-US" sz="2300" dirty="0">
                <a:solidFill>
                  <a:schemeClr val="accent1">
                    <a:lumMod val="75000"/>
                  </a:schemeClr>
                </a:solidFill>
              </a:rPr>
              <a:t>Bar plot was plotted for check the relation between orbit vs. class</a:t>
            </a:r>
          </a:p>
          <a:p>
            <a:pPr marL="914400" lvl="1" indent="-457200">
              <a:buFont typeface="+mj-lt"/>
              <a:buAutoNum type="alphaLcPeriod"/>
            </a:pPr>
            <a:r>
              <a:rPr lang="en-US" sz="2300" dirty="0">
                <a:solidFill>
                  <a:schemeClr val="accent1">
                    <a:lumMod val="75000"/>
                  </a:schemeClr>
                </a:solidFill>
              </a:rPr>
              <a:t>A line chart with x axis to be Year and y axis to be average success rate, was plotted to get the average launch success trend over the years</a:t>
            </a:r>
          </a:p>
          <a:p>
            <a:pPr marL="457200" lvl="1" indent="0">
              <a:buNone/>
            </a:pPr>
            <a:endParaRPr lang="en-US" sz="2300" dirty="0">
              <a:solidFill>
                <a:schemeClr val="accent1">
                  <a:lumMod val="75000"/>
                </a:schemeClr>
              </a:solidFill>
            </a:endParaRPr>
          </a:p>
          <a:p>
            <a:pPr marL="0" indent="0">
              <a:buNone/>
            </a:pPr>
            <a:r>
              <a:rPr lang="en-US" sz="2400" dirty="0"/>
              <a:t>The GitHub URL of the completed EDA with data visualization notebook, as an external reference - </a:t>
            </a:r>
            <a:r>
              <a:rPr lang="en-US" sz="2400" dirty="0">
                <a:solidFill>
                  <a:srgbClr val="FF0000"/>
                </a:solidFill>
                <a:hlinkClick r:id="rId2">
                  <a:extLst>
                    <a:ext uri="{A12FA001-AC4F-418D-AE19-62706E023703}">
                      <ahyp:hlinkClr xmlns:ahyp="http://schemas.microsoft.com/office/drawing/2018/hyperlinkcolor" val="tx"/>
                    </a:ext>
                  </a:extLst>
                </a:hlinkClick>
              </a:rPr>
              <a:t>EDA with Data Visualization</a:t>
            </a:r>
            <a:r>
              <a:rPr lang="en-US" sz="2400" dirty="0">
                <a:solidFill>
                  <a:srgbClr val="FF0000"/>
                </a:solidFill>
              </a:rPr>
              <a:t> </a:t>
            </a:r>
            <a:r>
              <a:rPr lang="en-US" sz="1800" kern="1200" dirty="0">
                <a:solidFill>
                  <a:srgbClr val="0070C0"/>
                </a:solidFill>
                <a:effectLst/>
                <a:latin typeface="IBM Plex Mono Text" panose="020B0509050203000203"/>
                <a:ea typeface="+mn-ea"/>
                <a:cs typeface="+mn-cs"/>
              </a:rPr>
              <a:t>(Click on the hyperlink to follow)</a:t>
            </a:r>
            <a:endParaRPr lang="en-US" sz="1600" dirty="0">
              <a:effectLst/>
            </a:endParaRPr>
          </a:p>
          <a:p>
            <a:pPr marL="0" indent="0">
              <a:buNone/>
            </a:pPr>
            <a:endParaRPr lang="en-US" sz="2400" dirty="0">
              <a:solidFill>
                <a:srgbClr val="FF0000"/>
              </a:solidFill>
            </a:endParaRPr>
          </a:p>
        </p:txBody>
      </p:sp>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4"/>
          </p:nvPr>
        </p:nvSpPr>
        <p:spPr/>
        <p:txBody>
          <a:bodyPr/>
          <a:lstStyle/>
          <a:p>
            <a:fld id="{5075537C-CA84-1446-933C-8E9D027F9201}" type="slidenum">
              <a:rPr lang="en-US" smtClean="0"/>
              <a:t>11</a:t>
            </a:fld>
            <a:endParaRPr lang="en-US"/>
          </a:p>
        </p:txBody>
      </p:sp>
    </p:spTree>
    <p:extLst>
      <p:ext uri="{BB962C8B-B14F-4D97-AF65-F5344CB8AC3E}">
        <p14:creationId xmlns:p14="http://schemas.microsoft.com/office/powerpoint/2010/main" val="779971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EDA with SQL</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754910" y="1362527"/>
            <a:ext cx="11079127" cy="5187129"/>
          </a:xfrm>
        </p:spPr>
        <p:txBody>
          <a:bodyPr>
            <a:normAutofit fontScale="92500" lnSpcReduction="20000"/>
          </a:bodyPr>
          <a:lstStyle/>
          <a:p>
            <a:r>
              <a:rPr lang="en-US" sz="2600" dirty="0"/>
              <a:t>Summarize performed SQL queries using bullet points</a:t>
            </a:r>
          </a:p>
          <a:p>
            <a:pPr marL="914400" lvl="1" indent="-457200">
              <a:buFont typeface="+mj-lt"/>
              <a:buAutoNum type="alphaLcPeriod"/>
            </a:pPr>
            <a:r>
              <a:rPr lang="en-US" dirty="0"/>
              <a:t>Names of the unique launch sites in the space mission</a:t>
            </a:r>
          </a:p>
          <a:p>
            <a:pPr marL="914400" lvl="1" indent="-457200">
              <a:buFont typeface="+mj-lt"/>
              <a:buAutoNum type="alphaLcPeriod"/>
            </a:pPr>
            <a:r>
              <a:rPr lang="en-US" dirty="0"/>
              <a:t>5 records where launch sites begin with the string 'CCA’</a:t>
            </a:r>
          </a:p>
          <a:p>
            <a:pPr marL="914400" lvl="1" indent="-457200">
              <a:buFont typeface="+mj-lt"/>
              <a:buAutoNum type="alphaLcPeriod"/>
            </a:pPr>
            <a:r>
              <a:rPr lang="en-US" dirty="0"/>
              <a:t>The total payload mass carried by boosters launched by NASA (CRS)</a:t>
            </a:r>
          </a:p>
          <a:p>
            <a:pPr marL="914400" lvl="1" indent="-457200">
              <a:buFont typeface="+mj-lt"/>
              <a:buAutoNum type="alphaLcPeriod"/>
            </a:pPr>
            <a:r>
              <a:rPr lang="en-US" dirty="0"/>
              <a:t>Average payload mass carried by booster version F9 v1.1</a:t>
            </a:r>
          </a:p>
          <a:p>
            <a:pPr marL="914400" lvl="1" indent="-457200">
              <a:buFont typeface="+mj-lt"/>
              <a:buAutoNum type="alphaLcPeriod"/>
            </a:pPr>
            <a:r>
              <a:rPr lang="en-US" dirty="0"/>
              <a:t>The date when the first successful landing outcome in ground pad was achieved</a:t>
            </a:r>
          </a:p>
          <a:p>
            <a:pPr marL="914400" lvl="1" indent="-457200">
              <a:buFont typeface="+mj-lt"/>
              <a:buAutoNum type="alphaLcPeriod"/>
            </a:pPr>
            <a:r>
              <a:rPr lang="en-US" dirty="0"/>
              <a:t>The names of the boosters which have success in drone ship and have payload mass greater than 4000 but less than 6000</a:t>
            </a:r>
          </a:p>
          <a:p>
            <a:pPr marL="914400" lvl="1" indent="-457200">
              <a:buFont typeface="+mj-lt"/>
              <a:buAutoNum type="alphaLcPeriod"/>
            </a:pPr>
            <a:r>
              <a:rPr lang="en-US" dirty="0"/>
              <a:t>The total number of successful and failure mission outcomes</a:t>
            </a:r>
          </a:p>
          <a:p>
            <a:pPr marL="914400" lvl="1" indent="-457200">
              <a:buFont typeface="+mj-lt"/>
              <a:buAutoNum type="alphaLcPeriod"/>
            </a:pPr>
            <a:r>
              <a:rPr lang="en-US" dirty="0"/>
              <a:t>The names of the </a:t>
            </a:r>
            <a:r>
              <a:rPr lang="en-US" dirty="0" err="1"/>
              <a:t>booster_versions</a:t>
            </a:r>
            <a:r>
              <a:rPr lang="en-US" dirty="0"/>
              <a:t> which have carried the maximum payload mass</a:t>
            </a:r>
          </a:p>
          <a:p>
            <a:pPr marL="914400" lvl="1" indent="-457200">
              <a:buFont typeface="+mj-lt"/>
              <a:buAutoNum type="alphaLcPeriod"/>
            </a:pPr>
            <a:r>
              <a:rPr lang="en-US" dirty="0"/>
              <a:t>The failed </a:t>
            </a:r>
            <a:r>
              <a:rPr lang="en-US" dirty="0" err="1"/>
              <a:t>landing_outcomes</a:t>
            </a:r>
            <a:r>
              <a:rPr lang="en-US" dirty="0"/>
              <a:t> in drone ship, their booster versions, and launch site names for the in year 2015</a:t>
            </a:r>
          </a:p>
          <a:p>
            <a:pPr marL="914400" lvl="1" indent="-457200">
              <a:buFont typeface="+mj-lt"/>
              <a:buAutoNum type="alphaLcPeriod"/>
            </a:pPr>
            <a:r>
              <a:rPr lang="en-US" dirty="0"/>
              <a:t>The count of landing outcomes (such as Failure (drone ship) or Success (ground pad)) between the date 2010-06-04 and 2017-03-20, in descending order were ranked</a:t>
            </a:r>
          </a:p>
          <a:p>
            <a:pPr marL="457200" lvl="1" indent="0">
              <a:buNone/>
            </a:pPr>
            <a:endParaRPr lang="en-US" dirty="0"/>
          </a:p>
          <a:p>
            <a:pPr marL="0" indent="0">
              <a:buNone/>
            </a:pPr>
            <a:r>
              <a:rPr lang="en-US" sz="2600" dirty="0"/>
              <a:t>The GitHub URL of the completed EDA with SQL notebook, as an external reference - </a:t>
            </a:r>
            <a:r>
              <a:rPr lang="en-US" sz="2600" dirty="0">
                <a:solidFill>
                  <a:srgbClr val="FF0000"/>
                </a:solidFill>
                <a:hlinkClick r:id="rId2">
                  <a:extLst>
                    <a:ext uri="{A12FA001-AC4F-418D-AE19-62706E023703}">
                      <ahyp:hlinkClr xmlns:ahyp="http://schemas.microsoft.com/office/drawing/2018/hyperlinkcolor" val="tx"/>
                    </a:ext>
                  </a:extLst>
                </a:hlinkClick>
              </a:rPr>
              <a:t>EDA with SQL</a:t>
            </a:r>
            <a:r>
              <a:rPr lang="en-US" sz="2600" dirty="0">
                <a:solidFill>
                  <a:srgbClr val="FF0000"/>
                </a:solidFill>
              </a:rPr>
              <a:t> </a:t>
            </a:r>
            <a:r>
              <a:rPr lang="en-US" sz="1800" kern="1200" dirty="0">
                <a:solidFill>
                  <a:srgbClr val="0070C0"/>
                </a:solidFill>
                <a:effectLst/>
                <a:latin typeface="IBM Plex Mono Text" panose="020B0509050203000203"/>
                <a:ea typeface="+mn-ea"/>
                <a:cs typeface="+mn-cs"/>
              </a:rPr>
              <a:t>(Click on the hyperlink to follow)</a:t>
            </a:r>
            <a:endParaRPr lang="en-US" dirty="0">
              <a:effectLst/>
            </a:endParaRPr>
          </a:p>
          <a:p>
            <a:pPr marL="0" indent="0">
              <a:buNone/>
            </a:pPr>
            <a:endParaRPr lang="en-US" dirty="0">
              <a:solidFill>
                <a:srgbClr val="FF0000"/>
              </a:solidFill>
            </a:endParaRP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4"/>
          </p:nvPr>
        </p:nvSpPr>
        <p:spPr/>
        <p:txBody>
          <a:bodyPr/>
          <a:lstStyle/>
          <a:p>
            <a:fld id="{5075537C-CA84-1446-933C-8E9D027F9201}" type="slidenum">
              <a:rPr lang="en-US" smtClean="0"/>
              <a:t>12</a:t>
            </a:fld>
            <a:endParaRPr lang="en-US"/>
          </a:p>
        </p:txBody>
      </p:sp>
    </p:spTree>
    <p:extLst>
      <p:ext uri="{BB962C8B-B14F-4D97-AF65-F5344CB8AC3E}">
        <p14:creationId xmlns:p14="http://schemas.microsoft.com/office/powerpoint/2010/main" val="1578726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Building an interactive map with Folium</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199" y="1406016"/>
            <a:ext cx="10730024" cy="5101110"/>
          </a:xfrm>
        </p:spPr>
        <p:txBody>
          <a:bodyPr>
            <a:normAutofit fontScale="92500" lnSpcReduction="10000"/>
          </a:bodyPr>
          <a:lstStyle/>
          <a:p>
            <a:r>
              <a:rPr lang="en-US" sz="2600" dirty="0"/>
              <a:t>Summarize what map objects such as markers, circles, lines, etc. you created and added to a folium map</a:t>
            </a:r>
          </a:p>
          <a:p>
            <a:pPr marL="914400" lvl="1" indent="-457200">
              <a:buFont typeface="+mj-lt"/>
              <a:buAutoNum type="alphaLcPeriod"/>
            </a:pPr>
            <a:r>
              <a:rPr lang="en-US" dirty="0" err="1"/>
              <a:t>folium.Circle</a:t>
            </a:r>
            <a:r>
              <a:rPr lang="en-US" dirty="0"/>
              <a:t> and </a:t>
            </a:r>
            <a:r>
              <a:rPr lang="en-US" dirty="0" err="1"/>
              <a:t>folium.Marker</a:t>
            </a:r>
            <a:r>
              <a:rPr lang="en-US" dirty="0"/>
              <a:t> methods were used to add a highlighted circle area with a text label on a specific coordinate for each launch site on the site map</a:t>
            </a:r>
          </a:p>
          <a:p>
            <a:pPr marL="914400" lvl="1" indent="-457200">
              <a:buFont typeface="+mj-lt"/>
              <a:buAutoNum type="alphaLcPeriod"/>
            </a:pPr>
            <a:r>
              <a:rPr lang="en-US" dirty="0"/>
              <a:t>A new column in </a:t>
            </a:r>
            <a:r>
              <a:rPr lang="en-US" dirty="0" err="1"/>
              <a:t>launch_sites</a:t>
            </a:r>
            <a:r>
              <a:rPr lang="en-US" dirty="0"/>
              <a:t> </a:t>
            </a:r>
            <a:r>
              <a:rPr lang="en-US" dirty="0" err="1"/>
              <a:t>dataframe</a:t>
            </a:r>
            <a:r>
              <a:rPr lang="en-US" dirty="0"/>
              <a:t> called </a:t>
            </a:r>
            <a:r>
              <a:rPr lang="en-US" dirty="0" err="1"/>
              <a:t>marker_color</a:t>
            </a:r>
            <a:r>
              <a:rPr lang="en-US" dirty="0"/>
              <a:t> was used to store the marker colors based on the class value</a:t>
            </a:r>
          </a:p>
          <a:p>
            <a:pPr marL="914400" lvl="1" indent="-457200">
              <a:buFont typeface="+mj-lt"/>
              <a:buAutoNum type="alphaLcPeriod"/>
            </a:pPr>
            <a:r>
              <a:rPr lang="en-US" dirty="0"/>
              <a:t>The distance between two points on the map can be calculated based on their Latitude and Longitude values</a:t>
            </a:r>
          </a:p>
          <a:p>
            <a:r>
              <a:rPr lang="en-US" sz="2600" dirty="0"/>
              <a:t>The Objects were added to analyze:</a:t>
            </a:r>
          </a:p>
          <a:p>
            <a:pPr lvl="1"/>
            <a:r>
              <a:rPr lang="en-US" dirty="0"/>
              <a:t>Marker clusters can be a good way to simplify a map containing many markers having the same coordinate</a:t>
            </a:r>
          </a:p>
          <a:p>
            <a:pPr lvl="1"/>
            <a:r>
              <a:rPr lang="en-US" dirty="0" err="1"/>
              <a:t>MousePosition</a:t>
            </a:r>
            <a:r>
              <a:rPr lang="en-US" dirty="0"/>
              <a:t> was added on the map to get coordinate for a mouse over a point on the map so that coordinates of points of interests can be obtained and line can be drawn so that distance can be calculated</a:t>
            </a:r>
          </a:p>
          <a:p>
            <a:pPr marL="0" indent="0">
              <a:buNone/>
            </a:pPr>
            <a:r>
              <a:rPr lang="en-US" sz="2600" dirty="0"/>
              <a:t>The GitHub URL of the completed interactive map with Folium map, as an external reference - </a:t>
            </a:r>
            <a:r>
              <a:rPr lang="en-US" sz="2600" dirty="0">
                <a:solidFill>
                  <a:srgbClr val="FF0000"/>
                </a:solidFill>
                <a:hlinkClick r:id="rId2">
                  <a:extLst>
                    <a:ext uri="{A12FA001-AC4F-418D-AE19-62706E023703}">
                      <ahyp:hlinkClr xmlns:ahyp="http://schemas.microsoft.com/office/drawing/2018/hyperlinkcolor" val="tx"/>
                    </a:ext>
                  </a:extLst>
                </a:hlinkClick>
              </a:rPr>
              <a:t>Visual Analytics Notebook</a:t>
            </a:r>
            <a:r>
              <a:rPr lang="en-US" sz="2600" dirty="0">
                <a:solidFill>
                  <a:srgbClr val="FF0000"/>
                </a:solidFill>
              </a:rPr>
              <a:t> </a:t>
            </a:r>
            <a:r>
              <a:rPr lang="en-US" sz="1800" kern="1200" dirty="0">
                <a:solidFill>
                  <a:srgbClr val="0070C0"/>
                </a:solidFill>
                <a:effectLst/>
                <a:latin typeface="IBM Plex Mono Text" panose="020B0509050203000203"/>
                <a:ea typeface="+mn-ea"/>
                <a:cs typeface="+mn-cs"/>
              </a:rPr>
              <a:t>(Click on the hyperlink to follow)</a:t>
            </a:r>
            <a:endParaRPr lang="en-US" dirty="0">
              <a:effectLst/>
            </a:endParaRPr>
          </a:p>
          <a:p>
            <a:pPr marL="0" indent="0">
              <a:buNone/>
            </a:pPr>
            <a:endParaRPr lang="en-US" dirty="0">
              <a:solidFill>
                <a:srgbClr val="FF0000"/>
              </a:solidFill>
            </a:endParaRPr>
          </a:p>
          <a:p>
            <a:endParaRPr lang="en-US" dirty="0"/>
          </a:p>
          <a:p>
            <a:endParaRPr lang="en-US" dirty="0"/>
          </a:p>
        </p:txBody>
      </p:sp>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4"/>
          </p:nvPr>
        </p:nvSpPr>
        <p:spPr/>
        <p:txBody>
          <a:bodyPr/>
          <a:lstStyle/>
          <a:p>
            <a:fld id="{5075537C-CA84-1446-933C-8E9D027F9201}" type="slidenum">
              <a:rPr lang="en-US" smtClean="0"/>
              <a:t>13</a:t>
            </a:fld>
            <a:endParaRPr lang="en-US"/>
          </a:p>
        </p:txBody>
      </p:sp>
    </p:spTree>
    <p:extLst>
      <p:ext uri="{BB962C8B-B14F-4D97-AF65-F5344CB8AC3E}">
        <p14:creationId xmlns:p14="http://schemas.microsoft.com/office/powerpoint/2010/main" val="148114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Building a Dashboard with Plotly Dash</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200" y="1406016"/>
            <a:ext cx="10825716" cy="4950334"/>
          </a:xfrm>
        </p:spPr>
        <p:txBody>
          <a:bodyPr>
            <a:normAutofit/>
          </a:bodyPr>
          <a:lstStyle/>
          <a:p>
            <a:r>
              <a:rPr lang="en-US" dirty="0"/>
              <a:t>Summarize what plots/graphs and interactions you have added to a dashboard</a:t>
            </a:r>
          </a:p>
          <a:p>
            <a:pPr marL="914400" lvl="1" indent="-457200">
              <a:buFont typeface="+mj-lt"/>
              <a:buAutoNum type="alphaLcPeriod"/>
            </a:pPr>
            <a:r>
              <a:rPr lang="en-US" dirty="0"/>
              <a:t>A red circle at NASA Johnson Space Center's coordinate with an icon showing its name</a:t>
            </a:r>
          </a:p>
          <a:p>
            <a:pPr marL="914400" lvl="1" indent="-457200">
              <a:buFont typeface="+mj-lt"/>
              <a:buAutoNum type="alphaLcPeriod"/>
            </a:pPr>
            <a:r>
              <a:rPr lang="en-US" dirty="0"/>
              <a:t>Each of the launch sites were added to the map and displayed </a:t>
            </a:r>
          </a:p>
          <a:p>
            <a:pPr marL="914400" lvl="1" indent="-457200">
              <a:buFont typeface="+mj-lt"/>
              <a:buAutoNum type="alphaLcPeriod"/>
            </a:pPr>
            <a:r>
              <a:rPr lang="en-US" dirty="0"/>
              <a:t>Launch sites with ‘Success’ outcome were indicated in Green color and the launch sites with ‘Failure’ outcome were indicated in Red color in the map and displayed as clusters</a:t>
            </a:r>
          </a:p>
          <a:p>
            <a:r>
              <a:rPr lang="en-US" dirty="0"/>
              <a:t>The plots and interactions were added to analyze:</a:t>
            </a:r>
          </a:p>
          <a:p>
            <a:pPr lvl="1"/>
            <a:r>
              <a:rPr lang="en-US" dirty="0"/>
              <a:t>If the launch sites are in proximity to equator line</a:t>
            </a:r>
          </a:p>
          <a:p>
            <a:pPr lvl="1"/>
            <a:r>
              <a:rPr lang="en-US" dirty="0"/>
              <a:t>If the launch sites are near to coast</a:t>
            </a:r>
          </a:p>
          <a:p>
            <a:pPr lvl="1"/>
            <a:r>
              <a:rPr lang="en-US" dirty="0"/>
              <a:t>If the launch sites were close to Highways or railways and their distances</a:t>
            </a:r>
          </a:p>
        </p:txBody>
      </p:sp>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4"/>
          </p:nvPr>
        </p:nvSpPr>
        <p:spPr/>
        <p:txBody>
          <a:bodyPr/>
          <a:lstStyle/>
          <a:p>
            <a:fld id="{5075537C-CA84-1446-933C-8E9D027F9201}" type="slidenum">
              <a:rPr lang="en-US" smtClean="0"/>
              <a:t>14</a:t>
            </a:fld>
            <a:endParaRPr lang="en-US" dirty="0"/>
          </a:p>
        </p:txBody>
      </p:sp>
    </p:spTree>
    <p:extLst>
      <p:ext uri="{BB962C8B-B14F-4D97-AF65-F5344CB8AC3E}">
        <p14:creationId xmlns:p14="http://schemas.microsoft.com/office/powerpoint/2010/main" val="33453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US" dirty="0"/>
              <a:t>Predictive analysis (Classification)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a:xfrm>
            <a:off x="838199" y="1265274"/>
            <a:ext cx="10953307" cy="5091076"/>
          </a:xfrm>
        </p:spPr>
        <p:txBody>
          <a:bodyPr>
            <a:normAutofit fontScale="92500"/>
          </a:bodyPr>
          <a:lstStyle/>
          <a:p>
            <a:r>
              <a:rPr lang="en-US" sz="2200" dirty="0"/>
              <a:t>Summarize how you built, evaluated, improved, and found the best performing classification model</a:t>
            </a:r>
          </a:p>
          <a:p>
            <a:pPr marL="914400" lvl="1" indent="-457200">
              <a:buFont typeface="+mj-lt"/>
              <a:buAutoNum type="alphaLcPeriod"/>
            </a:pPr>
            <a:r>
              <a:rPr lang="en-US" sz="2200" dirty="0"/>
              <a:t>The curated data in csv format was loaded into variables to ease the process of performing actions on the data</a:t>
            </a:r>
          </a:p>
          <a:p>
            <a:pPr marL="914400" lvl="1" indent="-457200">
              <a:buFont typeface="+mj-lt"/>
              <a:buAutoNum type="alphaLcPeriod"/>
            </a:pPr>
            <a:r>
              <a:rPr lang="en-US" sz="2200" dirty="0"/>
              <a:t>The standardized data was split to training and test data sets</a:t>
            </a:r>
          </a:p>
          <a:p>
            <a:pPr marL="914400" lvl="1" indent="-457200">
              <a:buFont typeface="+mj-lt"/>
              <a:buAutoNum type="alphaLcPeriod"/>
            </a:pPr>
            <a:r>
              <a:rPr lang="en-US" sz="2200" dirty="0"/>
              <a:t>The data was fed to Logistic regression, SVM classifier, Decision tree Classifier, KNN Algorithms for training on the training data</a:t>
            </a:r>
          </a:p>
          <a:p>
            <a:pPr marL="914400" lvl="1" indent="-457200">
              <a:buFont typeface="+mj-lt"/>
              <a:buAutoNum type="alphaLcPeriod"/>
            </a:pPr>
            <a:r>
              <a:rPr lang="en-US" sz="2200" dirty="0"/>
              <a:t>The corresponding accuracies were computed with test data and the results were compared against each other to determine the best algorithm</a:t>
            </a:r>
          </a:p>
          <a:p>
            <a:r>
              <a:rPr lang="en-US" sz="2600" dirty="0"/>
              <a:t>You need present your model development process using key phrases and flowchart</a:t>
            </a:r>
          </a:p>
          <a:p>
            <a:pPr marL="0" indent="0">
              <a:buNone/>
            </a:pPr>
            <a:endParaRPr lang="en-US" dirty="0"/>
          </a:p>
          <a:p>
            <a:endParaRPr lang="en-US" dirty="0"/>
          </a:p>
          <a:p>
            <a:pPr marL="0" indent="0">
              <a:buNone/>
            </a:pPr>
            <a:endParaRPr lang="en-US" sz="2200" dirty="0"/>
          </a:p>
          <a:p>
            <a:pPr marL="0" indent="0">
              <a:buNone/>
            </a:pPr>
            <a:r>
              <a:rPr lang="en-US" sz="2200" dirty="0"/>
              <a:t>The GitHub URL of the completed predictive analysis lab, as an external reference purpose -        </a:t>
            </a:r>
            <a:r>
              <a:rPr lang="en-US" sz="2200" dirty="0">
                <a:solidFill>
                  <a:srgbClr val="FF0000"/>
                </a:solidFill>
                <a:hlinkClick r:id="rId2">
                  <a:extLst>
                    <a:ext uri="{A12FA001-AC4F-418D-AE19-62706E023703}">
                      <ahyp:hlinkClr xmlns:ahyp="http://schemas.microsoft.com/office/drawing/2018/hyperlinkcolor" val="tx"/>
                    </a:ext>
                  </a:extLst>
                </a:hlinkClick>
              </a:rPr>
              <a:t>Machine Learning Prediction</a:t>
            </a:r>
            <a:r>
              <a:rPr lang="en-US" sz="2200" dirty="0">
                <a:solidFill>
                  <a:srgbClr val="FF0000"/>
                </a:solidFill>
              </a:rPr>
              <a:t> </a:t>
            </a:r>
            <a:r>
              <a:rPr lang="en-US" sz="1800" kern="1200" dirty="0">
                <a:solidFill>
                  <a:srgbClr val="0070C0"/>
                </a:solidFill>
                <a:effectLst/>
                <a:latin typeface="IBM Plex Mono Text" panose="020B0509050203000203"/>
                <a:ea typeface="+mn-ea"/>
                <a:cs typeface="+mn-cs"/>
              </a:rPr>
              <a:t>(Click on the hyperlink to follow)</a:t>
            </a:r>
            <a:endParaRPr lang="en-US" sz="1600" dirty="0">
              <a:effectLst/>
            </a:endParaRPr>
          </a:p>
          <a:p>
            <a:pPr marL="0" indent="0">
              <a:buNone/>
            </a:pPr>
            <a:endParaRPr lang="en-US" sz="2200" dirty="0">
              <a:solidFill>
                <a:srgbClr val="FF0000"/>
              </a:solidFill>
            </a:endParaRPr>
          </a:p>
          <a:p>
            <a:endParaRPr lang="en-US" dirty="0"/>
          </a:p>
        </p:txBody>
      </p:sp>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4"/>
          </p:nvPr>
        </p:nvSpPr>
        <p:spPr/>
        <p:txBody>
          <a:bodyPr/>
          <a:lstStyle/>
          <a:p>
            <a:fld id="{5075537C-CA84-1446-933C-8E9D027F9201}" type="slidenum">
              <a:rPr lang="en-US" smtClean="0"/>
              <a:t>15</a:t>
            </a:fld>
            <a:endParaRPr lang="en-US"/>
          </a:p>
        </p:txBody>
      </p:sp>
      <p:sp>
        <p:nvSpPr>
          <p:cNvPr id="3" name="Flowchart: Process 2">
            <a:extLst>
              <a:ext uri="{FF2B5EF4-FFF2-40B4-BE49-F238E27FC236}">
                <a16:creationId xmlns:a16="http://schemas.microsoft.com/office/drawing/2014/main" id="{CF577AA5-D19A-452A-9DCB-7E4AEB8FB13A}"/>
              </a:ext>
            </a:extLst>
          </p:cNvPr>
          <p:cNvSpPr/>
          <p:nvPr/>
        </p:nvSpPr>
        <p:spPr>
          <a:xfrm>
            <a:off x="988827" y="4529470"/>
            <a:ext cx="2232837" cy="871870"/>
          </a:xfrm>
          <a:prstGeom prst="flowChart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Data in csv format is converted to Dataframe and arrays</a:t>
            </a:r>
          </a:p>
        </p:txBody>
      </p:sp>
      <p:sp>
        <p:nvSpPr>
          <p:cNvPr id="6" name="Flowchart: Process 5">
            <a:extLst>
              <a:ext uri="{FF2B5EF4-FFF2-40B4-BE49-F238E27FC236}">
                <a16:creationId xmlns:a16="http://schemas.microsoft.com/office/drawing/2014/main" id="{6ADD2E2F-DCCE-4A02-9866-F2E2AA056501}"/>
              </a:ext>
            </a:extLst>
          </p:cNvPr>
          <p:cNvSpPr/>
          <p:nvPr/>
        </p:nvSpPr>
        <p:spPr>
          <a:xfrm>
            <a:off x="3883542" y="4529470"/>
            <a:ext cx="1842975" cy="871870"/>
          </a:xfrm>
          <a:prstGeom prst="flowChart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Standardization of the array</a:t>
            </a:r>
          </a:p>
        </p:txBody>
      </p:sp>
      <p:sp>
        <p:nvSpPr>
          <p:cNvPr id="7" name="Flowchart: Process 6">
            <a:extLst>
              <a:ext uri="{FF2B5EF4-FFF2-40B4-BE49-F238E27FC236}">
                <a16:creationId xmlns:a16="http://schemas.microsoft.com/office/drawing/2014/main" id="{301034C7-4118-471E-8D71-6ED64754863A}"/>
              </a:ext>
            </a:extLst>
          </p:cNvPr>
          <p:cNvSpPr/>
          <p:nvPr/>
        </p:nvSpPr>
        <p:spPr>
          <a:xfrm>
            <a:off x="6366240" y="4529470"/>
            <a:ext cx="2002467" cy="871870"/>
          </a:xfrm>
          <a:prstGeom prst="flowChart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Training with classifier algorithms</a:t>
            </a:r>
          </a:p>
        </p:txBody>
      </p:sp>
      <p:sp>
        <p:nvSpPr>
          <p:cNvPr id="8" name="Flowchart: Process 7">
            <a:extLst>
              <a:ext uri="{FF2B5EF4-FFF2-40B4-BE49-F238E27FC236}">
                <a16:creationId xmlns:a16="http://schemas.microsoft.com/office/drawing/2014/main" id="{D0BA7CE9-29E6-40D2-9C25-F7A0B4439565}"/>
              </a:ext>
            </a:extLst>
          </p:cNvPr>
          <p:cNvSpPr/>
          <p:nvPr/>
        </p:nvSpPr>
        <p:spPr>
          <a:xfrm>
            <a:off x="9030585" y="4529470"/>
            <a:ext cx="2323216" cy="871870"/>
          </a:xfrm>
          <a:prstGeom prst="flowChart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Calculating accuracies and comparing the outcomes</a:t>
            </a:r>
          </a:p>
        </p:txBody>
      </p:sp>
      <p:sp>
        <p:nvSpPr>
          <p:cNvPr id="9" name="Arrow: Right 8">
            <a:extLst>
              <a:ext uri="{FF2B5EF4-FFF2-40B4-BE49-F238E27FC236}">
                <a16:creationId xmlns:a16="http://schemas.microsoft.com/office/drawing/2014/main" id="{D5F7D3BF-1BD3-46F6-9CC6-66609C62269E}"/>
              </a:ext>
            </a:extLst>
          </p:cNvPr>
          <p:cNvSpPr/>
          <p:nvPr/>
        </p:nvSpPr>
        <p:spPr>
          <a:xfrm>
            <a:off x="3221664" y="4720856"/>
            <a:ext cx="639723" cy="425302"/>
          </a:xfrm>
          <a:prstGeom prst="rightArrow">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DEC94D3D-3647-41E3-AA74-0AFEC44A13EB}"/>
              </a:ext>
            </a:extLst>
          </p:cNvPr>
          <p:cNvSpPr/>
          <p:nvPr/>
        </p:nvSpPr>
        <p:spPr>
          <a:xfrm>
            <a:off x="5726516" y="4752754"/>
            <a:ext cx="639723" cy="425302"/>
          </a:xfrm>
          <a:prstGeom prst="rightArrow">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9E2C3BD4-CE57-4F0C-9888-BC786865598E}"/>
              </a:ext>
            </a:extLst>
          </p:cNvPr>
          <p:cNvSpPr/>
          <p:nvPr/>
        </p:nvSpPr>
        <p:spPr>
          <a:xfrm>
            <a:off x="8368707" y="4752754"/>
            <a:ext cx="639723" cy="425302"/>
          </a:xfrm>
          <a:prstGeom prst="rightArrow">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3711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Results</a:t>
            </a:r>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174237" y="1583703"/>
            <a:ext cx="7179564" cy="45932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Exploratory data analysis results:</a:t>
            </a:r>
          </a:p>
          <a:p>
            <a:pPr marL="457200" lvl="1" indent="0" algn="just">
              <a:buNone/>
            </a:pPr>
            <a:r>
              <a:rPr lang="en-US" sz="2000" dirty="0"/>
              <a:t>Data obtained from the SpaceX API were analyzed and relation between the attributes were recorded wherein the mission outcomes were correlated with orbit type and launch sites columns</a:t>
            </a:r>
          </a:p>
          <a:p>
            <a:pPr algn="just"/>
            <a:r>
              <a:rPr lang="en-US" sz="2200" dirty="0"/>
              <a:t>Interactive analytics demo in screenshots:</a:t>
            </a:r>
          </a:p>
          <a:p>
            <a:pPr marL="457200" lvl="1" indent="0" algn="just">
              <a:buNone/>
            </a:pPr>
            <a:r>
              <a:rPr lang="en-US" sz="2000" dirty="0"/>
              <a:t>Based on the results obtained from the interactive analytics demo, it was observed that most of the stations were near the coastal regions.</a:t>
            </a:r>
          </a:p>
          <a:p>
            <a:pPr algn="just"/>
            <a:r>
              <a:rPr lang="en-US" sz="2200" dirty="0"/>
              <a:t>Predictive analysis results:</a:t>
            </a:r>
          </a:p>
          <a:p>
            <a:pPr marL="457200" lvl="1" indent="0" algn="just">
              <a:buNone/>
            </a:pPr>
            <a:r>
              <a:rPr lang="en-US" sz="2000" dirty="0"/>
              <a:t>The accuracies were calculated on the test data set, wherein the accuracy of the Decision Tree algorithm is the highest with 88.9% and KNN and Support Vector Machine algorithms having next best accuracies if 84.8%.</a:t>
            </a:r>
          </a:p>
          <a:p>
            <a:pPr marL="457200" lvl="1" indent="0">
              <a:buNone/>
            </a:pPr>
            <a:endParaRPr lang="en-US" sz="1800" dirty="0"/>
          </a:p>
          <a:p>
            <a:pPr lvl="1"/>
            <a:endParaRPr lang="en-US" sz="1800" dirty="0"/>
          </a:p>
          <a:p>
            <a:pPr marL="457200" lvl="1" indent="0">
              <a:buNone/>
            </a:pPr>
            <a:endParaRPr lang="en-US" sz="1800" dirty="0"/>
          </a:p>
        </p:txBody>
      </p:sp>
      <p:pic>
        <p:nvPicPr>
          <p:cNvPr id="5" name="Picture 4">
            <a:extLst>
              <a:ext uri="{FF2B5EF4-FFF2-40B4-BE49-F238E27FC236}">
                <a16:creationId xmlns:a16="http://schemas.microsoft.com/office/drawing/2014/main" id="{D67BC1C6-7E6A-1F48-8526-B99806B6E370}"/>
              </a:ext>
            </a:extLst>
          </p:cNvPr>
          <p:cNvPicPr>
            <a:picLocks noChangeAspect="1"/>
          </p:cNvPicPr>
          <p:nvPr/>
        </p:nvPicPr>
        <p:blipFill>
          <a:blip r:embed="rId3">
            <a:duotone>
              <a:schemeClr val="accent1">
                <a:shade val="45000"/>
                <a:satMod val="135000"/>
              </a:schemeClr>
              <a:prstClr val="white"/>
            </a:duotone>
          </a:blip>
          <a:stretch>
            <a:fillRect/>
          </a:stretch>
        </p:blipFill>
        <p:spPr>
          <a:xfrm>
            <a:off x="979655" y="1831709"/>
            <a:ext cx="3194581" cy="3194581"/>
          </a:xfrm>
          <a:prstGeom prst="rect">
            <a:avLst/>
          </a:prstGeom>
        </p:spPr>
      </p:pic>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4"/>
          </p:nvPr>
        </p:nvSpPr>
        <p:spPr/>
        <p:txBody>
          <a:bodyPr/>
          <a:lstStyle/>
          <a:p>
            <a:fld id="{5075537C-CA84-1446-933C-8E9D027F9201}" type="slidenum">
              <a:rPr lang="en-US" smtClean="0"/>
              <a:t>16</a:t>
            </a:fld>
            <a:endParaRPr lang="en-US"/>
          </a:p>
        </p:txBody>
      </p:sp>
    </p:spTree>
    <p:extLst>
      <p:ext uri="{BB962C8B-B14F-4D97-AF65-F5344CB8AC3E}">
        <p14:creationId xmlns:p14="http://schemas.microsoft.com/office/powerpoint/2010/main" val="32100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EDA with Visualization</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pPr algn="just"/>
            <a:r>
              <a:rPr lang="en-US" dirty="0"/>
              <a:t>Exploratory Data Analysis was done on the SpaceX data and visualizations were plotted using scatter, line and bar plots to analyze and draw meaningful conclusions on the data</a:t>
            </a:r>
          </a:p>
        </p:txBody>
      </p:sp>
      <p:sp>
        <p:nvSpPr>
          <p:cNvPr id="3" name="Slide Number Placeholder 2">
            <a:extLst>
              <a:ext uri="{FF2B5EF4-FFF2-40B4-BE49-F238E27FC236}">
                <a16:creationId xmlns:a16="http://schemas.microsoft.com/office/drawing/2014/main" id="{266FE4F3-0232-0849-BFC2-DCEE70914CFB}"/>
              </a:ext>
            </a:extLst>
          </p:cNvPr>
          <p:cNvSpPr>
            <a:spLocks noGrp="1"/>
          </p:cNvSpPr>
          <p:nvPr>
            <p:ph type="sldNum" sz="quarter" idx="4"/>
          </p:nvPr>
        </p:nvSpPr>
        <p:spPr/>
        <p:txBody>
          <a:bodyPr/>
          <a:lstStyle/>
          <a:p>
            <a:fld id="{5075537C-CA84-1446-933C-8E9D027F9201}" type="slidenum">
              <a:rPr lang="en-US" smtClean="0"/>
              <a:t>17</a:t>
            </a:fld>
            <a:endParaRPr lang="en-US"/>
          </a:p>
        </p:txBody>
      </p:sp>
    </p:spTree>
    <p:extLst>
      <p:ext uri="{BB962C8B-B14F-4D97-AF65-F5344CB8AC3E}">
        <p14:creationId xmlns:p14="http://schemas.microsoft.com/office/powerpoint/2010/main" val="178270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838200" y="365125"/>
            <a:ext cx="10515600" cy="1325563"/>
          </a:xfrm>
        </p:spPr>
        <p:txBody>
          <a:bodyPr anchor="ctr">
            <a:normAutofit/>
          </a:bodyPr>
          <a:lstStyle/>
          <a:p>
            <a:r>
              <a:rPr lang="en-CA" b="1"/>
              <a:t>Flight Number vs. Launch Site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sz="half" idx="1"/>
          </p:nvPr>
        </p:nvSpPr>
        <p:spPr>
          <a:xfrm>
            <a:off x="518474" y="4901939"/>
            <a:ext cx="10835326" cy="1376314"/>
          </a:xfrm>
        </p:spPr>
        <p:txBody>
          <a:bodyPr>
            <a:normAutofit/>
          </a:bodyPr>
          <a:lstStyle/>
          <a:p>
            <a:pPr marL="0" indent="0">
              <a:buNone/>
            </a:pPr>
            <a:r>
              <a:rPr lang="en-US" dirty="0"/>
              <a:t>We can plot out the </a:t>
            </a:r>
            <a:r>
              <a:rPr lang="en-US" dirty="0" err="1"/>
              <a:t>FlightNumber</a:t>
            </a:r>
            <a:r>
              <a:rPr lang="en-US" dirty="0"/>
              <a:t> vs. </a:t>
            </a:r>
            <a:r>
              <a:rPr lang="en-US" dirty="0" err="1"/>
              <a:t>Launchsite</a:t>
            </a:r>
            <a:r>
              <a:rPr lang="en-US" dirty="0"/>
              <a:t> overlay the outcome of the launch. We see that as the flight number increases, the launch sites with value CCAFS SLC 40 is having higher chance being successful</a:t>
            </a:r>
          </a:p>
        </p:txBody>
      </p:sp>
      <p:pic>
        <p:nvPicPr>
          <p:cNvPr id="7" name="Picture Placeholder 6">
            <a:extLst>
              <a:ext uri="{FF2B5EF4-FFF2-40B4-BE49-F238E27FC236}">
                <a16:creationId xmlns:a16="http://schemas.microsoft.com/office/drawing/2014/main" id="{117F3EC7-6648-48C3-871D-CCA514D8CD65}"/>
              </a:ext>
            </a:extLst>
          </p:cNvPr>
          <p:cNvPicPr>
            <a:picLocks noGrp="1" noChangeAspect="1"/>
          </p:cNvPicPr>
          <p:nvPr>
            <p:ph sz="half" idx="2"/>
          </p:nvPr>
        </p:nvPicPr>
        <p:blipFill rotWithShape="1">
          <a:blip r:embed="rId2"/>
          <a:stretch/>
        </p:blipFill>
        <p:spPr>
          <a:xfrm>
            <a:off x="584462" y="1946356"/>
            <a:ext cx="10979280" cy="2783638"/>
          </a:xfrm>
          <a:noFill/>
        </p:spPr>
      </p:pic>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18</a:t>
            </a:fld>
            <a:endParaRPr lang="en-US"/>
          </a:p>
        </p:txBody>
      </p:sp>
      <p:pic>
        <p:nvPicPr>
          <p:cNvPr id="11" name="Picture 10">
            <a:extLst>
              <a:ext uri="{FF2B5EF4-FFF2-40B4-BE49-F238E27FC236}">
                <a16:creationId xmlns:a16="http://schemas.microsoft.com/office/drawing/2014/main" id="{70F080AC-CFDF-4527-8DE8-D9FF96E812B6}"/>
              </a:ext>
            </a:extLst>
          </p:cNvPr>
          <p:cNvPicPr>
            <a:picLocks noChangeAspect="1"/>
          </p:cNvPicPr>
          <p:nvPr/>
        </p:nvPicPr>
        <p:blipFill>
          <a:blip r:embed="rId3"/>
          <a:stretch>
            <a:fillRect/>
          </a:stretch>
        </p:blipFill>
        <p:spPr>
          <a:xfrm>
            <a:off x="311294" y="1956062"/>
            <a:ext cx="11170554" cy="2773932"/>
          </a:xfrm>
          <a:prstGeom prst="rect">
            <a:avLst/>
          </a:prstGeom>
        </p:spPr>
      </p:pic>
    </p:spTree>
    <p:extLst>
      <p:ext uri="{BB962C8B-B14F-4D97-AF65-F5344CB8AC3E}">
        <p14:creationId xmlns:p14="http://schemas.microsoft.com/office/powerpoint/2010/main" val="3865605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838200" y="365125"/>
            <a:ext cx="10515600" cy="1325563"/>
          </a:xfrm>
        </p:spPr>
        <p:txBody>
          <a:bodyPr anchor="ctr">
            <a:normAutofit/>
          </a:bodyPr>
          <a:lstStyle/>
          <a:p>
            <a:r>
              <a:rPr lang="en-CA" b="1"/>
              <a:t>Payload vs. Launch Site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sz="half" idx="1"/>
          </p:nvPr>
        </p:nvSpPr>
        <p:spPr>
          <a:xfrm>
            <a:off x="838200" y="5241303"/>
            <a:ext cx="10515600" cy="935660"/>
          </a:xfrm>
        </p:spPr>
        <p:txBody>
          <a:bodyPr>
            <a:normAutofit fontScale="85000" lnSpcReduction="10000"/>
          </a:bodyPr>
          <a:lstStyle/>
          <a:p>
            <a:pPr marL="0" indent="0">
              <a:buNone/>
            </a:pPr>
            <a:r>
              <a:rPr lang="en-US" dirty="0"/>
              <a:t>It is observed from the above chart that Launches are most likely to be successful with Pay Load mass above 15000 at sites CCAFS SLC 40 and KSC LC39A.</a:t>
            </a:r>
          </a:p>
        </p:txBody>
      </p:sp>
      <p:pic>
        <p:nvPicPr>
          <p:cNvPr id="7" name="Picture Placeholder 6">
            <a:extLst>
              <a:ext uri="{FF2B5EF4-FFF2-40B4-BE49-F238E27FC236}">
                <a16:creationId xmlns:a16="http://schemas.microsoft.com/office/drawing/2014/main" id="{F9D18297-8244-47E0-A9FA-F177BDD13436}"/>
              </a:ext>
            </a:extLst>
          </p:cNvPr>
          <p:cNvPicPr>
            <a:picLocks noGrp="1" noChangeAspect="1"/>
          </p:cNvPicPr>
          <p:nvPr>
            <p:ph sz="half" idx="2"/>
          </p:nvPr>
        </p:nvPicPr>
        <p:blipFill rotWithShape="1">
          <a:blip r:embed="rId2"/>
          <a:stretch/>
        </p:blipFill>
        <p:spPr>
          <a:xfrm>
            <a:off x="326731" y="2006601"/>
            <a:ext cx="11239958" cy="2650239"/>
          </a:xfrm>
          <a:noFill/>
        </p:spPr>
      </p:pic>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19</a:t>
            </a:fld>
            <a:endParaRPr lang="en-US"/>
          </a:p>
        </p:txBody>
      </p:sp>
    </p:spTree>
    <p:extLst>
      <p:ext uri="{BB962C8B-B14F-4D97-AF65-F5344CB8AC3E}">
        <p14:creationId xmlns:p14="http://schemas.microsoft.com/office/powerpoint/2010/main" val="3869789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Outline</a:t>
            </a:r>
          </a:p>
        </p:txBody>
      </p:sp>
      <p:pic>
        <p:nvPicPr>
          <p:cNvPr id="14" name="Picture 13">
            <a:extLst>
              <a:ext uri="{FF2B5EF4-FFF2-40B4-BE49-F238E27FC236}">
                <a16:creationId xmlns:a16="http://schemas.microsoft.com/office/drawing/2014/main" id="{AB620004-7A7B-1846-B8F9-E034BB7BD9FB}"/>
              </a:ext>
            </a:extLst>
          </p:cNvPr>
          <p:cNvPicPr>
            <a:picLocks noChangeAspect="1"/>
          </p:cNvPicPr>
          <p:nvPr/>
        </p:nvPicPr>
        <p:blipFill>
          <a:blip r:embed="rId3">
            <a:duotone>
              <a:schemeClr val="accent1">
                <a:shade val="45000"/>
                <a:satMod val="135000"/>
              </a:schemeClr>
              <a:prstClr val="white"/>
            </a:duotone>
          </a:blip>
          <a:stretch>
            <a:fillRect/>
          </a:stretch>
        </p:blipFill>
        <p:spPr>
          <a:xfrm>
            <a:off x="1450711" y="2025672"/>
            <a:ext cx="3194581" cy="3194581"/>
          </a:xfrm>
          <a:prstGeom prst="rect">
            <a:avLst/>
          </a:prstGeom>
        </p:spPr>
      </p:pic>
      <p:sp>
        <p:nvSpPr>
          <p:cNvPr id="15" name="Content Placeholder 2">
            <a:extLst>
              <a:ext uri="{FF2B5EF4-FFF2-40B4-BE49-F238E27FC236}">
                <a16:creationId xmlns:a16="http://schemas.microsoft.com/office/drawing/2014/main" id="{1E754898-2E75-F643-867F-EE5BE8F1580A}"/>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Executive Summary</a:t>
            </a:r>
          </a:p>
          <a:p>
            <a:r>
              <a:rPr lang="en-US" sz="2200" dirty="0"/>
              <a:t>Introduction</a:t>
            </a:r>
          </a:p>
          <a:p>
            <a:r>
              <a:rPr lang="en-US" sz="2200" dirty="0"/>
              <a:t>Methodology</a:t>
            </a:r>
          </a:p>
          <a:p>
            <a:r>
              <a:rPr lang="en-US" sz="2200" dirty="0"/>
              <a:t>Results</a:t>
            </a:r>
          </a:p>
          <a:p>
            <a:r>
              <a:rPr lang="en-US" sz="2200" dirty="0"/>
              <a:t>Conclusion</a:t>
            </a:r>
          </a:p>
          <a:p>
            <a:r>
              <a:rPr lang="en-US" sz="2200" dirty="0"/>
              <a:t>Appendix</a:t>
            </a:r>
          </a:p>
        </p:txBody>
      </p:sp>
      <p:sp>
        <p:nvSpPr>
          <p:cNvPr id="4" name="Slide Number Placeholder 3">
            <a:extLst>
              <a:ext uri="{FF2B5EF4-FFF2-40B4-BE49-F238E27FC236}">
                <a16:creationId xmlns:a16="http://schemas.microsoft.com/office/drawing/2014/main" id="{4AEA7475-929A-3C43-8710-21F8972039C8}"/>
              </a:ext>
            </a:extLst>
          </p:cNvPr>
          <p:cNvSpPr>
            <a:spLocks noGrp="1"/>
          </p:cNvSpPr>
          <p:nvPr>
            <p:ph type="sldNum" sz="quarter" idx="4"/>
          </p:nvPr>
        </p:nvSpPr>
        <p:spPr/>
        <p:txBody>
          <a:bodyPr/>
          <a:lstStyle/>
          <a:p>
            <a:fld id="{5075537C-CA84-1446-933C-8E9D027F9201}" type="slidenum">
              <a:rPr lang="en-US" smtClean="0"/>
              <a:t>2</a:t>
            </a:fld>
            <a:endParaRPr lang="en-US"/>
          </a:p>
        </p:txBody>
      </p:sp>
    </p:spTree>
    <p:extLst>
      <p:ext uri="{BB962C8B-B14F-4D97-AF65-F5344CB8AC3E}">
        <p14:creationId xmlns:p14="http://schemas.microsoft.com/office/powerpoint/2010/main" val="4219535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838200" y="365125"/>
            <a:ext cx="10515600" cy="1325563"/>
          </a:xfrm>
        </p:spPr>
        <p:txBody>
          <a:bodyPr anchor="ctr">
            <a:normAutofit/>
          </a:bodyPr>
          <a:lstStyle/>
          <a:p>
            <a:r>
              <a:rPr lang="en-CA" b="1"/>
              <a:t>Success rate vs. Orbit type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sz="half" idx="1"/>
          </p:nvPr>
        </p:nvSpPr>
        <p:spPr>
          <a:xfrm>
            <a:off x="838200" y="1759253"/>
            <a:ext cx="3762080" cy="3339494"/>
          </a:xfrm>
        </p:spPr>
        <p:txBody>
          <a:bodyPr>
            <a:normAutofit/>
          </a:bodyPr>
          <a:lstStyle/>
          <a:p>
            <a:pPr marL="0" indent="0">
              <a:buNone/>
            </a:pPr>
            <a:r>
              <a:rPr lang="en-US" dirty="0"/>
              <a:t>It is observed that the orbits such as ES-L1, GEO, HEO and SSO have higher success rate compared to other orbits</a:t>
            </a:r>
          </a:p>
        </p:txBody>
      </p:sp>
      <p:pic>
        <p:nvPicPr>
          <p:cNvPr id="7" name="Picture Placeholder 6">
            <a:extLst>
              <a:ext uri="{FF2B5EF4-FFF2-40B4-BE49-F238E27FC236}">
                <a16:creationId xmlns:a16="http://schemas.microsoft.com/office/drawing/2014/main" id="{4B2CA22E-6330-44BD-931E-7E2DDD496489}"/>
              </a:ext>
            </a:extLst>
          </p:cNvPr>
          <p:cNvPicPr>
            <a:picLocks noGrp="1" noChangeAspect="1"/>
          </p:cNvPicPr>
          <p:nvPr>
            <p:ph sz="half" idx="2"/>
          </p:nvPr>
        </p:nvPicPr>
        <p:blipFill rotWithShape="1">
          <a:blip r:embed="rId2"/>
          <a:stretch/>
        </p:blipFill>
        <p:spPr>
          <a:xfrm>
            <a:off x="4802909" y="1690689"/>
            <a:ext cx="6550891" cy="4487360"/>
          </a:xfrm>
          <a:noFill/>
        </p:spPr>
      </p:pic>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20</a:t>
            </a:fld>
            <a:endParaRPr lang="en-US"/>
          </a:p>
        </p:txBody>
      </p:sp>
    </p:spTree>
    <p:extLst>
      <p:ext uri="{BB962C8B-B14F-4D97-AF65-F5344CB8AC3E}">
        <p14:creationId xmlns:p14="http://schemas.microsoft.com/office/powerpoint/2010/main" val="80090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838200" y="365125"/>
            <a:ext cx="10515600" cy="1325563"/>
          </a:xfrm>
        </p:spPr>
        <p:txBody>
          <a:bodyPr anchor="ctr">
            <a:normAutofit/>
          </a:bodyPr>
          <a:lstStyle/>
          <a:p>
            <a:r>
              <a:rPr lang="en-CA" b="1"/>
              <a:t>Flight Number vs. Orbit type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sz="half" idx="1"/>
          </p:nvPr>
        </p:nvSpPr>
        <p:spPr>
          <a:xfrm>
            <a:off x="838200" y="5241303"/>
            <a:ext cx="10700208" cy="935660"/>
          </a:xfrm>
        </p:spPr>
        <p:txBody>
          <a:bodyPr>
            <a:normAutofit fontScale="85000" lnSpcReduction="20000"/>
          </a:bodyPr>
          <a:lstStyle/>
          <a:p>
            <a:pPr marL="0" indent="0">
              <a:buNone/>
            </a:pPr>
            <a:r>
              <a:rPr lang="en-US" dirty="0"/>
              <a:t>It is observed that the LEO orbit the Success appears related to the number of flights; on the other hand, there seems to be no relationship between flight number when in GTO orbit.</a:t>
            </a:r>
          </a:p>
        </p:txBody>
      </p:sp>
      <p:pic>
        <p:nvPicPr>
          <p:cNvPr id="7" name="Picture Placeholder 6">
            <a:extLst>
              <a:ext uri="{FF2B5EF4-FFF2-40B4-BE49-F238E27FC236}">
                <a16:creationId xmlns:a16="http://schemas.microsoft.com/office/drawing/2014/main" id="{2B11CA91-2078-4653-96B4-5DD86E04CB17}"/>
              </a:ext>
            </a:extLst>
          </p:cNvPr>
          <p:cNvPicPr>
            <a:picLocks noGrp="1" noChangeAspect="1"/>
          </p:cNvPicPr>
          <p:nvPr>
            <p:ph sz="half" idx="2"/>
          </p:nvPr>
        </p:nvPicPr>
        <p:blipFill rotWithShape="1">
          <a:blip r:embed="rId2"/>
          <a:stretch/>
        </p:blipFill>
        <p:spPr>
          <a:xfrm>
            <a:off x="222585" y="1690688"/>
            <a:ext cx="11466652" cy="3088702"/>
          </a:xfrm>
          <a:noFill/>
        </p:spPr>
      </p:pic>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21</a:t>
            </a:fld>
            <a:endParaRPr lang="en-US"/>
          </a:p>
        </p:txBody>
      </p:sp>
    </p:spTree>
    <p:extLst>
      <p:ext uri="{BB962C8B-B14F-4D97-AF65-F5344CB8AC3E}">
        <p14:creationId xmlns:p14="http://schemas.microsoft.com/office/powerpoint/2010/main" val="1106727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838200" y="365125"/>
            <a:ext cx="10515600" cy="1325563"/>
          </a:xfrm>
        </p:spPr>
        <p:txBody>
          <a:bodyPr anchor="ctr">
            <a:normAutofit/>
          </a:bodyPr>
          <a:lstStyle/>
          <a:p>
            <a:r>
              <a:rPr lang="en-CA" b="1"/>
              <a:t>Payload vs. Orbit type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sz="half" idx="1"/>
          </p:nvPr>
        </p:nvSpPr>
        <p:spPr>
          <a:xfrm>
            <a:off x="838200" y="5165889"/>
            <a:ext cx="10803902" cy="1011074"/>
          </a:xfrm>
        </p:spPr>
        <p:txBody>
          <a:bodyPr>
            <a:normAutofit/>
          </a:bodyPr>
          <a:lstStyle/>
          <a:p>
            <a:pPr marL="0" indent="0">
              <a:buNone/>
            </a:pPr>
            <a:r>
              <a:rPr lang="en-US" dirty="0"/>
              <a:t>It is observed that Heavy payloads have a negative influence on GTO orbits and positive on GTO and Polar LEO (ISS) orbits.</a:t>
            </a:r>
          </a:p>
        </p:txBody>
      </p:sp>
      <p:pic>
        <p:nvPicPr>
          <p:cNvPr id="7" name="Picture Placeholder 6">
            <a:extLst>
              <a:ext uri="{FF2B5EF4-FFF2-40B4-BE49-F238E27FC236}">
                <a16:creationId xmlns:a16="http://schemas.microsoft.com/office/drawing/2014/main" id="{33324663-873B-4BE7-8F47-CED3C119FDE5}"/>
              </a:ext>
            </a:extLst>
          </p:cNvPr>
          <p:cNvPicPr>
            <a:picLocks noGrp="1" noChangeAspect="1"/>
          </p:cNvPicPr>
          <p:nvPr>
            <p:ph sz="half" idx="2"/>
          </p:nvPr>
        </p:nvPicPr>
        <p:blipFill rotWithShape="1">
          <a:blip r:embed="rId2"/>
          <a:stretch/>
        </p:blipFill>
        <p:spPr>
          <a:xfrm>
            <a:off x="473803" y="1838227"/>
            <a:ext cx="11168299" cy="2941686"/>
          </a:xfrm>
          <a:noFill/>
        </p:spPr>
      </p:pic>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22</a:t>
            </a:fld>
            <a:endParaRPr lang="en-US"/>
          </a:p>
        </p:txBody>
      </p:sp>
    </p:spTree>
    <p:extLst>
      <p:ext uri="{BB962C8B-B14F-4D97-AF65-F5344CB8AC3E}">
        <p14:creationId xmlns:p14="http://schemas.microsoft.com/office/powerpoint/2010/main" val="3145340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E64D-9BFF-4C49-BEEE-CC19604A31D1}"/>
              </a:ext>
            </a:extLst>
          </p:cNvPr>
          <p:cNvSpPr>
            <a:spLocks noGrp="1"/>
          </p:cNvSpPr>
          <p:nvPr>
            <p:ph type="title"/>
          </p:nvPr>
        </p:nvSpPr>
        <p:spPr>
          <a:xfrm>
            <a:off x="838200" y="365125"/>
            <a:ext cx="10515600" cy="1325563"/>
          </a:xfrm>
        </p:spPr>
        <p:txBody>
          <a:bodyPr anchor="ctr">
            <a:normAutofit/>
          </a:bodyPr>
          <a:lstStyle/>
          <a:p>
            <a:r>
              <a:rPr lang="en-CA" b="1"/>
              <a:t>Launch success yearly trend</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sz="half" idx="1"/>
          </p:nvPr>
        </p:nvSpPr>
        <p:spPr>
          <a:xfrm>
            <a:off x="838200" y="1894788"/>
            <a:ext cx="3413289" cy="3565738"/>
          </a:xfrm>
        </p:spPr>
        <p:txBody>
          <a:bodyPr>
            <a:normAutofit/>
          </a:bodyPr>
          <a:lstStyle/>
          <a:p>
            <a:pPr marL="0" indent="0">
              <a:buNone/>
            </a:pPr>
            <a:r>
              <a:rPr lang="en-US" dirty="0"/>
              <a:t>It is observed that the success rate since 2013 kept increasing till 2020</a:t>
            </a:r>
          </a:p>
        </p:txBody>
      </p:sp>
      <p:pic>
        <p:nvPicPr>
          <p:cNvPr id="7" name="Picture Placeholder 6">
            <a:extLst>
              <a:ext uri="{FF2B5EF4-FFF2-40B4-BE49-F238E27FC236}">
                <a16:creationId xmlns:a16="http://schemas.microsoft.com/office/drawing/2014/main" id="{A81406EF-DC6F-4CB7-AF0B-3DFFBDE5B0A9}"/>
              </a:ext>
            </a:extLst>
          </p:cNvPr>
          <p:cNvPicPr>
            <a:picLocks noGrp="1" noChangeAspect="1"/>
          </p:cNvPicPr>
          <p:nvPr>
            <p:ph sz="half" idx="2"/>
          </p:nvPr>
        </p:nvPicPr>
        <p:blipFill rotWithShape="1">
          <a:blip r:embed="rId2"/>
          <a:stretch/>
        </p:blipFill>
        <p:spPr>
          <a:xfrm>
            <a:off x="4722658" y="1690688"/>
            <a:ext cx="6819678" cy="4637381"/>
          </a:xfrm>
          <a:noFill/>
        </p:spPr>
      </p:pic>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23</a:t>
            </a:fld>
            <a:endParaRPr lang="en-US"/>
          </a:p>
        </p:txBody>
      </p:sp>
    </p:spTree>
    <p:extLst>
      <p:ext uri="{BB962C8B-B14F-4D97-AF65-F5344CB8AC3E}">
        <p14:creationId xmlns:p14="http://schemas.microsoft.com/office/powerpoint/2010/main" val="706594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EDA with SQL</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r>
              <a:rPr lang="en-US" dirty="0"/>
              <a:t>Exploratory Data Analysis was performed by filtering data to find patters and relationships between the attributes in the data using SQL</a:t>
            </a:r>
          </a:p>
        </p:txBody>
      </p:sp>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4"/>
          </p:nvPr>
        </p:nvSpPr>
        <p:spPr/>
        <p:txBody>
          <a:bodyPr/>
          <a:lstStyle/>
          <a:p>
            <a:fld id="{5075537C-CA84-1446-933C-8E9D027F9201}" type="slidenum">
              <a:rPr lang="en-US" smtClean="0"/>
              <a:t>24</a:t>
            </a:fld>
            <a:endParaRPr lang="en-US"/>
          </a:p>
        </p:txBody>
      </p:sp>
    </p:spTree>
    <p:extLst>
      <p:ext uri="{BB962C8B-B14F-4D97-AF65-F5344CB8AC3E}">
        <p14:creationId xmlns:p14="http://schemas.microsoft.com/office/powerpoint/2010/main" val="3181088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All launch site names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r>
              <a:rPr lang="en-US" dirty="0"/>
              <a:t>The names of the unique launch sites are;</a:t>
            </a:r>
          </a:p>
          <a:p>
            <a:pPr lvl="1"/>
            <a:r>
              <a:rPr lang="en-US" dirty="0"/>
              <a:t> CCAFS LC-40</a:t>
            </a:r>
          </a:p>
          <a:p>
            <a:pPr lvl="1"/>
            <a:r>
              <a:rPr lang="en-US" dirty="0"/>
              <a:t>CCAFS SLC-40</a:t>
            </a:r>
          </a:p>
          <a:p>
            <a:pPr lvl="1"/>
            <a:r>
              <a:rPr lang="en-US" dirty="0"/>
              <a:t>KSC LC-39A</a:t>
            </a:r>
          </a:p>
          <a:p>
            <a:pPr lvl="1"/>
            <a:r>
              <a:rPr lang="en-US" dirty="0"/>
              <a:t>VAFB SLC-4E</a:t>
            </a:r>
          </a:p>
          <a:p>
            <a:pPr marL="457200" lvl="1" indent="0">
              <a:buNone/>
            </a:pPr>
            <a:endParaRPr lang="en-US" dirty="0"/>
          </a:p>
          <a:p>
            <a:pPr marL="0" indent="0">
              <a:buNone/>
            </a:pPr>
            <a:r>
              <a:rPr lang="en-US" dirty="0"/>
              <a:t>Distinct function was run on Launch site column in SpaceX table and 4 launch sites were obtained</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25</a:t>
            </a:fld>
            <a:endParaRPr lang="en-US"/>
          </a:p>
        </p:txBody>
      </p:sp>
    </p:spTree>
    <p:extLst>
      <p:ext uri="{BB962C8B-B14F-4D97-AF65-F5344CB8AC3E}">
        <p14:creationId xmlns:p14="http://schemas.microsoft.com/office/powerpoint/2010/main" val="2727850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Launch site names begin with `CCA`</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r>
              <a:rPr lang="en-US" dirty="0"/>
              <a:t>All launch sites beginning with `CCA`</a:t>
            </a:r>
          </a:p>
          <a:p>
            <a:pPr lvl="1"/>
            <a:r>
              <a:rPr lang="en-US" dirty="0"/>
              <a:t> CCAFS LC-40</a:t>
            </a:r>
          </a:p>
          <a:p>
            <a:pPr lvl="1"/>
            <a:r>
              <a:rPr lang="en-US" dirty="0"/>
              <a:t>CCAFS SLC-40</a:t>
            </a:r>
          </a:p>
          <a:p>
            <a:pPr marL="457200" lvl="1" indent="0">
              <a:buNone/>
            </a:pPr>
            <a:endParaRPr lang="en-US" dirty="0"/>
          </a:p>
          <a:p>
            <a:pPr marL="0" indent="0">
              <a:buNone/>
            </a:pPr>
            <a:r>
              <a:rPr lang="en-US" dirty="0"/>
              <a:t>The query used to find the all the launch sites beginning with CCA was </a:t>
            </a:r>
          </a:p>
          <a:p>
            <a:pPr marL="0" indent="0">
              <a:buNone/>
            </a:pPr>
            <a:r>
              <a:rPr lang="en-US" dirty="0"/>
              <a:t>“SELECT * FROM SPACEXTBL WHERE </a:t>
            </a:r>
            <a:r>
              <a:rPr lang="en-US" dirty="0" err="1"/>
              <a:t>Launch_Site</a:t>
            </a:r>
            <a:r>
              <a:rPr lang="en-US" dirty="0"/>
              <a:t> LIKE 'CCA%’ ” for which the 60 rows of data was obtained as the outcome and unique values of the launch sites beginning with CCA is 2.</a:t>
            </a:r>
          </a:p>
          <a:p>
            <a:pPr marL="0" indent="0">
              <a:buNone/>
            </a:pPr>
            <a:endParaRPr lang="en-US"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26</a:t>
            </a:fld>
            <a:endParaRPr lang="en-US"/>
          </a:p>
        </p:txBody>
      </p:sp>
    </p:spTree>
    <p:extLst>
      <p:ext uri="{BB962C8B-B14F-4D97-AF65-F5344CB8AC3E}">
        <p14:creationId xmlns:p14="http://schemas.microsoft.com/office/powerpoint/2010/main" val="1794738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Total payload mass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r>
              <a:rPr lang="en-US" dirty="0"/>
              <a:t>The total payload carried by boosters from NASA was 619967 kg</a:t>
            </a:r>
          </a:p>
          <a:p>
            <a:endParaRPr lang="en-US" dirty="0"/>
          </a:p>
          <a:p>
            <a:pPr marL="0" indent="0">
              <a:buNone/>
            </a:pPr>
            <a:r>
              <a:rPr lang="en-US" dirty="0"/>
              <a:t>The mass of the payloads range from 0 kg to several rockets carrying over 15000 kg.</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27</a:t>
            </a:fld>
            <a:endParaRPr lang="en-US"/>
          </a:p>
        </p:txBody>
      </p:sp>
    </p:spTree>
    <p:extLst>
      <p:ext uri="{BB962C8B-B14F-4D97-AF65-F5344CB8AC3E}">
        <p14:creationId xmlns:p14="http://schemas.microsoft.com/office/powerpoint/2010/main" val="4010014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Average payload mass by F9 v1.1</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r>
              <a:rPr lang="en-US" dirty="0"/>
              <a:t>The average payload mass carried by booster version F9 v1.1 is 2928 kg of mass</a:t>
            </a:r>
          </a:p>
          <a:p>
            <a:endParaRPr lang="en-US" dirty="0"/>
          </a:p>
          <a:p>
            <a:pPr marL="0" indent="0">
              <a:buNone/>
            </a:pPr>
            <a:r>
              <a:rPr lang="en-US" dirty="0"/>
              <a:t>The query used to find the average payload mass carried by booster   F9 v1.1 is as below;</a:t>
            </a:r>
          </a:p>
          <a:p>
            <a:pPr marL="0" indent="0">
              <a:buNone/>
            </a:pPr>
            <a:r>
              <a:rPr lang="en-US" dirty="0"/>
              <a:t>“SELECT AVG(PAYLOAD_MASS__KG_) FROM SPACEXTBL WHERE </a:t>
            </a:r>
            <a:r>
              <a:rPr lang="en-US" dirty="0" err="1"/>
              <a:t>Booster_Version</a:t>
            </a:r>
            <a:r>
              <a:rPr lang="en-US" dirty="0"/>
              <a:t>='F9 v1.1’ “</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28</a:t>
            </a:fld>
            <a:endParaRPr lang="en-US"/>
          </a:p>
        </p:txBody>
      </p:sp>
    </p:spTree>
    <p:extLst>
      <p:ext uri="{BB962C8B-B14F-4D97-AF65-F5344CB8AC3E}">
        <p14:creationId xmlns:p14="http://schemas.microsoft.com/office/powerpoint/2010/main" val="2735560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First successful ground landing date</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r>
              <a:rPr lang="en-US" dirty="0"/>
              <a:t>The date when the first successful landing outcome in ground pad was on 22</a:t>
            </a:r>
            <a:r>
              <a:rPr lang="en-US" baseline="30000" dirty="0"/>
              <a:t>nd</a:t>
            </a:r>
            <a:r>
              <a:rPr lang="en-US" dirty="0"/>
              <a:t> December 2015.</a:t>
            </a:r>
          </a:p>
          <a:p>
            <a:endParaRPr lang="en-US" dirty="0"/>
          </a:p>
          <a:p>
            <a:pPr marL="0" indent="0">
              <a:buNone/>
            </a:pPr>
            <a:r>
              <a:rPr lang="en-US" dirty="0"/>
              <a:t>The query used to find the first successful ground landing date is;</a:t>
            </a:r>
          </a:p>
          <a:p>
            <a:pPr marL="0" indent="0">
              <a:buNone/>
            </a:pPr>
            <a:r>
              <a:rPr lang="en-US" dirty="0"/>
              <a:t>“SELECT MIN(Date) FROM SPACEXTBL WHERE </a:t>
            </a:r>
            <a:r>
              <a:rPr lang="en-US" dirty="0" err="1"/>
              <a:t>Landing_Outcome</a:t>
            </a:r>
            <a:r>
              <a:rPr lang="en-US" dirty="0"/>
              <a:t>='Success (ground pad)’ “ for which the min function was used.</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29</a:t>
            </a:fld>
            <a:endParaRPr lang="en-US"/>
          </a:p>
        </p:txBody>
      </p:sp>
    </p:spTree>
    <p:extLst>
      <p:ext uri="{BB962C8B-B14F-4D97-AF65-F5344CB8AC3E}">
        <p14:creationId xmlns:p14="http://schemas.microsoft.com/office/powerpoint/2010/main" val="1434679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Executive Summary</a:t>
            </a:r>
          </a:p>
        </p:txBody>
      </p:sp>
      <p:sp>
        <p:nvSpPr>
          <p:cNvPr id="5" name="Content Placeholder 2">
            <a:extLst>
              <a:ext uri="{FF2B5EF4-FFF2-40B4-BE49-F238E27FC236}">
                <a16:creationId xmlns:a16="http://schemas.microsoft.com/office/drawing/2014/main" id="{A41CA137-23BE-D343-A99F-678FC4485915}"/>
              </a:ext>
            </a:extLst>
          </p:cNvPr>
          <p:cNvSpPr txBox="1">
            <a:spLocks/>
          </p:cNvSpPr>
          <p:nvPr/>
        </p:nvSpPr>
        <p:spPr>
          <a:xfrm>
            <a:off x="4285075" y="1825624"/>
            <a:ext cx="7068725" cy="4465447"/>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latin typeface="Calibri" panose="020F0502020204030204" pitchFamily="34" charset="0"/>
                <a:cs typeface="Calibri" panose="020F0502020204030204" pitchFamily="34" charset="0"/>
              </a:rPr>
              <a:t>The goal of this final capstone project is to develop a data product using the machine learning algorithms that will predict the  successful landing of the first stage of the SpaceX’s Falcon 9 rocket. The data published in the SpaceX website is used to for this project which is extracted using API requests sent to SpaceX website.</a:t>
            </a:r>
          </a:p>
          <a:p>
            <a:pPr marL="0" indent="0">
              <a:buNone/>
            </a:pPr>
            <a:r>
              <a:rPr lang="en-US" sz="2200" dirty="0">
                <a:latin typeface="Calibri" panose="020F0502020204030204" pitchFamily="34" charset="0"/>
                <a:cs typeface="Calibri" panose="020F0502020204030204" pitchFamily="34" charset="0"/>
              </a:rPr>
              <a:t>This is the project report to demonstrate the completion of a milestone of the capstone final project. In this report, the steps taken to acquire, load, data cleaning, exploratory analysis, visual analysis and predictive analysis done on the data are documented.</a:t>
            </a:r>
          </a:p>
        </p:txBody>
      </p:sp>
      <p:pic>
        <p:nvPicPr>
          <p:cNvPr id="6" name="Picture 5">
            <a:extLst>
              <a:ext uri="{FF2B5EF4-FFF2-40B4-BE49-F238E27FC236}">
                <a16:creationId xmlns:a16="http://schemas.microsoft.com/office/drawing/2014/main" id="{E4BF18C2-9175-0F42-907F-F0BF5659D2DB}"/>
              </a:ext>
            </a:extLst>
          </p:cNvPr>
          <p:cNvPicPr>
            <a:picLocks noChangeAspect="1"/>
          </p:cNvPicPr>
          <p:nvPr/>
        </p:nvPicPr>
        <p:blipFill>
          <a:blip r:embed="rId3">
            <a:duotone>
              <a:schemeClr val="accent1">
                <a:shade val="45000"/>
                <a:satMod val="135000"/>
              </a:schemeClr>
              <a:prstClr val="white"/>
            </a:duotone>
          </a:blip>
          <a:stretch>
            <a:fillRect/>
          </a:stretch>
        </p:blipFill>
        <p:spPr>
          <a:xfrm>
            <a:off x="1090494" y="2302762"/>
            <a:ext cx="3194581" cy="3194581"/>
          </a:xfrm>
          <a:prstGeom prst="rect">
            <a:avLst/>
          </a:prstGeom>
        </p:spPr>
      </p:pic>
      <p:sp>
        <p:nvSpPr>
          <p:cNvPr id="4" name="Slide Number Placeholder 3">
            <a:extLst>
              <a:ext uri="{FF2B5EF4-FFF2-40B4-BE49-F238E27FC236}">
                <a16:creationId xmlns:a16="http://schemas.microsoft.com/office/drawing/2014/main" id="{8D4F58D4-A60E-214E-8C16-CD93F57F9918}"/>
              </a:ext>
            </a:extLst>
          </p:cNvPr>
          <p:cNvSpPr>
            <a:spLocks noGrp="1"/>
          </p:cNvSpPr>
          <p:nvPr>
            <p:ph type="sldNum" sz="quarter" idx="4"/>
          </p:nvPr>
        </p:nvSpPr>
        <p:spPr/>
        <p:txBody>
          <a:bodyPr/>
          <a:lstStyle/>
          <a:p>
            <a:fld id="{5075537C-CA84-1446-933C-8E9D027F9201}" type="slidenum">
              <a:rPr lang="en-US" smtClean="0"/>
              <a:t>3</a:t>
            </a:fld>
            <a:endParaRPr lang="en-US"/>
          </a:p>
        </p:txBody>
      </p:sp>
    </p:spTree>
    <p:extLst>
      <p:ext uri="{BB962C8B-B14F-4D97-AF65-F5344CB8AC3E}">
        <p14:creationId xmlns:p14="http://schemas.microsoft.com/office/powerpoint/2010/main" val="886073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normAutofit fontScale="90000"/>
          </a:bodyPr>
          <a:lstStyle/>
          <a:p>
            <a:r>
              <a:rPr lang="en-CA" b="1" dirty="0"/>
              <a:t>Successful drone ship landing with payload between 4000 and 6000</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rmAutofit lnSpcReduction="10000"/>
          </a:bodyPr>
          <a:lstStyle/>
          <a:p>
            <a:pPr marL="0" indent="0">
              <a:buNone/>
            </a:pPr>
            <a:r>
              <a:rPr lang="en-US" dirty="0"/>
              <a:t>The names of boosters which have success in drone ship and have payload mass greater than 4000 but less than 6000 are listed below;</a:t>
            </a:r>
          </a:p>
          <a:p>
            <a:pPr lvl="1">
              <a:buFont typeface="Arial" panose="020B0604020202020204" pitchFamily="34" charset="0"/>
              <a:buChar char="•"/>
            </a:pPr>
            <a:r>
              <a:rPr lang="en-US" dirty="0"/>
              <a:t>F9 FT B1022</a:t>
            </a:r>
          </a:p>
          <a:p>
            <a:pPr lvl="1">
              <a:buFont typeface="Arial" panose="020B0604020202020204" pitchFamily="34" charset="0"/>
              <a:buChar char="•"/>
            </a:pPr>
            <a:r>
              <a:rPr lang="en-US" dirty="0"/>
              <a:t>F9 FT B1026</a:t>
            </a:r>
          </a:p>
          <a:p>
            <a:pPr lvl="1">
              <a:buFont typeface="Arial" panose="020B0604020202020204" pitchFamily="34" charset="0"/>
              <a:buChar char="•"/>
            </a:pPr>
            <a:r>
              <a:rPr lang="en-US" dirty="0"/>
              <a:t>F9 FT B1021.2</a:t>
            </a:r>
          </a:p>
          <a:p>
            <a:pPr lvl="1">
              <a:buFont typeface="Arial" panose="020B0604020202020204" pitchFamily="34" charset="0"/>
              <a:buChar char="•"/>
            </a:pPr>
            <a:r>
              <a:rPr lang="en-US" dirty="0"/>
              <a:t>F9 FT B1031.2</a:t>
            </a:r>
          </a:p>
          <a:p>
            <a:pPr marL="0" indent="0">
              <a:buNone/>
            </a:pPr>
            <a:r>
              <a:rPr lang="en-US" dirty="0"/>
              <a:t>When the </a:t>
            </a:r>
            <a:r>
              <a:rPr lang="en-US" dirty="0" err="1"/>
              <a:t>sql</a:t>
            </a:r>
            <a:r>
              <a:rPr lang="en-US" dirty="0"/>
              <a:t> query was used to find the result, 4 </a:t>
            </a:r>
            <a:r>
              <a:rPr lang="en-US" dirty="0" err="1"/>
              <a:t>outomes</a:t>
            </a:r>
            <a:r>
              <a:rPr lang="en-US" dirty="0"/>
              <a:t> that were listed was displayed, the query used was </a:t>
            </a:r>
          </a:p>
          <a:p>
            <a:pPr marL="0" indent="0">
              <a:buNone/>
            </a:pPr>
            <a:r>
              <a:rPr lang="en-US" dirty="0"/>
              <a:t>“SELECT </a:t>
            </a:r>
            <a:r>
              <a:rPr lang="en-US" dirty="0" err="1"/>
              <a:t>Booster_Version</a:t>
            </a:r>
            <a:r>
              <a:rPr lang="en-US" dirty="0"/>
              <a:t> FROM SPACEXTBL WHERE </a:t>
            </a:r>
            <a:r>
              <a:rPr lang="en-US" dirty="0" err="1"/>
              <a:t>Landing_Outcome</a:t>
            </a:r>
            <a:r>
              <a:rPr lang="en-US" dirty="0"/>
              <a:t>='Success (drone ship)' AND PAYLOAD_MASS__KG_ BETWEEN 4000 AND 6000 “</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30</a:t>
            </a:fld>
            <a:endParaRPr lang="en-US"/>
          </a:p>
        </p:txBody>
      </p:sp>
    </p:spTree>
    <p:extLst>
      <p:ext uri="{BB962C8B-B14F-4D97-AF65-F5344CB8AC3E}">
        <p14:creationId xmlns:p14="http://schemas.microsoft.com/office/powerpoint/2010/main" val="639399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Total number of successful and failure mission outcomes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r>
              <a:rPr lang="en-US" dirty="0"/>
              <a:t>The total number of successful and failure mission outcomes are as follows;</a:t>
            </a:r>
          </a:p>
          <a:p>
            <a:pPr lvl="1"/>
            <a:r>
              <a:rPr lang="en-US" dirty="0"/>
              <a:t>Successful – 100</a:t>
            </a:r>
          </a:p>
          <a:p>
            <a:pPr lvl="1"/>
            <a:r>
              <a:rPr lang="en-US" dirty="0"/>
              <a:t>Failure - 1</a:t>
            </a:r>
          </a:p>
          <a:p>
            <a:endParaRPr lang="en-US" dirty="0"/>
          </a:p>
          <a:p>
            <a:pPr marL="0" indent="0">
              <a:buNone/>
            </a:pPr>
            <a:r>
              <a:rPr lang="en-US" dirty="0"/>
              <a:t>Out of 101 missions, 100 were successful, for one mission payload status was unclear and the rest were successful.</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31</a:t>
            </a:fld>
            <a:endParaRPr lang="en-US"/>
          </a:p>
        </p:txBody>
      </p:sp>
    </p:spTree>
    <p:extLst>
      <p:ext uri="{BB962C8B-B14F-4D97-AF65-F5344CB8AC3E}">
        <p14:creationId xmlns:p14="http://schemas.microsoft.com/office/powerpoint/2010/main" val="1756972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80454"/>
            <a:ext cx="10515600" cy="1325563"/>
          </a:xfrm>
        </p:spPr>
        <p:txBody>
          <a:bodyPr/>
          <a:lstStyle/>
          <a:p>
            <a:r>
              <a:rPr lang="en-CA" b="1" dirty="0"/>
              <a:t>Boosters carried </a:t>
            </a:r>
            <a:r>
              <a:rPr lang="en-US" dirty="0"/>
              <a:t>maximum </a:t>
            </a:r>
            <a:r>
              <a:rPr lang="en-CA" b="1" dirty="0"/>
              <a:t>payload</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normAutofit fontScale="92500" lnSpcReduction="20000"/>
          </a:bodyPr>
          <a:lstStyle/>
          <a:p>
            <a:pPr marL="0" indent="0">
              <a:buNone/>
            </a:pPr>
            <a:r>
              <a:rPr lang="en-US" dirty="0"/>
              <a:t>The names of the booster which have carried the maximum payload mass were;</a:t>
            </a:r>
          </a:p>
          <a:p>
            <a:pPr lvl="1"/>
            <a:r>
              <a:rPr lang="en-US" dirty="0"/>
              <a:t>F9 B5 B1048.4</a:t>
            </a:r>
          </a:p>
          <a:p>
            <a:pPr lvl="1"/>
            <a:r>
              <a:rPr lang="en-US" dirty="0"/>
              <a:t>F9 B5 B1049.4</a:t>
            </a:r>
          </a:p>
          <a:p>
            <a:pPr lvl="1"/>
            <a:r>
              <a:rPr lang="en-US" dirty="0"/>
              <a:t>F9 B5 B1051.3</a:t>
            </a:r>
          </a:p>
          <a:p>
            <a:pPr lvl="1"/>
            <a:r>
              <a:rPr lang="en-US" dirty="0"/>
              <a:t>F9 B5 B1056.4</a:t>
            </a:r>
          </a:p>
          <a:p>
            <a:pPr lvl="1"/>
            <a:r>
              <a:rPr lang="en-US" dirty="0"/>
              <a:t>F9 B5 B1048.5</a:t>
            </a:r>
          </a:p>
          <a:p>
            <a:pPr lvl="1"/>
            <a:r>
              <a:rPr lang="en-US" dirty="0"/>
              <a:t>F9 B5 B1051.4</a:t>
            </a:r>
          </a:p>
          <a:p>
            <a:pPr lvl="1"/>
            <a:r>
              <a:rPr lang="en-US" dirty="0"/>
              <a:t>F9 B5 B1049.5</a:t>
            </a:r>
          </a:p>
          <a:p>
            <a:pPr lvl="1"/>
            <a:r>
              <a:rPr lang="en-US" dirty="0"/>
              <a:t>F9 B5 B1060.2</a:t>
            </a:r>
          </a:p>
          <a:p>
            <a:pPr lvl="1"/>
            <a:r>
              <a:rPr lang="en-US" dirty="0"/>
              <a:t>F9 B5 B1058.3</a:t>
            </a:r>
          </a:p>
          <a:p>
            <a:pPr lvl="1"/>
            <a:r>
              <a:rPr lang="en-US" dirty="0"/>
              <a:t>F9 B5 B1051.6</a:t>
            </a:r>
          </a:p>
          <a:p>
            <a:pPr lvl="1"/>
            <a:r>
              <a:rPr lang="en-US" dirty="0"/>
              <a:t>F9 B5 B1060.3</a:t>
            </a:r>
          </a:p>
          <a:p>
            <a:pPr lvl="1"/>
            <a:r>
              <a:rPr lang="en-US" dirty="0"/>
              <a:t>F9 B5 B1049.7</a:t>
            </a:r>
          </a:p>
          <a:p>
            <a:pPr marL="0" indent="0">
              <a:buNone/>
            </a:pPr>
            <a:endParaRPr lang="en-US"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4"/>
          </p:nvPr>
        </p:nvSpPr>
        <p:spPr/>
        <p:txBody>
          <a:bodyPr/>
          <a:lstStyle/>
          <a:p>
            <a:fld id="{5075537C-CA84-1446-933C-8E9D027F9201}" type="slidenum">
              <a:rPr lang="en-US" smtClean="0"/>
              <a:t>32</a:t>
            </a:fld>
            <a:endParaRPr lang="en-US"/>
          </a:p>
        </p:txBody>
      </p:sp>
    </p:spTree>
    <p:extLst>
      <p:ext uri="{BB962C8B-B14F-4D97-AF65-F5344CB8AC3E}">
        <p14:creationId xmlns:p14="http://schemas.microsoft.com/office/powerpoint/2010/main" val="3566646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Interactive map with Folium</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r>
              <a:rPr lang="en-US" dirty="0"/>
              <a:t>Interactive maps using folium were plotted to be able to find some geographical patterns about launch sites</a:t>
            </a:r>
          </a:p>
        </p:txBody>
      </p:sp>
      <p:sp>
        <p:nvSpPr>
          <p:cNvPr id="3" name="Slide Number Placeholder 2">
            <a:extLst>
              <a:ext uri="{FF2B5EF4-FFF2-40B4-BE49-F238E27FC236}">
                <a16:creationId xmlns:a16="http://schemas.microsoft.com/office/drawing/2014/main" id="{10F812A6-4516-F247-8209-04C1F1C9D1D5}"/>
              </a:ext>
            </a:extLst>
          </p:cNvPr>
          <p:cNvSpPr>
            <a:spLocks noGrp="1"/>
          </p:cNvSpPr>
          <p:nvPr>
            <p:ph type="sldNum" sz="quarter" idx="4"/>
          </p:nvPr>
        </p:nvSpPr>
        <p:spPr/>
        <p:txBody>
          <a:bodyPr/>
          <a:lstStyle/>
          <a:p>
            <a:fld id="{5075537C-CA84-1446-933C-8E9D027F9201}" type="slidenum">
              <a:rPr lang="en-US" smtClean="0"/>
              <a:t>33</a:t>
            </a:fld>
            <a:endParaRPr lang="en-US"/>
          </a:p>
        </p:txBody>
      </p:sp>
    </p:spTree>
    <p:extLst>
      <p:ext uri="{BB962C8B-B14F-4D97-AF65-F5344CB8AC3E}">
        <p14:creationId xmlns:p14="http://schemas.microsoft.com/office/powerpoint/2010/main" val="1023352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a:xfrm>
            <a:off x="838200" y="365125"/>
            <a:ext cx="10515600" cy="1325563"/>
          </a:xfrm>
        </p:spPr>
        <p:txBody>
          <a:bodyPr anchor="ctr">
            <a:normAutofit/>
          </a:bodyPr>
          <a:lstStyle/>
          <a:p>
            <a:r>
              <a:rPr lang="en-US" dirty="0"/>
              <a:t>All the Launch Sites on the Map</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sz="half" idx="1"/>
          </p:nvPr>
        </p:nvSpPr>
        <p:spPr>
          <a:xfrm>
            <a:off x="754144" y="1690688"/>
            <a:ext cx="3336586" cy="4483869"/>
          </a:xfrm>
        </p:spPr>
        <p:txBody>
          <a:bodyPr>
            <a:normAutofit/>
          </a:bodyPr>
          <a:lstStyle/>
          <a:p>
            <a:pPr marL="0" indent="0">
              <a:buNone/>
            </a:pPr>
            <a:r>
              <a:rPr lang="en-US" dirty="0"/>
              <a:t>All the launch sites are displayed on a folium map, they are;</a:t>
            </a:r>
          </a:p>
          <a:p>
            <a:r>
              <a:rPr lang="en-US" dirty="0"/>
              <a:t> CCAFS LC-40</a:t>
            </a:r>
          </a:p>
          <a:p>
            <a:r>
              <a:rPr lang="en-US" dirty="0"/>
              <a:t>CCAFS SLC-40</a:t>
            </a:r>
          </a:p>
          <a:p>
            <a:r>
              <a:rPr lang="en-US" dirty="0"/>
              <a:t>KSC LC-39A</a:t>
            </a:r>
          </a:p>
          <a:p>
            <a:r>
              <a:rPr lang="en-US" dirty="0"/>
              <a:t>VAFB SLC-4E</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6B66E3F9-9399-43B7-814F-1AF3A517DB3A}"/>
              </a:ext>
            </a:extLst>
          </p:cNvPr>
          <p:cNvPicPr>
            <a:picLocks noChangeAspect="1"/>
          </p:cNvPicPr>
          <p:nvPr/>
        </p:nvPicPr>
        <p:blipFill>
          <a:blip r:embed="rId2"/>
          <a:stretch>
            <a:fillRect/>
          </a:stretch>
        </p:blipFill>
        <p:spPr>
          <a:xfrm>
            <a:off x="4090730" y="1690688"/>
            <a:ext cx="7743838" cy="4665661"/>
          </a:xfrm>
          <a:prstGeom prst="rect">
            <a:avLst/>
          </a:prstGeom>
          <a:noFill/>
        </p:spPr>
      </p:pic>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34</a:t>
            </a:fld>
            <a:endParaRPr lang="en-US"/>
          </a:p>
        </p:txBody>
      </p:sp>
    </p:spTree>
    <p:extLst>
      <p:ext uri="{BB962C8B-B14F-4D97-AF65-F5344CB8AC3E}">
        <p14:creationId xmlns:p14="http://schemas.microsoft.com/office/powerpoint/2010/main" val="981671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a:xfrm>
            <a:off x="838199" y="365126"/>
            <a:ext cx="10803903" cy="865073"/>
          </a:xfrm>
        </p:spPr>
        <p:txBody>
          <a:bodyPr anchor="ctr">
            <a:normAutofit fontScale="90000"/>
          </a:bodyPr>
          <a:lstStyle/>
          <a:p>
            <a:r>
              <a:rPr lang="en-US" dirty="0"/>
              <a:t>Success/Failed launches for each site</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sz="half" idx="1"/>
          </p:nvPr>
        </p:nvSpPr>
        <p:spPr>
          <a:xfrm>
            <a:off x="838201" y="1611985"/>
            <a:ext cx="3385007" cy="4157220"/>
          </a:xfrm>
        </p:spPr>
        <p:txBody>
          <a:bodyPr>
            <a:normAutofit fontScale="92500" lnSpcReduction="20000"/>
          </a:bodyPr>
          <a:lstStyle/>
          <a:p>
            <a:pPr marL="0" indent="0">
              <a:buNone/>
            </a:pPr>
            <a:r>
              <a:rPr lang="en-US" dirty="0"/>
              <a:t>All the launch sites in the form of clusters are displayed such that green represents ‘success’ and red represents ‘failure’ of the mission.</a:t>
            </a:r>
          </a:p>
          <a:p>
            <a:pPr marL="0" indent="0">
              <a:buNone/>
            </a:pPr>
            <a:r>
              <a:rPr lang="en-US" dirty="0"/>
              <a:t>From the color-labeled markers in marker clusters, one should be able to easily identify which launch sites have relatively high success rates.</a:t>
            </a:r>
          </a:p>
        </p:txBody>
      </p:sp>
      <p:pic>
        <p:nvPicPr>
          <p:cNvPr id="6" name="Picture 5">
            <a:extLst>
              <a:ext uri="{FF2B5EF4-FFF2-40B4-BE49-F238E27FC236}">
                <a16:creationId xmlns:a16="http://schemas.microsoft.com/office/drawing/2014/main" id="{64AE6015-7D00-455A-9559-7A612CC536C9}"/>
              </a:ext>
            </a:extLst>
          </p:cNvPr>
          <p:cNvPicPr>
            <a:picLocks noChangeAspect="1"/>
          </p:cNvPicPr>
          <p:nvPr/>
        </p:nvPicPr>
        <p:blipFill>
          <a:blip r:embed="rId2"/>
          <a:stretch>
            <a:fillRect/>
          </a:stretch>
        </p:blipFill>
        <p:spPr>
          <a:xfrm>
            <a:off x="4532772" y="1611984"/>
            <a:ext cx="7364410" cy="4015817"/>
          </a:xfrm>
          <a:prstGeom prst="rect">
            <a:avLst/>
          </a:prstGeom>
          <a:noFill/>
        </p:spPr>
      </p:pic>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35</a:t>
            </a:fld>
            <a:endParaRPr lang="en-US"/>
          </a:p>
        </p:txBody>
      </p:sp>
    </p:spTree>
    <p:extLst>
      <p:ext uri="{BB962C8B-B14F-4D97-AF65-F5344CB8AC3E}">
        <p14:creationId xmlns:p14="http://schemas.microsoft.com/office/powerpoint/2010/main" val="2395978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5F3B9A-D9F5-884E-AFE5-77CA0D65D031}"/>
              </a:ext>
            </a:extLst>
          </p:cNvPr>
          <p:cNvSpPr>
            <a:spLocks noGrp="1"/>
          </p:cNvSpPr>
          <p:nvPr>
            <p:ph type="title"/>
          </p:nvPr>
        </p:nvSpPr>
        <p:spPr>
          <a:xfrm>
            <a:off x="838200" y="365126"/>
            <a:ext cx="10407977" cy="982908"/>
          </a:xfrm>
        </p:spPr>
        <p:txBody>
          <a:bodyPr anchor="ctr">
            <a:normAutofit fontScale="90000"/>
          </a:bodyPr>
          <a:lstStyle/>
          <a:p>
            <a:r>
              <a:rPr lang="en-US" dirty="0"/>
              <a:t>Distances between a launch site to its proximities</a:t>
            </a:r>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sz="half" idx="1"/>
          </p:nvPr>
        </p:nvSpPr>
        <p:spPr>
          <a:xfrm>
            <a:off x="838200" y="1819374"/>
            <a:ext cx="2593157" cy="4357589"/>
          </a:xfrm>
        </p:spPr>
        <p:txBody>
          <a:bodyPr>
            <a:normAutofit/>
          </a:bodyPr>
          <a:lstStyle/>
          <a:p>
            <a:pPr marL="0" indent="0">
              <a:buNone/>
            </a:pPr>
            <a:r>
              <a:rPr lang="en-US" sz="2600" dirty="0"/>
              <a:t>Shows a selected launch site to its proximities such as railway, highway, coastline, with distance calculated are displayed</a:t>
            </a:r>
          </a:p>
          <a:p>
            <a:pPr marL="0" indent="0">
              <a:buNone/>
            </a:pPr>
            <a:endParaRPr lang="en-US" sz="2600" dirty="0"/>
          </a:p>
        </p:txBody>
      </p:sp>
      <p:pic>
        <p:nvPicPr>
          <p:cNvPr id="6" name="Picture 5">
            <a:extLst>
              <a:ext uri="{FF2B5EF4-FFF2-40B4-BE49-F238E27FC236}">
                <a16:creationId xmlns:a16="http://schemas.microsoft.com/office/drawing/2014/main" id="{452C85F0-2763-4BB0-808E-8DD97635917F}"/>
              </a:ext>
            </a:extLst>
          </p:cNvPr>
          <p:cNvPicPr>
            <a:picLocks noChangeAspect="1"/>
          </p:cNvPicPr>
          <p:nvPr/>
        </p:nvPicPr>
        <p:blipFill>
          <a:blip r:embed="rId2"/>
          <a:stretch>
            <a:fillRect/>
          </a:stretch>
        </p:blipFill>
        <p:spPr>
          <a:xfrm>
            <a:off x="3572760" y="1819373"/>
            <a:ext cx="7806414" cy="4006391"/>
          </a:xfrm>
          <a:prstGeom prst="rect">
            <a:avLst/>
          </a:prstGeom>
          <a:noFill/>
        </p:spPr>
      </p:pic>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36</a:t>
            </a:fld>
            <a:endParaRPr lang="en-US"/>
          </a:p>
        </p:txBody>
      </p:sp>
    </p:spTree>
    <p:extLst>
      <p:ext uri="{BB962C8B-B14F-4D97-AF65-F5344CB8AC3E}">
        <p14:creationId xmlns:p14="http://schemas.microsoft.com/office/powerpoint/2010/main" val="232499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p:txBody>
          <a:bodyPr/>
          <a:lstStyle/>
          <a:p>
            <a:r>
              <a:rPr lang="en-US" dirty="0"/>
              <a:t>Predictive analysis (Classification)</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p:txBody>
          <a:bodyPr/>
          <a:lstStyle/>
          <a:p>
            <a:r>
              <a:rPr lang="en-US" dirty="0"/>
              <a:t>Machine Learning algorithms were applied on the data to predict if the rocket landed or not, the algorithms such as decision tree, SVM, KNN and Logistic regression algorithms were used</a:t>
            </a:r>
          </a:p>
        </p:txBody>
      </p:sp>
      <p:sp>
        <p:nvSpPr>
          <p:cNvPr id="3" name="Slide Number Placeholder 2">
            <a:extLst>
              <a:ext uri="{FF2B5EF4-FFF2-40B4-BE49-F238E27FC236}">
                <a16:creationId xmlns:a16="http://schemas.microsoft.com/office/drawing/2014/main" id="{14FDC8F1-F98E-B74A-AFE7-5BAA1319DEFF}"/>
              </a:ext>
            </a:extLst>
          </p:cNvPr>
          <p:cNvSpPr>
            <a:spLocks noGrp="1"/>
          </p:cNvSpPr>
          <p:nvPr>
            <p:ph type="sldNum" sz="quarter" idx="4"/>
          </p:nvPr>
        </p:nvSpPr>
        <p:spPr/>
        <p:txBody>
          <a:bodyPr/>
          <a:lstStyle/>
          <a:p>
            <a:fld id="{5075537C-CA84-1446-933C-8E9D027F9201}" type="slidenum">
              <a:rPr lang="en-US" smtClean="0"/>
              <a:t>37</a:t>
            </a:fld>
            <a:endParaRPr lang="en-US"/>
          </a:p>
        </p:txBody>
      </p:sp>
    </p:spTree>
    <p:extLst>
      <p:ext uri="{BB962C8B-B14F-4D97-AF65-F5344CB8AC3E}">
        <p14:creationId xmlns:p14="http://schemas.microsoft.com/office/powerpoint/2010/main" val="1290394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365125"/>
            <a:ext cx="10515600" cy="1325563"/>
          </a:xfrm>
        </p:spPr>
        <p:txBody>
          <a:bodyPr anchor="ctr">
            <a:normAutofit/>
          </a:bodyPr>
          <a:lstStyle/>
          <a:p>
            <a:r>
              <a:rPr lang="en-US" dirty="0"/>
              <a:t>Classification Accuracy</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sz="half" idx="1"/>
          </p:nvPr>
        </p:nvSpPr>
        <p:spPr>
          <a:xfrm>
            <a:off x="776925" y="1735955"/>
            <a:ext cx="4935718" cy="4055932"/>
          </a:xfrm>
        </p:spPr>
        <p:txBody>
          <a:bodyPr>
            <a:normAutofit/>
          </a:bodyPr>
          <a:lstStyle/>
          <a:p>
            <a:pPr marL="0" indent="0">
              <a:buNone/>
            </a:pPr>
            <a:r>
              <a:rPr lang="en-US" dirty="0"/>
              <a:t>As displayed in the form of a table, all the accuracies of the data on the test data set, the accuracy of the Decision Tree algorithm is the highest with 88.9% and KNN and Support Vector Machine algorithms having next best accuracies if 84.8%.</a:t>
            </a:r>
          </a:p>
        </p:txBody>
      </p:sp>
      <p:pic>
        <p:nvPicPr>
          <p:cNvPr id="9" name="Picture Placeholder 8">
            <a:extLst>
              <a:ext uri="{FF2B5EF4-FFF2-40B4-BE49-F238E27FC236}">
                <a16:creationId xmlns:a16="http://schemas.microsoft.com/office/drawing/2014/main" id="{229BAFFC-4938-4EA5-85F7-CB6A4F06B8E9}"/>
              </a:ext>
            </a:extLst>
          </p:cNvPr>
          <p:cNvPicPr>
            <a:picLocks noGrp="1" noChangeAspect="1"/>
          </p:cNvPicPr>
          <p:nvPr>
            <p:ph sz="half" idx="2"/>
          </p:nvPr>
        </p:nvPicPr>
        <p:blipFill rotWithShape="1">
          <a:blip r:embed="rId2"/>
          <a:stretch/>
        </p:blipFill>
        <p:spPr>
          <a:xfrm>
            <a:off x="5712643" y="1735955"/>
            <a:ext cx="5641157" cy="4189389"/>
          </a:xfrm>
          <a:noFill/>
        </p:spPr>
      </p:pic>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38</a:t>
            </a:fld>
            <a:endParaRPr lang="en-US"/>
          </a:p>
        </p:txBody>
      </p:sp>
    </p:spTree>
    <p:extLst>
      <p:ext uri="{BB962C8B-B14F-4D97-AF65-F5344CB8AC3E}">
        <p14:creationId xmlns:p14="http://schemas.microsoft.com/office/powerpoint/2010/main" val="2459446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365125"/>
            <a:ext cx="10515600" cy="1325563"/>
          </a:xfrm>
        </p:spPr>
        <p:txBody>
          <a:bodyPr anchor="ctr">
            <a:normAutofit/>
          </a:bodyPr>
          <a:lstStyle/>
          <a:p>
            <a:r>
              <a:rPr lang="en-US" dirty="0"/>
              <a:t>Confusion Matrix</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sz="half" idx="1"/>
          </p:nvPr>
        </p:nvSpPr>
        <p:spPr>
          <a:xfrm>
            <a:off x="838200" y="1825625"/>
            <a:ext cx="5181600" cy="4351338"/>
          </a:xfrm>
        </p:spPr>
        <p:txBody>
          <a:bodyPr>
            <a:normAutofit/>
          </a:bodyPr>
          <a:lstStyle/>
          <a:p>
            <a:pPr marL="0" indent="0">
              <a:buNone/>
            </a:pPr>
            <a:r>
              <a:rPr lang="en-US" dirty="0"/>
              <a:t>The confusion matrix displayed clearly shows the actual and predicted outcomes that landed, and which did not land such that out of 18 cases, 12 missions did land and the algorithm correctly predicted and 3 missions did not land while the algorithm predicted it to be landed.</a:t>
            </a:r>
          </a:p>
        </p:txBody>
      </p:sp>
      <p:pic>
        <p:nvPicPr>
          <p:cNvPr id="11" name="Picture Placeholder 10">
            <a:extLst>
              <a:ext uri="{FF2B5EF4-FFF2-40B4-BE49-F238E27FC236}">
                <a16:creationId xmlns:a16="http://schemas.microsoft.com/office/drawing/2014/main" id="{27AA322F-22AC-4FC1-8D63-FE21C047BF78}"/>
              </a:ext>
            </a:extLst>
          </p:cNvPr>
          <p:cNvPicPr>
            <a:picLocks noGrp="1" noChangeAspect="1"/>
          </p:cNvPicPr>
          <p:nvPr>
            <p:ph sz="half" idx="2"/>
          </p:nvPr>
        </p:nvPicPr>
        <p:blipFill rotWithShape="1">
          <a:blip r:embed="rId2"/>
          <a:stretch/>
        </p:blipFill>
        <p:spPr>
          <a:xfrm>
            <a:off x="6172200" y="1961039"/>
            <a:ext cx="5181600" cy="4080510"/>
          </a:xfrm>
          <a:noFill/>
        </p:spPr>
      </p:pic>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4"/>
          </p:nvPr>
        </p:nvSpPr>
        <p:spPr>
          <a:xfrm>
            <a:off x="8610600" y="6356350"/>
            <a:ext cx="2743200" cy="365125"/>
          </a:xfrm>
        </p:spPr>
        <p:txBody>
          <a:bodyPr anchor="ctr">
            <a:normAutofit/>
          </a:bodyPr>
          <a:lstStyle/>
          <a:p>
            <a:pPr>
              <a:spcAft>
                <a:spcPts val="600"/>
              </a:spcAft>
            </a:pPr>
            <a:fld id="{5075537C-CA84-1446-933C-8E9D027F9201}" type="slidenum">
              <a:rPr lang="en-US" smtClean="0"/>
              <a:pPr>
                <a:spcAft>
                  <a:spcPts val="600"/>
                </a:spcAft>
              </a:pPr>
              <a:t>39</a:t>
            </a:fld>
            <a:endParaRPr lang="en-US"/>
          </a:p>
        </p:txBody>
      </p:sp>
    </p:spTree>
    <p:extLst>
      <p:ext uri="{BB962C8B-B14F-4D97-AF65-F5344CB8AC3E}">
        <p14:creationId xmlns:p14="http://schemas.microsoft.com/office/powerpoint/2010/main" val="3645034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Introduction</a:t>
            </a:r>
          </a:p>
        </p:txBody>
      </p:sp>
      <p:pic>
        <p:nvPicPr>
          <p:cNvPr id="7" name="Picture 6">
            <a:extLst>
              <a:ext uri="{FF2B5EF4-FFF2-40B4-BE49-F238E27FC236}">
                <a16:creationId xmlns:a16="http://schemas.microsoft.com/office/drawing/2014/main" id="{F57D2AAC-90A4-4846-970F-EEFF077D0406}"/>
              </a:ext>
            </a:extLst>
          </p:cNvPr>
          <p:cNvPicPr>
            <a:picLocks noChangeAspect="1"/>
          </p:cNvPicPr>
          <p:nvPr/>
        </p:nvPicPr>
        <p:blipFill>
          <a:blip r:embed="rId3">
            <a:duotone>
              <a:schemeClr val="accent1">
                <a:shade val="45000"/>
                <a:satMod val="135000"/>
              </a:schemeClr>
              <a:prstClr val="white"/>
            </a:duotone>
          </a:blip>
          <a:stretch>
            <a:fillRect/>
          </a:stretch>
        </p:blipFill>
        <p:spPr>
          <a:xfrm>
            <a:off x="994347" y="2262036"/>
            <a:ext cx="3054361" cy="3054361"/>
          </a:xfrm>
          <a:prstGeom prst="rect">
            <a:avLst/>
          </a:prstGeom>
        </p:spPr>
      </p:pic>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285075" y="1825625"/>
            <a:ext cx="7400106" cy="41286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Project background and context</a:t>
            </a:r>
          </a:p>
          <a:p>
            <a:pPr marL="0" indent="0" algn="just">
              <a:buNone/>
            </a:pPr>
            <a:r>
              <a:rPr lang="en-US" sz="2200" b="0" i="0" dirty="0">
                <a:solidFill>
                  <a:srgbClr val="00B0F0"/>
                </a:solidFill>
                <a:effectLst/>
                <a:latin typeface="Calibri" panose="020F0502020204030204" pitchFamily="34" charset="0"/>
                <a:cs typeface="Calibri" panose="020F0502020204030204" pitchFamily="34" charset="0"/>
              </a:rPr>
              <a:t>SpaceX advertises Falcon 9 rocket launches on its website with a cost of 62 million dollars; other providers cost upward of 165 million dollars each, much of the savings is because SpaceX can reuse the first stage.</a:t>
            </a:r>
          </a:p>
          <a:p>
            <a:pPr marL="0" indent="0" algn="just">
              <a:buNone/>
            </a:pPr>
            <a:r>
              <a:rPr lang="en-US" sz="1000" dirty="0">
                <a:solidFill>
                  <a:schemeClr val="bg2"/>
                </a:solidFill>
                <a:latin typeface="Calibri" panose="020F0502020204030204" pitchFamily="34" charset="0"/>
                <a:cs typeface="Calibri" panose="020F0502020204030204" pitchFamily="34" charset="0"/>
              </a:rPr>
              <a:t>d</a:t>
            </a:r>
          </a:p>
          <a:p>
            <a:pPr marL="0" indent="0">
              <a:buNone/>
            </a:pPr>
            <a:r>
              <a:rPr lang="en-US" sz="2200" dirty="0"/>
              <a:t>Problem Statement</a:t>
            </a:r>
          </a:p>
          <a:p>
            <a:pPr marL="0" indent="0" algn="just">
              <a:buNone/>
            </a:pPr>
            <a:r>
              <a:rPr lang="en-US" sz="2200" b="0" i="0" dirty="0">
                <a:solidFill>
                  <a:srgbClr val="00B0F0"/>
                </a:solidFill>
                <a:effectLst/>
                <a:latin typeface="Calibri" panose="020F0502020204030204" pitchFamily="34" charset="0"/>
                <a:cs typeface="Calibri" panose="020F0502020204030204" pitchFamily="34" charset="0"/>
              </a:rPr>
              <a:t>If it can be determined if the first stage will land, cost of the launch can be determined. This information can be used if an alternate company wants to bid against SpaceX for a rocket launch.</a:t>
            </a:r>
            <a:endParaRPr lang="en-US" sz="2200" dirty="0">
              <a:solidFill>
                <a:srgbClr val="00B0F0"/>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A311C53D-47D8-7B4A-B568-D9C50E110CC0}"/>
              </a:ext>
            </a:extLst>
          </p:cNvPr>
          <p:cNvSpPr>
            <a:spLocks noGrp="1"/>
          </p:cNvSpPr>
          <p:nvPr>
            <p:ph type="sldNum" sz="quarter" idx="4"/>
          </p:nvPr>
        </p:nvSpPr>
        <p:spPr/>
        <p:txBody>
          <a:bodyPr/>
          <a:lstStyle/>
          <a:p>
            <a:fld id="{5075537C-CA84-1446-933C-8E9D027F9201}" type="slidenum">
              <a:rPr lang="en-US" smtClean="0"/>
              <a:t>4</a:t>
            </a:fld>
            <a:endParaRPr lang="en-US"/>
          </a:p>
        </p:txBody>
      </p:sp>
    </p:spTree>
    <p:extLst>
      <p:ext uri="{BB962C8B-B14F-4D97-AF65-F5344CB8AC3E}">
        <p14:creationId xmlns:p14="http://schemas.microsoft.com/office/powerpoint/2010/main" val="305327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lstStyle/>
          <a:p>
            <a:r>
              <a:rPr lang="en-US" dirty="0"/>
              <a:t>Methodology</a:t>
            </a:r>
          </a:p>
        </p:txBody>
      </p:sp>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4008474" y="1509824"/>
            <a:ext cx="7623545" cy="484652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sz="2200" dirty="0"/>
              <a:t>Data collection methodology:</a:t>
            </a:r>
          </a:p>
          <a:p>
            <a:pPr lvl="1" algn="just"/>
            <a:r>
              <a:rPr lang="en-US" sz="1800" dirty="0"/>
              <a:t>Data was collected from SpaceX websites using SpaceX APIs </a:t>
            </a:r>
          </a:p>
          <a:p>
            <a:pPr lvl="1" algn="just"/>
            <a:r>
              <a:rPr lang="en-US" sz="1800" dirty="0"/>
              <a:t>Booster version, Launch site, Payload data and Core data were obtained from SpaceX APIs </a:t>
            </a:r>
          </a:p>
          <a:p>
            <a:pPr marL="457200" lvl="1" indent="0" algn="just">
              <a:buNone/>
            </a:pPr>
            <a:r>
              <a:rPr lang="en-US" sz="900" dirty="0">
                <a:solidFill>
                  <a:schemeClr val="bg2"/>
                </a:solidFill>
              </a:rPr>
              <a:t>a</a:t>
            </a:r>
          </a:p>
          <a:p>
            <a:pPr algn="just"/>
            <a:r>
              <a:rPr lang="en-US" sz="2200" dirty="0"/>
              <a:t>Perform data wrangling</a:t>
            </a:r>
          </a:p>
          <a:p>
            <a:pPr lvl="1" algn="just"/>
            <a:r>
              <a:rPr lang="en-US" sz="1800" dirty="0"/>
              <a:t>Normalizing the Json data, keeping only the required columns and required booster version i.e., Falcon9.</a:t>
            </a:r>
          </a:p>
          <a:p>
            <a:pPr lvl="1" algn="just"/>
            <a:r>
              <a:rPr lang="en-US" sz="1800" dirty="0"/>
              <a:t>Null value handling, replacing the missing values with suitable values</a:t>
            </a:r>
          </a:p>
          <a:p>
            <a:pPr marL="457200" lvl="1" indent="0" algn="just">
              <a:buNone/>
            </a:pPr>
            <a:r>
              <a:rPr lang="en-US" sz="1100" dirty="0">
                <a:solidFill>
                  <a:schemeClr val="bg2"/>
                </a:solidFill>
              </a:rPr>
              <a:t>a</a:t>
            </a:r>
          </a:p>
          <a:p>
            <a:pPr algn="just"/>
            <a:r>
              <a:rPr lang="en-US" sz="2200" dirty="0"/>
              <a:t>Perform exploratory data analysis (EDA) using visualization and SQL</a:t>
            </a:r>
          </a:p>
          <a:p>
            <a:pPr marL="0" indent="0" algn="just">
              <a:buNone/>
            </a:pPr>
            <a:r>
              <a:rPr lang="en-US" sz="1100" dirty="0">
                <a:solidFill>
                  <a:schemeClr val="bg2"/>
                </a:solidFill>
              </a:rPr>
              <a:t>a</a:t>
            </a:r>
            <a:endParaRPr lang="en-US" sz="2200" dirty="0"/>
          </a:p>
          <a:p>
            <a:pPr algn="just"/>
            <a:r>
              <a:rPr lang="en-US" sz="2200" dirty="0"/>
              <a:t>Perform interactive visual analytics using Folium and Plotly Dash</a:t>
            </a:r>
          </a:p>
          <a:p>
            <a:pPr marL="0" indent="0" algn="just">
              <a:buNone/>
            </a:pPr>
            <a:r>
              <a:rPr lang="en-US" sz="1100" dirty="0">
                <a:solidFill>
                  <a:schemeClr val="bg2"/>
                </a:solidFill>
              </a:rPr>
              <a:t>a</a:t>
            </a:r>
          </a:p>
          <a:p>
            <a:pPr algn="just"/>
            <a:r>
              <a:rPr lang="en-US" sz="2200" dirty="0"/>
              <a:t>Perform predictive analysis using classification models</a:t>
            </a:r>
          </a:p>
          <a:p>
            <a:pPr lvl="1" algn="just"/>
            <a:r>
              <a:rPr lang="en-US" sz="1800" dirty="0"/>
              <a:t>Logistic regression, KNN, Decision trees and SVM algorithms were used for training and prediction</a:t>
            </a:r>
          </a:p>
          <a:p>
            <a:pPr lvl="1"/>
            <a:endParaRPr lang="en-US" sz="1800" dirty="0"/>
          </a:p>
        </p:txBody>
      </p:sp>
      <p:pic>
        <p:nvPicPr>
          <p:cNvPr id="5" name="Picture 4">
            <a:extLst>
              <a:ext uri="{FF2B5EF4-FFF2-40B4-BE49-F238E27FC236}">
                <a16:creationId xmlns:a16="http://schemas.microsoft.com/office/drawing/2014/main" id="{D67BC1C6-7E6A-1F48-8526-B99806B6E370}"/>
              </a:ext>
            </a:extLst>
          </p:cNvPr>
          <p:cNvPicPr>
            <a:picLocks noChangeAspect="1"/>
          </p:cNvPicPr>
          <p:nvPr/>
        </p:nvPicPr>
        <p:blipFill>
          <a:blip r:embed="rId3">
            <a:duotone>
              <a:schemeClr val="accent1">
                <a:shade val="45000"/>
                <a:satMod val="135000"/>
              </a:schemeClr>
              <a:prstClr val="white"/>
            </a:duotone>
          </a:blip>
          <a:stretch>
            <a:fillRect/>
          </a:stretch>
        </p:blipFill>
        <p:spPr>
          <a:xfrm>
            <a:off x="874778" y="1862152"/>
            <a:ext cx="3133696" cy="3133696"/>
          </a:xfrm>
          <a:prstGeom prst="rect">
            <a:avLst/>
          </a:prstGeom>
        </p:spPr>
      </p:pic>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4"/>
          </p:nvPr>
        </p:nvSpPr>
        <p:spPr/>
        <p:txBody>
          <a:bodyPr/>
          <a:lstStyle/>
          <a:p>
            <a:fld id="{5075537C-CA84-1446-933C-8E9D027F9201}" type="slidenum">
              <a:rPr lang="en-US" smtClean="0"/>
              <a:t>5</a:t>
            </a:fld>
            <a:endParaRPr lang="en-US"/>
          </a:p>
        </p:txBody>
      </p:sp>
    </p:spTree>
    <p:extLst>
      <p:ext uri="{BB962C8B-B14F-4D97-AF65-F5344CB8AC3E}">
        <p14:creationId xmlns:p14="http://schemas.microsoft.com/office/powerpoint/2010/main" val="155343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918F41-388B-9F49-B083-9363E48C4D6D}"/>
              </a:ext>
            </a:extLst>
          </p:cNvPr>
          <p:cNvSpPr>
            <a:spLocks noGrp="1"/>
          </p:cNvSpPr>
          <p:nvPr>
            <p:ph type="title"/>
          </p:nvPr>
        </p:nvSpPr>
        <p:spPr>
          <a:xfrm>
            <a:off x="844550" y="208108"/>
            <a:ext cx="10515600" cy="989935"/>
          </a:xfrm>
        </p:spPr>
        <p:txBody>
          <a:bodyPr/>
          <a:lstStyle/>
          <a:p>
            <a:r>
              <a:rPr lang="en-US" dirty="0"/>
              <a:t>Methodology</a:t>
            </a:r>
          </a:p>
        </p:txBody>
      </p:sp>
      <p:sp>
        <p:nvSpPr>
          <p:cNvPr id="5" name="Text Placeholder 4">
            <a:extLst>
              <a:ext uri="{FF2B5EF4-FFF2-40B4-BE49-F238E27FC236}">
                <a16:creationId xmlns:a16="http://schemas.microsoft.com/office/drawing/2014/main" id="{1FACB35F-F761-AD43-A90D-CCA232A9EE9C}"/>
              </a:ext>
            </a:extLst>
          </p:cNvPr>
          <p:cNvSpPr>
            <a:spLocks noGrp="1"/>
          </p:cNvSpPr>
          <p:nvPr>
            <p:ph type="body" idx="1"/>
          </p:nvPr>
        </p:nvSpPr>
        <p:spPr>
          <a:xfrm>
            <a:off x="831850" y="1137092"/>
            <a:ext cx="10515600" cy="4785242"/>
          </a:xfrm>
        </p:spPr>
        <p:txBody>
          <a:bodyPr>
            <a:normAutofit lnSpcReduction="10000"/>
          </a:bodyPr>
          <a:lstStyle/>
          <a:p>
            <a:pPr algn="just"/>
            <a:r>
              <a:rPr lang="en-US" sz="2200" dirty="0">
                <a:solidFill>
                  <a:srgbClr val="0070C0"/>
                </a:solidFill>
                <a:latin typeface="Calibri" panose="020F0502020204030204" pitchFamily="34" charset="0"/>
                <a:cs typeface="Calibri" panose="020F0502020204030204" pitchFamily="34" charset="0"/>
              </a:rPr>
              <a:t>Since the success of landing of Falcon 9 rocket was to be predicted, various features contribute for the success or failure of the Rocket landing. Hence the data pertaining to Booster version, Launch site, Payload data and Core data were extracted from SpaceX APIs. After the required data was collected, EDA was performed using visualization and SQL. The correlation between the features were analyzed by interactive visual analytics using Folium and </a:t>
            </a:r>
            <a:r>
              <a:rPr lang="en-US" sz="2200" dirty="0" err="1">
                <a:solidFill>
                  <a:srgbClr val="0070C0"/>
                </a:solidFill>
                <a:latin typeface="Calibri" panose="020F0502020204030204" pitchFamily="34" charset="0"/>
                <a:cs typeface="Calibri" panose="020F0502020204030204" pitchFamily="34" charset="0"/>
              </a:rPr>
              <a:t>Plotly</a:t>
            </a:r>
            <a:r>
              <a:rPr lang="en-US" sz="2200" dirty="0">
                <a:solidFill>
                  <a:srgbClr val="0070C0"/>
                </a:solidFill>
                <a:latin typeface="Calibri" panose="020F0502020204030204" pitchFamily="34" charset="0"/>
                <a:cs typeface="Calibri" panose="020F0502020204030204" pitchFamily="34" charset="0"/>
              </a:rPr>
              <a:t> Dash.</a:t>
            </a:r>
          </a:p>
          <a:p>
            <a:pPr algn="just"/>
            <a:r>
              <a:rPr lang="en-US" sz="2200" dirty="0">
                <a:solidFill>
                  <a:srgbClr val="0070C0"/>
                </a:solidFill>
                <a:latin typeface="Calibri" panose="020F0502020204030204" pitchFamily="34" charset="0"/>
                <a:cs typeface="Calibri" panose="020F0502020204030204" pitchFamily="34" charset="0"/>
              </a:rPr>
              <a:t>Post the data analysis, Logistic regression, KNN, Decision trees and SVM algorithms were used for training and prediction of the extracted data and based on which the conclusion of the data is provided.</a:t>
            </a:r>
          </a:p>
          <a:p>
            <a:pPr algn="just"/>
            <a:r>
              <a:rPr lang="en-US" sz="2200" b="1" i="0" u="sng" dirty="0">
                <a:solidFill>
                  <a:srgbClr val="0070C0"/>
                </a:solidFill>
                <a:effectLst/>
                <a:latin typeface="Calibri" panose="020F0502020204030204" pitchFamily="34" charset="0"/>
                <a:cs typeface="Calibri" panose="020F0502020204030204" pitchFamily="34" charset="0"/>
              </a:rPr>
              <a:t>Tools Used</a:t>
            </a:r>
            <a:r>
              <a:rPr lang="en-US" sz="2200" b="0" i="0" dirty="0">
                <a:solidFill>
                  <a:srgbClr val="0070C0"/>
                </a:solidFill>
                <a:effectLst/>
                <a:latin typeface="Calibri" panose="020F0502020204030204" pitchFamily="34" charset="0"/>
                <a:cs typeface="Calibri" panose="020F0502020204030204" pitchFamily="34" charset="0"/>
              </a:rPr>
              <a:t>: Web-scraping of SpaceX site was done to consolidate data-frame information which was saved as csv files for convenience and to simplify the report. Geodata was obtained by coding a program to use </a:t>
            </a:r>
            <a:r>
              <a:rPr lang="en-US" sz="2200" b="0" i="0" dirty="0" err="1">
                <a:solidFill>
                  <a:srgbClr val="0070C0"/>
                </a:solidFill>
                <a:effectLst/>
                <a:latin typeface="Calibri" panose="020F0502020204030204" pitchFamily="34" charset="0"/>
                <a:cs typeface="Calibri" panose="020F0502020204030204" pitchFamily="34" charset="0"/>
              </a:rPr>
              <a:t>Nominatim</a:t>
            </a:r>
            <a:r>
              <a:rPr lang="en-US" sz="2200" b="0" i="0" dirty="0">
                <a:solidFill>
                  <a:srgbClr val="0070C0"/>
                </a:solidFill>
                <a:effectLst/>
                <a:latin typeface="Calibri" panose="020F0502020204030204" pitchFamily="34" charset="0"/>
                <a:cs typeface="Calibri" panose="020F0502020204030204" pitchFamily="34" charset="0"/>
              </a:rPr>
              <a:t> to get latitude and longitude of subway stations and for each of (144 units) the apartments for rent listed. </a:t>
            </a:r>
            <a:r>
              <a:rPr lang="en-US" sz="2200" b="0" i="0" dirty="0" err="1">
                <a:solidFill>
                  <a:srgbClr val="0070C0"/>
                </a:solidFill>
                <a:effectLst/>
                <a:latin typeface="Calibri" panose="020F0502020204030204" pitchFamily="34" charset="0"/>
                <a:cs typeface="Calibri" panose="020F0502020204030204" pitchFamily="34" charset="0"/>
              </a:rPr>
              <a:t>Geopy_distance</a:t>
            </a:r>
            <a:r>
              <a:rPr lang="en-US" sz="2200" b="0" i="0" dirty="0">
                <a:solidFill>
                  <a:srgbClr val="0070C0"/>
                </a:solidFill>
                <a:effectLst/>
                <a:latin typeface="Calibri" panose="020F0502020204030204" pitchFamily="34" charset="0"/>
                <a:cs typeface="Calibri" panose="020F0502020204030204" pitchFamily="34" charset="0"/>
              </a:rPr>
              <a:t> and </a:t>
            </a:r>
            <a:r>
              <a:rPr lang="en-US" sz="2200" b="0" i="0" dirty="0" err="1">
                <a:solidFill>
                  <a:srgbClr val="0070C0"/>
                </a:solidFill>
                <a:effectLst/>
                <a:latin typeface="Calibri" panose="020F0502020204030204" pitchFamily="34" charset="0"/>
                <a:cs typeface="Calibri" panose="020F0502020204030204" pitchFamily="34" charset="0"/>
              </a:rPr>
              <a:t>Nominatim</a:t>
            </a:r>
            <a:r>
              <a:rPr lang="en-US" sz="2200" b="0" i="0" dirty="0">
                <a:solidFill>
                  <a:srgbClr val="0070C0"/>
                </a:solidFill>
                <a:effectLst/>
                <a:latin typeface="Calibri" panose="020F0502020204030204" pitchFamily="34" charset="0"/>
                <a:cs typeface="Calibri" panose="020F0502020204030204" pitchFamily="34" charset="0"/>
              </a:rPr>
              <a:t> were used to establish relative distances. Seaborn graphic was used for general statistics on rental data. Maps with popups labels allow quick identification of location, price and feature, thus making the selection very easy</a:t>
            </a:r>
            <a:endParaRPr lang="en-US" sz="2200" dirty="0">
              <a:solidFill>
                <a:srgbClr val="0070C0"/>
              </a:solidFill>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4"/>
          </p:nvPr>
        </p:nvSpPr>
        <p:spPr/>
        <p:txBody>
          <a:bodyPr/>
          <a:lstStyle/>
          <a:p>
            <a:fld id="{5075537C-CA84-1446-933C-8E9D027F9201}" type="slidenum">
              <a:rPr lang="en-US" smtClean="0"/>
              <a:t>6</a:t>
            </a:fld>
            <a:endParaRPr lang="en-US"/>
          </a:p>
        </p:txBody>
      </p:sp>
    </p:spTree>
    <p:extLst>
      <p:ext uri="{BB962C8B-B14F-4D97-AF65-F5344CB8AC3E}">
        <p14:creationId xmlns:p14="http://schemas.microsoft.com/office/powerpoint/2010/main" val="309319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838200" y="153192"/>
            <a:ext cx="10515600" cy="1325563"/>
          </a:xfrm>
        </p:spPr>
        <p:txBody>
          <a:bodyPr/>
          <a:lstStyle/>
          <a:p>
            <a:r>
              <a:rPr lang="en-US" dirty="0"/>
              <a:t>Data collection</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txBody>
          <a:bodyPr/>
          <a:lstStyle/>
          <a:p>
            <a:pPr marL="0" indent="0">
              <a:buNone/>
            </a:pPr>
            <a:r>
              <a:rPr lang="en-US" dirty="0">
                <a:latin typeface="Calibri" panose="020F0502020204030204" pitchFamily="34" charset="0"/>
                <a:cs typeface="Calibri" panose="020F0502020204030204" pitchFamily="34" charset="0"/>
              </a:rPr>
              <a:t>Describe how data sets were collected. </a:t>
            </a:r>
          </a:p>
          <a:p>
            <a:pPr marL="800100" lvl="1" indent="-342900">
              <a:buFont typeface="+mj-lt"/>
              <a:buAutoNum type="alphaLcPeriod"/>
            </a:pPr>
            <a:r>
              <a:rPr lang="en-US" dirty="0">
                <a:latin typeface="Calibri" panose="020F0502020204030204" pitchFamily="34" charset="0"/>
                <a:cs typeface="Calibri" panose="020F0502020204030204" pitchFamily="34" charset="0"/>
              </a:rPr>
              <a:t>Data was collected by SpaceX API using GET Request and the collected data in Json is converted to Pandas DataFrame</a:t>
            </a:r>
          </a:p>
          <a:p>
            <a:pPr marL="800100" lvl="1" indent="-342900">
              <a:buFont typeface="+mj-lt"/>
              <a:buAutoNum type="alphaLcPeriod"/>
            </a:pPr>
            <a:r>
              <a:rPr lang="en-US" dirty="0">
                <a:latin typeface="Calibri" panose="020F0502020204030204" pitchFamily="34" charset="0"/>
                <a:cs typeface="Calibri" panose="020F0502020204030204" pitchFamily="34" charset="0"/>
              </a:rPr>
              <a:t>After the data is normalized, a separate data frame is created using a set of features</a:t>
            </a:r>
          </a:p>
          <a:p>
            <a:pPr marL="800100" lvl="1" indent="-342900">
              <a:buFont typeface="+mj-lt"/>
              <a:buAutoNum type="alphaLcPeriod"/>
            </a:pPr>
            <a:r>
              <a:rPr lang="en-US" dirty="0">
                <a:latin typeface="Calibri" panose="020F0502020204030204" pitchFamily="34" charset="0"/>
                <a:cs typeface="Calibri" panose="020F0502020204030204" pitchFamily="34" charset="0"/>
              </a:rPr>
              <a:t>The data is filtered for single core, single payloads and date is converted to standard format</a:t>
            </a:r>
          </a:p>
          <a:p>
            <a:pPr marL="800100" lvl="1" indent="-342900">
              <a:buFont typeface="+mj-lt"/>
              <a:buAutoNum type="alphaLcPeriod"/>
            </a:pPr>
            <a:r>
              <a:rPr lang="en-US" dirty="0">
                <a:latin typeface="Calibri" panose="020F0502020204030204" pitchFamily="34" charset="0"/>
                <a:cs typeface="Calibri" panose="020F0502020204030204" pitchFamily="34" charset="0"/>
              </a:rPr>
              <a:t>Booster version is filtered for Falcon 9 rockets </a:t>
            </a:r>
          </a:p>
          <a:p>
            <a:pPr marL="800100" lvl="1" indent="-342900">
              <a:buFont typeface="+mj-lt"/>
              <a:buAutoNum type="alphaLcPeriod"/>
            </a:pPr>
            <a:r>
              <a:rPr lang="en-US" dirty="0">
                <a:latin typeface="Calibri" panose="020F0502020204030204" pitchFamily="34" charset="0"/>
                <a:cs typeface="Calibri" panose="020F0502020204030204" pitchFamily="34" charset="0"/>
              </a:rPr>
              <a:t>Missing values are handled by replacing missing values by mean values for payload mass </a:t>
            </a:r>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4"/>
          </p:nvPr>
        </p:nvSpPr>
        <p:spPr/>
        <p:txBody>
          <a:bodyPr/>
          <a:lstStyle/>
          <a:p>
            <a:fld id="{5075537C-CA84-1446-933C-8E9D027F9201}" type="slidenum">
              <a:rPr lang="en-US" smtClean="0"/>
              <a:t>7</a:t>
            </a:fld>
            <a:endParaRPr lang="en-US"/>
          </a:p>
        </p:txBody>
      </p:sp>
    </p:spTree>
    <p:extLst>
      <p:ext uri="{BB962C8B-B14F-4D97-AF65-F5344CB8AC3E}">
        <p14:creationId xmlns:p14="http://schemas.microsoft.com/office/powerpoint/2010/main" val="328866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p:txBody>
          <a:bodyPr/>
          <a:lstStyle/>
          <a:p>
            <a:r>
              <a:rPr lang="en-US" dirty="0"/>
              <a:t>Data collection – SpaceX API</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1"/>
          </p:nvPr>
        </p:nvSpPr>
        <p:spPr/>
        <p:style>
          <a:lnRef idx="2">
            <a:schemeClr val="accent4">
              <a:shade val="50000"/>
            </a:schemeClr>
          </a:lnRef>
          <a:fillRef idx="1">
            <a:schemeClr val="accent4"/>
          </a:fillRef>
          <a:effectRef idx="0">
            <a:schemeClr val="accent4"/>
          </a:effectRef>
          <a:fontRef idx="minor">
            <a:schemeClr val="lt1"/>
          </a:fontRef>
        </p:style>
        <p:txBody>
          <a:bodyPr/>
          <a:lstStyle/>
          <a:p>
            <a:pPr marL="0" indent="0">
              <a:buNone/>
            </a:pPr>
            <a:r>
              <a:rPr lang="en-US" dirty="0"/>
              <a:t>Flowchart of SpaceX API calls here</a:t>
            </a:r>
          </a:p>
          <a:p>
            <a:pPr marL="0" indent="0">
              <a:buNone/>
            </a:pPr>
            <a:endParaRPr lang="en-US" dirty="0"/>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2"/>
          </p:nvPr>
        </p:nvSpPr>
        <p:spPr>
          <a:xfrm>
            <a:off x="839788" y="2057399"/>
            <a:ext cx="4343400" cy="4041559"/>
          </a:xfrm>
        </p:spPr>
        <p:txBody>
          <a:bodyPr>
            <a:normAutofit lnSpcReduction="10000"/>
          </a:bodyPr>
          <a:lstStyle/>
          <a:p>
            <a:r>
              <a:rPr lang="en-US" sz="2200" dirty="0">
                <a:latin typeface="Calibri" panose="020F0502020204030204" pitchFamily="34" charset="0"/>
                <a:cs typeface="Calibri" panose="020F0502020204030204" pitchFamily="34" charset="0"/>
              </a:rPr>
              <a:t>The SpaceX requested API is used to extract information using identification numbers in the launch data</a:t>
            </a:r>
          </a:p>
          <a:p>
            <a:r>
              <a:rPr lang="en-US" sz="2200" dirty="0">
                <a:latin typeface="Calibri" panose="020F0502020204030204" pitchFamily="34" charset="0"/>
                <a:cs typeface="Calibri" panose="020F0502020204030204" pitchFamily="34" charset="0"/>
              </a:rPr>
              <a:t>The functions that were used to extract the data from json are </a:t>
            </a:r>
            <a:r>
              <a:rPr lang="en-US" sz="2200" dirty="0" err="1">
                <a:latin typeface="Calibri" panose="020F0502020204030204" pitchFamily="34" charset="0"/>
                <a:cs typeface="Calibri" panose="020F0502020204030204" pitchFamily="34" charset="0"/>
              </a:rPr>
              <a:t>getBoosterVersion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getLaunchSite</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getPayloadData</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getCoreData</a:t>
            </a:r>
            <a:endParaRPr lang="en-US" sz="2200" dirty="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The GitHub URL of the completed SpaceX API calls notebook - </a:t>
            </a:r>
          </a:p>
          <a:p>
            <a:r>
              <a:rPr lang="en-US" sz="2200" dirty="0">
                <a:solidFill>
                  <a:srgbClr val="FF0000"/>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Data collection notebook</a:t>
            </a:r>
            <a:endParaRPr lang="en-US" sz="2200" dirty="0">
              <a:solidFill>
                <a:srgbClr val="FF0000"/>
              </a:solidFill>
            </a:endParaRPr>
          </a:p>
          <a:p>
            <a:r>
              <a:rPr lang="en-US" dirty="0"/>
              <a:t>(Click on the hyperlink to follow)</a:t>
            </a:r>
          </a:p>
        </p:txBody>
      </p:sp>
      <p:sp>
        <p:nvSpPr>
          <p:cNvPr id="4" name="TextBox 3">
            <a:extLst>
              <a:ext uri="{FF2B5EF4-FFF2-40B4-BE49-F238E27FC236}">
                <a16:creationId xmlns:a16="http://schemas.microsoft.com/office/drawing/2014/main" id="{565CDBF9-0415-4673-AC60-C8F796752530}"/>
              </a:ext>
            </a:extLst>
          </p:cNvPr>
          <p:cNvSpPr txBox="1"/>
          <p:nvPr/>
        </p:nvSpPr>
        <p:spPr>
          <a:xfrm>
            <a:off x="6096000" y="2232837"/>
            <a:ext cx="4983126" cy="1200329"/>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dirty="0">
                <a:ln w="0"/>
                <a:solidFill>
                  <a:srgbClr val="00B0F0"/>
                </a:solidFill>
                <a:effectLst>
                  <a:outerShdw blurRad="38100" dist="19050" dir="2700000" algn="tl" rotWithShape="0">
                    <a:schemeClr val="dk1">
                      <a:alpha val="40000"/>
                    </a:schemeClr>
                  </a:outerShdw>
                </a:effectLst>
              </a:rPr>
              <a:t>Functions such </a:t>
            </a:r>
            <a:r>
              <a:rPr lang="en-US" dirty="0" err="1">
                <a:ln w="0"/>
                <a:solidFill>
                  <a:srgbClr val="00B0F0"/>
                </a:solidFill>
                <a:effectLst>
                  <a:outerShdw blurRad="38100" dist="19050" dir="2700000" algn="tl" rotWithShape="0">
                    <a:schemeClr val="dk1">
                      <a:alpha val="40000"/>
                    </a:schemeClr>
                  </a:outerShdw>
                </a:effectLst>
              </a:rPr>
              <a:t>getBoosterVersion</a:t>
            </a:r>
            <a:r>
              <a:rPr lang="en-US" dirty="0">
                <a:ln w="0"/>
                <a:solidFill>
                  <a:srgbClr val="00B0F0"/>
                </a:solidFill>
                <a:effectLst>
                  <a:outerShdw blurRad="38100" dist="19050" dir="2700000" algn="tl" rotWithShape="0">
                    <a:schemeClr val="dk1">
                      <a:alpha val="40000"/>
                    </a:schemeClr>
                  </a:outerShdw>
                </a:effectLst>
              </a:rPr>
              <a:t>, </a:t>
            </a:r>
            <a:r>
              <a:rPr lang="en-US" dirty="0" err="1">
                <a:ln w="0"/>
                <a:solidFill>
                  <a:srgbClr val="00B0F0"/>
                </a:solidFill>
                <a:effectLst>
                  <a:outerShdw blurRad="38100" dist="19050" dir="2700000" algn="tl" rotWithShape="0">
                    <a:schemeClr val="dk1">
                      <a:alpha val="40000"/>
                    </a:schemeClr>
                  </a:outerShdw>
                </a:effectLst>
              </a:rPr>
              <a:t>getLaunchSite</a:t>
            </a:r>
            <a:r>
              <a:rPr lang="en-US" dirty="0">
                <a:ln w="0"/>
                <a:solidFill>
                  <a:srgbClr val="00B0F0"/>
                </a:solidFill>
                <a:effectLst>
                  <a:outerShdw blurRad="38100" dist="19050" dir="2700000" algn="tl" rotWithShape="0">
                    <a:schemeClr val="dk1">
                      <a:alpha val="40000"/>
                    </a:schemeClr>
                  </a:outerShdw>
                </a:effectLst>
              </a:rPr>
              <a:t>, </a:t>
            </a:r>
            <a:r>
              <a:rPr lang="en-US" dirty="0" err="1">
                <a:ln w="0"/>
                <a:solidFill>
                  <a:srgbClr val="00B0F0"/>
                </a:solidFill>
                <a:effectLst>
                  <a:outerShdw blurRad="38100" dist="19050" dir="2700000" algn="tl" rotWithShape="0">
                    <a:schemeClr val="dk1">
                      <a:alpha val="40000"/>
                    </a:schemeClr>
                  </a:outerShdw>
                </a:effectLst>
              </a:rPr>
              <a:t>getPayloadData</a:t>
            </a:r>
            <a:r>
              <a:rPr lang="en-US" dirty="0">
                <a:ln w="0"/>
                <a:solidFill>
                  <a:srgbClr val="00B0F0"/>
                </a:solidFill>
                <a:effectLst>
                  <a:outerShdw blurRad="38100" dist="19050" dir="2700000" algn="tl" rotWithShape="0">
                    <a:schemeClr val="dk1">
                      <a:alpha val="40000"/>
                    </a:schemeClr>
                  </a:outerShdw>
                </a:effectLst>
              </a:rPr>
              <a:t> and </a:t>
            </a:r>
            <a:r>
              <a:rPr lang="en-US" dirty="0" err="1">
                <a:ln w="0"/>
                <a:solidFill>
                  <a:srgbClr val="00B0F0"/>
                </a:solidFill>
                <a:effectLst>
                  <a:outerShdw blurRad="38100" dist="19050" dir="2700000" algn="tl" rotWithShape="0">
                    <a:schemeClr val="dk1">
                      <a:alpha val="40000"/>
                    </a:schemeClr>
                  </a:outerShdw>
                </a:effectLst>
              </a:rPr>
              <a:t>getCoreData</a:t>
            </a:r>
            <a:r>
              <a:rPr lang="en-US" dirty="0">
                <a:ln w="0"/>
                <a:solidFill>
                  <a:srgbClr val="00B0F0"/>
                </a:solidFill>
                <a:effectLst>
                  <a:outerShdw blurRad="38100" dist="19050" dir="2700000" algn="tl" rotWithShape="0">
                    <a:schemeClr val="dk1">
                      <a:alpha val="40000"/>
                    </a:schemeClr>
                  </a:outerShdw>
                </a:effectLst>
              </a:rPr>
              <a:t> as are defined which will extract the data and stores it in the form of lists</a:t>
            </a:r>
          </a:p>
        </p:txBody>
      </p:sp>
      <p:sp>
        <p:nvSpPr>
          <p:cNvPr id="21" name="Rectangle 20">
            <a:extLst>
              <a:ext uri="{FF2B5EF4-FFF2-40B4-BE49-F238E27FC236}">
                <a16:creationId xmlns:a16="http://schemas.microsoft.com/office/drawing/2014/main" id="{5C603D99-3085-4D99-AE33-63A04D9E2474}"/>
              </a:ext>
            </a:extLst>
          </p:cNvPr>
          <p:cNvSpPr/>
          <p:nvPr/>
        </p:nvSpPr>
        <p:spPr>
          <a:xfrm>
            <a:off x="6096000" y="4114800"/>
            <a:ext cx="4983126" cy="12003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SpaceX </a:t>
            </a:r>
            <a:r>
              <a:rPr lang="en-US" dirty="0" err="1">
                <a:ln w="0"/>
                <a:solidFill>
                  <a:schemeClr val="accent1"/>
                </a:solidFill>
                <a:effectLst>
                  <a:outerShdw blurRad="38100" dist="25400" dir="5400000" algn="ctr" rotWithShape="0">
                    <a:srgbClr val="6E747A">
                      <a:alpha val="43000"/>
                    </a:srgbClr>
                  </a:outerShdw>
                </a:effectLst>
              </a:rPr>
              <a:t>url</a:t>
            </a:r>
            <a:r>
              <a:rPr lang="en-US" dirty="0">
                <a:ln w="0"/>
                <a:solidFill>
                  <a:schemeClr val="accent1"/>
                </a:solidFill>
                <a:effectLst>
                  <a:outerShdw blurRad="38100" dist="25400" dir="5400000" algn="ctr" rotWithShape="0">
                    <a:srgbClr val="6E747A">
                      <a:alpha val="43000"/>
                    </a:srgbClr>
                  </a:outerShdw>
                </a:effectLst>
              </a:rPr>
              <a:t> is called using the GET API request and content of the response is stored, which is used in the subsequent steps for extracting the data from the functions defined earlier</a:t>
            </a:r>
          </a:p>
        </p:txBody>
      </p:sp>
      <p:sp>
        <p:nvSpPr>
          <p:cNvPr id="25" name="Arrow: Down 24">
            <a:extLst>
              <a:ext uri="{FF2B5EF4-FFF2-40B4-BE49-F238E27FC236}">
                <a16:creationId xmlns:a16="http://schemas.microsoft.com/office/drawing/2014/main" id="{18C7593C-DE11-4A85-8D43-94A84DB2F273}"/>
              </a:ext>
            </a:extLst>
          </p:cNvPr>
          <p:cNvSpPr/>
          <p:nvPr/>
        </p:nvSpPr>
        <p:spPr>
          <a:xfrm>
            <a:off x="8250865" y="3429000"/>
            <a:ext cx="359735" cy="685800"/>
          </a:xfrm>
          <a:prstGeom prst="downArrow">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31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6AA8-EBEF-5C40-A8EA-9C70243211B5}"/>
              </a:ext>
            </a:extLst>
          </p:cNvPr>
          <p:cNvSpPr>
            <a:spLocks noGrp="1"/>
          </p:cNvSpPr>
          <p:nvPr>
            <p:ph type="title"/>
          </p:nvPr>
        </p:nvSpPr>
        <p:spPr>
          <a:xfrm>
            <a:off x="935664" y="457199"/>
            <a:ext cx="8070113" cy="1254643"/>
          </a:xfrm>
        </p:spPr>
        <p:txBody>
          <a:bodyPr/>
          <a:lstStyle/>
          <a:p>
            <a:r>
              <a:rPr lang="en-US" dirty="0"/>
              <a:t>Data collection – Web scraping</a:t>
            </a:r>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2"/>
          </p:nvPr>
        </p:nvSpPr>
        <p:spPr>
          <a:xfrm>
            <a:off x="595423" y="1828799"/>
            <a:ext cx="10758377" cy="4136065"/>
          </a:xfrm>
        </p:spPr>
        <p:txBody>
          <a:bodyPr>
            <a:noAutofit/>
          </a:bodyPr>
          <a:lstStyle/>
          <a:p>
            <a:pPr marL="914400" lvl="1" indent="-457200">
              <a:buFont typeface="+mj-lt"/>
              <a:buAutoNum type="alphaLcPeriod"/>
            </a:pPr>
            <a:r>
              <a:rPr lang="en-US" sz="2000" dirty="0">
                <a:latin typeface="Calibri" panose="020F0502020204030204" pitchFamily="34" charset="0"/>
                <a:cs typeface="Calibri" panose="020F0502020204030204" pitchFamily="34" charset="0"/>
              </a:rPr>
              <a:t>From the </a:t>
            </a:r>
            <a:r>
              <a:rPr lang="en-US" sz="2000" b="1" dirty="0">
                <a:latin typeface="Calibri" panose="020F0502020204030204" pitchFamily="34" charset="0"/>
                <a:cs typeface="Calibri" panose="020F0502020204030204" pitchFamily="34" charset="0"/>
              </a:rPr>
              <a:t>rocket</a:t>
            </a:r>
            <a:r>
              <a:rPr lang="en-US" sz="2000" dirty="0">
                <a:latin typeface="Calibri" panose="020F0502020204030204" pitchFamily="34" charset="0"/>
                <a:cs typeface="Calibri" panose="020F0502020204030204" pitchFamily="34" charset="0"/>
              </a:rPr>
              <a:t> we would like to learn the booster name</a:t>
            </a:r>
          </a:p>
          <a:p>
            <a:pPr marL="914400" lvl="1" indent="-457200">
              <a:buFont typeface="+mj-lt"/>
              <a:buAutoNum type="alphaLcPeriod"/>
            </a:pPr>
            <a:r>
              <a:rPr lang="en-US" sz="2000" dirty="0">
                <a:latin typeface="Calibri" panose="020F0502020204030204" pitchFamily="34" charset="0"/>
                <a:cs typeface="Calibri" panose="020F0502020204030204" pitchFamily="34" charset="0"/>
              </a:rPr>
              <a:t>From the </a:t>
            </a:r>
            <a:r>
              <a:rPr lang="en-US" sz="2000" b="1" dirty="0">
                <a:latin typeface="Calibri" panose="020F0502020204030204" pitchFamily="34" charset="0"/>
                <a:cs typeface="Calibri" panose="020F0502020204030204" pitchFamily="34" charset="0"/>
              </a:rPr>
              <a:t>payload</a:t>
            </a:r>
            <a:r>
              <a:rPr lang="en-US" sz="2000" dirty="0">
                <a:latin typeface="Calibri" panose="020F0502020204030204" pitchFamily="34" charset="0"/>
                <a:cs typeface="Calibri" panose="020F0502020204030204" pitchFamily="34" charset="0"/>
              </a:rPr>
              <a:t> we would like to learn the mass of the payload and the orbit that it is going to</a:t>
            </a:r>
          </a:p>
          <a:p>
            <a:pPr marL="914400" lvl="1" indent="-457200">
              <a:buFont typeface="+mj-lt"/>
              <a:buAutoNum type="alphaLcPeriod"/>
            </a:pPr>
            <a:r>
              <a:rPr lang="en-US" sz="2000" dirty="0">
                <a:latin typeface="Calibri" panose="020F0502020204030204" pitchFamily="34" charset="0"/>
                <a:cs typeface="Calibri" panose="020F0502020204030204" pitchFamily="34" charset="0"/>
              </a:rPr>
              <a:t>From the </a:t>
            </a:r>
            <a:r>
              <a:rPr lang="en-US" sz="2000" b="1" dirty="0">
                <a:latin typeface="Calibri" panose="020F0502020204030204" pitchFamily="34" charset="0"/>
                <a:cs typeface="Calibri" panose="020F0502020204030204" pitchFamily="34" charset="0"/>
              </a:rPr>
              <a:t>launchpad</a:t>
            </a:r>
            <a:r>
              <a:rPr lang="en-US" sz="2000" dirty="0">
                <a:latin typeface="Calibri" panose="020F0502020204030204" pitchFamily="34" charset="0"/>
                <a:cs typeface="Calibri" panose="020F0502020204030204" pitchFamily="34" charset="0"/>
              </a:rPr>
              <a:t> we would like to know the name of the launch site being used, the longitude, and the latitude.</a:t>
            </a:r>
          </a:p>
          <a:p>
            <a:pPr marL="914400" lvl="1" indent="-457200">
              <a:buFont typeface="+mj-lt"/>
              <a:buAutoNum type="alphaLcPeriod"/>
            </a:pPr>
            <a:r>
              <a:rPr lang="en-US" sz="2000" dirty="0">
                <a:latin typeface="Calibri" panose="020F0502020204030204" pitchFamily="34" charset="0"/>
                <a:cs typeface="Calibri" panose="020F0502020204030204" pitchFamily="34" charset="0"/>
              </a:rPr>
              <a:t>From </a:t>
            </a:r>
            <a:r>
              <a:rPr lang="en-US" sz="2000" b="1" dirty="0">
                <a:latin typeface="Calibri" panose="020F0502020204030204" pitchFamily="34" charset="0"/>
                <a:cs typeface="Calibri" panose="020F0502020204030204" pitchFamily="34" charset="0"/>
              </a:rPr>
              <a:t>cores</a:t>
            </a:r>
            <a:r>
              <a:rPr lang="en-US" sz="2000" dirty="0">
                <a:latin typeface="Calibri" panose="020F0502020204030204" pitchFamily="34" charset="0"/>
                <a:cs typeface="Calibri" panose="020F0502020204030204" pitchFamily="34" charset="0"/>
              </a:rPr>
              <a:t> we would like to learn the outcome of the landing, the type of the landing, number of flights with that core, whether </a:t>
            </a:r>
            <a:r>
              <a:rPr lang="en-US" sz="2000" dirty="0" err="1">
                <a:latin typeface="Calibri" panose="020F0502020204030204" pitchFamily="34" charset="0"/>
                <a:cs typeface="Calibri" panose="020F0502020204030204" pitchFamily="34" charset="0"/>
              </a:rPr>
              <a:t>gridfins</a:t>
            </a:r>
            <a:r>
              <a:rPr lang="en-US" sz="2000" dirty="0">
                <a:latin typeface="Calibri" panose="020F0502020204030204" pitchFamily="34" charset="0"/>
                <a:cs typeface="Calibri" panose="020F0502020204030204" pitchFamily="34" charset="0"/>
              </a:rPr>
              <a:t> were used, whether the core is reused, whether legs were used, the landing pad used, the block of the core which is a number used to separate version of cores, the number of times this specific core has been reused, and the serial of the core.</a:t>
            </a:r>
          </a:p>
          <a:p>
            <a:pPr lvl="1"/>
            <a:endParaRPr lang="en-US" sz="20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a:buNone/>
              <a:tabLst/>
              <a:defRPr/>
            </a:pPr>
            <a:r>
              <a:rPr lang="en-US" sz="2200" dirty="0">
                <a:latin typeface="Calibri" panose="020F0502020204030204" pitchFamily="34" charset="0"/>
                <a:cs typeface="Calibri" panose="020F0502020204030204" pitchFamily="34" charset="0"/>
              </a:rPr>
              <a:t>The GitHub URL of the completed web scraping notebook, as an external reference - 	 </a:t>
            </a:r>
            <a:r>
              <a:rPr lang="en-US" sz="2200" dirty="0">
                <a:solidFill>
                  <a:srgbClr val="FF0000"/>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EDA Notebook</a:t>
            </a:r>
            <a:r>
              <a:rPr lang="en-US" sz="2000" dirty="0">
                <a:solidFill>
                  <a:srgbClr val="FF0000"/>
                </a:solidFill>
                <a:latin typeface="Calibri" panose="020F0502020204030204" pitchFamily="34" charset="0"/>
                <a:cs typeface="Calibri" panose="020F0502020204030204" pitchFamily="34" charset="0"/>
              </a:rPr>
              <a:t> </a:t>
            </a:r>
            <a:r>
              <a:rPr kumimoji="0" lang="en-US" sz="1600" b="0" i="0" u="none" strike="noStrike" kern="1200" cap="none" spc="0" normalizeH="0" baseline="0" noProof="0" dirty="0">
                <a:ln>
                  <a:noFill/>
                </a:ln>
                <a:solidFill>
                  <a:srgbClr val="0070C0"/>
                </a:solidFill>
                <a:effectLst/>
                <a:uLnTx/>
                <a:uFillTx/>
                <a:latin typeface="IBM Plex Mono Text" panose="020B0509050203000203" pitchFamily="49" charset="0"/>
                <a:ea typeface="+mn-ea"/>
                <a:cs typeface="+mn-cs"/>
              </a:rPr>
              <a:t>(Click on the hyperlink to follow)</a:t>
            </a:r>
          </a:p>
          <a:p>
            <a:pPr lvl="1"/>
            <a:endParaRPr lang="en-US" sz="2000" dirty="0">
              <a:solidFill>
                <a:srgbClr val="FF0000"/>
              </a:solidFill>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4"/>
          </p:nvPr>
        </p:nvSpPr>
        <p:spPr/>
        <p:txBody>
          <a:bodyPr/>
          <a:lstStyle/>
          <a:p>
            <a:fld id="{5075537C-CA84-1446-933C-8E9D027F9201}" type="slidenum">
              <a:rPr lang="en-US" smtClean="0"/>
              <a:t>9</a:t>
            </a:fld>
            <a:endParaRPr lang="en-US" dirty="0"/>
          </a:p>
        </p:txBody>
      </p:sp>
    </p:spTree>
    <p:extLst>
      <p:ext uri="{BB962C8B-B14F-4D97-AF65-F5344CB8AC3E}">
        <p14:creationId xmlns:p14="http://schemas.microsoft.com/office/powerpoint/2010/main" val="1385553969"/>
      </p:ext>
    </p:extLst>
  </p:cSld>
  <p:clrMapOvr>
    <a:masterClrMapping/>
  </p:clrMapOvr>
</p:sld>
</file>

<file path=ppt/theme/theme1.xml><?xml version="1.0" encoding="utf-8"?>
<a:theme xmlns:a="http://schemas.openxmlformats.org/drawingml/2006/main" name="SLIDE_TEMPLATE_skill_network">
  <a:themeElements>
    <a:clrScheme name="IBM CAD">
      <a:dk1>
        <a:srgbClr val="005493"/>
      </a:dk1>
      <a:lt1>
        <a:srgbClr val="4472C4"/>
      </a:lt1>
      <a:dk2>
        <a:srgbClr val="1C1C1C"/>
      </a:dk2>
      <a:lt2>
        <a:srgbClr val="FFFFFF"/>
      </a:lt2>
      <a:accent1>
        <a:srgbClr val="00B0F0"/>
      </a:accent1>
      <a:accent2>
        <a:srgbClr val="FF0000"/>
      </a:accent2>
      <a:accent3>
        <a:srgbClr val="F2F2F2"/>
      </a:accent3>
      <a:accent4>
        <a:srgbClr val="FFFFFF"/>
      </a:accent4>
      <a:accent5>
        <a:srgbClr val="FFFFFF"/>
      </a:accent5>
      <a:accent6>
        <a:srgbClr val="FFFFFF"/>
      </a:accent6>
      <a:hlink>
        <a:srgbClr val="FFFFFF"/>
      </a:hlink>
      <a:folHlink>
        <a:srgbClr val="FF0000"/>
      </a:folHlink>
    </a:clrScheme>
    <a:fontScheme name="IBM CAD">
      <a:majorFont>
        <a:latin typeface="IBM Plex Mono SemiBold"/>
        <a:ea typeface=""/>
        <a:cs typeface=""/>
      </a:majorFont>
      <a:minorFont>
        <a:latin typeface="IBM Plex Mono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s-r-capstone-template" id="{20AE7CCB-5FE8-BD43-B8DB-E6C0FDEE3675}" vid="{8C2F4096-8635-6345-AFEA-626992B70A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purl.org/dc/term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f80a141d-92ca-4d3d-9308-f7e7b1d44ce8"/>
    <ds:schemaRef ds:uri="155be751-a274-42e8-93fb-f39d3b9bccc8"/>
    <ds:schemaRef ds:uri="http://www.w3.org/XML/1998/namespace"/>
    <ds:schemaRef ds:uri="http://purl.org/dc/dcmitype/"/>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SLIDE_TEMPLATE_skill_network</Template>
  <TotalTime>4080</TotalTime>
  <Words>3014</Words>
  <Application>Microsoft Office PowerPoint</Application>
  <PresentationFormat>Widescreen</PresentationFormat>
  <Paragraphs>276</Paragraphs>
  <Slides>39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Calibri Light</vt:lpstr>
      <vt:lpstr>Helvetica Neue</vt:lpstr>
      <vt:lpstr>IBM Plex Mono SemiBold</vt:lpstr>
      <vt:lpstr>IBM Plex Mono Text</vt:lpstr>
      <vt:lpstr>Times New Roman</vt:lpstr>
      <vt:lpstr>SLIDE_TEMPLATE_skill_network</vt:lpstr>
      <vt:lpstr>SpaceX Falcon 9 first stage Landing Prediction d Data Science Capstone project </vt:lpstr>
      <vt:lpstr>Outline</vt:lpstr>
      <vt:lpstr>Executive Summary</vt:lpstr>
      <vt:lpstr>Introduction</vt:lpstr>
      <vt:lpstr>Methodology</vt:lpstr>
      <vt:lpstr>Methodology</vt:lpstr>
      <vt:lpstr>Data collection</vt:lpstr>
      <vt:lpstr>Data collection – SpaceX API</vt:lpstr>
      <vt:lpstr>Data collection – Web scraping</vt:lpstr>
      <vt:lpstr>Data wrangling</vt:lpstr>
      <vt:lpstr>EDA with data visualization</vt:lpstr>
      <vt:lpstr>EDA with SQL</vt:lpstr>
      <vt:lpstr>Building an interactive map with Folium</vt:lpstr>
      <vt:lpstr>Building a Dashboard with Plotly Dash</vt:lpstr>
      <vt:lpstr>Predictive analysis (Classification)</vt:lpstr>
      <vt:lpstr>Results</vt:lpstr>
      <vt:lpstr>EDA with Visualization</vt:lpstr>
      <vt:lpstr>Flight Number vs. Launch Site</vt:lpstr>
      <vt:lpstr>Payload vs. Launch Site</vt:lpstr>
      <vt:lpstr>Success rate vs. Orbit type</vt:lpstr>
      <vt:lpstr>Flight Number vs. Orbit type</vt:lpstr>
      <vt:lpstr>Payload vs. Orbit type</vt:lpstr>
      <vt:lpstr>Launch success yearly trend</vt:lpstr>
      <vt:lpstr>EDA with SQL</vt:lpstr>
      <vt:lpstr>All launch site names</vt:lpstr>
      <vt:lpstr>Launch site names begin with `CCA`</vt:lpstr>
      <vt:lpstr>Total payload mass</vt:lpstr>
      <vt:lpstr>Average payload mass by F9 v1.1</vt:lpstr>
      <vt:lpstr>First successful ground landing date</vt:lpstr>
      <vt:lpstr>Successful drone ship landing with payload between 4000 and 6000</vt:lpstr>
      <vt:lpstr>Total number of successful and failure mission outcomes</vt:lpstr>
      <vt:lpstr>Boosters carried maximum payload</vt:lpstr>
      <vt:lpstr>Interactive map with Folium</vt:lpstr>
      <vt:lpstr>All the Launch Sites on the Map</vt:lpstr>
      <vt:lpstr>Success/Failed launches for each site</vt:lpstr>
      <vt:lpstr>Distances between a launch site to its proximities</vt:lpstr>
      <vt:lpstr>Predictive analysis (Classification)</vt:lpstr>
      <vt:lpstr>Classification Accuracy</vt:lpstr>
      <vt:lpstr>Confusion Matrix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Husen, Ashfaq</cp:lastModifiedBy>
  <cp:revision>484</cp:revision>
  <dcterms:created xsi:type="dcterms:W3CDTF">2021-04-29T18:58:34Z</dcterms:created>
  <dcterms:modified xsi:type="dcterms:W3CDTF">2021-09-10T03:26:30Z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