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9" r:id="rId5"/>
    <p:sldId id="267" r:id="rId6"/>
    <p:sldId id="260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E9865-ABBE-47BA-8F34-04F5A4A3281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5AFDC4D-FCA8-4F56-A29F-D0CE565018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The model was built on 10,000 random records from the dataset due to the API call limitation in </a:t>
          </a:r>
          <a:r>
            <a:rPr lang="en-US" b="1" dirty="0" err="1"/>
            <a:t>PuchemPy</a:t>
          </a:r>
          <a:r>
            <a:rPr lang="en-US" b="1" dirty="0"/>
            <a:t> </a:t>
          </a:r>
          <a:endParaRPr lang="en-US" dirty="0"/>
        </a:p>
      </dgm:t>
    </dgm:pt>
    <dgm:pt modelId="{1AA6AB60-7D2A-4819-9D58-227646746A66}" type="parTrans" cxnId="{945A2050-34BD-4C7E-83F5-6DB463736975}">
      <dgm:prSet/>
      <dgm:spPr/>
      <dgm:t>
        <a:bodyPr/>
        <a:lstStyle/>
        <a:p>
          <a:endParaRPr lang="en-US"/>
        </a:p>
      </dgm:t>
    </dgm:pt>
    <dgm:pt modelId="{190C5B07-A48B-4ED0-B65D-96C3F421CBB7}" type="sibTrans" cxnId="{945A2050-34BD-4C7E-83F5-6DB463736975}">
      <dgm:prSet/>
      <dgm:spPr/>
      <dgm:t>
        <a:bodyPr/>
        <a:lstStyle/>
        <a:p>
          <a:endParaRPr lang="en-US"/>
        </a:p>
      </dgm:t>
    </dgm:pt>
    <dgm:pt modelId="{BB72A075-8F29-42D8-96B1-D6B6BC3C9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/>
            <a:t>Implement Rate Limiting</a:t>
          </a:r>
          <a:endParaRPr lang="en-US" kern="1200"/>
        </a:p>
      </dgm:t>
    </dgm:pt>
    <dgm:pt modelId="{ECA88773-7BFA-450D-ABC0-AD64B6B745CB}" type="parTrans" cxnId="{6A96D205-398D-4D07-B2F2-1D0FDAE94464}">
      <dgm:prSet/>
      <dgm:spPr/>
      <dgm:t>
        <a:bodyPr/>
        <a:lstStyle/>
        <a:p>
          <a:endParaRPr lang="en-US"/>
        </a:p>
      </dgm:t>
    </dgm:pt>
    <dgm:pt modelId="{75CDD1E3-5F2E-4454-A393-BE07B9F200B9}" type="sibTrans" cxnId="{6A96D205-398D-4D07-B2F2-1D0FDAE94464}">
      <dgm:prSet/>
      <dgm:spPr/>
      <dgm:t>
        <a:bodyPr/>
        <a:lstStyle/>
        <a:p>
          <a:endParaRPr lang="en-US"/>
        </a:p>
      </dgm:t>
    </dgm:pt>
    <dgm:pt modelId="{470F7C2B-B98A-4F81-98EC-0C0C2E446B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/>
            <a:t>Retry Failed Requests</a:t>
          </a:r>
          <a:endParaRPr lang="en-US" kern="1200"/>
        </a:p>
      </dgm:t>
    </dgm:pt>
    <dgm:pt modelId="{281C7B35-5098-4E6A-A77F-9794C2CA48DD}" type="parTrans" cxnId="{64BE2829-627A-4CCA-98A6-ED1B73A9115B}">
      <dgm:prSet/>
      <dgm:spPr/>
      <dgm:t>
        <a:bodyPr/>
        <a:lstStyle/>
        <a:p>
          <a:endParaRPr lang="en-US"/>
        </a:p>
      </dgm:t>
    </dgm:pt>
    <dgm:pt modelId="{7D70098B-B5B0-4577-9E7C-DB2532059B3D}" type="sibTrans" cxnId="{64BE2829-627A-4CCA-98A6-ED1B73A9115B}">
      <dgm:prSet/>
      <dgm:spPr/>
      <dgm:t>
        <a:bodyPr/>
        <a:lstStyle/>
        <a:p>
          <a:endParaRPr lang="en-US"/>
        </a:p>
      </dgm:t>
    </dgm:pt>
    <dgm:pt modelId="{AE2AF864-3CC6-422A-87D5-CEBEF9377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/>
            <a:t>Batch Processing</a:t>
          </a:r>
        </a:p>
        <a:p>
          <a:pPr>
            <a:lnSpc>
              <a:spcPct val="100000"/>
            </a:lnSpc>
          </a:pPr>
          <a:r>
            <a:rPr lang="en-US" b="1" kern="1200">
              <a:latin typeface="Calibri" panose="020F0502020204030204"/>
              <a:ea typeface="+mn-ea"/>
              <a:cs typeface="+mn-cs"/>
            </a:rPr>
            <a:t>ChemSpider</a:t>
          </a:r>
        </a:p>
      </dgm:t>
    </dgm:pt>
    <dgm:pt modelId="{013E66DB-495D-4344-B66C-8F40FC1F77C9}" type="parTrans" cxnId="{64C93280-2B0E-4664-9136-E67A3DFF666A}">
      <dgm:prSet/>
      <dgm:spPr/>
      <dgm:t>
        <a:bodyPr/>
        <a:lstStyle/>
        <a:p>
          <a:endParaRPr lang="en-US"/>
        </a:p>
      </dgm:t>
    </dgm:pt>
    <dgm:pt modelId="{D81483D1-3882-41A6-83EA-0214F637C4D5}" type="sibTrans" cxnId="{64C93280-2B0E-4664-9136-E67A3DFF666A}">
      <dgm:prSet/>
      <dgm:spPr/>
      <dgm:t>
        <a:bodyPr/>
        <a:lstStyle/>
        <a:p>
          <a:endParaRPr lang="en-US"/>
        </a:p>
      </dgm:t>
    </dgm:pt>
    <dgm:pt modelId="{27CA10AD-4A43-48EF-B28B-2E509D53C3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The exacts 3D structure of the drugs or proteins were not considered in the model</a:t>
          </a:r>
          <a:endParaRPr lang="en-US" dirty="0"/>
        </a:p>
      </dgm:t>
    </dgm:pt>
    <dgm:pt modelId="{B7829653-0DB1-44E6-B8A6-9C6A7C528120}" type="parTrans" cxnId="{8A3054F3-92D1-45E4-BFFF-D33C8B04848C}">
      <dgm:prSet/>
      <dgm:spPr/>
      <dgm:t>
        <a:bodyPr/>
        <a:lstStyle/>
        <a:p>
          <a:endParaRPr lang="en-US"/>
        </a:p>
      </dgm:t>
    </dgm:pt>
    <dgm:pt modelId="{5A87E89A-BF6E-4FA0-BE62-62B0565AB4A1}" type="sibTrans" cxnId="{8A3054F3-92D1-45E4-BFFF-D33C8B04848C}">
      <dgm:prSet/>
      <dgm:spPr/>
      <dgm:t>
        <a:bodyPr/>
        <a:lstStyle/>
        <a:p>
          <a:endParaRPr lang="en-US"/>
        </a:p>
      </dgm:t>
    </dgm:pt>
    <dgm:pt modelId="{712E1970-1323-4DA6-9376-AFD10D7CDF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Require in-depth literature search and team discussion to select relevant drug/protein features</a:t>
          </a:r>
          <a:endParaRPr lang="en-US"/>
        </a:p>
      </dgm:t>
    </dgm:pt>
    <dgm:pt modelId="{1C9F0466-9BCE-4380-A160-1427C76DC547}" type="parTrans" cxnId="{11E53AA9-3837-4A75-B62A-EA224E2FCB47}">
      <dgm:prSet/>
      <dgm:spPr/>
      <dgm:t>
        <a:bodyPr/>
        <a:lstStyle/>
        <a:p>
          <a:endParaRPr lang="en-US"/>
        </a:p>
      </dgm:t>
    </dgm:pt>
    <dgm:pt modelId="{246AB407-56D0-4744-896E-EF667AD91D12}" type="sibTrans" cxnId="{11E53AA9-3837-4A75-B62A-EA224E2FCB47}">
      <dgm:prSet/>
      <dgm:spPr/>
      <dgm:t>
        <a:bodyPr/>
        <a:lstStyle/>
        <a:p>
          <a:endParaRPr lang="en-US"/>
        </a:p>
      </dgm:t>
    </dgm:pt>
    <dgm:pt modelId="{6A307561-BBC4-4B22-B76D-1A8CEEEA439E}" type="pres">
      <dgm:prSet presAssocID="{077E9865-ABBE-47BA-8F34-04F5A4A32818}" presName="root" presStyleCnt="0">
        <dgm:presLayoutVars>
          <dgm:dir/>
          <dgm:resizeHandles val="exact"/>
        </dgm:presLayoutVars>
      </dgm:prSet>
      <dgm:spPr/>
    </dgm:pt>
    <dgm:pt modelId="{1C72E3C6-D8F9-44D1-8561-D045A34AB932}" type="pres">
      <dgm:prSet presAssocID="{A5AFDC4D-FCA8-4F56-A29F-D0CE56501892}" presName="compNode" presStyleCnt="0"/>
      <dgm:spPr/>
    </dgm:pt>
    <dgm:pt modelId="{A96E272B-7C12-47F2-A5F8-3006C16C1429}" type="pres">
      <dgm:prSet presAssocID="{A5AFDC4D-FCA8-4F56-A29F-D0CE565018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7D1D1E-C7B1-470D-9798-B2E04D0DEAF0}" type="pres">
      <dgm:prSet presAssocID="{A5AFDC4D-FCA8-4F56-A29F-D0CE56501892}" presName="iconSpace" presStyleCnt="0"/>
      <dgm:spPr/>
    </dgm:pt>
    <dgm:pt modelId="{2AAC4144-86AD-4715-9C9C-51A8737CB001}" type="pres">
      <dgm:prSet presAssocID="{A5AFDC4D-FCA8-4F56-A29F-D0CE56501892}" presName="parTx" presStyleLbl="revTx" presStyleIdx="0" presStyleCnt="6">
        <dgm:presLayoutVars>
          <dgm:chMax val="0"/>
          <dgm:chPref val="0"/>
        </dgm:presLayoutVars>
      </dgm:prSet>
      <dgm:spPr/>
    </dgm:pt>
    <dgm:pt modelId="{7CB52BBB-D1BD-40F4-A2DE-6C045CB77BBF}" type="pres">
      <dgm:prSet presAssocID="{A5AFDC4D-FCA8-4F56-A29F-D0CE56501892}" presName="txSpace" presStyleCnt="0"/>
      <dgm:spPr/>
    </dgm:pt>
    <dgm:pt modelId="{9FAA6495-D238-48C6-8115-5457CAD806DE}" type="pres">
      <dgm:prSet presAssocID="{A5AFDC4D-FCA8-4F56-A29F-D0CE56501892}" presName="desTx" presStyleLbl="revTx" presStyleIdx="1" presStyleCnt="6">
        <dgm:presLayoutVars/>
      </dgm:prSet>
      <dgm:spPr/>
    </dgm:pt>
    <dgm:pt modelId="{9DD3017C-6CC9-4EBB-9752-53BABB885F38}" type="pres">
      <dgm:prSet presAssocID="{190C5B07-A48B-4ED0-B65D-96C3F421CBB7}" presName="sibTrans" presStyleCnt="0"/>
      <dgm:spPr/>
    </dgm:pt>
    <dgm:pt modelId="{C14071F7-2913-4675-B656-0EAF811E44F3}" type="pres">
      <dgm:prSet presAssocID="{27CA10AD-4A43-48EF-B28B-2E509D53C3F1}" presName="compNode" presStyleCnt="0"/>
      <dgm:spPr/>
    </dgm:pt>
    <dgm:pt modelId="{4A4D0D7B-0E85-44C2-8A26-0AF0D2C0F0DC}" type="pres">
      <dgm:prSet presAssocID="{27CA10AD-4A43-48EF-B28B-2E509D53C3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BC32FCC-AD3E-4EAC-99CD-4D84132F240D}" type="pres">
      <dgm:prSet presAssocID="{27CA10AD-4A43-48EF-B28B-2E509D53C3F1}" presName="iconSpace" presStyleCnt="0"/>
      <dgm:spPr/>
    </dgm:pt>
    <dgm:pt modelId="{189B4F8C-6114-4E28-9437-81A5C1703283}" type="pres">
      <dgm:prSet presAssocID="{27CA10AD-4A43-48EF-B28B-2E509D53C3F1}" presName="parTx" presStyleLbl="revTx" presStyleIdx="2" presStyleCnt="6">
        <dgm:presLayoutVars>
          <dgm:chMax val="0"/>
          <dgm:chPref val="0"/>
        </dgm:presLayoutVars>
      </dgm:prSet>
      <dgm:spPr/>
    </dgm:pt>
    <dgm:pt modelId="{A52525C4-5249-4869-92BA-6D99971CF96B}" type="pres">
      <dgm:prSet presAssocID="{27CA10AD-4A43-48EF-B28B-2E509D53C3F1}" presName="txSpace" presStyleCnt="0"/>
      <dgm:spPr/>
    </dgm:pt>
    <dgm:pt modelId="{88F3557D-7E27-4A81-8B1C-D7103E1A81AC}" type="pres">
      <dgm:prSet presAssocID="{27CA10AD-4A43-48EF-B28B-2E509D53C3F1}" presName="desTx" presStyleLbl="revTx" presStyleIdx="3" presStyleCnt="6">
        <dgm:presLayoutVars/>
      </dgm:prSet>
      <dgm:spPr/>
    </dgm:pt>
    <dgm:pt modelId="{BA01309D-4EA5-4CB4-A483-7CA21774698C}" type="pres">
      <dgm:prSet presAssocID="{5A87E89A-BF6E-4FA0-BE62-62B0565AB4A1}" presName="sibTrans" presStyleCnt="0"/>
      <dgm:spPr/>
    </dgm:pt>
    <dgm:pt modelId="{0A3ACAE3-FE46-48DE-A9BF-C41FEE943BF7}" type="pres">
      <dgm:prSet presAssocID="{712E1970-1323-4DA6-9376-AFD10D7CDF89}" presName="compNode" presStyleCnt="0"/>
      <dgm:spPr/>
    </dgm:pt>
    <dgm:pt modelId="{67E84D8A-7FB6-47C5-903C-9682888B8D6E}" type="pres">
      <dgm:prSet presAssocID="{712E1970-1323-4DA6-9376-AFD10D7CDF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514CC9C-AF87-439B-84CB-6A3CBE355D4C}" type="pres">
      <dgm:prSet presAssocID="{712E1970-1323-4DA6-9376-AFD10D7CDF89}" presName="iconSpace" presStyleCnt="0"/>
      <dgm:spPr/>
    </dgm:pt>
    <dgm:pt modelId="{A9ED35A7-68E7-4132-9E29-B541E0BB69C9}" type="pres">
      <dgm:prSet presAssocID="{712E1970-1323-4DA6-9376-AFD10D7CDF89}" presName="parTx" presStyleLbl="revTx" presStyleIdx="4" presStyleCnt="6">
        <dgm:presLayoutVars>
          <dgm:chMax val="0"/>
          <dgm:chPref val="0"/>
        </dgm:presLayoutVars>
      </dgm:prSet>
      <dgm:spPr/>
    </dgm:pt>
    <dgm:pt modelId="{8112EB40-04C9-4B2F-ADCC-9E1A75813B87}" type="pres">
      <dgm:prSet presAssocID="{712E1970-1323-4DA6-9376-AFD10D7CDF89}" presName="txSpace" presStyleCnt="0"/>
      <dgm:spPr/>
    </dgm:pt>
    <dgm:pt modelId="{93EB1C9C-A555-443C-AEC2-4B56262ADCA1}" type="pres">
      <dgm:prSet presAssocID="{712E1970-1323-4DA6-9376-AFD10D7CDF89}" presName="desTx" presStyleLbl="revTx" presStyleIdx="5" presStyleCnt="6">
        <dgm:presLayoutVars/>
      </dgm:prSet>
      <dgm:spPr/>
    </dgm:pt>
  </dgm:ptLst>
  <dgm:cxnLst>
    <dgm:cxn modelId="{9FE98502-BBF4-CC48-93B5-CC9CEEE96416}" type="presOf" srcId="{27CA10AD-4A43-48EF-B28B-2E509D53C3F1}" destId="{189B4F8C-6114-4E28-9437-81A5C1703283}" srcOrd="0" destOrd="0" presId="urn:microsoft.com/office/officeart/2018/2/layout/IconLabelDescriptionList"/>
    <dgm:cxn modelId="{6A96D205-398D-4D07-B2F2-1D0FDAE94464}" srcId="{A5AFDC4D-FCA8-4F56-A29F-D0CE56501892}" destId="{BB72A075-8F29-42D8-96B1-D6B6BC3C905B}" srcOrd="0" destOrd="0" parTransId="{ECA88773-7BFA-450D-ABC0-AD64B6B745CB}" sibTransId="{75CDD1E3-5F2E-4454-A393-BE07B9F200B9}"/>
    <dgm:cxn modelId="{64BE2829-627A-4CCA-98A6-ED1B73A9115B}" srcId="{A5AFDC4D-FCA8-4F56-A29F-D0CE56501892}" destId="{470F7C2B-B98A-4F81-98EC-0C0C2E446B10}" srcOrd="1" destOrd="0" parTransId="{281C7B35-5098-4E6A-A77F-9794C2CA48DD}" sibTransId="{7D70098B-B5B0-4577-9E7C-DB2532059B3D}"/>
    <dgm:cxn modelId="{945A2050-34BD-4C7E-83F5-6DB463736975}" srcId="{077E9865-ABBE-47BA-8F34-04F5A4A32818}" destId="{A5AFDC4D-FCA8-4F56-A29F-D0CE56501892}" srcOrd="0" destOrd="0" parTransId="{1AA6AB60-7D2A-4819-9D58-227646746A66}" sibTransId="{190C5B07-A48B-4ED0-B65D-96C3F421CBB7}"/>
    <dgm:cxn modelId="{64C93280-2B0E-4664-9136-E67A3DFF666A}" srcId="{A5AFDC4D-FCA8-4F56-A29F-D0CE56501892}" destId="{AE2AF864-3CC6-422A-87D5-CEBEF937702F}" srcOrd="2" destOrd="0" parTransId="{013E66DB-495D-4344-B66C-8F40FC1F77C9}" sibTransId="{D81483D1-3882-41A6-83EA-0214F637C4D5}"/>
    <dgm:cxn modelId="{DDBC5489-61DB-7543-B96E-21880497627B}" type="presOf" srcId="{AE2AF864-3CC6-422A-87D5-CEBEF937702F}" destId="{9FAA6495-D238-48C6-8115-5457CAD806DE}" srcOrd="0" destOrd="2" presId="urn:microsoft.com/office/officeart/2018/2/layout/IconLabelDescriptionList"/>
    <dgm:cxn modelId="{11E53AA9-3837-4A75-B62A-EA224E2FCB47}" srcId="{077E9865-ABBE-47BA-8F34-04F5A4A32818}" destId="{712E1970-1323-4DA6-9376-AFD10D7CDF89}" srcOrd="2" destOrd="0" parTransId="{1C9F0466-9BCE-4380-A160-1427C76DC547}" sibTransId="{246AB407-56D0-4744-896E-EF667AD91D12}"/>
    <dgm:cxn modelId="{D2FC01B9-78CF-DD40-9D2A-FDE3EA808C62}" type="presOf" srcId="{A5AFDC4D-FCA8-4F56-A29F-D0CE56501892}" destId="{2AAC4144-86AD-4715-9C9C-51A8737CB001}" srcOrd="0" destOrd="0" presId="urn:microsoft.com/office/officeart/2018/2/layout/IconLabelDescriptionList"/>
    <dgm:cxn modelId="{E8C08DCE-AAB0-3B48-9EF3-6FFFD16F7175}" type="presOf" srcId="{077E9865-ABBE-47BA-8F34-04F5A4A32818}" destId="{6A307561-BBC4-4B22-B76D-1A8CEEEA439E}" srcOrd="0" destOrd="0" presId="urn:microsoft.com/office/officeart/2018/2/layout/IconLabelDescriptionList"/>
    <dgm:cxn modelId="{06D605E4-3C95-CD4E-B22B-480A207683BA}" type="presOf" srcId="{470F7C2B-B98A-4F81-98EC-0C0C2E446B10}" destId="{9FAA6495-D238-48C6-8115-5457CAD806DE}" srcOrd="0" destOrd="1" presId="urn:microsoft.com/office/officeart/2018/2/layout/IconLabelDescriptionList"/>
    <dgm:cxn modelId="{C83112EB-FB06-3D40-903A-D8A82EC045BD}" type="presOf" srcId="{712E1970-1323-4DA6-9376-AFD10D7CDF89}" destId="{A9ED35A7-68E7-4132-9E29-B541E0BB69C9}" srcOrd="0" destOrd="0" presId="urn:microsoft.com/office/officeart/2018/2/layout/IconLabelDescriptionList"/>
    <dgm:cxn modelId="{8A3054F3-92D1-45E4-BFFF-D33C8B04848C}" srcId="{077E9865-ABBE-47BA-8F34-04F5A4A32818}" destId="{27CA10AD-4A43-48EF-B28B-2E509D53C3F1}" srcOrd="1" destOrd="0" parTransId="{B7829653-0DB1-44E6-B8A6-9C6A7C528120}" sibTransId="{5A87E89A-BF6E-4FA0-BE62-62B0565AB4A1}"/>
    <dgm:cxn modelId="{079571FA-DCD8-AB47-966F-647AF4715752}" type="presOf" srcId="{BB72A075-8F29-42D8-96B1-D6B6BC3C905B}" destId="{9FAA6495-D238-48C6-8115-5457CAD806DE}" srcOrd="0" destOrd="0" presId="urn:microsoft.com/office/officeart/2018/2/layout/IconLabelDescriptionList"/>
    <dgm:cxn modelId="{90EF8464-257E-BB46-B69B-FC93ABA14990}" type="presParOf" srcId="{6A307561-BBC4-4B22-B76D-1A8CEEEA439E}" destId="{1C72E3C6-D8F9-44D1-8561-D045A34AB932}" srcOrd="0" destOrd="0" presId="urn:microsoft.com/office/officeart/2018/2/layout/IconLabelDescriptionList"/>
    <dgm:cxn modelId="{CDC72C93-2018-894E-A2C5-53A895EE40F8}" type="presParOf" srcId="{1C72E3C6-D8F9-44D1-8561-D045A34AB932}" destId="{A96E272B-7C12-47F2-A5F8-3006C16C1429}" srcOrd="0" destOrd="0" presId="urn:microsoft.com/office/officeart/2018/2/layout/IconLabelDescriptionList"/>
    <dgm:cxn modelId="{63E51090-AD01-2247-8E32-4A3B87FC3919}" type="presParOf" srcId="{1C72E3C6-D8F9-44D1-8561-D045A34AB932}" destId="{D27D1D1E-C7B1-470D-9798-B2E04D0DEAF0}" srcOrd="1" destOrd="0" presId="urn:microsoft.com/office/officeart/2018/2/layout/IconLabelDescriptionList"/>
    <dgm:cxn modelId="{80537B41-703A-EB40-89DE-B5FB31F307E4}" type="presParOf" srcId="{1C72E3C6-D8F9-44D1-8561-D045A34AB932}" destId="{2AAC4144-86AD-4715-9C9C-51A8737CB001}" srcOrd="2" destOrd="0" presId="urn:microsoft.com/office/officeart/2018/2/layout/IconLabelDescriptionList"/>
    <dgm:cxn modelId="{9F256086-D537-9D42-AC0C-4E1B25840541}" type="presParOf" srcId="{1C72E3C6-D8F9-44D1-8561-D045A34AB932}" destId="{7CB52BBB-D1BD-40F4-A2DE-6C045CB77BBF}" srcOrd="3" destOrd="0" presId="urn:microsoft.com/office/officeart/2018/2/layout/IconLabelDescriptionList"/>
    <dgm:cxn modelId="{A4A68674-A50A-714D-B612-748998FB35EB}" type="presParOf" srcId="{1C72E3C6-D8F9-44D1-8561-D045A34AB932}" destId="{9FAA6495-D238-48C6-8115-5457CAD806DE}" srcOrd="4" destOrd="0" presId="urn:microsoft.com/office/officeart/2018/2/layout/IconLabelDescriptionList"/>
    <dgm:cxn modelId="{DBCEBC44-7CA1-124B-800C-8AE118F1644F}" type="presParOf" srcId="{6A307561-BBC4-4B22-B76D-1A8CEEEA439E}" destId="{9DD3017C-6CC9-4EBB-9752-53BABB885F38}" srcOrd="1" destOrd="0" presId="urn:microsoft.com/office/officeart/2018/2/layout/IconLabelDescriptionList"/>
    <dgm:cxn modelId="{86D3E9DF-E6DC-4247-BD83-A1192C92B379}" type="presParOf" srcId="{6A307561-BBC4-4B22-B76D-1A8CEEEA439E}" destId="{C14071F7-2913-4675-B656-0EAF811E44F3}" srcOrd="2" destOrd="0" presId="urn:microsoft.com/office/officeart/2018/2/layout/IconLabelDescriptionList"/>
    <dgm:cxn modelId="{7AE34E25-B6AC-9C48-B915-DDD62F67BB7D}" type="presParOf" srcId="{C14071F7-2913-4675-B656-0EAF811E44F3}" destId="{4A4D0D7B-0E85-44C2-8A26-0AF0D2C0F0DC}" srcOrd="0" destOrd="0" presId="urn:microsoft.com/office/officeart/2018/2/layout/IconLabelDescriptionList"/>
    <dgm:cxn modelId="{0D2BF2F6-D781-E847-AA45-150E14E646DB}" type="presParOf" srcId="{C14071F7-2913-4675-B656-0EAF811E44F3}" destId="{8BC32FCC-AD3E-4EAC-99CD-4D84132F240D}" srcOrd="1" destOrd="0" presId="urn:microsoft.com/office/officeart/2018/2/layout/IconLabelDescriptionList"/>
    <dgm:cxn modelId="{17FD3687-D960-F44A-9915-3C54B5071B1A}" type="presParOf" srcId="{C14071F7-2913-4675-B656-0EAF811E44F3}" destId="{189B4F8C-6114-4E28-9437-81A5C1703283}" srcOrd="2" destOrd="0" presId="urn:microsoft.com/office/officeart/2018/2/layout/IconLabelDescriptionList"/>
    <dgm:cxn modelId="{2B840A8A-6766-A240-BB83-853676708EBF}" type="presParOf" srcId="{C14071F7-2913-4675-B656-0EAF811E44F3}" destId="{A52525C4-5249-4869-92BA-6D99971CF96B}" srcOrd="3" destOrd="0" presId="urn:microsoft.com/office/officeart/2018/2/layout/IconLabelDescriptionList"/>
    <dgm:cxn modelId="{308B13EF-5DF8-7C46-9842-CCC2327EF77A}" type="presParOf" srcId="{C14071F7-2913-4675-B656-0EAF811E44F3}" destId="{88F3557D-7E27-4A81-8B1C-D7103E1A81AC}" srcOrd="4" destOrd="0" presId="urn:microsoft.com/office/officeart/2018/2/layout/IconLabelDescriptionList"/>
    <dgm:cxn modelId="{28367FEF-42B7-9549-87C6-62BAAAFA14E9}" type="presParOf" srcId="{6A307561-BBC4-4B22-B76D-1A8CEEEA439E}" destId="{BA01309D-4EA5-4CB4-A483-7CA21774698C}" srcOrd="3" destOrd="0" presId="urn:microsoft.com/office/officeart/2018/2/layout/IconLabelDescriptionList"/>
    <dgm:cxn modelId="{262C7DC4-0739-F247-8CD6-A55BC81642F8}" type="presParOf" srcId="{6A307561-BBC4-4B22-B76D-1A8CEEEA439E}" destId="{0A3ACAE3-FE46-48DE-A9BF-C41FEE943BF7}" srcOrd="4" destOrd="0" presId="urn:microsoft.com/office/officeart/2018/2/layout/IconLabelDescriptionList"/>
    <dgm:cxn modelId="{799BE928-ECFA-CA46-B800-C7E966D9EA84}" type="presParOf" srcId="{0A3ACAE3-FE46-48DE-A9BF-C41FEE943BF7}" destId="{67E84D8A-7FB6-47C5-903C-9682888B8D6E}" srcOrd="0" destOrd="0" presId="urn:microsoft.com/office/officeart/2018/2/layout/IconLabelDescriptionList"/>
    <dgm:cxn modelId="{820E9AA1-E6C4-3344-A108-2B23B0C512BA}" type="presParOf" srcId="{0A3ACAE3-FE46-48DE-A9BF-C41FEE943BF7}" destId="{E514CC9C-AF87-439B-84CB-6A3CBE355D4C}" srcOrd="1" destOrd="0" presId="urn:microsoft.com/office/officeart/2018/2/layout/IconLabelDescriptionList"/>
    <dgm:cxn modelId="{AD57BF16-F7DB-D94E-9EC4-2416B372AC78}" type="presParOf" srcId="{0A3ACAE3-FE46-48DE-A9BF-C41FEE943BF7}" destId="{A9ED35A7-68E7-4132-9E29-B541E0BB69C9}" srcOrd="2" destOrd="0" presId="urn:microsoft.com/office/officeart/2018/2/layout/IconLabelDescriptionList"/>
    <dgm:cxn modelId="{A2192026-D56A-1F41-ABA0-CD7F8B5BACEF}" type="presParOf" srcId="{0A3ACAE3-FE46-48DE-A9BF-C41FEE943BF7}" destId="{8112EB40-04C9-4B2F-ADCC-9E1A75813B87}" srcOrd="3" destOrd="0" presId="urn:microsoft.com/office/officeart/2018/2/layout/IconLabelDescriptionList"/>
    <dgm:cxn modelId="{82C39BA9-E432-E54A-AE5F-FC0EAA707A8E}" type="presParOf" srcId="{0A3ACAE3-FE46-48DE-A9BF-C41FEE943BF7}" destId="{93EB1C9C-A555-443C-AEC2-4B56262ADC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E272B-7C12-47F2-A5F8-3006C16C1429}">
      <dsp:nvSpPr>
        <dsp:cNvPr id="0" name=""/>
        <dsp:cNvSpPr/>
      </dsp:nvSpPr>
      <dsp:spPr>
        <a:xfrm>
          <a:off x="912" y="956660"/>
          <a:ext cx="788484" cy="788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C4144-86AD-4715-9C9C-51A8737CB001}">
      <dsp:nvSpPr>
        <dsp:cNvPr id="0" name=""/>
        <dsp:cNvSpPr/>
      </dsp:nvSpPr>
      <dsp:spPr>
        <a:xfrm>
          <a:off x="912" y="1862344"/>
          <a:ext cx="2252812" cy="88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The model was built on 10,000 random records from the dataset due to the API call limitation in </a:t>
          </a:r>
          <a:r>
            <a:rPr lang="en-US" sz="1400" b="1" kern="1200" dirty="0" err="1"/>
            <a:t>PuchemPy</a:t>
          </a:r>
          <a:r>
            <a:rPr lang="en-US" sz="1400" b="1" kern="1200" dirty="0"/>
            <a:t> </a:t>
          </a:r>
          <a:endParaRPr lang="en-US" sz="1400" kern="1200" dirty="0"/>
        </a:p>
      </dsp:txBody>
      <dsp:txXfrm>
        <a:off x="912" y="1862344"/>
        <a:ext cx="2252812" cy="887044"/>
      </dsp:txXfrm>
    </dsp:sp>
    <dsp:sp modelId="{9FAA6495-D238-48C6-8115-5457CAD806DE}">
      <dsp:nvSpPr>
        <dsp:cNvPr id="0" name=""/>
        <dsp:cNvSpPr/>
      </dsp:nvSpPr>
      <dsp:spPr>
        <a:xfrm>
          <a:off x="912" y="2803900"/>
          <a:ext cx="2252812" cy="8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Implement Rate Limiting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Retry Failed Requests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Batch 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 panose="020F0502020204030204"/>
              <a:ea typeface="+mn-ea"/>
              <a:cs typeface="+mn-cs"/>
            </a:rPr>
            <a:t>ChemSpider</a:t>
          </a:r>
        </a:p>
      </dsp:txBody>
      <dsp:txXfrm>
        <a:off x="912" y="2803900"/>
        <a:ext cx="2252812" cy="878339"/>
      </dsp:txXfrm>
    </dsp:sp>
    <dsp:sp modelId="{4A4D0D7B-0E85-44C2-8A26-0AF0D2C0F0DC}">
      <dsp:nvSpPr>
        <dsp:cNvPr id="0" name=""/>
        <dsp:cNvSpPr/>
      </dsp:nvSpPr>
      <dsp:spPr>
        <a:xfrm>
          <a:off x="2647967" y="956660"/>
          <a:ext cx="788484" cy="7884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B4F8C-6114-4E28-9437-81A5C1703283}">
      <dsp:nvSpPr>
        <dsp:cNvPr id="0" name=""/>
        <dsp:cNvSpPr/>
      </dsp:nvSpPr>
      <dsp:spPr>
        <a:xfrm>
          <a:off x="2647967" y="1862344"/>
          <a:ext cx="2252812" cy="88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The exacts 3D structure of the drugs or proteins were not considered in the model</a:t>
          </a:r>
          <a:endParaRPr lang="en-US" sz="1400" kern="1200" dirty="0"/>
        </a:p>
      </dsp:txBody>
      <dsp:txXfrm>
        <a:off x="2647967" y="1862344"/>
        <a:ext cx="2252812" cy="887044"/>
      </dsp:txXfrm>
    </dsp:sp>
    <dsp:sp modelId="{88F3557D-7E27-4A81-8B1C-D7103E1A81AC}">
      <dsp:nvSpPr>
        <dsp:cNvPr id="0" name=""/>
        <dsp:cNvSpPr/>
      </dsp:nvSpPr>
      <dsp:spPr>
        <a:xfrm>
          <a:off x="2647967" y="2803900"/>
          <a:ext cx="2252812" cy="8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84D8A-7FB6-47C5-903C-9682888B8D6E}">
      <dsp:nvSpPr>
        <dsp:cNvPr id="0" name=""/>
        <dsp:cNvSpPr/>
      </dsp:nvSpPr>
      <dsp:spPr>
        <a:xfrm>
          <a:off x="5295021" y="956660"/>
          <a:ext cx="788484" cy="7884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D35A7-68E7-4132-9E29-B541E0BB69C9}">
      <dsp:nvSpPr>
        <dsp:cNvPr id="0" name=""/>
        <dsp:cNvSpPr/>
      </dsp:nvSpPr>
      <dsp:spPr>
        <a:xfrm>
          <a:off x="5295021" y="1862344"/>
          <a:ext cx="2252812" cy="88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Require in-depth literature search and team discussion to select relevant drug/protein features</a:t>
          </a:r>
          <a:endParaRPr lang="en-US" sz="1400" kern="1200"/>
        </a:p>
      </dsp:txBody>
      <dsp:txXfrm>
        <a:off x="5295021" y="1862344"/>
        <a:ext cx="2252812" cy="887044"/>
      </dsp:txXfrm>
    </dsp:sp>
    <dsp:sp modelId="{93EB1C9C-A555-443C-AEC2-4B56262ADCA1}">
      <dsp:nvSpPr>
        <dsp:cNvPr id="0" name=""/>
        <dsp:cNvSpPr/>
      </dsp:nvSpPr>
      <dsp:spPr>
        <a:xfrm>
          <a:off x="5295021" y="2803900"/>
          <a:ext cx="2252812" cy="8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125DA-4E0C-496D-BC02-E9CB82C0376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D609-06C6-400B-A4A7-CAB7F644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D609-06C6-400B-A4A7-CAB7F64400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D609-06C6-400B-A4A7-CAB7F6440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D609-06C6-400B-A4A7-CAB7F6440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D609-06C6-400B-A4A7-CAB7F6440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9D38-F141-4485-8CF2-879A55C2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0D6B3-E621-4B68-813F-43CF1DA4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F947-B6BC-4438-A677-A2A31B2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F55F-5386-4C72-9D10-2F7A2EC6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0EA3-2C90-4ED1-8573-F4BCDCA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827-C068-4535-A102-FDB5AC4A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85A72-C52B-4300-9239-D6796858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8391-DC5C-4B23-B32E-8B66DF3F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6216-5B91-4F3F-AECC-F05DF0A8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1E25-AFE6-486A-8013-BA5F8E2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F3D43-D216-4CF1-B47D-8D7661A2D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2369D-9D86-46D8-83CF-9FD9AE328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5669-1EA4-409B-87A6-A3A771CD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AE83-BB71-43DD-B992-1C233B6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A395-BD10-4A9D-A451-76CDA039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3DCB-B527-4B17-A788-9D433F71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2343-CD69-42D4-A25B-149C83DE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E7BD-1BD4-43C7-8220-7C6A6FB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548F-F7A7-4EC2-B450-6855D97C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CF36-5613-46C9-BB0A-C1CF531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600D-B8BE-4EEF-9E4E-BD1F81D0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A334-54EF-467D-85C5-FA60D468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2CEF-E8DB-4593-BB94-6A4B244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5EE6-9988-4499-9D12-53DAA581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0ECD-8E3A-495B-A322-6492A00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EBD3-3F8F-4312-AEC0-DD6E3206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0411-7C97-4370-ACF2-BB28FE04D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ED93-2C84-4FA9-8109-DE3E6880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D459E-737E-4FF2-BAEC-D544657A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A7D4-6C2E-459D-A5FD-61DC7767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47EE-48E3-4CE9-8B0F-D3B60FC8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9A57-D489-421B-BCEA-E6054206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73ED-6ACC-47AE-B13D-7800658B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E4F52-6A76-4BFE-BFC9-6AA4B056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E8244-9749-427A-9DBE-CCF313C7A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5BFDF-DA71-4DB0-870A-74275A41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39A5A-DAD3-48A2-8947-F32D9FAE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540FF-99A0-4E2F-917E-742C431A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33332-22D7-4A5F-BABB-3548382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8D0A-BCE1-4B5F-AE1A-776500FD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61C1C-2CB2-47DF-845A-9A26277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A719-0CE6-4AAB-92D4-32C36E74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95C31-C989-4B1F-8A8B-43D7C2E1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79F82-ED3B-4B0A-8A0C-4521258B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FC8FE-C200-4EC1-91FC-EFD07C7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622D5-67DC-4AFB-919D-200495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85FD-31EF-45DB-A5D2-4DA89199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1B7-C367-447E-9954-D9E888C1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D638-4126-4EC4-B387-4AE5CD9D9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1FE5-9164-4316-A03A-DB64956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94EC-2707-4A29-A76A-A913A6FA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AFE2F-DEDF-4EEF-B93A-1353556F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8B1C-2C7C-41C3-855B-C0A08257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368C4-0FAF-46F2-B1A4-C6CCF330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A4392-BE8E-46FD-89BD-6EBF2D42B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E3DA-F543-497A-ACC4-7BE95313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E8328-FFF2-44B2-BEA3-4BB82D93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A27C8-A5C4-4A05-AC05-56E7404B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E0D6-F917-4B4C-AE09-05F3782F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E5F9-6E36-4484-A8E0-C3B75E28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04D2-8835-41B1-8517-B9B453609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3955-20AA-48FE-BC9C-B3B3A3B5E171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60D0-05E8-4803-B91D-E243E8BD4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F7D8-AA3B-4583-9E3D-E333620F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4A6A-D133-4E69-B12E-ADF7DC06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earchportal.helsinki.fi/en/datasets/kiba-a-benchmark-dataset-for-drug-target-prediction" TargetMode="External"/><Relationship Id="rId4" Type="http://schemas.openxmlformats.org/officeDocument/2006/relationships/hyperlink" Target="https://pubchem.ncbi.nlm.nih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74CD-E99A-4ECC-8259-8E0FCE8A9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096" y="2744662"/>
            <a:ext cx="7036131" cy="2387600"/>
          </a:xfrm>
        </p:spPr>
        <p:txBody>
          <a:bodyPr>
            <a:normAutofit/>
          </a:bodyPr>
          <a:lstStyle/>
          <a:p>
            <a:pPr algn="r"/>
            <a:r>
              <a:rPr lang="en-US" sz="5100">
                <a:solidFill>
                  <a:srgbClr val="FFFFFF"/>
                </a:solidFill>
                <a:latin typeface="Garamond" panose="02020404030301010803" pitchFamily="18" charset="0"/>
              </a:rPr>
              <a:t>Predict Binding between Protein/Molecule Pairs</a:t>
            </a:r>
            <a:endParaRPr lang="en-US" sz="51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0F6F-4BCD-4391-A79B-81F02F29A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aramond" panose="02020404030301010803" pitchFamily="18" charset="0"/>
              </a:rPr>
              <a:t>Md Ashfaq Ahmed</a:t>
            </a:r>
          </a:p>
          <a:p>
            <a:r>
              <a:rPr lang="en-US">
                <a:solidFill>
                  <a:srgbClr val="FFFFFF"/>
                </a:solidFill>
                <a:latin typeface="Garamond" panose="02020404030301010803" pitchFamily="18" charset="0"/>
              </a:rPr>
              <a:t>12/20/2024</a:t>
            </a:r>
            <a:endParaRPr lang="en-US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5BB0B-3594-4AA8-A6AD-7B960F2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Given Dataset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65B4-7469-D82F-146C-67DD4A4C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53293"/>
            <a:ext cx="6906491" cy="5585619"/>
          </a:xfrm>
        </p:spPr>
        <p:txBody>
          <a:bodyPr anchor="ctr">
            <a:normAutofit fontScale="25000" lnSpcReduction="20000"/>
          </a:bodyPr>
          <a:lstStyle/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7200" dirty="0">
                <a:latin typeface="Arial" panose="020B0604020202020204" pitchFamily="34" charset="0"/>
              </a:rPr>
              <a:t>Features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400" dirty="0" err="1">
                <a:latin typeface="Arial" panose="020B0604020202020204" pitchFamily="34" charset="0"/>
              </a:rPr>
              <a:t>UniProt</a:t>
            </a:r>
            <a:r>
              <a:rPr lang="en-US" sz="6400" dirty="0">
                <a:latin typeface="Arial" panose="020B0604020202020204" pitchFamily="34" charset="0"/>
              </a:rPr>
              <a:t> IDs (Unique IDs for Proteins available at </a:t>
            </a:r>
            <a:r>
              <a:rPr lang="en-US" sz="6400" dirty="0">
                <a:latin typeface="Arial" panose="020B0604020202020204" pitchFamily="34" charset="0"/>
                <a:hlinkClick r:id="rId3"/>
              </a:rPr>
              <a:t>https://www.uniprot.org/</a:t>
            </a:r>
            <a:endParaRPr lang="en-US" sz="6400" dirty="0">
              <a:latin typeface="Arial" panose="020B0604020202020204" pitchFamily="34" charset="0"/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400" dirty="0">
                <a:latin typeface="Arial" panose="020B0604020202020204" pitchFamily="34" charset="0"/>
              </a:rPr>
              <a:t>PubChem IDs (Unique IDs for Drug Molecules available at </a:t>
            </a:r>
            <a:r>
              <a:rPr lang="en-US" sz="6400" dirty="0">
                <a:latin typeface="Arial" panose="020B0604020202020204" pitchFamily="34" charset="0"/>
                <a:hlinkClick r:id="rId4"/>
              </a:rPr>
              <a:t>https://pubchem.ncbi.nlm.nih.gov/</a:t>
            </a:r>
            <a:r>
              <a:rPr lang="en-US" sz="6400" dirty="0">
                <a:latin typeface="Arial" panose="020B0604020202020204" pitchFamily="34" charset="0"/>
              </a:rPr>
              <a:t>)</a:t>
            </a:r>
          </a:p>
          <a:p>
            <a:pPr marL="1371600" lvl="1" indent="-457200" fontAlgn="base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6400" dirty="0">
                <a:latin typeface="Arial" panose="020B0604020202020204" pitchFamily="34" charset="0"/>
              </a:rPr>
              <a:t>The </a:t>
            </a:r>
            <a:r>
              <a:rPr lang="en-US" sz="6400" dirty="0" err="1">
                <a:latin typeface="Arial" panose="020B0604020202020204" pitchFamily="34" charset="0"/>
              </a:rPr>
              <a:t>kiba_score_estimated</a:t>
            </a:r>
            <a:endParaRPr lang="en-US" sz="6400" dirty="0">
              <a:latin typeface="Arial" panose="020B0604020202020204" pitchFamily="34" charset="0"/>
            </a:endParaRPr>
          </a:p>
          <a:p>
            <a:pPr marL="1714500" lvl="2" indent="-342900" fontAlgn="base">
              <a:lnSpc>
                <a:spcPct val="170000"/>
              </a:lnSpc>
            </a:pPr>
            <a:r>
              <a:rPr lang="en-US" sz="5600" dirty="0">
                <a:latin typeface="Arial" panose="020B0604020202020204" pitchFamily="34" charset="0"/>
              </a:rPr>
              <a:t>True if a KIBA score in that row is estimated,</a:t>
            </a:r>
          </a:p>
          <a:p>
            <a:pPr marL="1714500" lvl="2" indent="-342900" fontAlgn="base">
              <a:lnSpc>
                <a:spcPct val="170000"/>
              </a:lnSpc>
            </a:pPr>
            <a:r>
              <a:rPr lang="en-US" sz="5600" dirty="0">
                <a:latin typeface="Arial" panose="020B0604020202020204" pitchFamily="34" charset="0"/>
              </a:rPr>
              <a:t>False if directly calculated using the standard </a:t>
            </a:r>
            <a:r>
              <a:rPr lang="en-US" sz="5600" dirty="0" err="1">
                <a:latin typeface="Arial" panose="020B0604020202020204" pitchFamily="34" charset="0"/>
              </a:rPr>
              <a:t>Kd</a:t>
            </a:r>
            <a:r>
              <a:rPr lang="en-US" sz="5600" dirty="0">
                <a:latin typeface="Arial" panose="020B0604020202020204" pitchFamily="34" charset="0"/>
              </a:rPr>
              <a:t>, Ki, and IC50 scores.  </a:t>
            </a:r>
          </a:p>
          <a:p>
            <a:pPr marL="1257300" lvl="1" indent="-342900" fontAlgn="base">
              <a:lnSpc>
                <a:spcPct val="170000"/>
              </a:lnSpc>
              <a:buFont typeface="Wingdings" pitchFamily="2" charset="2"/>
              <a:buChar char="q"/>
            </a:pPr>
            <a:endParaRPr lang="en-US" sz="7200" dirty="0">
              <a:latin typeface="Arial" panose="020B0604020202020204" pitchFamily="34" charset="0"/>
            </a:endParaRPr>
          </a:p>
          <a:p>
            <a:pPr marL="914400" indent="-457200" fontAlgn="base">
              <a:buFont typeface="Wingdings" pitchFamily="2" charset="2"/>
              <a:buChar char="q"/>
            </a:pPr>
            <a:r>
              <a:rPr lang="en-US" sz="7200" dirty="0">
                <a:latin typeface="Arial" panose="020B0604020202020204" pitchFamily="34" charset="0"/>
              </a:rPr>
              <a:t>Target</a:t>
            </a:r>
          </a:p>
          <a:p>
            <a:pPr marL="1371600" lvl="1" indent="-457200" fontAlgn="base">
              <a:buFont typeface="Wingdings" pitchFamily="2" charset="2"/>
              <a:buChar char="§"/>
            </a:pPr>
            <a:r>
              <a:rPr lang="en-US" sz="6400" dirty="0" err="1">
                <a:latin typeface="Arial" panose="020B0604020202020204" pitchFamily="34" charset="0"/>
              </a:rPr>
              <a:t>KIBA_Score</a:t>
            </a:r>
            <a:r>
              <a:rPr lang="en-US" sz="6400" dirty="0">
                <a:latin typeface="Arial" panose="020B0604020202020204" pitchFamily="34" charset="0"/>
              </a:rPr>
              <a:t> (Kinase inhibitor Bioactivity Score representing Binding Affinity available at </a:t>
            </a:r>
            <a:r>
              <a:rPr lang="en-US" sz="6400" dirty="0">
                <a:latin typeface="Arial" panose="020B0604020202020204" pitchFamily="34" charset="0"/>
                <a:hlinkClick r:id="rId5"/>
              </a:rPr>
              <a:t>https://researchportal.helsinki.fi/en/datasets/kiba-a-benchmark-dataset-for-drug-target-prediction</a:t>
            </a:r>
            <a:endParaRPr lang="en-US" sz="6400" dirty="0">
              <a:latin typeface="Arial" panose="020B0604020202020204" pitchFamily="34" charset="0"/>
            </a:endParaRPr>
          </a:p>
          <a:p>
            <a:pPr marL="914400" lvl="1" indent="0" fontAlgn="base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800100" indent="-342900" fontAlgn="base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</a:endParaRPr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5BB0B-3594-4AA8-A6AD-7B960F2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aramond" panose="02020404030301010803" pitchFamily="18" charset="0"/>
              </a:rPr>
              <a:t>Workflow</a:t>
            </a:r>
            <a:endParaRPr lang="en-US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65B4-7469-D82F-146C-67DD4A4C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25000" lnSpcReduction="20000"/>
          </a:bodyPr>
          <a:lstStyle/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Sampling the Dataset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Pubchem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IDs  to corresponding SMILES strings (</a:t>
            </a:r>
            <a:r>
              <a:rPr lang="en-US" sz="5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56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pubchempy.readthedocs.io</a:t>
            </a:r>
            <a:r>
              <a:rPr lang="en-US" sz="5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56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5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/latest/</a:t>
            </a:r>
            <a:r>
              <a:rPr lang="en-US" sz="56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api.html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Derive features for </a:t>
            </a:r>
            <a:r>
              <a:rPr lang="en-US" sz="5600" b="1" i="1" dirty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molecules from the SMILES strings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UniProt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IDs  to corresponding Amino Acid sequences (</a:t>
            </a:r>
            <a:r>
              <a:rPr lang="en-US" sz="4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US" sz="4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bioservices.readthedocs.io</a:t>
            </a:r>
            <a:r>
              <a:rPr lang="en-US" sz="4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4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4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/latest/_modules/</a:t>
            </a:r>
            <a:r>
              <a:rPr lang="en-US" sz="4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bioservices</a:t>
            </a:r>
            <a:r>
              <a:rPr lang="en-US" sz="4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4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uniprot.html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Derive features for </a:t>
            </a:r>
            <a:r>
              <a:rPr lang="en-US" sz="5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molecules from the Amino Acid sequences</a:t>
            </a:r>
            <a:endParaRPr lang="en-US" sz="5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Combine both drug and protein features along with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kiba_score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to create the final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Train-test split (80%-20%)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Training models with different Machine learning (ML) and one Deep learning algorithm 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Evaluate the models and find the best ML model (based on lowest value of Root Mean Square Error (RMSE))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Test the best ML model and the Deep learning model with external dataset</a:t>
            </a:r>
          </a:p>
          <a:p>
            <a:pPr marL="914400" lvl="1" indent="0" fontAlgn="base">
              <a:buNone/>
            </a:pP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</a:endParaRPr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5BB0B-3594-4AA8-A6AD-7B960F2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Derived Features for Drug Molecules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65B4-7469-D82F-146C-67DD4A4C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8" y="1153572"/>
            <a:ext cx="6906491" cy="5585619"/>
          </a:xfrm>
        </p:spPr>
        <p:txBody>
          <a:bodyPr anchor="ctr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Molecular Weight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MolLogP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(Lipid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solubility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Number of H Donors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Number of H acceptors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Topological polar surface area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Fraction of sp3 carbons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Number of rotatable bonds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Number of aromatic rings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Number of heavy atoms</a:t>
            </a:r>
          </a:p>
          <a:p>
            <a:pPr marL="1257300" lvl="1" indent="-342900" fontAlgn="base"/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</a:endParaRPr>
          </a:p>
          <a:p>
            <a:pPr lvl="7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2881-71AF-5469-1415-7697A4ECDE14}"/>
              </a:ext>
            </a:extLst>
          </p:cNvPr>
          <p:cNvSpPr txBox="1"/>
          <p:nvPr/>
        </p:nvSpPr>
        <p:spPr>
          <a:xfrm>
            <a:off x="4724400" y="5614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www.rdkit.org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/docs/source/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rdkit.Chem.Descriptors.html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5BB0B-3594-4AA8-A6AD-7B960F2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Derived Features for Proteins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65B4-7469-D82F-146C-67DD4A4C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90" y="675447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Protein size (length)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Aromatic content.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Protein stability metric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Isoelectric point (Charge-neutral pH)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Gravy (Hydrophobicity score)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Protein mass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Structural flexibility.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Absorbance without bonds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Absorbance with bonds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Secondary structure fractions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Helical content 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Sheet content 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Coil content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Amino Acid Compositions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</a:endParaRPr>
          </a:p>
          <a:p>
            <a:pPr lvl="7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81B1B-99AB-49DB-0C1F-919602A3ECF8}"/>
              </a:ext>
            </a:extLst>
          </p:cNvPr>
          <p:cNvSpPr txBox="1"/>
          <p:nvPr/>
        </p:nvSpPr>
        <p:spPr>
          <a:xfrm>
            <a:off x="4222364" y="5614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biopython.org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/docs/1.75/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Bio.SeqUtils.ProtParam.html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2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34113-7B22-4577-B2F9-C49404F2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aramond" panose="02020404030301010803" pitchFamily="18" charset="0"/>
              </a:rPr>
              <a:t>Training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9536-2179-4006-90CD-E4DC1FA0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Combined the derived features from drug molecules and derived features from proteins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Used the combined features to train models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Train-test split (80%-20%)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Trained 3 Different Machine Learning Models: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Light Gradient Boosted Model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Regressor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Also trained one Deep Neural Network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8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9AB66-C860-41A4-88BA-EC0EC04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C854B19-282E-7F40-7993-2A948CA6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1897"/>
              </p:ext>
            </p:extLst>
          </p:nvPr>
        </p:nvGraphicFramePr>
        <p:xfrm>
          <a:off x="6492678" y="1733990"/>
          <a:ext cx="5051480" cy="359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187">
                  <a:extLst>
                    <a:ext uri="{9D8B030D-6E8A-4147-A177-3AD203B41FA5}">
                      <a16:colId xmlns:a16="http://schemas.microsoft.com/office/drawing/2014/main" val="2855621511"/>
                    </a:ext>
                  </a:extLst>
                </a:gridCol>
                <a:gridCol w="1932293">
                  <a:extLst>
                    <a:ext uri="{9D8B030D-6E8A-4147-A177-3AD203B41FA5}">
                      <a16:colId xmlns:a16="http://schemas.microsoft.com/office/drawing/2014/main" val="2984474175"/>
                    </a:ext>
                  </a:extLst>
                </a:gridCol>
              </a:tblGrid>
              <a:tr h="478991">
                <a:tc>
                  <a:txBody>
                    <a:bodyPr/>
                    <a:lstStyle/>
                    <a:p>
                      <a:r>
                        <a:rPr lang="en-US" sz="2100" dirty="0"/>
                        <a:t>Model Name</a:t>
                      </a:r>
                    </a:p>
                  </a:txBody>
                  <a:tcPr marL="108862" marR="108862" marT="54431" marB="5443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RMSE Value</a:t>
                      </a:r>
                    </a:p>
                  </a:txBody>
                  <a:tcPr marL="108862" marR="108862" marT="54431" marB="54431"/>
                </a:tc>
                <a:extLst>
                  <a:ext uri="{0D108BD9-81ED-4DB2-BD59-A6C34878D82A}">
                    <a16:rowId xmlns:a16="http://schemas.microsoft.com/office/drawing/2014/main" val="2419349937"/>
                  </a:ext>
                </a:extLst>
              </a:tr>
              <a:tr h="805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62" marR="108862" marT="54431" marB="54431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644,989.72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62" marR="108862" marT="54431" marB="54431"/>
                </a:tc>
                <a:extLst>
                  <a:ext uri="{0D108BD9-81ED-4DB2-BD59-A6C34878D82A}">
                    <a16:rowId xmlns:a16="http://schemas.microsoft.com/office/drawing/2014/main" val="3052544634"/>
                  </a:ext>
                </a:extLst>
              </a:tr>
              <a:tr h="805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Regressor</a:t>
                      </a: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62" marR="108862" marT="54431" marB="54431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867,605.84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62" marR="108862" marT="54431" marB="54431"/>
                </a:tc>
                <a:extLst>
                  <a:ext uri="{0D108BD9-81ED-4DB2-BD59-A6C34878D82A}">
                    <a16:rowId xmlns:a16="http://schemas.microsoft.com/office/drawing/2014/main" val="1221893743"/>
                  </a:ext>
                </a:extLst>
              </a:tr>
              <a:tr h="805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Regressor</a:t>
                      </a: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62" marR="108862" marT="54431" marB="54431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832,719.99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862" marR="108862" marT="54431" marB="54431"/>
                </a:tc>
                <a:extLst>
                  <a:ext uri="{0D108BD9-81ED-4DB2-BD59-A6C34878D82A}">
                    <a16:rowId xmlns:a16="http://schemas.microsoft.com/office/drawing/2014/main" val="2588095662"/>
                  </a:ext>
                </a:extLst>
              </a:tr>
              <a:tr h="47899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Neural Network</a:t>
                      </a:r>
                    </a:p>
                  </a:txBody>
                  <a:tcPr marL="108862" marR="108862" marT="54431" marB="54431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634,082.58</a:t>
                      </a:r>
                    </a:p>
                  </a:txBody>
                  <a:tcPr marL="108862" marR="108862" marT="54431" marB="54431"/>
                </a:tc>
                <a:extLst>
                  <a:ext uri="{0D108BD9-81ED-4DB2-BD59-A6C34878D82A}">
                    <a16:rowId xmlns:a16="http://schemas.microsoft.com/office/drawing/2014/main" val="8506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1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34113-7B22-4577-B2F9-C49404F2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&amp; Limitations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250EA3A-95B7-991A-AB69-FFD0ABFCF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96941"/>
              </p:ext>
            </p:extLst>
          </p:nvPr>
        </p:nvGraphicFramePr>
        <p:xfrm>
          <a:off x="4318638" y="1689405"/>
          <a:ext cx="7548747" cy="463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3EAB80E-AD1A-946E-DEDC-11D806109F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2D9B9-426A-F614-43AA-EA0C40AB5904}"/>
              </a:ext>
            </a:extLst>
          </p:cNvPr>
          <p:cNvSpPr txBox="1"/>
          <p:nvPr/>
        </p:nvSpPr>
        <p:spPr>
          <a:xfrm>
            <a:off x="4318638" y="766075"/>
            <a:ext cx="5693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Conclusion:</a:t>
            </a:r>
            <a:r>
              <a:rPr lang="en-US" dirty="0"/>
              <a:t> Linear Regression produced the best model among the ML algorithms. However, the deep neural network did even better than the best ML model</a:t>
            </a:r>
          </a:p>
        </p:txBody>
      </p:sp>
    </p:spTree>
    <p:extLst>
      <p:ext uri="{BB962C8B-B14F-4D97-AF65-F5344CB8AC3E}">
        <p14:creationId xmlns:p14="http://schemas.microsoft.com/office/powerpoint/2010/main" val="22041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555</Words>
  <Application>Microsoft Macintosh PowerPoint</Application>
  <PresentationFormat>Widescreen</PresentationFormat>
  <Paragraphs>94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Menlo</vt:lpstr>
      <vt:lpstr>Wingdings</vt:lpstr>
      <vt:lpstr>Office Theme</vt:lpstr>
      <vt:lpstr>Predict Binding between Protein/Molecule Pairs</vt:lpstr>
      <vt:lpstr>Given Dataset</vt:lpstr>
      <vt:lpstr>Workflow</vt:lpstr>
      <vt:lpstr>Derived Features for Drug Molecules</vt:lpstr>
      <vt:lpstr>Derived Features for Proteins</vt:lpstr>
      <vt:lpstr>Training</vt:lpstr>
      <vt:lpstr>Evaluation</vt:lpstr>
      <vt:lpstr>Conclusion &amp; Limitations </vt:lpstr>
    </vt:vector>
  </TitlesOfParts>
  <Company>Baptist Health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 Segmentation from Colonoscopy Images</dc:title>
  <dc:creator>Md Ashfaq Ahmed</dc:creator>
  <cp:lastModifiedBy>Ashfaq Ahmed</cp:lastModifiedBy>
  <cp:revision>38</cp:revision>
  <dcterms:created xsi:type="dcterms:W3CDTF">2023-04-24T17:30:54Z</dcterms:created>
  <dcterms:modified xsi:type="dcterms:W3CDTF">2024-12-20T17:54:34Z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49eed4-eab1-474c-b8d4-c6df2e25b1c3_Enabled">
    <vt:lpwstr>true</vt:lpwstr>
  </property>
  <property fmtid="{D5CDD505-2E9C-101B-9397-08002B2CF9AE}" pid="3" name="MSIP_Label_2a49eed4-eab1-474c-b8d4-c6df2e25b1c3_SetDate">
    <vt:lpwstr>2023-04-24T17:30:54Z</vt:lpwstr>
  </property>
  <property fmtid="{D5CDD505-2E9C-101B-9397-08002B2CF9AE}" pid="4" name="MSIP_Label_2a49eed4-eab1-474c-b8d4-c6df2e25b1c3_Method">
    <vt:lpwstr>Standard</vt:lpwstr>
  </property>
  <property fmtid="{D5CDD505-2E9C-101B-9397-08002B2CF9AE}" pid="5" name="MSIP_Label_2a49eed4-eab1-474c-b8d4-c6df2e25b1c3_Name">
    <vt:lpwstr>Private</vt:lpwstr>
  </property>
  <property fmtid="{D5CDD505-2E9C-101B-9397-08002B2CF9AE}" pid="6" name="MSIP_Label_2a49eed4-eab1-474c-b8d4-c6df2e25b1c3_SiteId">
    <vt:lpwstr>3783f793-19c8-4928-99c4-8d1861e6cc1f</vt:lpwstr>
  </property>
  <property fmtid="{D5CDD505-2E9C-101B-9397-08002B2CF9AE}" pid="7" name="MSIP_Label_2a49eed4-eab1-474c-b8d4-c6df2e25b1c3_ActionId">
    <vt:lpwstr>ad1babdd-e82d-4d3d-9a9d-1ca23ce16236</vt:lpwstr>
  </property>
  <property fmtid="{D5CDD505-2E9C-101B-9397-08002B2CF9AE}" pid="8" name="MSIP_Label_2a49eed4-eab1-474c-b8d4-c6df2e25b1c3_ContentBits">
    <vt:lpwstr>0</vt:lpwstr>
  </property>
</Properties>
</file>