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340" r:id="rId2"/>
    <p:sldId id="280" r:id="rId3"/>
    <p:sldId id="278" r:id="rId4"/>
    <p:sldId id="335" r:id="rId5"/>
    <p:sldId id="307" r:id="rId6"/>
    <p:sldId id="342" r:id="rId7"/>
    <p:sldId id="303" r:id="rId8"/>
    <p:sldId id="343" r:id="rId9"/>
    <p:sldId id="352" r:id="rId10"/>
    <p:sldId id="337" r:id="rId11"/>
    <p:sldId id="344" r:id="rId12"/>
    <p:sldId id="354" r:id="rId13"/>
    <p:sldId id="345" r:id="rId14"/>
    <p:sldId id="346" r:id="rId15"/>
    <p:sldId id="347" r:id="rId16"/>
    <p:sldId id="355" r:id="rId17"/>
    <p:sldId id="317" r:id="rId18"/>
    <p:sldId id="331" r:id="rId19"/>
    <p:sldId id="348" r:id="rId20"/>
    <p:sldId id="349" r:id="rId21"/>
    <p:sldId id="305" r:id="rId22"/>
    <p:sldId id="334" r:id="rId23"/>
    <p:sldId id="302" r:id="rId24"/>
    <p:sldId id="350" r:id="rId25"/>
    <p:sldId id="351"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56" autoAdjust="0"/>
  </p:normalViewPr>
  <p:slideViewPr>
    <p:cSldViewPr>
      <p:cViewPr varScale="1">
        <p:scale>
          <a:sx n="113" d="100"/>
          <a:sy n="113" d="100"/>
        </p:scale>
        <p:origin x="474"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A1297-E9DE-47A3-B0E9-F950A6F24ACF}"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D3DAD-87B2-499C-ADC9-FFF2C2AF10B9}" type="slidenum">
              <a:rPr lang="en-US" smtClean="0"/>
              <a:t>‹#›</a:t>
            </a:fld>
            <a:endParaRPr lang="en-US"/>
          </a:p>
        </p:txBody>
      </p:sp>
    </p:spTree>
    <p:extLst>
      <p:ext uri="{BB962C8B-B14F-4D97-AF65-F5344CB8AC3E}">
        <p14:creationId xmlns:p14="http://schemas.microsoft.com/office/powerpoint/2010/main" val="2024029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48D3DAD-87B2-499C-ADC9-FFF2C2AF10B9}" type="slidenum">
              <a:rPr lang="en-US" smtClean="0"/>
              <a:t>7</a:t>
            </a:fld>
            <a:endParaRPr lang="en-US"/>
          </a:p>
        </p:txBody>
      </p:sp>
    </p:spTree>
    <p:extLst>
      <p:ext uri="{BB962C8B-B14F-4D97-AF65-F5344CB8AC3E}">
        <p14:creationId xmlns:p14="http://schemas.microsoft.com/office/powerpoint/2010/main" val="360787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48D3DAD-87B2-499C-ADC9-FFF2C2AF10B9}" type="slidenum">
              <a:rPr lang="en-US" smtClean="0"/>
              <a:t>8</a:t>
            </a:fld>
            <a:endParaRPr lang="en-US"/>
          </a:p>
        </p:txBody>
      </p:sp>
    </p:spTree>
    <p:extLst>
      <p:ext uri="{BB962C8B-B14F-4D97-AF65-F5344CB8AC3E}">
        <p14:creationId xmlns:p14="http://schemas.microsoft.com/office/powerpoint/2010/main" val="330058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48D3DAD-87B2-499C-ADC9-FFF2C2AF10B9}" type="slidenum">
              <a:rPr lang="en-US" smtClean="0"/>
              <a:t>9</a:t>
            </a:fld>
            <a:endParaRPr lang="en-US"/>
          </a:p>
        </p:txBody>
      </p:sp>
    </p:spTree>
    <p:extLst>
      <p:ext uri="{BB962C8B-B14F-4D97-AF65-F5344CB8AC3E}">
        <p14:creationId xmlns:p14="http://schemas.microsoft.com/office/powerpoint/2010/main" val="277930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48D3DAD-87B2-499C-ADC9-FFF2C2AF10B9}" type="slidenum">
              <a:rPr lang="en-US" smtClean="0"/>
              <a:t>12</a:t>
            </a:fld>
            <a:endParaRPr lang="en-US"/>
          </a:p>
        </p:txBody>
      </p:sp>
    </p:spTree>
    <p:extLst>
      <p:ext uri="{BB962C8B-B14F-4D97-AF65-F5344CB8AC3E}">
        <p14:creationId xmlns:p14="http://schemas.microsoft.com/office/powerpoint/2010/main" val="220098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48D3DAD-87B2-499C-ADC9-FFF2C2AF10B9}" type="slidenum">
              <a:rPr lang="en-US" smtClean="0"/>
              <a:t>16</a:t>
            </a:fld>
            <a:endParaRPr lang="en-US"/>
          </a:p>
        </p:txBody>
      </p:sp>
    </p:spTree>
    <p:extLst>
      <p:ext uri="{BB962C8B-B14F-4D97-AF65-F5344CB8AC3E}">
        <p14:creationId xmlns:p14="http://schemas.microsoft.com/office/powerpoint/2010/main" val="206410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8D3DAD-87B2-499C-ADC9-FFF2C2AF10B9}" type="slidenum">
              <a:rPr lang="en-US" smtClean="0"/>
              <a:t>23</a:t>
            </a:fld>
            <a:endParaRPr lang="en-US"/>
          </a:p>
        </p:txBody>
      </p:sp>
    </p:spTree>
    <p:extLst>
      <p:ext uri="{BB962C8B-B14F-4D97-AF65-F5344CB8AC3E}">
        <p14:creationId xmlns:p14="http://schemas.microsoft.com/office/powerpoint/2010/main" val="111770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8D3DAD-87B2-499C-ADC9-FFF2C2AF10B9}" type="slidenum">
              <a:rPr lang="en-US" smtClean="0"/>
              <a:t>24</a:t>
            </a:fld>
            <a:endParaRPr lang="en-US"/>
          </a:p>
        </p:txBody>
      </p:sp>
    </p:spTree>
    <p:extLst>
      <p:ext uri="{BB962C8B-B14F-4D97-AF65-F5344CB8AC3E}">
        <p14:creationId xmlns:p14="http://schemas.microsoft.com/office/powerpoint/2010/main" val="286389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48D3DAD-87B2-499C-ADC9-FFF2C2AF10B9}" type="slidenum">
              <a:rPr lang="en-US" smtClean="0"/>
              <a:t>25</a:t>
            </a:fld>
            <a:endParaRPr lang="en-US"/>
          </a:p>
        </p:txBody>
      </p:sp>
    </p:spTree>
    <p:extLst>
      <p:ext uri="{BB962C8B-B14F-4D97-AF65-F5344CB8AC3E}">
        <p14:creationId xmlns:p14="http://schemas.microsoft.com/office/powerpoint/2010/main" val="3641220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D20523-553A-4FE0-B964-8468563BFF71}" type="slidenum">
              <a:rPr lang="en-US"/>
              <a:pPr eaLnBrk="1" hangingPunct="1"/>
              <a:t>26</a:t>
            </a:fld>
            <a:endParaRPr lang="en-US"/>
          </a:p>
        </p:txBody>
      </p:sp>
    </p:spTree>
    <p:extLst>
      <p:ext uri="{BB962C8B-B14F-4D97-AF65-F5344CB8AC3E}">
        <p14:creationId xmlns:p14="http://schemas.microsoft.com/office/powerpoint/2010/main" val="421282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86000">
              <a:schemeClr val="tx1">
                <a:lumMod val="9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9" name="Rectangle 8"/>
          <p:cNvSpPr/>
          <p:nvPr/>
        </p:nvSpPr>
        <p:spPr bwMode="ltGray">
          <a:xfrm>
            <a:off x="2" y="23085"/>
            <a:ext cx="12191999" cy="3649029"/>
          </a:xfrm>
          <a:prstGeom prst="rect">
            <a:avLst/>
          </a:prstGeom>
          <a:solidFill>
            <a:schemeClr val="bg1">
              <a:lumMod val="75000"/>
              <a:lumOff val="25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2" name="Title 1"/>
          <p:cNvSpPr>
            <a:spLocks noGrp="1"/>
          </p:cNvSpPr>
          <p:nvPr>
            <p:ph type="ctrTitle"/>
          </p:nvPr>
        </p:nvSpPr>
        <p:spPr>
          <a:xfrm>
            <a:off x="470263" y="920497"/>
            <a:ext cx="11204501" cy="2122933"/>
          </a:xfrm>
        </p:spPr>
        <p:txBody>
          <a:bodyPr vert="horz" lIns="91440" tIns="0" rIns="45720" bIns="0" rtlCol="0" anchor="b" anchorCtr="0">
            <a:normAutofit/>
            <a:scene3d>
              <a:camera prst="orthographicFront"/>
              <a:lightRig rig="threePt" dir="t">
                <a:rot lat="0" lon="0" rev="4800000"/>
              </a:lightRig>
            </a:scene3d>
            <a:sp3d prstMaterial="matte">
              <a:bevelT w="50800" h="10160"/>
            </a:sp3d>
          </a:bodyPr>
          <a:lstStyle>
            <a:lvl1pPr algn="ctr">
              <a:defRPr sz="4800" b="1">
                <a:latin typeface="+mn-lt"/>
                <a:cs typeface="Times New Roman" panose="02020603050405020304" pitchFamily="18" charset="0"/>
              </a:defRPr>
            </a:lvl1pPr>
            <a:extLst/>
          </a:lstStyle>
          <a:p>
            <a:r>
              <a:rPr kumimoji="0" lang="en-US" dirty="0"/>
              <a:t>Click to edit Master title style</a:t>
            </a:r>
          </a:p>
        </p:txBody>
      </p:sp>
      <p:sp>
        <p:nvSpPr>
          <p:cNvPr id="3" name="Subtitle 2"/>
          <p:cNvSpPr>
            <a:spLocks noGrp="1"/>
          </p:cNvSpPr>
          <p:nvPr>
            <p:ph type="subTitle" idx="1"/>
          </p:nvPr>
        </p:nvSpPr>
        <p:spPr>
          <a:xfrm>
            <a:off x="1741714" y="3832061"/>
            <a:ext cx="9933049" cy="2644938"/>
          </a:xfrm>
          <a:noFill/>
        </p:spPr>
        <p:txBody>
          <a:bodyPr lIns="118872" tIns="0" rIns="45720" bIns="0" anchor="t" anchorCtr="0">
            <a:normAutofit/>
          </a:bodyPr>
          <a:lstStyle>
            <a:lvl1pPr marL="0" indent="0" algn="l">
              <a:buNone/>
              <a:defRPr sz="2400">
                <a:solidFill>
                  <a:srgbClr val="002060"/>
                </a:solidFill>
                <a:latin typeface="+mn-lt"/>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a:t>Click to edit Master subtitle style</a:t>
            </a:r>
          </a:p>
        </p:txBody>
      </p:sp>
      <p:sp>
        <p:nvSpPr>
          <p:cNvPr id="4" name="Date Placeholder 3"/>
          <p:cNvSpPr>
            <a:spLocks noGrp="1"/>
          </p:cNvSpPr>
          <p:nvPr>
            <p:ph type="dt" sz="half" idx="10"/>
          </p:nvPr>
        </p:nvSpPr>
        <p:spPr/>
        <p:txBody>
          <a:bodyPr/>
          <a:lstStyle/>
          <a:p>
            <a:fld id="{69248C0F-4910-4CDD-B458-AD56032ADBCA}" type="datetime1">
              <a:rPr lang="en-US" smtClean="0">
                <a:solidFill>
                  <a:prstClr val="white">
                    <a:tint val="95000"/>
                  </a:prstClr>
                </a:solidFill>
              </a:rPr>
              <a:t>6/3/2024</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a:xfrm>
            <a:off x="10939195" y="6476999"/>
            <a:ext cx="1151205" cy="274320"/>
          </a:xfrm>
        </p:spPr>
        <p:txBody>
          <a:bodyPr/>
          <a:lstStyle/>
          <a:p>
            <a:fld id="{302755A7-14C3-4271-9743-D1DE7E0E674B}"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3729228"/>
            <a:ext cx="12192000" cy="45720"/>
          </a:xfrm>
          <a:prstGeom prst="rect">
            <a:avLst/>
          </a:prstGeom>
          <a:blipFill>
            <a:blip r:embed="rId2"/>
            <a:tile tx="0" ty="0" sx="100000" sy="100000" flip="none" algn="tl"/>
          </a:blip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val="18514775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46619E-C660-41D9-8BF2-4778C7CAC87D}" type="datetime1">
              <a:rPr lang="en-US" smtClean="0">
                <a:solidFill>
                  <a:prstClr val="black">
                    <a:tint val="95000"/>
                  </a:prstClr>
                </a:solidFill>
              </a:rPr>
              <a:t>6/3/2024</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45329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61DF29-DA9D-4B31-914E-9D354B509C94}" type="datetime1">
              <a:rPr lang="en-US" smtClean="0">
                <a:solidFill>
                  <a:prstClr val="black">
                    <a:tint val="95000"/>
                  </a:prstClr>
                </a:solidFill>
              </a:rPr>
              <a:t>6/3/2024</a:t>
            </a:fld>
            <a:endParaRPr lang="en-US">
              <a:solidFill>
                <a:prstClr val="black">
                  <a:tint val="95000"/>
                </a:prstClr>
              </a:solidFill>
            </a:endParaRPr>
          </a:p>
        </p:txBody>
      </p:sp>
      <p:sp>
        <p:nvSpPr>
          <p:cNvPr id="5" name="Footer Placeholder 4"/>
          <p:cNvSpPr>
            <a:spLocks noGrp="1"/>
          </p:cNvSpPr>
          <p:nvPr>
            <p:ph type="ftr" sz="quarter" idx="11"/>
          </p:nvPr>
        </p:nvSpPr>
        <p:spPr>
          <a:xfrm>
            <a:off x="3520796" y="6377460"/>
            <a:ext cx="5115205" cy="365125"/>
          </a:xfrm>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33803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7774-F306-425A-A00C-924D4B055D9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0D3BA6FA-B7B1-4120-A7FA-011A46D46DF8}"/>
              </a:ext>
            </a:extLst>
          </p:cNvPr>
          <p:cNvSpPr>
            <a:spLocks noGrp="1"/>
          </p:cNvSpPr>
          <p:nvPr>
            <p:ph type="dt" sz="half" idx="10"/>
          </p:nvPr>
        </p:nvSpPr>
        <p:spPr/>
        <p:txBody>
          <a:bodyPr/>
          <a:lstStyle/>
          <a:p>
            <a:fld id="{4A18B14E-F475-45D0-A9E8-18876BDBB73B}" type="datetime1">
              <a:rPr lang="en-US" smtClean="0">
                <a:solidFill>
                  <a:prstClr val="black">
                    <a:tint val="95000"/>
                  </a:prstClr>
                </a:solidFill>
              </a:rPr>
              <a:t>6/3/2024</a:t>
            </a:fld>
            <a:endParaRPr lang="en-US">
              <a:solidFill>
                <a:prstClr val="black">
                  <a:tint val="95000"/>
                </a:prstClr>
              </a:solidFill>
            </a:endParaRPr>
          </a:p>
        </p:txBody>
      </p:sp>
      <p:sp>
        <p:nvSpPr>
          <p:cNvPr id="4" name="Footer Placeholder 3">
            <a:extLst>
              <a:ext uri="{FF2B5EF4-FFF2-40B4-BE49-F238E27FC236}">
                <a16:creationId xmlns:a16="http://schemas.microsoft.com/office/drawing/2014/main" id="{2D357B09-FADC-4712-B6A5-AF6D9CCBE546}"/>
              </a:ext>
            </a:extLst>
          </p:cNvPr>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a:extLst>
              <a:ext uri="{FF2B5EF4-FFF2-40B4-BE49-F238E27FC236}">
                <a16:creationId xmlns:a16="http://schemas.microsoft.com/office/drawing/2014/main" id="{1D1BAEB9-AED3-472F-9D09-32ECD89419B2}"/>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
        <p:nvSpPr>
          <p:cNvPr id="9" name="Content Placeholder 2"/>
          <p:cNvSpPr>
            <a:spLocks noGrp="1"/>
          </p:cNvSpPr>
          <p:nvPr>
            <p:ph idx="1"/>
          </p:nvPr>
        </p:nvSpPr>
        <p:spPr>
          <a:xfrm>
            <a:off x="278674" y="1214847"/>
            <a:ext cx="11639007" cy="5338353"/>
          </a:xfrm>
        </p:spPr>
        <p:txBody>
          <a:bodyPr/>
          <a:lstStyle>
            <a:lvl1pPr>
              <a:defRPr sz="28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3126866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7774-F306-425A-A00C-924D4B055D9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0D3BA6FA-B7B1-4120-A7FA-011A46D46DF8}"/>
              </a:ext>
            </a:extLst>
          </p:cNvPr>
          <p:cNvSpPr>
            <a:spLocks noGrp="1"/>
          </p:cNvSpPr>
          <p:nvPr>
            <p:ph type="dt" sz="half" idx="10"/>
          </p:nvPr>
        </p:nvSpPr>
        <p:spPr/>
        <p:txBody>
          <a:bodyPr/>
          <a:lstStyle/>
          <a:p>
            <a:fld id="{7B1CD816-1D31-48D4-92DC-78941CBD607B}" type="datetime1">
              <a:rPr lang="en-US" smtClean="0">
                <a:solidFill>
                  <a:prstClr val="black">
                    <a:tint val="95000"/>
                  </a:prstClr>
                </a:solidFill>
              </a:rPr>
              <a:t>6/3/2024</a:t>
            </a:fld>
            <a:endParaRPr lang="en-US">
              <a:solidFill>
                <a:prstClr val="black">
                  <a:tint val="95000"/>
                </a:prstClr>
              </a:solidFill>
            </a:endParaRPr>
          </a:p>
        </p:txBody>
      </p:sp>
      <p:sp>
        <p:nvSpPr>
          <p:cNvPr id="4" name="Footer Placeholder 3">
            <a:extLst>
              <a:ext uri="{FF2B5EF4-FFF2-40B4-BE49-F238E27FC236}">
                <a16:creationId xmlns:a16="http://schemas.microsoft.com/office/drawing/2014/main" id="{2D357B09-FADC-4712-B6A5-AF6D9CCBE546}"/>
              </a:ext>
            </a:extLst>
          </p:cNvPr>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a:extLst>
              <a:ext uri="{FF2B5EF4-FFF2-40B4-BE49-F238E27FC236}">
                <a16:creationId xmlns:a16="http://schemas.microsoft.com/office/drawing/2014/main" id="{1D1BAEB9-AED3-472F-9D09-32ECD89419B2}"/>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
        <p:nvSpPr>
          <p:cNvPr id="9" name="Content Placeholder 2"/>
          <p:cNvSpPr>
            <a:spLocks noGrp="1"/>
          </p:cNvSpPr>
          <p:nvPr>
            <p:ph idx="1"/>
          </p:nvPr>
        </p:nvSpPr>
        <p:spPr>
          <a:xfrm>
            <a:off x="278674" y="1214847"/>
            <a:ext cx="11639007" cy="5338353"/>
          </a:xfrm>
        </p:spPr>
        <p:txBody>
          <a:bodyPr/>
          <a:lstStyle>
            <a:lvl1pPr>
              <a:defRPr sz="28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2615769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81000"/>
            <a:ext cx="10769600" cy="370042"/>
          </a:xfrm>
        </p:spPr>
        <p:txBody>
          <a:bodyPr>
            <a:normAutofit/>
          </a:bodyPr>
          <a:lstStyle>
            <a:lvl1pPr>
              <a:defRPr sz="3600" b="1">
                <a:solidFill>
                  <a:srgbClr val="002060"/>
                </a:solidFill>
                <a:latin typeface="Arial" panose="020B0604020202020204" pitchFamily="34" charset="0"/>
                <a:cs typeface="Arial" panose="020B0604020202020204" pitchFamily="34" charset="0"/>
              </a:defRPr>
            </a:lvl1pPr>
          </a:lstStyle>
          <a:p>
            <a:r>
              <a:rPr lang="en-US" dirty="0"/>
              <a:t>Click to edit the Master title style</a:t>
            </a:r>
          </a:p>
        </p:txBody>
      </p:sp>
      <p:sp>
        <p:nvSpPr>
          <p:cNvPr id="3" name="Content Placeholder 2"/>
          <p:cNvSpPr>
            <a:spLocks noGrp="1"/>
          </p:cNvSpPr>
          <p:nvPr>
            <p:ph idx="1"/>
          </p:nvPr>
        </p:nvSpPr>
        <p:spPr>
          <a:xfrm>
            <a:off x="609600" y="975789"/>
            <a:ext cx="10972800" cy="5127315"/>
          </a:xfrm>
        </p:spPr>
        <p:txBody>
          <a:bodyPr/>
          <a:lstStyle>
            <a:lvl1pPr marL="342900" indent="-342900">
              <a:buFont typeface="Wingdings" panose="05000000000000000000" pitchFamily="2" charset="2"/>
              <a:buChar char="q"/>
              <a:defRPr sz="2400" b="1">
                <a:latin typeface="Arial" panose="020B0604020202020204" pitchFamily="34" charset="0"/>
                <a:cs typeface="Arial" panose="020B0604020202020204" pitchFamily="34" charset="0"/>
              </a:defRPr>
            </a:lvl1pPr>
            <a:lvl2pPr marL="742950" indent="-285750">
              <a:buFont typeface="Wingdings" panose="05000000000000000000" pitchFamily="2" charset="2"/>
              <a:buChar char="Ø"/>
              <a:defRPr sz="2200" b="1">
                <a:solidFill>
                  <a:srgbClr val="0070C0"/>
                </a:solidFill>
                <a:latin typeface="Arial" panose="020B0604020202020204" pitchFamily="34" charset="0"/>
                <a:cs typeface="Arial" panose="020B0604020202020204" pitchFamily="34" charset="0"/>
              </a:defRPr>
            </a:lvl2pPr>
            <a:lvl3pPr marL="1143000" indent="-228600">
              <a:buFont typeface="Wingdings" panose="05000000000000000000" pitchFamily="2" charset="2"/>
              <a:buChar char="v"/>
              <a:defRPr sz="2000" b="1">
                <a:latin typeface="Arial" panose="020B0604020202020204" pitchFamily="34" charset="0"/>
                <a:cs typeface="Arial" panose="020B0604020202020204" pitchFamily="34" charset="0"/>
              </a:defRPr>
            </a:lvl3pPr>
            <a:lvl4pPr marL="1600200" indent="-228600">
              <a:buFont typeface="Courier New" panose="02070309020205020404" pitchFamily="49" charset="0"/>
              <a:buChar char="o"/>
              <a:defRPr sz="1600" b="1"/>
            </a:lvl4pPr>
            <a:lvl5pPr>
              <a:defRPr sz="1400" b="1"/>
            </a:lvl5p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12" name="Slide Number Placeholder 5"/>
          <p:cNvSpPr txBox="1">
            <a:spLocks/>
          </p:cNvSpPr>
          <p:nvPr userDrawn="1"/>
        </p:nvSpPr>
        <p:spPr>
          <a:xfrm>
            <a:off x="8026400" y="6188076"/>
            <a:ext cx="2844800" cy="4413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400" smtClean="0"/>
              <a:pPr/>
              <a:t>‹#›</a:t>
            </a:fld>
            <a:endParaRPr lang="en-US" sz="2000" dirty="0"/>
          </a:p>
        </p:txBody>
      </p:sp>
      <p:sp>
        <p:nvSpPr>
          <p:cNvPr id="13" name="Rectangle 12"/>
          <p:cNvSpPr/>
          <p:nvPr userDrawn="1"/>
        </p:nvSpPr>
        <p:spPr>
          <a:xfrm>
            <a:off x="609600" y="274640"/>
            <a:ext cx="10972800" cy="598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userDrawn="1"/>
        </p:nvSpPr>
        <p:spPr>
          <a:xfrm>
            <a:off x="10107827" y="6096001"/>
            <a:ext cx="956741" cy="6183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noFill/>
              </a:rPr>
              <a:t>     </a:t>
            </a:r>
          </a:p>
        </p:txBody>
      </p:sp>
    </p:spTree>
    <p:extLst>
      <p:ext uri="{BB962C8B-B14F-4D97-AF65-F5344CB8AC3E}">
        <p14:creationId xmlns:p14="http://schemas.microsoft.com/office/powerpoint/2010/main" val="113299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7774-F306-425A-A00C-924D4B055D9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0D3BA6FA-B7B1-4120-A7FA-011A46D46DF8}"/>
              </a:ext>
            </a:extLst>
          </p:cNvPr>
          <p:cNvSpPr>
            <a:spLocks noGrp="1"/>
          </p:cNvSpPr>
          <p:nvPr>
            <p:ph type="dt" sz="half" idx="10"/>
          </p:nvPr>
        </p:nvSpPr>
        <p:spPr/>
        <p:txBody>
          <a:bodyPr/>
          <a:lstStyle/>
          <a:p>
            <a:fld id="{73DE0B08-7AAD-4B73-9F57-A29F35ADE54D}" type="datetime1">
              <a:rPr lang="en-US" smtClean="0">
                <a:solidFill>
                  <a:prstClr val="black">
                    <a:tint val="95000"/>
                  </a:prstClr>
                </a:solidFill>
              </a:rPr>
              <a:t>6/3/2024</a:t>
            </a:fld>
            <a:endParaRPr lang="en-US">
              <a:solidFill>
                <a:prstClr val="black">
                  <a:tint val="95000"/>
                </a:prstClr>
              </a:solidFill>
            </a:endParaRPr>
          </a:p>
        </p:txBody>
      </p:sp>
      <p:sp>
        <p:nvSpPr>
          <p:cNvPr id="4" name="Footer Placeholder 3">
            <a:extLst>
              <a:ext uri="{FF2B5EF4-FFF2-40B4-BE49-F238E27FC236}">
                <a16:creationId xmlns:a16="http://schemas.microsoft.com/office/drawing/2014/main" id="{2D357B09-FADC-4712-B6A5-AF6D9CCBE546}"/>
              </a:ext>
            </a:extLst>
          </p:cNvPr>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a:extLst>
              <a:ext uri="{FF2B5EF4-FFF2-40B4-BE49-F238E27FC236}">
                <a16:creationId xmlns:a16="http://schemas.microsoft.com/office/drawing/2014/main" id="{1D1BAEB9-AED3-472F-9D09-32ECD89419B2}"/>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
        <p:nvSpPr>
          <p:cNvPr id="9" name="Content Placeholder 2"/>
          <p:cNvSpPr>
            <a:spLocks noGrp="1"/>
          </p:cNvSpPr>
          <p:nvPr>
            <p:ph idx="1"/>
          </p:nvPr>
        </p:nvSpPr>
        <p:spPr>
          <a:xfrm>
            <a:off x="278674" y="1214847"/>
            <a:ext cx="11639007" cy="5338353"/>
          </a:xfrm>
        </p:spPr>
        <p:txBody>
          <a:bodyPr/>
          <a:lstStyle>
            <a:lvl1pPr>
              <a:defRPr sz="2800">
                <a:latin typeface="+mn-lt"/>
                <a:cs typeface="Times New Roman" panose="02020603050405020304" pitchFamily="18" charset="0"/>
              </a:defRPr>
            </a:lvl1pPr>
            <a:lvl2pPr>
              <a:defRPr sz="2400">
                <a:latin typeface="+mn-lt"/>
                <a:cs typeface="Times New Roman" panose="02020603050405020304" pitchFamily="18" charset="0"/>
              </a:defRPr>
            </a:lvl2pPr>
            <a:lvl3pPr>
              <a:defRPr sz="2000">
                <a:latin typeface="+mn-lt"/>
                <a:cs typeface="Times New Roman" panose="02020603050405020304" pitchFamily="18" charset="0"/>
              </a:defRPr>
            </a:lvl3pPr>
            <a:lvl4pPr>
              <a:defRPr sz="2000">
                <a:latin typeface="+mn-lt"/>
                <a:cs typeface="Times New Roman" panose="02020603050405020304" pitchFamily="18" charset="0"/>
              </a:defRPr>
            </a:lvl4pPr>
            <a:lvl5pPr>
              <a:defRPr sz="1800">
                <a:latin typeface="+mn-lt"/>
                <a:cs typeface="Times New Roman" panose="02020603050405020304" pitchFamily="18" charset="0"/>
              </a:defRPr>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extLst>
      <p:ext uri="{BB962C8B-B14F-4D97-AF65-F5344CB8AC3E}">
        <p14:creationId xmlns:p14="http://schemas.microsoft.com/office/powerpoint/2010/main" val="101958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lumMod val="95000"/>
          </a:schemeClr>
        </a:solidFill>
        <a:effectLst/>
      </p:bgPr>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chemeClr val="bg1">
              <a:lumMod val="65000"/>
              <a:lumOff val="35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FB8FC90-27E5-43E0-9DB1-FB52C7F2A292}" type="datetime1">
              <a:rPr lang="en-US" smtClean="0">
                <a:solidFill>
                  <a:prstClr val="white">
                    <a:tint val="95000"/>
                  </a:prstClr>
                </a:solidFill>
              </a:rPr>
              <a:t>6/3/2024</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302755A7-14C3-4271-9743-D1DE7E0E674B}"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6854316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Content Placeholder 2"/>
          <p:cNvSpPr>
            <a:spLocks noGrp="1"/>
          </p:cNvSpPr>
          <p:nvPr>
            <p:ph sz="half" idx="1"/>
          </p:nvPr>
        </p:nvSpPr>
        <p:spPr>
          <a:xfrm>
            <a:off x="609600" y="1066800"/>
            <a:ext cx="5384800" cy="533095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066800"/>
            <a:ext cx="5384800" cy="5330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81960F-3C0D-4BF8-BFFD-887E62A01B25}" type="datetime1">
              <a:rPr lang="en-US" smtClean="0">
                <a:solidFill>
                  <a:prstClr val="black">
                    <a:tint val="95000"/>
                  </a:prstClr>
                </a:solidFill>
              </a:rPr>
              <a:t>6/3/2024</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39389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1FFEF1D-6B44-42E1-BB87-B0DF7893BFEB}" type="datetime1">
              <a:rPr lang="en-US" smtClean="0">
                <a:solidFill>
                  <a:prstClr val="black">
                    <a:tint val="95000"/>
                  </a:prstClr>
                </a:solidFill>
              </a:rPr>
              <a:t>6/3/2024</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6015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CA3EF59-4E16-4075-93DF-8612750134E4}" type="datetime1">
              <a:rPr lang="en-US" smtClean="0">
                <a:solidFill>
                  <a:prstClr val="black">
                    <a:tint val="95000"/>
                  </a:prstClr>
                </a:solidFill>
              </a:rPr>
              <a:t>6/3/2024</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5261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34A3E-3869-4ED9-BD37-73376CDB5E28}" type="datetime1">
              <a:rPr lang="en-US" smtClean="0">
                <a:solidFill>
                  <a:prstClr val="black">
                    <a:tint val="95000"/>
                  </a:prstClr>
                </a:solidFill>
              </a:rPr>
              <a:t>6/3/2024</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08609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2851C0-E6A6-4273-AE09-DD6F9D067037}" type="datetime1">
              <a:rPr lang="en-US" smtClean="0">
                <a:solidFill>
                  <a:prstClr val="black">
                    <a:tint val="95000"/>
                  </a:prstClr>
                </a:solidFill>
              </a:rPr>
              <a:t>6/3/2024</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Tree>
    <p:extLst>
      <p:ext uri="{BB962C8B-B14F-4D97-AF65-F5344CB8AC3E}">
        <p14:creationId xmlns:p14="http://schemas.microsoft.com/office/powerpoint/2010/main" val="414011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CBCB0AB0-5EA5-4C3C-B346-F9E5F12F5695}" type="datetime1">
              <a:rPr lang="en-US" smtClean="0">
                <a:solidFill>
                  <a:prstClr val="black">
                    <a:tint val="95000"/>
                  </a:prstClr>
                </a:solidFill>
              </a:rPr>
              <a:t>6/3/2024</a:t>
            </a:fld>
            <a:endParaRPr lang="en-US">
              <a:solidFill>
                <a:prstClr val="black">
                  <a:tint val="95000"/>
                </a:prstClr>
              </a:solidFill>
            </a:endParaRPr>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Slide Number Placeholder 6"/>
          <p:cNvSpPr>
            <a:spLocks noGrp="1"/>
          </p:cNvSpPr>
          <p:nvPr>
            <p:ph type="sldNum" sz="quarter" idx="12"/>
          </p:nvPr>
        </p:nvSpPr>
        <p:spPr>
          <a:xfrm>
            <a:off x="11119104" y="1170432"/>
            <a:ext cx="978485" cy="201168"/>
          </a:xfrm>
        </p:spPr>
        <p:txBody>
          <a:bodyPr/>
          <a:lstStyle/>
          <a:p>
            <a:fld id="{302755A7-14C3-4271-9743-D1DE7E0E674B}"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47507111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F"/>
        </a:solidFill>
        <a:effectLst/>
      </p:bgPr>
    </p:bg>
    <p:spTree>
      <p:nvGrpSpPr>
        <p:cNvPr id="1" name=""/>
        <p:cNvGrpSpPr/>
        <p:nvPr/>
      </p:nvGrpSpPr>
      <p:grpSpPr>
        <a:xfrm>
          <a:off x="0" y="0"/>
          <a:ext cx="0" cy="0"/>
          <a:chOff x="0" y="0"/>
          <a:chExt cx="0" cy="0"/>
        </a:xfrm>
      </p:grpSpPr>
      <p:sp>
        <p:nvSpPr>
          <p:cNvPr id="10" name="Rectangle 9"/>
          <p:cNvSpPr/>
          <p:nvPr/>
        </p:nvSpPr>
        <p:spPr bwMode="invGray">
          <a:xfrm>
            <a:off x="0" y="1097282"/>
            <a:ext cx="12192000" cy="91440"/>
          </a:xfrm>
          <a:prstGeom prst="rect">
            <a:avLst/>
          </a:prstGeom>
          <a:blipFill>
            <a:blip r:embed="rId16"/>
            <a:tile tx="0" ty="0" sx="100000" sy="100000" flip="none" algn="tl"/>
          </a:blip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prstClr val="white"/>
              </a:solidFill>
            </a:endParaRPr>
          </a:p>
        </p:txBody>
      </p:sp>
      <p:sp>
        <p:nvSpPr>
          <p:cNvPr id="7" name="Rectangle 6"/>
          <p:cNvSpPr/>
          <p:nvPr/>
        </p:nvSpPr>
        <p:spPr bwMode="ltGray">
          <a:xfrm>
            <a:off x="-1" y="0"/>
            <a:ext cx="12191999" cy="1077684"/>
          </a:xfrm>
          <a:prstGeom prst="rect">
            <a:avLst/>
          </a:prstGeom>
          <a:solidFill>
            <a:schemeClr val="tx1">
              <a:lumMod val="75000"/>
              <a:lumOff val="25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prstClr val="white"/>
              </a:solidFill>
            </a:endParaRPr>
          </a:p>
        </p:txBody>
      </p:sp>
      <p:sp>
        <p:nvSpPr>
          <p:cNvPr id="2" name="Title Placeholder 1"/>
          <p:cNvSpPr>
            <a:spLocks noGrp="1"/>
          </p:cNvSpPr>
          <p:nvPr>
            <p:ph type="title"/>
          </p:nvPr>
        </p:nvSpPr>
        <p:spPr>
          <a:xfrm>
            <a:off x="278674" y="68582"/>
            <a:ext cx="11639007" cy="963384"/>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243840" y="1208320"/>
            <a:ext cx="11673840" cy="5375360"/>
          </a:xfrm>
          <a:prstGeom prst="rect">
            <a:avLst/>
          </a:prstGeom>
          <a:noFill/>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70263" y="6583680"/>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69A61D06-FF70-4614-8B66-BFDA956B49BA}" type="datetime1">
              <a:rPr lang="en-US" smtClean="0">
                <a:solidFill>
                  <a:prstClr val="black">
                    <a:tint val="95000"/>
                  </a:prstClr>
                </a:solidFill>
                <a:latin typeface="Arial" charset="0"/>
                <a:cs typeface="Arial" charset="0"/>
              </a:rPr>
              <a:t>6/3/2024</a:t>
            </a:fld>
            <a:endParaRPr lang="en-US">
              <a:solidFill>
                <a:prstClr val="black">
                  <a:tint val="95000"/>
                </a:prstClr>
              </a:solidFill>
              <a:latin typeface="Arial" charset="0"/>
              <a:cs typeface="Arial" charset="0"/>
            </a:endParaRPr>
          </a:p>
        </p:txBody>
      </p:sp>
      <p:sp>
        <p:nvSpPr>
          <p:cNvPr id="5" name="Footer Placeholder 4"/>
          <p:cNvSpPr>
            <a:spLocks noGrp="1"/>
          </p:cNvSpPr>
          <p:nvPr>
            <p:ph type="ftr" sz="quarter" idx="3"/>
          </p:nvPr>
        </p:nvSpPr>
        <p:spPr>
          <a:xfrm>
            <a:off x="3381458" y="6583680"/>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a:solidFill>
                <a:prstClr val="black">
                  <a:tint val="95000"/>
                </a:prstClr>
              </a:solidFill>
              <a:latin typeface="Arial" charset="0"/>
              <a:cs typeface="Arial" charset="0"/>
            </a:endParaRPr>
          </a:p>
        </p:txBody>
      </p:sp>
      <p:sp>
        <p:nvSpPr>
          <p:cNvPr id="6" name="Slide Number Placeholder 5"/>
          <p:cNvSpPr>
            <a:spLocks noGrp="1"/>
          </p:cNvSpPr>
          <p:nvPr>
            <p:ph type="sldNum" sz="quarter" idx="4"/>
          </p:nvPr>
        </p:nvSpPr>
        <p:spPr>
          <a:xfrm>
            <a:off x="11137315" y="6583680"/>
            <a:ext cx="978485" cy="274320"/>
          </a:xfrm>
          <a:prstGeom prst="rect">
            <a:avLst/>
          </a:prstGeom>
        </p:spPr>
        <p:txBody>
          <a:bodyPr vert="horz" bIns="0" rtlCol="0" anchor="b"/>
          <a:lstStyle>
            <a:lvl1pPr algn="r" eaLnBrk="1" latinLnBrk="0" hangingPunct="1">
              <a:defRPr kumimoji="0" sz="2000" b="1">
                <a:solidFill>
                  <a:srgbClr val="002060"/>
                </a:solidFill>
              </a:defRPr>
            </a:lvl1pPr>
            <a:extLst/>
          </a:lstStyle>
          <a:p>
            <a:pPr fontAlgn="base">
              <a:spcBef>
                <a:spcPct val="0"/>
              </a:spcBef>
              <a:spcAft>
                <a:spcPct val="0"/>
              </a:spcAft>
            </a:pPr>
            <a:fld id="{302755A7-14C3-4271-9743-D1DE7E0E674B}" type="slidenum">
              <a:rPr lang="en-US" smtClean="0">
                <a:latin typeface="Arial" charset="0"/>
                <a:cs typeface="Arial" charset="0"/>
              </a:rPr>
              <a:pPr fontAlgn="base">
                <a:spcBef>
                  <a:spcPct val="0"/>
                </a:spcBef>
                <a:spcAft>
                  <a:spcPct val="0"/>
                </a:spcAft>
              </a:pPr>
              <a:t>‹#›</a:t>
            </a:fld>
            <a:endParaRPr lang="en-US">
              <a:latin typeface="Arial" charset="0"/>
              <a:cs typeface="Arial" charset="0"/>
            </a:endParaRPr>
          </a:p>
        </p:txBody>
      </p:sp>
    </p:spTree>
    <p:extLst>
      <p:ext uri="{BB962C8B-B14F-4D97-AF65-F5344CB8AC3E}">
        <p14:creationId xmlns:p14="http://schemas.microsoft.com/office/powerpoint/2010/main" val="3138397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1" latinLnBrk="0" hangingPunct="1">
        <a:spcBef>
          <a:spcPct val="0"/>
        </a:spcBef>
        <a:buNone/>
        <a:defRPr kumimoji="0" sz="4000" b="1" kern="1200">
          <a:solidFill>
            <a:schemeClr val="accent1">
              <a:satMod val="150000"/>
            </a:schemeClr>
          </a:solidFill>
          <a:effectLst/>
          <a:latin typeface="Calibri" panose="020F0502020204030204" pitchFamily="34" charset="0"/>
          <a:ea typeface="+mj-ea"/>
          <a:cs typeface="+mj-cs"/>
        </a:defRPr>
      </a:lvl1pPr>
      <a:extLst/>
    </p:titleStyle>
    <p:bodyStyle>
      <a:lvl1pPr marL="438912" indent="-320040" algn="l" rtl="0" eaLnBrk="1" latinLnBrk="0" hangingPunct="1">
        <a:spcBef>
          <a:spcPts val="0"/>
        </a:spcBef>
        <a:spcAft>
          <a:spcPts val="600"/>
        </a:spcAft>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ts val="0"/>
        </a:spcBef>
        <a:spcAft>
          <a:spcPts val="600"/>
        </a:spcAft>
        <a:buClr>
          <a:schemeClr val="accent2"/>
        </a:buClr>
        <a:buSzPct val="90000"/>
        <a:buFont typeface="Wingdings"/>
        <a:buChar char=""/>
        <a:defRPr kumimoji="0" sz="24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18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C53BA5-5500-4542-A001-2381698100B9}"/>
              </a:ext>
            </a:extLst>
          </p:cNvPr>
          <p:cNvSpPr>
            <a:spLocks noGrp="1"/>
          </p:cNvSpPr>
          <p:nvPr>
            <p:ph type="subTitle" idx="1"/>
          </p:nvPr>
        </p:nvSpPr>
        <p:spPr>
          <a:xfrm>
            <a:off x="228600" y="3886200"/>
            <a:ext cx="6172200" cy="2644938"/>
          </a:xfrm>
        </p:spPr>
        <p:txBody>
          <a:bodyPr>
            <a:normAutofit fontScale="92500" lnSpcReduction="10000"/>
          </a:bodyPr>
          <a:lstStyle/>
          <a:p>
            <a:pPr>
              <a:spcBef>
                <a:spcPts val="600"/>
              </a:spcBef>
            </a:pPr>
            <a:r>
              <a:rPr lang="en-US" dirty="0">
                <a:solidFill>
                  <a:schemeClr val="bg1"/>
                </a:solidFill>
                <a:latin typeface="Times New Roman" panose="02020603050405020304" pitchFamily="18" charset="0"/>
              </a:rPr>
              <a:t>Submitted by</a:t>
            </a:r>
          </a:p>
          <a:p>
            <a:pPr>
              <a:spcBef>
                <a:spcPts val="600"/>
              </a:spcBef>
            </a:pPr>
            <a:r>
              <a:rPr lang="en-US" dirty="0">
                <a:solidFill>
                  <a:schemeClr val="bg1"/>
                </a:solidFill>
                <a:latin typeface="Times New Roman" panose="02020603050405020304" pitchFamily="18" charset="0"/>
              </a:rPr>
              <a:t>Ashfaqur Rahman</a:t>
            </a:r>
            <a:endParaRPr lang="en-US" sz="2400" dirty="0">
              <a:solidFill>
                <a:schemeClr val="bg1"/>
              </a:solidFill>
              <a:latin typeface="Times New Roman" panose="02020603050405020304" pitchFamily="18" charset="0"/>
            </a:endParaRPr>
          </a:p>
          <a:p>
            <a:pPr>
              <a:spcBef>
                <a:spcPts val="600"/>
              </a:spcBef>
            </a:pPr>
            <a:r>
              <a:rPr lang="en-US" sz="2400" dirty="0">
                <a:solidFill>
                  <a:schemeClr val="bg1"/>
                </a:solidFill>
                <a:latin typeface="Times New Roman" panose="02020603050405020304" pitchFamily="18" charset="0"/>
              </a:rPr>
              <a:t>Roll: 1907099 </a:t>
            </a:r>
          </a:p>
          <a:p>
            <a:pPr>
              <a:spcBef>
                <a:spcPts val="600"/>
              </a:spcBef>
            </a:pPr>
            <a:r>
              <a:rPr lang="en-US" sz="2400" dirty="0">
                <a:solidFill>
                  <a:schemeClr val="bg1"/>
                </a:solidFill>
                <a:latin typeface="Times New Roman" panose="02020603050405020304" pitchFamily="18" charset="0"/>
              </a:rPr>
              <a:t>4</a:t>
            </a:r>
            <a:r>
              <a:rPr lang="en-US" sz="2400" baseline="30000" dirty="0">
                <a:solidFill>
                  <a:schemeClr val="bg1"/>
                </a:solidFill>
                <a:latin typeface="Times New Roman" panose="02020603050405020304" pitchFamily="18" charset="0"/>
              </a:rPr>
              <a:t>th</a:t>
            </a:r>
            <a:r>
              <a:rPr lang="en-US" sz="2400" dirty="0">
                <a:solidFill>
                  <a:schemeClr val="bg1"/>
                </a:solidFill>
                <a:latin typeface="Times New Roman" panose="02020603050405020304" pitchFamily="18" charset="0"/>
              </a:rPr>
              <a:t> Year, 1</a:t>
            </a:r>
            <a:r>
              <a:rPr lang="en-US" sz="2400" baseline="30000" dirty="0">
                <a:solidFill>
                  <a:schemeClr val="bg1"/>
                </a:solidFill>
                <a:latin typeface="Times New Roman" panose="02020603050405020304" pitchFamily="18" charset="0"/>
              </a:rPr>
              <a:t>st</a:t>
            </a:r>
            <a:r>
              <a:rPr lang="en-US" sz="2400" dirty="0">
                <a:solidFill>
                  <a:schemeClr val="bg1"/>
                </a:solidFill>
                <a:latin typeface="Times New Roman" panose="02020603050405020304" pitchFamily="18" charset="0"/>
              </a:rPr>
              <a:t> Semester</a:t>
            </a:r>
          </a:p>
          <a:p>
            <a:pPr>
              <a:spcBef>
                <a:spcPts val="600"/>
              </a:spcBef>
            </a:pPr>
            <a:r>
              <a:rPr lang="en-US" dirty="0">
                <a:solidFill>
                  <a:schemeClr val="bg1"/>
                </a:solidFill>
                <a:latin typeface="Times New Roman" panose="02020603050405020304" pitchFamily="18" charset="0"/>
              </a:rPr>
              <a:t>Department of Computer Science and Engineering</a:t>
            </a:r>
          </a:p>
          <a:p>
            <a:pPr>
              <a:spcBef>
                <a:spcPts val="600"/>
              </a:spcBef>
            </a:pPr>
            <a:r>
              <a:rPr lang="en-US" sz="2400" dirty="0">
                <a:solidFill>
                  <a:schemeClr val="bg1"/>
                </a:solidFill>
                <a:latin typeface="Times New Roman" panose="02020603050405020304" pitchFamily="18" charset="0"/>
              </a:rPr>
              <a:t>Khulna University of Engineering &amp; Technology</a:t>
            </a:r>
            <a:endParaRPr lang="en-US" dirty="0"/>
          </a:p>
        </p:txBody>
      </p:sp>
      <p:sp>
        <p:nvSpPr>
          <p:cNvPr id="4" name="Title 3">
            <a:extLst>
              <a:ext uri="{FF2B5EF4-FFF2-40B4-BE49-F238E27FC236}">
                <a16:creationId xmlns:a16="http://schemas.microsoft.com/office/drawing/2014/main" id="{F9D4403D-74B2-43A0-A2B7-D7E14560ABD2}"/>
              </a:ext>
            </a:extLst>
          </p:cNvPr>
          <p:cNvSpPr>
            <a:spLocks noGrp="1"/>
          </p:cNvSpPr>
          <p:nvPr>
            <p:ph type="ctrTitle"/>
          </p:nvPr>
        </p:nvSpPr>
        <p:spPr>
          <a:xfrm>
            <a:off x="1524000" y="75134"/>
            <a:ext cx="9283700" cy="646331"/>
          </a:xfrm>
          <a:prstGeom prst="rect">
            <a:avLst/>
          </a:prstGeom>
          <a:solidFill>
            <a:schemeClr val="bg1">
              <a:lumMod val="65000"/>
              <a:lumOff val="35000"/>
            </a:schemeClr>
          </a:solid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CSE 4120: Technical Writing and Seminar</a:t>
            </a:r>
          </a:p>
          <a:p>
            <a:pPr algn="ctr"/>
            <a:r>
              <a:rPr lang="en-US" sz="1800">
                <a:latin typeface="Times New Roman" panose="02020603050405020304" pitchFamily="18" charset="0"/>
                <a:cs typeface="Times New Roman" panose="02020603050405020304" pitchFamily="18" charset="0"/>
              </a:rPr>
              <a:t>03 June </a:t>
            </a:r>
            <a:r>
              <a:rPr lang="en-US" sz="1800" dirty="0">
                <a:latin typeface="Times New Roman" panose="02020603050405020304" pitchFamily="18" charset="0"/>
                <a:cs typeface="Times New Roman" panose="02020603050405020304" pitchFamily="18" charset="0"/>
              </a:rPr>
              <a:t>2024</a:t>
            </a:r>
            <a:endParaRPr lang="en-US" sz="1800" i="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DD61495-F9CC-442B-92E0-285B3B702F53}"/>
              </a:ext>
            </a:extLst>
          </p:cNvPr>
          <p:cNvSpPr txBox="1"/>
          <p:nvPr/>
        </p:nvSpPr>
        <p:spPr>
          <a:xfrm>
            <a:off x="2133600" y="1447800"/>
            <a:ext cx="8674100" cy="830997"/>
          </a:xfrm>
          <a:prstGeom prst="rect">
            <a:avLst/>
          </a:prstGeom>
          <a:noFill/>
        </p:spPr>
        <p:txBody>
          <a:bodyPr wrap="square" rtlCol="0">
            <a:spAutoFit/>
          </a:bodyPr>
          <a:lstStyle/>
          <a:p>
            <a:r>
              <a:rPr lang="en-US" sz="4800" dirty="0"/>
              <a:t>         Breast Cancer Detection</a:t>
            </a:r>
          </a:p>
        </p:txBody>
      </p:sp>
      <p:cxnSp>
        <p:nvCxnSpPr>
          <p:cNvPr id="7" name="Straight Connector 6">
            <a:extLst>
              <a:ext uri="{FF2B5EF4-FFF2-40B4-BE49-F238E27FC236}">
                <a16:creationId xmlns:a16="http://schemas.microsoft.com/office/drawing/2014/main" id="{3D615400-F7EF-4107-A118-39034D2CBEA6}"/>
              </a:ext>
            </a:extLst>
          </p:cNvPr>
          <p:cNvCxnSpPr>
            <a:cxnSpLocks/>
          </p:cNvCxnSpPr>
          <p:nvPr/>
        </p:nvCxnSpPr>
        <p:spPr>
          <a:xfrm>
            <a:off x="6400800" y="4114800"/>
            <a:ext cx="0" cy="228600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4063795-A8CE-4C8B-98F5-B8A6A76D7830}"/>
              </a:ext>
            </a:extLst>
          </p:cNvPr>
          <p:cNvSpPr txBox="1"/>
          <p:nvPr/>
        </p:nvSpPr>
        <p:spPr>
          <a:xfrm>
            <a:off x="6629400" y="3791927"/>
            <a:ext cx="5486400" cy="2800767"/>
          </a:xfrm>
          <a:prstGeom prst="rect">
            <a:avLst/>
          </a:prstGeom>
          <a:noFill/>
        </p:spPr>
        <p:txBody>
          <a:bodyPr wrap="square" rtlCol="0">
            <a:spAutoFit/>
          </a:bodyPr>
          <a:lstStyle/>
          <a:p>
            <a:r>
              <a:rPr lang="sv-SE" dirty="0">
                <a:solidFill>
                  <a:schemeClr val="bg1"/>
                </a:solidFill>
                <a:latin typeface="Times New Roman" panose="02020603050405020304" pitchFamily="18" charset="0"/>
              </a:rPr>
              <a:t>Submitted To</a:t>
            </a:r>
          </a:p>
          <a:p>
            <a:r>
              <a:rPr lang="sv-SE" dirty="0">
                <a:solidFill>
                  <a:schemeClr val="bg1"/>
                </a:solidFill>
                <a:latin typeface="Times New Roman" panose="02020603050405020304" pitchFamily="18" charset="0"/>
              </a:rPr>
              <a:t>Dr. K. M. Azharul Hasan</a:t>
            </a:r>
          </a:p>
          <a:p>
            <a:r>
              <a:rPr lang="sv-SE" dirty="0">
                <a:solidFill>
                  <a:schemeClr val="bg1"/>
                </a:solidFill>
                <a:latin typeface="Times New Roman" panose="02020603050405020304" pitchFamily="18" charset="0"/>
              </a:rPr>
              <a:t>Professor</a:t>
            </a:r>
          </a:p>
          <a:p>
            <a:endParaRPr lang="sv-SE" dirty="0">
              <a:solidFill>
                <a:schemeClr val="bg1"/>
              </a:solidFill>
              <a:latin typeface="Times New Roman" panose="02020603050405020304" pitchFamily="18" charset="0"/>
            </a:endParaRPr>
          </a:p>
          <a:p>
            <a:r>
              <a:rPr lang="sv-SE" dirty="0">
                <a:solidFill>
                  <a:schemeClr val="bg1"/>
                </a:solidFill>
                <a:latin typeface="Times New Roman" panose="02020603050405020304" pitchFamily="18" charset="0"/>
              </a:rPr>
              <a:t>Sunanda Das</a:t>
            </a:r>
            <a:br>
              <a:rPr lang="sv-SE" dirty="0">
                <a:solidFill>
                  <a:schemeClr val="bg1"/>
                </a:solidFill>
                <a:latin typeface="Times New Roman" panose="02020603050405020304" pitchFamily="18" charset="0"/>
              </a:rPr>
            </a:br>
            <a:r>
              <a:rPr lang="sv-SE" dirty="0">
                <a:solidFill>
                  <a:schemeClr val="bg1"/>
                </a:solidFill>
                <a:latin typeface="Times New Roman" panose="02020603050405020304" pitchFamily="18" charset="0"/>
              </a:rPr>
              <a:t>Assistant Professor,</a:t>
            </a:r>
          </a:p>
          <a:p>
            <a:pPr>
              <a:spcBef>
                <a:spcPts val="600"/>
              </a:spcBef>
            </a:pPr>
            <a:r>
              <a:rPr lang="en-US" sz="2000" dirty="0">
                <a:solidFill>
                  <a:schemeClr val="bg1"/>
                </a:solidFill>
                <a:latin typeface="Times New Roman" panose="02020603050405020304" pitchFamily="18" charset="0"/>
              </a:rPr>
              <a:t>Department of Computer Science and Engineering,</a:t>
            </a:r>
          </a:p>
          <a:p>
            <a:pPr>
              <a:spcBef>
                <a:spcPts val="600"/>
              </a:spcBef>
            </a:pPr>
            <a:r>
              <a:rPr lang="en-US" sz="2000" dirty="0">
                <a:solidFill>
                  <a:schemeClr val="bg1"/>
                </a:solidFill>
                <a:latin typeface="Times New Roman" panose="02020603050405020304" pitchFamily="18" charset="0"/>
              </a:rPr>
              <a:t>Khulna University of Engineering &amp; Technology</a:t>
            </a:r>
            <a:endParaRPr lang="en-US" sz="2000" dirty="0"/>
          </a:p>
          <a:p>
            <a:endParaRPr lang="en-US" dirty="0"/>
          </a:p>
        </p:txBody>
      </p:sp>
      <p:pic>
        <p:nvPicPr>
          <p:cNvPr id="12" name="Picture 11">
            <a:extLst>
              <a:ext uri="{FF2B5EF4-FFF2-40B4-BE49-F238E27FC236}">
                <a16:creationId xmlns:a16="http://schemas.microsoft.com/office/drawing/2014/main" id="{BE0E926A-F5CD-4210-B981-CC0110762826}"/>
              </a:ext>
            </a:extLst>
          </p:cNvPr>
          <p:cNvPicPr>
            <a:picLocks noChangeAspect="1"/>
          </p:cNvPicPr>
          <p:nvPr/>
        </p:nvPicPr>
        <p:blipFill>
          <a:blip r:embed="rId2"/>
          <a:stretch>
            <a:fillRect/>
          </a:stretch>
        </p:blipFill>
        <p:spPr>
          <a:xfrm>
            <a:off x="1807435" y="66667"/>
            <a:ext cx="630965" cy="646331"/>
          </a:xfrm>
          <a:prstGeom prst="rect">
            <a:avLst/>
          </a:prstGeom>
        </p:spPr>
      </p:pic>
    </p:spTree>
    <p:extLst>
      <p:ext uri="{BB962C8B-B14F-4D97-AF65-F5344CB8AC3E}">
        <p14:creationId xmlns:p14="http://schemas.microsoft.com/office/powerpoint/2010/main" val="117977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100" dirty="0">
                <a:latin typeface="Times New Roman" panose="02020603050405020304" pitchFamily="18" charset="0"/>
                <a:cs typeface="Times New Roman" panose="02020603050405020304" pitchFamily="18" charset="0"/>
              </a:rPr>
              <a:t>(Paper-02)</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10</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a:xfrm>
            <a:off x="278674" y="1214847"/>
            <a:ext cx="11913326" cy="5643153"/>
          </a:xfrm>
        </p:spPr>
        <p:txBody>
          <a:bodyPr>
            <a:normAutofit/>
          </a:bodyPr>
          <a:lstStyle/>
          <a:p>
            <a:r>
              <a:rPr lang="en-US" sz="2500" dirty="0">
                <a:latin typeface="Times New Roman" panose="02020603050405020304" pitchFamily="18" charset="0"/>
              </a:rPr>
              <a:t>Dataset</a:t>
            </a:r>
          </a:p>
          <a:p>
            <a:pPr marL="868680" lvl="1" indent="-457200">
              <a:buClr>
                <a:schemeClr val="accent2">
                  <a:lumMod val="75000"/>
                </a:schemeClr>
              </a:buClr>
              <a:buFont typeface="+mj-lt"/>
              <a:buAutoNum type="arabicPeriod"/>
            </a:pPr>
            <a:r>
              <a:rPr lang="en-US" dirty="0">
                <a:latin typeface="Times New Roman" panose="02020603050405020304" pitchFamily="18" charset="0"/>
              </a:rPr>
              <a:t>Utilized the Cancer Imaging Archive Digital Database for Screening Mammography (CBIS-DDSM).</a:t>
            </a:r>
          </a:p>
          <a:p>
            <a:pPr>
              <a:buSzPct val="90000"/>
              <a:buFont typeface="Wingdings" panose="05000000000000000000" pitchFamily="2" charset="2"/>
              <a:buChar char="§"/>
            </a:pPr>
            <a:r>
              <a:rPr lang="en-US" sz="2500" dirty="0">
                <a:latin typeface="Times New Roman" panose="02020603050405020304" pitchFamily="18" charset="0"/>
              </a:rPr>
              <a:t>Data Processing</a:t>
            </a:r>
          </a:p>
          <a:p>
            <a:pPr marL="868680" lvl="1" indent="-457200">
              <a:buClr>
                <a:schemeClr val="accent2">
                  <a:lumMod val="75000"/>
                </a:schemeClr>
              </a:buClr>
              <a:buFont typeface="+mj-lt"/>
              <a:buAutoNum type="arabicPeriod"/>
            </a:pPr>
            <a:r>
              <a:rPr lang="en-US" sz="2500" dirty="0">
                <a:latin typeface="Times New Roman" panose="02020603050405020304" pitchFamily="18" charset="0"/>
              </a:rPr>
              <a:t>Reading DICOM Images: </a:t>
            </a:r>
            <a:r>
              <a:rPr lang="en-US" dirty="0">
                <a:latin typeface="Times New Roman" panose="02020603050405020304" pitchFamily="18" charset="0"/>
              </a:rPr>
              <a:t>Convert binary data to digital images using a DICOM reader. </a:t>
            </a:r>
          </a:p>
          <a:p>
            <a:pPr marL="868680" lvl="1" indent="-457200">
              <a:buClr>
                <a:schemeClr val="accent2">
                  <a:lumMod val="75000"/>
                </a:schemeClr>
              </a:buClr>
              <a:buFont typeface="+mj-lt"/>
              <a:buAutoNum type="arabicPeriod"/>
            </a:pPr>
            <a:r>
              <a:rPr lang="en-US" sz="2500" dirty="0">
                <a:latin typeface="Times New Roman" panose="02020603050405020304" pitchFamily="18" charset="0"/>
              </a:rPr>
              <a:t>Normalizing Image Intensity: </a:t>
            </a:r>
            <a:r>
              <a:rPr lang="en-US" dirty="0">
                <a:latin typeface="Times New Roman" panose="02020603050405020304" pitchFamily="18" charset="0"/>
              </a:rPr>
              <a:t>Ensure consistent brightness and contrast.  </a:t>
            </a:r>
          </a:p>
          <a:p>
            <a:pPr marL="868680" lvl="1" indent="-457200">
              <a:buClr>
                <a:schemeClr val="accent2">
                  <a:lumMod val="75000"/>
                </a:schemeClr>
              </a:buClr>
              <a:buFont typeface="+mj-lt"/>
              <a:buAutoNum type="arabicPeriod"/>
            </a:pPr>
            <a:r>
              <a:rPr lang="en-US" sz="2500" dirty="0">
                <a:latin typeface="Times New Roman" panose="02020603050405020304" pitchFamily="18" charset="0"/>
              </a:rPr>
              <a:t>Converting to PNG: </a:t>
            </a:r>
            <a:r>
              <a:rPr lang="en-US" dirty="0">
                <a:latin typeface="Times New Roman" panose="02020603050405020304" pitchFamily="18" charset="0"/>
              </a:rPr>
              <a:t>Transform DICOM images to PNG format.</a:t>
            </a:r>
          </a:p>
          <a:p>
            <a:pPr marL="461772" indent="-342900"/>
            <a:r>
              <a:rPr lang="en-US" sz="2500" dirty="0">
                <a:latin typeface="Times New Roman" panose="02020603050405020304" pitchFamily="18" charset="0"/>
              </a:rPr>
              <a:t>Dataset Splitting</a:t>
            </a:r>
          </a:p>
          <a:p>
            <a:pPr marL="868680" lvl="1" indent="-457200">
              <a:buClr>
                <a:schemeClr val="accent2">
                  <a:lumMod val="75000"/>
                </a:schemeClr>
              </a:buClr>
              <a:buFont typeface="+mj-lt"/>
              <a:buAutoNum type="arabicPeriod"/>
            </a:pPr>
            <a:r>
              <a:rPr lang="en-US" sz="2500" dirty="0" err="1">
                <a:latin typeface="Times New Roman" panose="02020603050405020304" pitchFamily="18" charset="0"/>
              </a:rPr>
              <a:t>GroupKFold</a:t>
            </a:r>
            <a:r>
              <a:rPr lang="en-US" sz="2500" dirty="0">
                <a:latin typeface="Times New Roman" panose="02020603050405020304" pitchFamily="18" charset="0"/>
              </a:rPr>
              <a:t> Method: </a:t>
            </a:r>
            <a:r>
              <a:rPr lang="en-US" dirty="0">
                <a:latin typeface="Times New Roman" panose="02020603050405020304" pitchFamily="18" charset="0"/>
              </a:rPr>
              <a:t>Split the dataset into five folds based on patient IDs to prevent the same patient's images from appearing in both training and validation sets.</a:t>
            </a:r>
          </a:p>
          <a:p>
            <a:pPr marL="118872" indent="0">
              <a:buNone/>
            </a:pPr>
            <a:endParaRPr lang="en-US" sz="2500" dirty="0">
              <a:latin typeface="Times New Roman" panose="02020603050405020304" pitchFamily="18" charset="0"/>
            </a:endParaRPr>
          </a:p>
        </p:txBody>
      </p:sp>
    </p:spTree>
    <p:extLst>
      <p:ext uri="{BB962C8B-B14F-4D97-AF65-F5344CB8AC3E}">
        <p14:creationId xmlns:p14="http://schemas.microsoft.com/office/powerpoint/2010/main" val="300955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100" dirty="0">
                <a:latin typeface="Times New Roman" panose="02020603050405020304" pitchFamily="18" charset="0"/>
                <a:cs typeface="Times New Roman" panose="02020603050405020304" pitchFamily="18" charset="0"/>
              </a:rPr>
              <a:t>(Contd.)</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11</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a:xfrm>
            <a:off x="278674" y="1214847"/>
            <a:ext cx="11913326" cy="5643153"/>
          </a:xfrm>
        </p:spPr>
        <p:txBody>
          <a:bodyPr>
            <a:normAutofit/>
          </a:bodyPr>
          <a:lstStyle/>
          <a:p>
            <a:r>
              <a:rPr lang="en-US" sz="2500" dirty="0">
                <a:latin typeface="Times New Roman" panose="02020603050405020304" pitchFamily="18" charset="0"/>
              </a:rPr>
              <a:t>Data Augmentation</a:t>
            </a:r>
          </a:p>
          <a:p>
            <a:pPr marL="868680" lvl="1" indent="-457200">
              <a:buClr>
                <a:schemeClr val="accent2">
                  <a:lumMod val="75000"/>
                </a:schemeClr>
              </a:buClr>
              <a:buFont typeface="+mj-lt"/>
              <a:buAutoNum type="arabicPeriod"/>
            </a:pPr>
            <a:r>
              <a:rPr lang="en-US" dirty="0">
                <a:latin typeface="Times New Roman" panose="02020603050405020304" pitchFamily="18" charset="0"/>
              </a:rPr>
              <a:t>Applied transformations such as cropping, flipping, rotation, zooming, and adding noise to generate diverse training samples.</a:t>
            </a:r>
          </a:p>
          <a:p>
            <a:pPr marL="868680" lvl="1" indent="-457200">
              <a:buClr>
                <a:schemeClr val="accent2">
                  <a:lumMod val="75000"/>
                </a:schemeClr>
              </a:buClr>
              <a:buFont typeface="+mj-lt"/>
              <a:buAutoNum type="arabicPeriod"/>
            </a:pPr>
            <a:r>
              <a:rPr lang="en-US" dirty="0">
                <a:latin typeface="Times New Roman" panose="02020603050405020304" pitchFamily="18" charset="0"/>
              </a:rPr>
              <a:t>Used techniques like elastic deformation and contrast adjustment specific to medical imaging.</a:t>
            </a:r>
          </a:p>
          <a:p>
            <a:pPr>
              <a:buSzPct val="90000"/>
              <a:buFont typeface="Wingdings" panose="05000000000000000000" pitchFamily="2" charset="2"/>
              <a:buChar char="§"/>
            </a:pPr>
            <a:r>
              <a:rPr lang="en-US" sz="2500" dirty="0">
                <a:latin typeface="Times New Roman" panose="02020603050405020304" pitchFamily="18" charset="0"/>
              </a:rPr>
              <a:t>Model and Training</a:t>
            </a:r>
          </a:p>
          <a:p>
            <a:pPr marL="868680" lvl="1" indent="-457200">
              <a:buClr>
                <a:schemeClr val="accent2">
                  <a:lumMod val="75000"/>
                </a:schemeClr>
              </a:buClr>
              <a:buFont typeface="+mj-lt"/>
              <a:buAutoNum type="arabicPeriod"/>
            </a:pPr>
            <a:r>
              <a:rPr lang="en-US" sz="2500" dirty="0" err="1">
                <a:latin typeface="Times New Roman" panose="02020603050405020304" pitchFamily="18" charset="0"/>
              </a:rPr>
              <a:t>EfficientNet</a:t>
            </a:r>
            <a:r>
              <a:rPr lang="en-US" sz="2500" dirty="0">
                <a:latin typeface="Times New Roman" panose="02020603050405020304" pitchFamily="18" charset="0"/>
              </a:rPr>
              <a:t> Architecture: </a:t>
            </a:r>
            <a:r>
              <a:rPr lang="en-US" dirty="0">
                <a:latin typeface="Times New Roman" panose="02020603050405020304" pitchFamily="18" charset="0"/>
              </a:rPr>
              <a:t>Employed for its efficient scaling of depth, width, and resolution.</a:t>
            </a:r>
          </a:p>
          <a:p>
            <a:pPr marL="868680" lvl="1" indent="-457200">
              <a:buClr>
                <a:schemeClr val="accent2">
                  <a:lumMod val="75000"/>
                </a:schemeClr>
              </a:buClr>
              <a:buFont typeface="+mj-lt"/>
              <a:buAutoNum type="arabicPeriod"/>
            </a:pPr>
            <a:r>
              <a:rPr lang="en-US" sz="2700" dirty="0">
                <a:latin typeface="Times New Roman" panose="02020603050405020304" pitchFamily="18" charset="0"/>
              </a:rPr>
              <a:t>Transfer Learning: </a:t>
            </a:r>
            <a:r>
              <a:rPr lang="en-US" sz="2600" dirty="0">
                <a:latin typeface="Times New Roman" panose="02020603050405020304" pitchFamily="18" charset="0"/>
              </a:rPr>
              <a:t>Fine-tuned pre-trained models on the CBIS-DDSM dataset.</a:t>
            </a:r>
          </a:p>
          <a:p>
            <a:pPr marL="868680" lvl="1" indent="-457200">
              <a:buClr>
                <a:schemeClr val="accent2">
                  <a:lumMod val="75000"/>
                </a:schemeClr>
              </a:buClr>
              <a:buFont typeface="+mj-lt"/>
              <a:buAutoNum type="arabicPeriod"/>
            </a:pPr>
            <a:r>
              <a:rPr lang="en-US" sz="2700" dirty="0" err="1">
                <a:latin typeface="Times New Roman" panose="02020603050405020304" pitchFamily="18" charset="0"/>
              </a:rPr>
              <a:t>AdamW</a:t>
            </a:r>
            <a:r>
              <a:rPr lang="en-US" sz="2700" dirty="0">
                <a:latin typeface="Times New Roman" panose="02020603050405020304" pitchFamily="18" charset="0"/>
              </a:rPr>
              <a:t> Optimizer: </a:t>
            </a:r>
            <a:r>
              <a:rPr lang="en-US" sz="2600" dirty="0">
                <a:latin typeface="Times New Roman" panose="02020603050405020304" pitchFamily="18" charset="0"/>
              </a:rPr>
              <a:t>Used to prevent overfitting and improve generalization by incorporating weight decay.</a:t>
            </a:r>
          </a:p>
          <a:p>
            <a:pPr marL="118872" indent="0">
              <a:buNone/>
            </a:pPr>
            <a:endParaRPr lang="en-US" sz="2500" dirty="0">
              <a:latin typeface="Times New Roman" panose="02020603050405020304" pitchFamily="18" charset="0"/>
            </a:endParaRPr>
          </a:p>
        </p:txBody>
      </p:sp>
    </p:spTree>
    <p:extLst>
      <p:ext uri="{BB962C8B-B14F-4D97-AF65-F5344CB8AC3E}">
        <p14:creationId xmlns:p14="http://schemas.microsoft.com/office/powerpoint/2010/main" val="104893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Methodology </a:t>
            </a:r>
            <a:r>
              <a:rPr lang="en-AU" sz="2100" dirty="0">
                <a:latin typeface="Times New Roman" panose="02020603050405020304" pitchFamily="18" charset="0"/>
                <a:cs typeface="Times New Roman" panose="02020603050405020304" pitchFamily="18" charset="0"/>
              </a:rPr>
              <a:t>(Contd.)</a:t>
            </a: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12</a:t>
            </a:fld>
            <a:endParaRPr lang="en-US">
              <a:solidFill>
                <a:prstClr val="black">
                  <a:tint val="95000"/>
                </a:prstClr>
              </a:solidFill>
            </a:endParaRPr>
          </a:p>
        </p:txBody>
      </p:sp>
      <p:sp>
        <p:nvSpPr>
          <p:cNvPr id="4" name="Rectangle 3">
            <a:extLst>
              <a:ext uri="{FF2B5EF4-FFF2-40B4-BE49-F238E27FC236}">
                <a16:creationId xmlns:a16="http://schemas.microsoft.com/office/drawing/2014/main" id="{8B12B73A-9D70-4383-903B-1C656B79D59C}"/>
              </a:ext>
            </a:extLst>
          </p:cNvPr>
          <p:cNvSpPr/>
          <p:nvPr/>
        </p:nvSpPr>
        <p:spPr>
          <a:xfrm>
            <a:off x="685800" y="1828800"/>
            <a:ext cx="1981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Collection</a:t>
            </a:r>
          </a:p>
        </p:txBody>
      </p:sp>
      <p:cxnSp>
        <p:nvCxnSpPr>
          <p:cNvPr id="7" name="Straight Arrow Connector 6">
            <a:extLst>
              <a:ext uri="{FF2B5EF4-FFF2-40B4-BE49-F238E27FC236}">
                <a16:creationId xmlns:a16="http://schemas.microsoft.com/office/drawing/2014/main" id="{FE1C1D3A-4986-48EB-AFA3-5830E8D9094B}"/>
              </a:ext>
            </a:extLst>
          </p:cNvPr>
          <p:cNvCxnSpPr>
            <a:stCxn id="4" idx="3"/>
          </p:cNvCxnSpPr>
          <p:nvPr/>
        </p:nvCxnSpPr>
        <p:spPr>
          <a:xfrm>
            <a:off x="2667000" y="2209800"/>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11">
            <a:extLst>
              <a:ext uri="{FF2B5EF4-FFF2-40B4-BE49-F238E27FC236}">
                <a16:creationId xmlns:a16="http://schemas.microsoft.com/office/drawing/2014/main" id="{BB10C32A-A91A-45D9-AF4A-1E2B47051349}"/>
              </a:ext>
            </a:extLst>
          </p:cNvPr>
          <p:cNvSpPr>
            <a:spLocks noGrp="1"/>
          </p:cNvSpPr>
          <p:nvPr>
            <p:ph idx="1"/>
          </p:nvPr>
        </p:nvSpPr>
        <p:spPr/>
        <p:txBody>
          <a:bodyPr/>
          <a:lstStyle/>
          <a:p>
            <a:pPr marL="118872" indent="0">
              <a:buNone/>
            </a:pPr>
            <a:endParaRPr lang="en-US" dirty="0"/>
          </a:p>
        </p:txBody>
      </p:sp>
      <p:sp>
        <p:nvSpPr>
          <p:cNvPr id="13" name="Rectangle 12">
            <a:extLst>
              <a:ext uri="{FF2B5EF4-FFF2-40B4-BE49-F238E27FC236}">
                <a16:creationId xmlns:a16="http://schemas.microsoft.com/office/drawing/2014/main" id="{6B7A8562-5DDE-465F-9E09-A69CF6B32585}"/>
              </a:ext>
            </a:extLst>
          </p:cNvPr>
          <p:cNvSpPr/>
          <p:nvPr/>
        </p:nvSpPr>
        <p:spPr>
          <a:xfrm>
            <a:off x="3581400" y="1828800"/>
            <a:ext cx="1828800" cy="761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Preprocessing</a:t>
            </a:r>
          </a:p>
        </p:txBody>
      </p:sp>
      <p:cxnSp>
        <p:nvCxnSpPr>
          <p:cNvPr id="16" name="Straight Arrow Connector 15">
            <a:extLst>
              <a:ext uri="{FF2B5EF4-FFF2-40B4-BE49-F238E27FC236}">
                <a16:creationId xmlns:a16="http://schemas.microsoft.com/office/drawing/2014/main" id="{E83CE998-A7A0-44AC-93A9-FD5F9E3F5C39}"/>
              </a:ext>
            </a:extLst>
          </p:cNvPr>
          <p:cNvCxnSpPr>
            <a:stCxn id="13" idx="3"/>
          </p:cNvCxnSpPr>
          <p:nvPr/>
        </p:nvCxnSpPr>
        <p:spPr>
          <a:xfrm flipV="1">
            <a:off x="5410200" y="2209799"/>
            <a:ext cx="9906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F16A6A45-7406-40C2-8E27-D4FD37C354C3}"/>
              </a:ext>
            </a:extLst>
          </p:cNvPr>
          <p:cNvSpPr/>
          <p:nvPr/>
        </p:nvSpPr>
        <p:spPr>
          <a:xfrm>
            <a:off x="6400799" y="1828800"/>
            <a:ext cx="3124199"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Model Selection: </a:t>
            </a:r>
            <a:r>
              <a:rPr lang="en-US" dirty="0" err="1">
                <a:latin typeface="Times New Roman" panose="02020603050405020304" pitchFamily="18" charset="0"/>
                <a:cs typeface="Times New Roman" panose="02020603050405020304" pitchFamily="18" charset="0"/>
              </a:rPr>
              <a:t>EfficientNet</a:t>
            </a:r>
            <a:endParaRPr lang="en-US"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53B4BC78-0D68-4967-9972-00FF10F6434C}"/>
              </a:ext>
            </a:extLst>
          </p:cNvPr>
          <p:cNvCxnSpPr/>
          <p:nvPr/>
        </p:nvCxnSpPr>
        <p:spPr>
          <a:xfrm>
            <a:off x="7696200" y="2590799"/>
            <a:ext cx="0" cy="838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7DE18FD-5C1A-4CA1-B63F-1289CEDE03AA}"/>
              </a:ext>
            </a:extLst>
          </p:cNvPr>
          <p:cNvSpPr/>
          <p:nvPr/>
        </p:nvSpPr>
        <p:spPr>
          <a:xfrm>
            <a:off x="6400800" y="3476414"/>
            <a:ext cx="26670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Training on CBIS-DDSM Dataset</a:t>
            </a:r>
          </a:p>
        </p:txBody>
      </p:sp>
      <p:sp>
        <p:nvSpPr>
          <p:cNvPr id="21" name="Rectangle 20">
            <a:extLst>
              <a:ext uri="{FF2B5EF4-FFF2-40B4-BE49-F238E27FC236}">
                <a16:creationId xmlns:a16="http://schemas.microsoft.com/office/drawing/2014/main" id="{D3D19995-255F-4D2E-9FDD-928411AEA5BE}"/>
              </a:ext>
            </a:extLst>
          </p:cNvPr>
          <p:cNvSpPr/>
          <p:nvPr/>
        </p:nvSpPr>
        <p:spPr>
          <a:xfrm>
            <a:off x="6400800" y="4888229"/>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Evaluation</a:t>
            </a:r>
          </a:p>
        </p:txBody>
      </p:sp>
      <p:sp>
        <p:nvSpPr>
          <p:cNvPr id="22" name="Rectangle 21">
            <a:extLst>
              <a:ext uri="{FF2B5EF4-FFF2-40B4-BE49-F238E27FC236}">
                <a16:creationId xmlns:a16="http://schemas.microsoft.com/office/drawing/2014/main" id="{1E427DD2-64DF-4050-AF53-B14DFD62D8D9}"/>
              </a:ext>
            </a:extLst>
          </p:cNvPr>
          <p:cNvSpPr/>
          <p:nvPr/>
        </p:nvSpPr>
        <p:spPr>
          <a:xfrm>
            <a:off x="2209800" y="4921883"/>
            <a:ext cx="2514600" cy="721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Early Stopping to Prevent Overfitting</a:t>
            </a:r>
          </a:p>
        </p:txBody>
      </p:sp>
      <p:cxnSp>
        <p:nvCxnSpPr>
          <p:cNvPr id="29" name="Straight Arrow Connector 28">
            <a:extLst>
              <a:ext uri="{FF2B5EF4-FFF2-40B4-BE49-F238E27FC236}">
                <a16:creationId xmlns:a16="http://schemas.microsoft.com/office/drawing/2014/main" id="{25291DE1-E997-43EE-BE41-E7EEF70240E5}"/>
              </a:ext>
            </a:extLst>
          </p:cNvPr>
          <p:cNvCxnSpPr>
            <a:cxnSpLocks/>
            <a:stCxn id="20" idx="2"/>
          </p:cNvCxnSpPr>
          <p:nvPr/>
        </p:nvCxnSpPr>
        <p:spPr>
          <a:xfrm>
            <a:off x="7734300" y="4238414"/>
            <a:ext cx="0" cy="649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20CE8F3-3AD7-4715-967B-A3AFFD2A823E}"/>
              </a:ext>
            </a:extLst>
          </p:cNvPr>
          <p:cNvCxnSpPr>
            <a:cxnSpLocks/>
          </p:cNvCxnSpPr>
          <p:nvPr/>
        </p:nvCxnSpPr>
        <p:spPr>
          <a:xfrm flipH="1">
            <a:off x="4724400" y="5257802"/>
            <a:ext cx="1676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CF96C48-245E-4598-9CBF-5C0C9DF71655}"/>
              </a:ext>
            </a:extLst>
          </p:cNvPr>
          <p:cNvSpPr txBox="1"/>
          <p:nvPr/>
        </p:nvSpPr>
        <p:spPr>
          <a:xfrm>
            <a:off x="3733800" y="6092525"/>
            <a:ext cx="60197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2:Flowchart of the proposed model (Paper[2])</a:t>
            </a:r>
          </a:p>
        </p:txBody>
      </p:sp>
    </p:spTree>
    <p:extLst>
      <p:ext uri="{BB962C8B-B14F-4D97-AF65-F5344CB8AC3E}">
        <p14:creationId xmlns:p14="http://schemas.microsoft.com/office/powerpoint/2010/main" val="305645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100" dirty="0">
                <a:latin typeface="Times New Roman" panose="02020603050405020304" pitchFamily="18" charset="0"/>
                <a:cs typeface="Times New Roman" panose="02020603050405020304" pitchFamily="18" charset="0"/>
              </a:rPr>
              <a:t>(Paper-03)</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13</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a:xfrm>
            <a:off x="278674" y="1214847"/>
            <a:ext cx="11913326" cy="5643153"/>
          </a:xfrm>
        </p:spPr>
        <p:txBody>
          <a:bodyPr>
            <a:normAutofit/>
          </a:bodyPr>
          <a:lstStyle/>
          <a:p>
            <a:r>
              <a:rPr lang="en-US" sz="2500" dirty="0">
                <a:latin typeface="Times New Roman" panose="02020603050405020304" pitchFamily="18" charset="0"/>
              </a:rPr>
              <a:t>Data Source</a:t>
            </a:r>
          </a:p>
          <a:p>
            <a:pPr marL="868680" lvl="1" indent="-457200">
              <a:buClr>
                <a:schemeClr val="accent2">
                  <a:lumMod val="75000"/>
                </a:schemeClr>
              </a:buClr>
              <a:buFont typeface="+mj-lt"/>
              <a:buAutoNum type="arabicPeriod"/>
            </a:pPr>
            <a:r>
              <a:rPr lang="en-US" sz="2500" dirty="0">
                <a:latin typeface="Times New Roman" panose="02020603050405020304" pitchFamily="18" charset="0"/>
              </a:rPr>
              <a:t>Training Data: </a:t>
            </a:r>
            <a:r>
              <a:rPr lang="en-US" dirty="0">
                <a:latin typeface="Times New Roman" panose="02020603050405020304" pitchFamily="18" charset="0"/>
              </a:rPr>
              <a:t>Large public digitized film mammography database.</a:t>
            </a:r>
          </a:p>
          <a:p>
            <a:pPr marL="868680" lvl="1" indent="-457200">
              <a:buClr>
                <a:schemeClr val="accent2">
                  <a:lumMod val="75000"/>
                </a:schemeClr>
              </a:buClr>
              <a:buFont typeface="+mj-lt"/>
              <a:buAutoNum type="arabicPeriod"/>
            </a:pPr>
            <a:r>
              <a:rPr lang="en-US" sz="2500" dirty="0">
                <a:latin typeface="Times New Roman" panose="02020603050405020304" pitchFamily="18" charset="0"/>
              </a:rPr>
              <a:t>Testing Data: </a:t>
            </a:r>
            <a:r>
              <a:rPr lang="en-US" dirty="0">
                <a:latin typeface="Times New Roman" panose="02020603050405020304" pitchFamily="18" charset="0"/>
              </a:rPr>
              <a:t>Smaller public full-field digital mammography (FFDM) database.</a:t>
            </a:r>
          </a:p>
          <a:p>
            <a:pPr>
              <a:buSzPct val="90000"/>
              <a:buFont typeface="Wingdings" panose="05000000000000000000" pitchFamily="2" charset="2"/>
              <a:buChar char="§"/>
            </a:pPr>
            <a:r>
              <a:rPr lang="en-US" sz="2500" dirty="0">
                <a:latin typeface="Times New Roman" panose="02020603050405020304" pitchFamily="18" charset="0"/>
              </a:rPr>
              <a:t>Data Processing</a:t>
            </a:r>
          </a:p>
          <a:p>
            <a:pPr marL="868680" lvl="1" indent="-457200">
              <a:buClr>
                <a:schemeClr val="accent2">
                  <a:lumMod val="75000"/>
                </a:schemeClr>
              </a:buClr>
              <a:buFont typeface="+mj-lt"/>
              <a:buAutoNum type="arabicPeriod"/>
            </a:pPr>
            <a:r>
              <a:rPr lang="en-US" dirty="0">
                <a:latin typeface="Times New Roman" panose="02020603050405020304" pitchFamily="18" charset="0"/>
              </a:rPr>
              <a:t>Images downsized to fit GPU memory, retaining essential details.</a:t>
            </a:r>
          </a:p>
          <a:p>
            <a:pPr marL="461772" indent="-342900"/>
            <a:r>
              <a:rPr lang="en-US" sz="2500" dirty="0">
                <a:latin typeface="Times New Roman" panose="02020603050405020304" pitchFamily="18" charset="0"/>
              </a:rPr>
              <a:t>Training Approach:</a:t>
            </a:r>
          </a:p>
          <a:p>
            <a:pPr marL="868680" lvl="1" indent="-457200">
              <a:buClr>
                <a:schemeClr val="accent2">
                  <a:lumMod val="75000"/>
                </a:schemeClr>
              </a:buClr>
              <a:buFont typeface="+mj-lt"/>
              <a:buAutoNum type="arabicPeriod"/>
            </a:pPr>
            <a:r>
              <a:rPr lang="en-US" sz="2500" dirty="0">
                <a:latin typeface="Times New Roman" panose="02020603050405020304" pitchFamily="18" charset="0"/>
              </a:rPr>
              <a:t>Patch Classifier Pre-training: </a:t>
            </a:r>
            <a:r>
              <a:rPr lang="en-US" dirty="0">
                <a:latin typeface="Times New Roman" panose="02020603050405020304" pitchFamily="18" charset="0"/>
              </a:rPr>
              <a:t>For</a:t>
            </a:r>
            <a:r>
              <a:rPr lang="en-US" sz="2500" dirty="0">
                <a:latin typeface="Times New Roman" panose="02020603050405020304" pitchFamily="18" charset="0"/>
              </a:rPr>
              <a:t> c</a:t>
            </a:r>
            <a:r>
              <a:rPr lang="en-US" dirty="0">
                <a:latin typeface="Times New Roman" panose="02020603050405020304" pitchFamily="18" charset="0"/>
              </a:rPr>
              <a:t>lassification of local image patches accurately.</a:t>
            </a:r>
            <a:r>
              <a:rPr lang="en-US" dirty="0"/>
              <a:t> </a:t>
            </a:r>
            <a:r>
              <a:rPr lang="en-US" dirty="0">
                <a:latin typeface="Times New Roman" panose="02020603050405020304" pitchFamily="18" charset="0"/>
              </a:rPr>
              <a:t>Utilizes a fully annotated dataset with detailed Region of Interest (ROI) information.</a:t>
            </a:r>
          </a:p>
          <a:p>
            <a:pPr marL="1821942" lvl="5" indent="-514350">
              <a:buClr>
                <a:schemeClr val="tx2">
                  <a:lumMod val="60000"/>
                  <a:lumOff val="40000"/>
                </a:schemeClr>
              </a:buClr>
              <a:buFont typeface="+mj-lt"/>
              <a:buAutoNum type="romanUcPeriod"/>
            </a:pPr>
            <a:r>
              <a:rPr lang="en-US" sz="2400" dirty="0">
                <a:latin typeface="Times New Roman" panose="02020603050405020304" pitchFamily="18" charset="0"/>
                <a:cs typeface="Times New Roman" panose="02020603050405020304" pitchFamily="18" charset="0"/>
              </a:rPr>
              <a:t>Extracts local image patches from the mammography images.</a:t>
            </a:r>
          </a:p>
          <a:p>
            <a:pPr marL="1821942" lvl="5" indent="-514350">
              <a:buClr>
                <a:schemeClr val="tx2">
                  <a:lumMod val="60000"/>
                  <a:lumOff val="40000"/>
                </a:schemeClr>
              </a:buClr>
              <a:buFont typeface="+mj-lt"/>
              <a:buAutoNum type="romanUcPeriod"/>
            </a:pPr>
            <a:r>
              <a:rPr lang="en-US" sz="2400" dirty="0">
                <a:latin typeface="Times New Roman" panose="02020603050405020304" pitchFamily="18" charset="0"/>
                <a:cs typeface="Times New Roman" panose="02020603050405020304" pitchFamily="18" charset="0"/>
              </a:rPr>
              <a:t>Trains a model specifically on these patches to learn detailed features associated with cancerous regions.</a:t>
            </a:r>
          </a:p>
          <a:p>
            <a:pPr marL="411480" lvl="1" indent="0">
              <a:buClr>
                <a:schemeClr val="accent2">
                  <a:lumMod val="75000"/>
                </a:schemeClr>
              </a:buClr>
              <a:buNone/>
            </a:pPr>
            <a:r>
              <a:rPr lang="en-US" sz="2500" dirty="0">
                <a:latin typeface="Times New Roman" panose="02020603050405020304" pitchFamily="18" charset="0"/>
              </a:rPr>
              <a:t>    </a:t>
            </a:r>
          </a:p>
        </p:txBody>
      </p:sp>
    </p:spTree>
    <p:extLst>
      <p:ext uri="{BB962C8B-B14F-4D97-AF65-F5344CB8AC3E}">
        <p14:creationId xmlns:p14="http://schemas.microsoft.com/office/powerpoint/2010/main" val="94521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100" dirty="0">
                <a:latin typeface="Times New Roman" panose="02020603050405020304" pitchFamily="18" charset="0"/>
                <a:cs typeface="Times New Roman" panose="02020603050405020304" pitchFamily="18" charset="0"/>
              </a:rPr>
              <a:t>(Contd.)</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14</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a:xfrm>
            <a:off x="278674" y="1214847"/>
            <a:ext cx="11913326" cy="5643153"/>
          </a:xfrm>
        </p:spPr>
        <p:txBody>
          <a:bodyPr>
            <a:normAutofit lnSpcReduction="10000"/>
          </a:bodyPr>
          <a:lstStyle/>
          <a:p>
            <a:pPr marL="576072" indent="-457200">
              <a:buClr>
                <a:schemeClr val="accent2">
                  <a:lumMod val="75000"/>
                </a:schemeClr>
              </a:buClr>
              <a:buSzPct val="90000"/>
              <a:buFont typeface="+mj-lt"/>
              <a:buAutoNum type="arabicPeriod" startAt="2"/>
            </a:pPr>
            <a:r>
              <a:rPr lang="en-US" sz="2500" dirty="0">
                <a:latin typeface="Times New Roman" panose="02020603050405020304" pitchFamily="18" charset="0"/>
              </a:rPr>
              <a:t>Whole Image Classifier Training:</a:t>
            </a:r>
          </a:p>
          <a:p>
            <a:pPr marL="982980" lvl="1" indent="-571500">
              <a:buClr>
                <a:schemeClr val="bg2">
                  <a:lumMod val="75000"/>
                </a:schemeClr>
              </a:buClr>
              <a:buFont typeface="+mj-lt"/>
              <a:buAutoNum type="romanUcPeriod"/>
            </a:pPr>
            <a:r>
              <a:rPr lang="en-US" sz="2500" dirty="0">
                <a:latin typeface="Times New Roman" panose="02020603050405020304" pitchFamily="18" charset="0"/>
              </a:rPr>
              <a:t>Initialization: </a:t>
            </a:r>
            <a:r>
              <a:rPr lang="en-US" dirty="0">
                <a:latin typeface="Times New Roman" panose="02020603050405020304" pitchFamily="18" charset="0"/>
              </a:rPr>
              <a:t>Uses the weights from the pre-trained patch classifier to initialize the whole image classifier.</a:t>
            </a:r>
          </a:p>
          <a:p>
            <a:pPr marL="982980" lvl="1" indent="-571500">
              <a:buClr>
                <a:schemeClr val="bg2">
                  <a:lumMod val="75000"/>
                </a:schemeClr>
              </a:buClr>
              <a:buFont typeface="+mj-lt"/>
              <a:buAutoNum type="romanUcPeriod"/>
            </a:pPr>
            <a:r>
              <a:rPr lang="en-US" sz="2500" dirty="0">
                <a:latin typeface="Times New Roman" panose="02020603050405020304" pitchFamily="18" charset="0"/>
              </a:rPr>
              <a:t>Fine-tuning: </a:t>
            </a:r>
            <a:r>
              <a:rPr lang="en-US" dirty="0">
                <a:latin typeface="Times New Roman" panose="02020603050405020304" pitchFamily="18" charset="0"/>
              </a:rPr>
              <a:t>The whole image classifier is then fine-tuned using larger datasets labeled only with overall cancer status, without specific ROI annotations. This process allows the classifier to generalize from detailed patch-level information to making decisions based on entire images. </a:t>
            </a:r>
          </a:p>
          <a:p>
            <a:pPr marL="411480" lvl="1" indent="0">
              <a:buClr>
                <a:schemeClr val="bg2">
                  <a:lumMod val="75000"/>
                </a:schemeClr>
              </a:buClr>
              <a:buNone/>
            </a:pPr>
            <a:endParaRPr lang="en-US" dirty="0">
              <a:latin typeface="Times New Roman" panose="02020603050405020304" pitchFamily="18" charset="0"/>
            </a:endParaRPr>
          </a:p>
          <a:p>
            <a:pPr marL="576072" indent="-457200">
              <a:buClr>
                <a:schemeClr val="accent2">
                  <a:lumMod val="75000"/>
                </a:schemeClr>
              </a:buClr>
              <a:buSzPct val="90000"/>
              <a:buFont typeface="+mj-lt"/>
              <a:buAutoNum type="arabicPeriod" startAt="3"/>
            </a:pPr>
            <a:r>
              <a:rPr lang="en-US" sz="2500" dirty="0">
                <a:latin typeface="Times New Roman" panose="02020603050405020304" pitchFamily="18" charset="0"/>
              </a:rPr>
              <a:t>End-to-End Approach:</a:t>
            </a:r>
          </a:p>
          <a:p>
            <a:pPr marL="925830" lvl="1" indent="-514350">
              <a:buClr>
                <a:schemeClr val="bg2">
                  <a:lumMod val="75000"/>
                </a:schemeClr>
              </a:buClr>
              <a:buFont typeface="+mj-lt"/>
              <a:buAutoNum type="romanUcPeriod"/>
            </a:pPr>
            <a:r>
              <a:rPr lang="en-US" sz="2600" dirty="0">
                <a:latin typeface="Times New Roman" panose="02020603050405020304" pitchFamily="18" charset="0"/>
              </a:rPr>
              <a:t>Start with a dataset having detailed annotations (ROI) to train a highly specialized patch classifier.</a:t>
            </a:r>
          </a:p>
          <a:p>
            <a:pPr marL="925830" lvl="1" indent="-514350">
              <a:buClr>
                <a:schemeClr val="bg2">
                  <a:lumMod val="75000"/>
                </a:schemeClr>
              </a:buClr>
              <a:buFont typeface="+mj-lt"/>
              <a:buAutoNum type="romanUcPeriod"/>
            </a:pPr>
            <a:r>
              <a:rPr lang="en-US" sz="2600" dirty="0">
                <a:latin typeface="Times New Roman" panose="02020603050405020304" pitchFamily="18" charset="0"/>
              </a:rPr>
              <a:t>Transition to using this specialized knowledge to train on whole images with only overall cancer status labels.</a:t>
            </a:r>
          </a:p>
          <a:p>
            <a:pPr marL="411480" lvl="1" indent="0">
              <a:buClr>
                <a:schemeClr val="accent2">
                  <a:lumMod val="75000"/>
                </a:schemeClr>
              </a:buClr>
              <a:buNone/>
            </a:pPr>
            <a:r>
              <a:rPr lang="en-US" sz="2500" dirty="0">
                <a:latin typeface="Times New Roman" panose="02020603050405020304" pitchFamily="18" charset="0"/>
              </a:rPr>
              <a:t>    </a:t>
            </a:r>
          </a:p>
        </p:txBody>
      </p:sp>
    </p:spTree>
    <p:extLst>
      <p:ext uri="{BB962C8B-B14F-4D97-AF65-F5344CB8AC3E}">
        <p14:creationId xmlns:p14="http://schemas.microsoft.com/office/powerpoint/2010/main" val="38881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100" dirty="0">
                <a:latin typeface="Times New Roman" panose="02020603050405020304" pitchFamily="18" charset="0"/>
                <a:cs typeface="Times New Roman" panose="02020603050405020304" pitchFamily="18" charset="0"/>
              </a:rPr>
              <a:t>(Contd.)</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15</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a:xfrm>
            <a:off x="278674" y="1214847"/>
            <a:ext cx="11913326" cy="5643153"/>
          </a:xfrm>
        </p:spPr>
        <p:txBody>
          <a:bodyPr>
            <a:normAutofit/>
          </a:bodyPr>
          <a:lstStyle/>
          <a:p>
            <a:r>
              <a:rPr lang="en-US" sz="2500" dirty="0">
                <a:latin typeface="Times New Roman" panose="02020603050405020304" pitchFamily="18" charset="0"/>
              </a:rPr>
              <a:t>Model Architecture: </a:t>
            </a:r>
            <a:r>
              <a:rPr lang="en-US" sz="2400" dirty="0">
                <a:latin typeface="Times New Roman" panose="02020603050405020304" pitchFamily="18" charset="0"/>
              </a:rPr>
              <a:t>Combines VGG16 and Resnet50 for improved performance.</a:t>
            </a:r>
          </a:p>
          <a:p>
            <a:pPr marL="118872" indent="0">
              <a:buNone/>
            </a:pPr>
            <a:endParaRPr lang="en-US" sz="2400" dirty="0">
              <a:latin typeface="Times New Roman" panose="02020603050405020304" pitchFamily="18" charset="0"/>
            </a:endParaRPr>
          </a:p>
          <a:p>
            <a:pPr>
              <a:buSzPct val="90000"/>
              <a:buFont typeface="Wingdings" panose="05000000000000000000" pitchFamily="2" charset="2"/>
              <a:buChar char="§"/>
            </a:pPr>
            <a:r>
              <a:rPr lang="en-US" sz="2500" dirty="0">
                <a:latin typeface="Times New Roman" panose="02020603050405020304" pitchFamily="18" charset="0"/>
              </a:rPr>
              <a:t>Transfer Learning:</a:t>
            </a:r>
            <a:endParaRPr lang="en-US" dirty="0">
              <a:latin typeface="Times New Roman" panose="02020603050405020304" pitchFamily="18" charset="0"/>
            </a:endParaRPr>
          </a:p>
          <a:p>
            <a:pPr marL="868680" lvl="1" indent="-457200">
              <a:buClr>
                <a:schemeClr val="accent2">
                  <a:lumMod val="75000"/>
                </a:schemeClr>
              </a:buClr>
              <a:buFont typeface="+mj-lt"/>
              <a:buAutoNum type="arabicPeriod"/>
            </a:pPr>
            <a:r>
              <a:rPr lang="en-US" dirty="0">
                <a:latin typeface="Times New Roman" panose="02020603050405020304" pitchFamily="18" charset="0"/>
              </a:rPr>
              <a:t>Adapts model from digitized film mammography to FFDM.</a:t>
            </a:r>
          </a:p>
          <a:p>
            <a:pPr marL="868680" lvl="1" indent="-457200">
              <a:buClr>
                <a:schemeClr val="accent2">
                  <a:lumMod val="75000"/>
                </a:schemeClr>
              </a:buClr>
              <a:buFont typeface="+mj-lt"/>
              <a:buAutoNum type="arabicPeriod"/>
            </a:pPr>
            <a:r>
              <a:rPr lang="en-US" dirty="0">
                <a:latin typeface="Times New Roman" panose="02020603050405020304" pitchFamily="18" charset="0"/>
              </a:rPr>
              <a:t>Shows that minimum data required to fine-tune the whole image classifier, demonstrating that satisfactory performance can be achieved with a relatively small dataset.</a:t>
            </a:r>
            <a:r>
              <a:rPr lang="en-US" sz="2500" dirty="0">
                <a:latin typeface="Times New Roman" panose="02020603050405020304" pitchFamily="18" charset="0"/>
              </a:rPr>
              <a:t>    </a:t>
            </a:r>
          </a:p>
        </p:txBody>
      </p:sp>
    </p:spTree>
    <p:extLst>
      <p:ext uri="{BB962C8B-B14F-4D97-AF65-F5344CB8AC3E}">
        <p14:creationId xmlns:p14="http://schemas.microsoft.com/office/powerpoint/2010/main" val="159001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Methodology </a:t>
            </a:r>
            <a:r>
              <a:rPr lang="en-AU" sz="2100" dirty="0">
                <a:latin typeface="Times New Roman" panose="02020603050405020304" pitchFamily="18" charset="0"/>
                <a:cs typeface="Times New Roman" panose="02020603050405020304" pitchFamily="18" charset="0"/>
              </a:rPr>
              <a:t>(Contd.)</a:t>
            </a: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16</a:t>
            </a:fld>
            <a:endParaRPr lang="en-US">
              <a:solidFill>
                <a:prstClr val="black">
                  <a:tint val="95000"/>
                </a:prstClr>
              </a:solidFill>
            </a:endParaRPr>
          </a:p>
        </p:txBody>
      </p:sp>
      <p:sp>
        <p:nvSpPr>
          <p:cNvPr id="4" name="Rectangle 3">
            <a:extLst>
              <a:ext uri="{FF2B5EF4-FFF2-40B4-BE49-F238E27FC236}">
                <a16:creationId xmlns:a16="http://schemas.microsoft.com/office/drawing/2014/main" id="{8B12B73A-9D70-4383-903B-1C656B79D59C}"/>
              </a:ext>
            </a:extLst>
          </p:cNvPr>
          <p:cNvSpPr/>
          <p:nvPr/>
        </p:nvSpPr>
        <p:spPr>
          <a:xfrm>
            <a:off x="685800" y="1828800"/>
            <a:ext cx="1981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Collection</a:t>
            </a:r>
          </a:p>
        </p:txBody>
      </p:sp>
      <p:cxnSp>
        <p:nvCxnSpPr>
          <p:cNvPr id="7" name="Straight Arrow Connector 6">
            <a:extLst>
              <a:ext uri="{FF2B5EF4-FFF2-40B4-BE49-F238E27FC236}">
                <a16:creationId xmlns:a16="http://schemas.microsoft.com/office/drawing/2014/main" id="{FE1C1D3A-4986-48EB-AFA3-5830E8D9094B}"/>
              </a:ext>
            </a:extLst>
          </p:cNvPr>
          <p:cNvCxnSpPr>
            <a:stCxn id="4" idx="3"/>
          </p:cNvCxnSpPr>
          <p:nvPr/>
        </p:nvCxnSpPr>
        <p:spPr>
          <a:xfrm>
            <a:off x="2667000" y="2209800"/>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11">
            <a:extLst>
              <a:ext uri="{FF2B5EF4-FFF2-40B4-BE49-F238E27FC236}">
                <a16:creationId xmlns:a16="http://schemas.microsoft.com/office/drawing/2014/main" id="{BB10C32A-A91A-45D9-AF4A-1E2B47051349}"/>
              </a:ext>
            </a:extLst>
          </p:cNvPr>
          <p:cNvSpPr>
            <a:spLocks noGrp="1"/>
          </p:cNvSpPr>
          <p:nvPr>
            <p:ph idx="1"/>
          </p:nvPr>
        </p:nvSpPr>
        <p:spPr/>
        <p:txBody>
          <a:bodyPr/>
          <a:lstStyle/>
          <a:p>
            <a:pPr marL="118872" indent="0">
              <a:buNone/>
            </a:pPr>
            <a:endParaRPr lang="en-US" dirty="0"/>
          </a:p>
        </p:txBody>
      </p:sp>
      <p:sp>
        <p:nvSpPr>
          <p:cNvPr id="13" name="Rectangle 12">
            <a:extLst>
              <a:ext uri="{FF2B5EF4-FFF2-40B4-BE49-F238E27FC236}">
                <a16:creationId xmlns:a16="http://schemas.microsoft.com/office/drawing/2014/main" id="{6B7A8562-5DDE-465F-9E09-A69CF6B32585}"/>
              </a:ext>
            </a:extLst>
          </p:cNvPr>
          <p:cNvSpPr/>
          <p:nvPr/>
        </p:nvSpPr>
        <p:spPr>
          <a:xfrm>
            <a:off x="3581401" y="1793966"/>
            <a:ext cx="3162296" cy="838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0" i="0" dirty="0">
                <a:effectLst/>
                <a:latin typeface="Times New Roman" panose="02020603050405020304" pitchFamily="18" charset="0"/>
                <a:cs typeface="Times New Roman" panose="02020603050405020304" pitchFamily="18" charset="0"/>
              </a:rPr>
              <a:t>Initial Training: Patch Classifiers using ROI Annotations</a:t>
            </a:r>
            <a:endParaRPr lang="en-US"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E83CE998-A7A0-44AC-93A9-FD5F9E3F5C39}"/>
              </a:ext>
            </a:extLst>
          </p:cNvPr>
          <p:cNvCxnSpPr>
            <a:cxnSpLocks/>
          </p:cNvCxnSpPr>
          <p:nvPr/>
        </p:nvCxnSpPr>
        <p:spPr>
          <a:xfrm>
            <a:off x="6743700" y="2209799"/>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F16A6A45-7406-40C2-8E27-D4FD37C354C3}"/>
              </a:ext>
            </a:extLst>
          </p:cNvPr>
          <p:cNvSpPr/>
          <p:nvPr/>
        </p:nvSpPr>
        <p:spPr>
          <a:xfrm>
            <a:off x="7200900" y="1793966"/>
            <a:ext cx="3124199"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0" i="0" dirty="0">
                <a:effectLst/>
                <a:latin typeface="Times New Roman" panose="02020603050405020304" pitchFamily="18" charset="0"/>
                <a:cs typeface="Times New Roman" panose="02020603050405020304" pitchFamily="18" charset="0"/>
              </a:rPr>
              <a:t>Convert to Whole Image Classifier</a:t>
            </a:r>
            <a:endParaRPr lang="en-US"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53B4BC78-0D68-4967-9972-00FF10F6434C}"/>
              </a:ext>
            </a:extLst>
          </p:cNvPr>
          <p:cNvCxnSpPr/>
          <p:nvPr/>
        </p:nvCxnSpPr>
        <p:spPr>
          <a:xfrm>
            <a:off x="8801100" y="2555966"/>
            <a:ext cx="0" cy="838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7DE18FD-5C1A-4CA1-B63F-1289CEDE03AA}"/>
              </a:ext>
            </a:extLst>
          </p:cNvPr>
          <p:cNvSpPr/>
          <p:nvPr/>
        </p:nvSpPr>
        <p:spPr>
          <a:xfrm>
            <a:off x="7200899" y="3431481"/>
            <a:ext cx="3124187" cy="8357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0" i="0" dirty="0">
                <a:effectLst/>
                <a:latin typeface="Times New Roman" panose="02020603050405020304" pitchFamily="18" charset="0"/>
                <a:cs typeface="Times New Roman" panose="02020603050405020304" pitchFamily="18" charset="0"/>
              </a:rPr>
              <a:t>Fine-Tuning on Additional Datasets without ROI Annotations</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3D19995-255F-4D2E-9FDD-928411AEA5BE}"/>
              </a:ext>
            </a:extLst>
          </p:cNvPr>
          <p:cNvSpPr/>
          <p:nvPr/>
        </p:nvSpPr>
        <p:spPr>
          <a:xfrm>
            <a:off x="7391391" y="4909986"/>
            <a:ext cx="2933691"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Evaluation</a:t>
            </a:r>
          </a:p>
        </p:txBody>
      </p:sp>
      <p:sp>
        <p:nvSpPr>
          <p:cNvPr id="22" name="Rectangle 21">
            <a:extLst>
              <a:ext uri="{FF2B5EF4-FFF2-40B4-BE49-F238E27FC236}">
                <a16:creationId xmlns:a16="http://schemas.microsoft.com/office/drawing/2014/main" id="{1E427DD2-64DF-4050-AF53-B14DFD62D8D9}"/>
              </a:ext>
            </a:extLst>
          </p:cNvPr>
          <p:cNvSpPr/>
          <p:nvPr/>
        </p:nvSpPr>
        <p:spPr>
          <a:xfrm>
            <a:off x="1897381" y="4950717"/>
            <a:ext cx="3703319" cy="721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0" i="0" dirty="0">
                <a:effectLst/>
                <a:latin typeface="Times New Roman" panose="02020603050405020304" pitchFamily="18" charset="0"/>
                <a:cs typeface="Times New Roman" panose="02020603050405020304" pitchFamily="18" charset="0"/>
              </a:rPr>
              <a:t>Create Ensemble Model from Best Classifiers</a:t>
            </a:r>
            <a:br>
              <a:rPr lang="en-US" dirty="0"/>
            </a:br>
            <a:endParaRPr lang="en-US" dirty="0"/>
          </a:p>
        </p:txBody>
      </p:sp>
      <p:cxnSp>
        <p:nvCxnSpPr>
          <p:cNvPr id="29" name="Straight Arrow Connector 28">
            <a:extLst>
              <a:ext uri="{FF2B5EF4-FFF2-40B4-BE49-F238E27FC236}">
                <a16:creationId xmlns:a16="http://schemas.microsoft.com/office/drawing/2014/main" id="{25291DE1-E997-43EE-BE41-E7EEF70240E5}"/>
              </a:ext>
            </a:extLst>
          </p:cNvPr>
          <p:cNvCxnSpPr>
            <a:cxnSpLocks/>
          </p:cNvCxnSpPr>
          <p:nvPr/>
        </p:nvCxnSpPr>
        <p:spPr>
          <a:xfrm>
            <a:off x="8839200" y="4267192"/>
            <a:ext cx="0" cy="642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20CE8F3-3AD7-4715-967B-A3AFFD2A823E}"/>
              </a:ext>
            </a:extLst>
          </p:cNvPr>
          <p:cNvCxnSpPr>
            <a:cxnSpLocks/>
            <a:stCxn id="21" idx="1"/>
          </p:cNvCxnSpPr>
          <p:nvPr/>
        </p:nvCxnSpPr>
        <p:spPr>
          <a:xfrm flipH="1" flipV="1">
            <a:off x="5600703" y="5281840"/>
            <a:ext cx="1790688" cy="9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B34888C-D3D6-4B0D-8B20-1D77CD7CAA71}"/>
              </a:ext>
            </a:extLst>
          </p:cNvPr>
          <p:cNvSpPr txBox="1"/>
          <p:nvPr/>
        </p:nvSpPr>
        <p:spPr>
          <a:xfrm>
            <a:off x="3581400" y="6032570"/>
            <a:ext cx="6248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3:  Flowchart of the proposed model (Paper[3])</a:t>
            </a:r>
          </a:p>
        </p:txBody>
      </p:sp>
    </p:spTree>
    <p:extLst>
      <p:ext uri="{BB962C8B-B14F-4D97-AF65-F5344CB8AC3E}">
        <p14:creationId xmlns:p14="http://schemas.microsoft.com/office/powerpoint/2010/main" val="254247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A105-D292-C445-B85F-620D774487F9}"/>
              </a:ext>
            </a:extLst>
          </p:cNvPr>
          <p:cNvSpPr>
            <a:spLocks noGrp="1"/>
          </p:cNvSpPr>
          <p:nvPr>
            <p:ph type="title"/>
          </p:nvPr>
        </p:nvSpPr>
        <p:spPr/>
        <p:txBody>
          <a:bodyPr/>
          <a:lstStyle/>
          <a:p>
            <a:r>
              <a:rPr lang="en-US" dirty="0"/>
              <a:t>Comparative Discussion</a:t>
            </a:r>
            <a:endParaRPr lang="en-AU" dirty="0"/>
          </a:p>
        </p:txBody>
      </p:sp>
      <p:sp>
        <p:nvSpPr>
          <p:cNvPr id="3" name="Slide Number Placeholder 2">
            <a:extLst>
              <a:ext uri="{FF2B5EF4-FFF2-40B4-BE49-F238E27FC236}">
                <a16:creationId xmlns:a16="http://schemas.microsoft.com/office/drawing/2014/main" id="{09FD8A27-FB2E-0EDE-FE95-5230CBCCC2AD}"/>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17</a:t>
            </a:fld>
            <a:endParaRPr lang="en-US">
              <a:solidFill>
                <a:prstClr val="black">
                  <a:tint val="95000"/>
                </a:prstClr>
              </a:solidFill>
            </a:endParaRPr>
          </a:p>
        </p:txBody>
      </p:sp>
      <p:sp>
        <p:nvSpPr>
          <p:cNvPr id="4" name="Content Placeholder 3">
            <a:extLst>
              <a:ext uri="{FF2B5EF4-FFF2-40B4-BE49-F238E27FC236}">
                <a16:creationId xmlns:a16="http://schemas.microsoft.com/office/drawing/2014/main" id="{815A1761-D8C1-5DC3-C98E-EF2E0DA8F455}"/>
              </a:ext>
            </a:extLst>
          </p:cNvPr>
          <p:cNvSpPr>
            <a:spLocks noGrp="1"/>
          </p:cNvSpPr>
          <p:nvPr>
            <p:ph idx="1"/>
          </p:nvPr>
        </p:nvSpPr>
        <p:spPr>
          <a:xfrm>
            <a:off x="278674" y="1143001"/>
            <a:ext cx="11913326" cy="5029200"/>
          </a:xfrm>
        </p:spPr>
        <p:txBody>
          <a:bodyPr/>
          <a:lstStyle/>
          <a:p>
            <a:pPr marL="118872" indent="0">
              <a:buNone/>
            </a:pPr>
            <a:endParaRPr lang="en-AU" dirty="0"/>
          </a:p>
          <a:p>
            <a:endParaRPr lang="en-AU" dirty="0"/>
          </a:p>
        </p:txBody>
      </p:sp>
      <p:graphicFrame>
        <p:nvGraphicFramePr>
          <p:cNvPr id="5" name="Table 5">
            <a:extLst>
              <a:ext uri="{FF2B5EF4-FFF2-40B4-BE49-F238E27FC236}">
                <a16:creationId xmlns:a16="http://schemas.microsoft.com/office/drawing/2014/main" id="{7818C87F-CFFE-4F28-B297-79994AB4686C}"/>
              </a:ext>
            </a:extLst>
          </p:cNvPr>
          <p:cNvGraphicFramePr>
            <a:graphicFrameLocks noGrp="1"/>
          </p:cNvGraphicFramePr>
          <p:nvPr>
            <p:extLst>
              <p:ext uri="{D42A27DB-BD31-4B8C-83A1-F6EECF244321}">
                <p14:modId xmlns:p14="http://schemas.microsoft.com/office/powerpoint/2010/main" val="3782370829"/>
              </p:ext>
            </p:extLst>
          </p:nvPr>
        </p:nvGraphicFramePr>
        <p:xfrm>
          <a:off x="1" y="1524001"/>
          <a:ext cx="12191999" cy="5059680"/>
        </p:xfrm>
        <a:graphic>
          <a:graphicData uri="http://schemas.openxmlformats.org/drawingml/2006/table">
            <a:tbl>
              <a:tblPr firstRow="1" bandRow="1">
                <a:tableStyleId>{21E4AEA4-8DFA-4A89-87EB-49C32662AFE0}</a:tableStyleId>
              </a:tblPr>
              <a:tblGrid>
                <a:gridCol w="2784159">
                  <a:extLst>
                    <a:ext uri="{9D8B030D-6E8A-4147-A177-3AD203B41FA5}">
                      <a16:colId xmlns:a16="http://schemas.microsoft.com/office/drawing/2014/main" val="2456418015"/>
                    </a:ext>
                  </a:extLst>
                </a:gridCol>
                <a:gridCol w="3085147">
                  <a:extLst>
                    <a:ext uri="{9D8B030D-6E8A-4147-A177-3AD203B41FA5}">
                      <a16:colId xmlns:a16="http://schemas.microsoft.com/office/drawing/2014/main" val="4240650502"/>
                    </a:ext>
                  </a:extLst>
                </a:gridCol>
                <a:gridCol w="3093080">
                  <a:extLst>
                    <a:ext uri="{9D8B030D-6E8A-4147-A177-3AD203B41FA5}">
                      <a16:colId xmlns:a16="http://schemas.microsoft.com/office/drawing/2014/main" val="1264625770"/>
                    </a:ext>
                  </a:extLst>
                </a:gridCol>
                <a:gridCol w="3229613">
                  <a:extLst>
                    <a:ext uri="{9D8B030D-6E8A-4147-A177-3AD203B41FA5}">
                      <a16:colId xmlns:a16="http://schemas.microsoft.com/office/drawing/2014/main" val="1779441229"/>
                    </a:ext>
                  </a:extLst>
                </a:gridCol>
              </a:tblGrid>
              <a:tr h="394040">
                <a:tc>
                  <a:txBody>
                    <a:bodyPr/>
                    <a:lstStyle/>
                    <a:p>
                      <a:r>
                        <a:rPr lang="en-US" sz="1600" dirty="0">
                          <a:latin typeface="Times New Roman" panose="02020603050405020304" pitchFamily="18" charset="0"/>
                          <a:cs typeface="Times New Roman" panose="02020603050405020304" pitchFamily="18" charset="0"/>
                        </a:rPr>
                        <a:t>Feature</a:t>
                      </a:r>
                    </a:p>
                  </a:txBody>
                  <a:tcPr/>
                </a:tc>
                <a:tc>
                  <a:txBody>
                    <a:bodyPr/>
                    <a:lstStyle/>
                    <a:p>
                      <a:r>
                        <a:rPr lang="en-US" sz="1600" dirty="0">
                          <a:latin typeface="Times New Roman" panose="02020603050405020304" pitchFamily="18" charset="0"/>
                          <a:cs typeface="Times New Roman" panose="02020603050405020304" pitchFamily="18" charset="0"/>
                        </a:rPr>
                        <a:t>Paper-01 </a:t>
                      </a:r>
                    </a:p>
                  </a:txBody>
                  <a:tcPr/>
                </a:tc>
                <a:tc>
                  <a:txBody>
                    <a:bodyPr/>
                    <a:lstStyle/>
                    <a:p>
                      <a:r>
                        <a:rPr lang="en-US" sz="1600" dirty="0">
                          <a:latin typeface="Times New Roman" panose="02020603050405020304" pitchFamily="18" charset="0"/>
                          <a:cs typeface="Times New Roman" panose="02020603050405020304" pitchFamily="18" charset="0"/>
                        </a:rPr>
                        <a:t>Paper-02</a:t>
                      </a:r>
                    </a:p>
                  </a:txBody>
                  <a:tcPr/>
                </a:tc>
                <a:tc>
                  <a:txBody>
                    <a:bodyPr/>
                    <a:lstStyle/>
                    <a:p>
                      <a:r>
                        <a:rPr lang="en-US" sz="1600" dirty="0">
                          <a:latin typeface="Times New Roman" panose="02020603050405020304" pitchFamily="18" charset="0"/>
                          <a:cs typeface="Times New Roman" panose="02020603050405020304" pitchFamily="18" charset="0"/>
                        </a:rPr>
                        <a:t>Paper-03</a:t>
                      </a:r>
                    </a:p>
                  </a:txBody>
                  <a:tcPr/>
                </a:tc>
                <a:extLst>
                  <a:ext uri="{0D108BD9-81ED-4DB2-BD59-A6C34878D82A}">
                    <a16:rowId xmlns:a16="http://schemas.microsoft.com/office/drawing/2014/main" val="1562916293"/>
                  </a:ext>
                </a:extLst>
              </a:tr>
              <a:tr h="644019">
                <a:tc>
                  <a:txBody>
                    <a:bodyPr/>
                    <a:lstStyle/>
                    <a:p>
                      <a:r>
                        <a:rPr lang="en-US" sz="1600" dirty="0">
                          <a:latin typeface="Times New Roman" panose="02020603050405020304" pitchFamily="18" charset="0"/>
                          <a:cs typeface="Times New Roman" panose="02020603050405020304" pitchFamily="18" charset="0"/>
                        </a:rPr>
                        <a:t>Technology</a:t>
                      </a:r>
                    </a:p>
                  </a:txBody>
                  <a:tcPr/>
                </a:tc>
                <a:tc>
                  <a:txBody>
                    <a:bodyPr/>
                    <a:lstStyle/>
                    <a:p>
                      <a:r>
                        <a:rPr lang="en-US" sz="1600" dirty="0">
                          <a:latin typeface="Times New Roman" panose="02020603050405020304" pitchFamily="18" charset="0"/>
                          <a:cs typeface="Times New Roman" panose="02020603050405020304" pitchFamily="18" charset="0"/>
                        </a:rPr>
                        <a:t>Pretrained CNN models, TensorFlow/</a:t>
                      </a:r>
                      <a:r>
                        <a:rPr lang="en-US" sz="1600" dirty="0" err="1">
                          <a:latin typeface="Times New Roman" panose="02020603050405020304" pitchFamily="18" charset="0"/>
                          <a:cs typeface="Times New Roman" panose="02020603050405020304" pitchFamily="18" charset="0"/>
                        </a:rPr>
                        <a:t>Keras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EfficientNet</a:t>
                      </a:r>
                      <a:r>
                        <a:rPr lang="en-US" sz="1600" dirty="0">
                          <a:latin typeface="Times New Roman" panose="02020603050405020304" pitchFamily="18" charset="0"/>
                          <a:cs typeface="Times New Roman" panose="02020603050405020304" pitchFamily="18" charset="0"/>
                        </a:rPr>
                        <a:t>, TensorFlow/</a:t>
                      </a:r>
                      <a:r>
                        <a:rPr lang="en-US" sz="1600" dirty="0" err="1">
                          <a:latin typeface="Times New Roman" panose="02020603050405020304" pitchFamily="18" charset="0"/>
                          <a:cs typeface="Times New Roman" panose="02020603050405020304" pitchFamily="18" charset="0"/>
                        </a:rPr>
                        <a:t>Keras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Custom patch and whole image classifiers, TensorFlow/</a:t>
                      </a:r>
                      <a:r>
                        <a:rPr lang="en-US" sz="1600" dirty="0" err="1">
                          <a:latin typeface="Times New Roman" panose="02020603050405020304" pitchFamily="18" charset="0"/>
                          <a:cs typeface="Times New Roman" panose="02020603050405020304" pitchFamily="18" charset="0"/>
                        </a:rPr>
                        <a:t>Keras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1656841"/>
                  </a:ext>
                </a:extLst>
              </a:tr>
              <a:tr h="1096075">
                <a:tc>
                  <a:txBody>
                    <a:bodyPr/>
                    <a:lstStyle/>
                    <a:p>
                      <a:r>
                        <a:rPr lang="en-US" sz="1600" dirty="0">
                          <a:latin typeface="Times New Roman" panose="02020603050405020304" pitchFamily="18" charset="0"/>
                          <a:cs typeface="Times New Roman" panose="02020603050405020304" pitchFamily="18" charset="0"/>
                        </a:rPr>
                        <a:t>Dataset</a:t>
                      </a:r>
                    </a:p>
                  </a:txBody>
                  <a:tcPr/>
                </a:tc>
                <a:tc>
                  <a:txBody>
                    <a:bodyPr/>
                    <a:lstStyle/>
                    <a:p>
                      <a:r>
                        <a:rPr lang="en-US" sz="1600" dirty="0">
                          <a:latin typeface="Times New Roman" panose="02020603050405020304" pitchFamily="18" charset="0"/>
                          <a:cs typeface="Times New Roman" panose="02020603050405020304" pitchFamily="18" charset="0"/>
                        </a:rPr>
                        <a:t>Public mammography datasets</a:t>
                      </a:r>
                    </a:p>
                  </a:txBody>
                  <a:tcPr/>
                </a:tc>
                <a:tc>
                  <a:txBody>
                    <a:bodyPr/>
                    <a:lstStyle/>
                    <a:p>
                      <a:r>
                        <a:rPr lang="en-US" sz="1600" dirty="0">
                          <a:latin typeface="Times New Roman" panose="02020603050405020304" pitchFamily="18" charset="0"/>
                          <a:cs typeface="Times New Roman" panose="02020603050405020304" pitchFamily="18" charset="0"/>
                        </a:rPr>
                        <a:t>CBIS-DDSM dataset</a:t>
                      </a:r>
                    </a:p>
                  </a:txBody>
                  <a:tcPr/>
                </a:tc>
                <a:tc>
                  <a:txBody>
                    <a:bodyPr/>
                    <a:lstStyle/>
                    <a:p>
                      <a:r>
                        <a:rPr lang="en-US" sz="1600" dirty="0">
                          <a:latin typeface="Times New Roman" panose="02020603050405020304" pitchFamily="18" charset="0"/>
                          <a:cs typeface="Times New Roman" panose="02020603050405020304" pitchFamily="18" charset="0"/>
                        </a:rPr>
                        <a:t>Large public digitized film mammography database, transferred to a smaller public FFDM database</a:t>
                      </a:r>
                    </a:p>
                  </a:txBody>
                  <a:tcPr/>
                </a:tc>
                <a:extLst>
                  <a:ext uri="{0D108BD9-81ED-4DB2-BD59-A6C34878D82A}">
                    <a16:rowId xmlns:a16="http://schemas.microsoft.com/office/drawing/2014/main" val="818821606"/>
                  </a:ext>
                </a:extLst>
              </a:tr>
              <a:tr h="845010">
                <a:tc>
                  <a:txBody>
                    <a:bodyPr/>
                    <a:lstStyle/>
                    <a:p>
                      <a:r>
                        <a:rPr lang="en-US" sz="1600" dirty="0">
                          <a:latin typeface="Times New Roman" panose="02020603050405020304" pitchFamily="18" charset="0"/>
                          <a:cs typeface="Times New Roman" panose="02020603050405020304" pitchFamily="18" charset="0"/>
                        </a:rPr>
                        <a:t>Preprocessing</a:t>
                      </a:r>
                    </a:p>
                  </a:txBody>
                  <a:tcPr/>
                </a:tc>
                <a:tc>
                  <a:txBody>
                    <a:bodyPr/>
                    <a:lstStyle/>
                    <a:p>
                      <a:r>
                        <a:rPr lang="en-US" sz="1600" dirty="0">
                          <a:latin typeface="Times New Roman" panose="02020603050405020304" pitchFamily="18" charset="0"/>
                          <a:cs typeface="Times New Roman" panose="02020603050405020304" pitchFamily="18" charset="0"/>
                        </a:rPr>
                        <a:t>Resizing, RGB conversion</a:t>
                      </a:r>
                    </a:p>
                  </a:txBody>
                  <a:tcPr/>
                </a:tc>
                <a:tc>
                  <a:txBody>
                    <a:bodyPr/>
                    <a:lstStyle/>
                    <a:p>
                      <a:r>
                        <a:rPr lang="en-US" sz="1600" dirty="0">
                          <a:latin typeface="Times New Roman" panose="02020603050405020304" pitchFamily="18" charset="0"/>
                          <a:cs typeface="Times New Roman" panose="02020603050405020304" pitchFamily="18" charset="0"/>
                        </a:rPr>
                        <a:t>Standard image preprocessing techniques to enhance quality</a:t>
                      </a:r>
                    </a:p>
                  </a:txBody>
                  <a:tcPr/>
                </a:tc>
                <a:tc>
                  <a:txBody>
                    <a:bodyPr/>
                    <a:lstStyle/>
                    <a:p>
                      <a:r>
                        <a:rPr lang="en-US" sz="1600" dirty="0">
                          <a:latin typeface="Times New Roman" panose="02020603050405020304" pitchFamily="18" charset="0"/>
                          <a:cs typeface="Times New Roman" panose="02020603050405020304" pitchFamily="18" charset="0"/>
                        </a:rPr>
                        <a:t>Initial pre-training on local image patches with ROI annotations</a:t>
                      </a:r>
                    </a:p>
                  </a:txBody>
                  <a:tcPr/>
                </a:tc>
                <a:extLst>
                  <a:ext uri="{0D108BD9-81ED-4DB2-BD59-A6C34878D82A}">
                    <a16:rowId xmlns:a16="http://schemas.microsoft.com/office/drawing/2014/main" val="2114919213"/>
                  </a:ext>
                </a:extLst>
              </a:tr>
              <a:tr h="591507">
                <a:tc>
                  <a:txBody>
                    <a:bodyPr/>
                    <a:lstStyle/>
                    <a:p>
                      <a:r>
                        <a:rPr lang="en-US" sz="1600" dirty="0">
                          <a:latin typeface="Times New Roman" panose="02020603050405020304" pitchFamily="18" charset="0"/>
                          <a:cs typeface="Times New Roman" panose="02020603050405020304" pitchFamily="18" charset="0"/>
                        </a:rPr>
                        <a:t>Model Architecture</a:t>
                      </a:r>
                    </a:p>
                  </a:txBody>
                  <a:tcPr/>
                </a:tc>
                <a:tc>
                  <a:txBody>
                    <a:bodyPr/>
                    <a:lstStyle/>
                    <a:p>
                      <a:r>
                        <a:rPr lang="en-US" sz="1600" dirty="0">
                          <a:latin typeface="Times New Roman" panose="02020603050405020304" pitchFamily="18" charset="0"/>
                          <a:cs typeface="Times New Roman" panose="02020603050405020304" pitchFamily="18" charset="0"/>
                        </a:rPr>
                        <a:t>Pretrained CNN models</a:t>
                      </a:r>
                    </a:p>
                  </a:txBody>
                  <a:tcPr/>
                </a:tc>
                <a:tc>
                  <a:txBody>
                    <a:bodyPr/>
                    <a:lstStyle/>
                    <a:p>
                      <a:r>
                        <a:rPr lang="en-US" sz="1600" dirty="0" err="1">
                          <a:latin typeface="Times New Roman" panose="02020603050405020304" pitchFamily="18" charset="0"/>
                          <a:cs typeface="Times New Roman" panose="02020603050405020304" pitchFamily="18" charset="0"/>
                        </a:rPr>
                        <a:t>EfficientNet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Initial patch classifier followed by whole image classifier</a:t>
                      </a:r>
                    </a:p>
                  </a:txBody>
                  <a:tcPr/>
                </a:tc>
                <a:extLst>
                  <a:ext uri="{0D108BD9-81ED-4DB2-BD59-A6C34878D82A}">
                    <a16:rowId xmlns:a16="http://schemas.microsoft.com/office/drawing/2014/main" val="1331716358"/>
                  </a:ext>
                </a:extLst>
              </a:tr>
              <a:tr h="845010">
                <a:tc>
                  <a:txBody>
                    <a:bodyPr/>
                    <a:lstStyle/>
                    <a:p>
                      <a:r>
                        <a:rPr lang="en-US" sz="1600" dirty="0">
                          <a:latin typeface="Times New Roman" panose="02020603050405020304" pitchFamily="18" charset="0"/>
                          <a:cs typeface="Times New Roman" panose="02020603050405020304" pitchFamily="18" charset="0"/>
                        </a:rPr>
                        <a:t>Training Approach</a:t>
                      </a:r>
                    </a:p>
                  </a:txBody>
                  <a:tcPr/>
                </a:tc>
                <a:tc>
                  <a:txBody>
                    <a:bodyPr/>
                    <a:lstStyle/>
                    <a:p>
                      <a:r>
                        <a:rPr lang="en-US" sz="1600" dirty="0">
                          <a:latin typeface="Times New Roman" panose="02020603050405020304" pitchFamily="18" charset="0"/>
                          <a:cs typeface="Times New Roman" panose="02020603050405020304" pitchFamily="18" charset="0"/>
                        </a:rPr>
                        <a:t>Transfer learning with fine-tuning</a:t>
                      </a:r>
                    </a:p>
                  </a:txBody>
                  <a:tcPr/>
                </a:tc>
                <a:tc>
                  <a:txBody>
                    <a:bodyPr/>
                    <a:lstStyle/>
                    <a:p>
                      <a:r>
                        <a:rPr lang="en-US" sz="1600" dirty="0">
                          <a:latin typeface="Times New Roman" panose="02020603050405020304" pitchFamily="18" charset="0"/>
                          <a:cs typeface="Times New Roman" panose="02020603050405020304" pitchFamily="18" charset="0"/>
                        </a:rPr>
                        <a:t>Transfer learning from ImageNet pretrained models</a:t>
                      </a:r>
                    </a:p>
                  </a:txBody>
                  <a:tcPr/>
                </a:tc>
                <a:tc>
                  <a:txBody>
                    <a:bodyPr/>
                    <a:lstStyle/>
                    <a:p>
                      <a:r>
                        <a:rPr lang="en-US" sz="1600" dirty="0">
                          <a:latin typeface="Times New Roman" panose="02020603050405020304" pitchFamily="18" charset="0"/>
                          <a:cs typeface="Times New Roman" panose="02020603050405020304" pitchFamily="18" charset="0"/>
                        </a:rPr>
                        <a:t>Transfer learning from patch classifier to whole image classifier</a:t>
                      </a:r>
                    </a:p>
                  </a:txBody>
                  <a:tcPr/>
                </a:tc>
                <a:extLst>
                  <a:ext uri="{0D108BD9-81ED-4DB2-BD59-A6C34878D82A}">
                    <a16:rowId xmlns:a16="http://schemas.microsoft.com/office/drawing/2014/main" val="2320016783"/>
                  </a:ext>
                </a:extLst>
              </a:tr>
              <a:tr h="644019">
                <a:tc>
                  <a:txBody>
                    <a:bodyPr/>
                    <a:lstStyle/>
                    <a:p>
                      <a:r>
                        <a:rPr lang="en-US" sz="1600" dirty="0">
                          <a:latin typeface="Times New Roman" panose="02020603050405020304" pitchFamily="18" charset="0"/>
                          <a:cs typeface="Times New Roman" panose="02020603050405020304" pitchFamily="18" charset="0"/>
                        </a:rPr>
                        <a:t>Evaluation Metrics</a:t>
                      </a:r>
                    </a:p>
                  </a:txBody>
                  <a:tcPr/>
                </a:tc>
                <a:tc>
                  <a:txBody>
                    <a:bodyPr/>
                    <a:lstStyle/>
                    <a:p>
                      <a:r>
                        <a:rPr lang="en-US" sz="1600" dirty="0">
                          <a:latin typeface="Times New Roman" panose="02020603050405020304" pitchFamily="18" charset="0"/>
                          <a:cs typeface="Times New Roman" panose="02020603050405020304" pitchFamily="18" charset="0"/>
                        </a:rPr>
                        <a:t>Accuracy, Sensitivity, Specificity</a:t>
                      </a:r>
                    </a:p>
                  </a:txBody>
                  <a:tcPr/>
                </a:tc>
                <a:tc>
                  <a:txBody>
                    <a:bodyPr/>
                    <a:lstStyle/>
                    <a:p>
                      <a:r>
                        <a:rPr lang="en-US" sz="1600" dirty="0">
                          <a:latin typeface="Times New Roman" panose="02020603050405020304" pitchFamily="18" charset="0"/>
                          <a:cs typeface="Times New Roman" panose="02020603050405020304" pitchFamily="18" charset="0"/>
                        </a:rPr>
                        <a:t>Accuracy , AUC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Accuracy, Sensitivity, Specificity</a:t>
                      </a:r>
                    </a:p>
                  </a:txBody>
                  <a:tcPr/>
                </a:tc>
                <a:extLst>
                  <a:ext uri="{0D108BD9-81ED-4DB2-BD59-A6C34878D82A}">
                    <a16:rowId xmlns:a16="http://schemas.microsoft.com/office/drawing/2014/main" val="3510834081"/>
                  </a:ext>
                </a:extLst>
              </a:tr>
            </a:tbl>
          </a:graphicData>
        </a:graphic>
      </p:graphicFrame>
      <p:sp>
        <p:nvSpPr>
          <p:cNvPr id="6" name="TextBox 5">
            <a:extLst>
              <a:ext uri="{FF2B5EF4-FFF2-40B4-BE49-F238E27FC236}">
                <a16:creationId xmlns:a16="http://schemas.microsoft.com/office/drawing/2014/main" id="{DBA50A0D-2D89-4FA4-A4C9-7ED2163A3D68}"/>
              </a:ext>
            </a:extLst>
          </p:cNvPr>
          <p:cNvSpPr txBox="1"/>
          <p:nvPr/>
        </p:nvSpPr>
        <p:spPr>
          <a:xfrm>
            <a:off x="4648200" y="1179100"/>
            <a:ext cx="37337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Table-3: Comparative Discussion</a:t>
            </a:r>
          </a:p>
        </p:txBody>
      </p:sp>
    </p:spTree>
    <p:extLst>
      <p:ext uri="{BB962C8B-B14F-4D97-AF65-F5344CB8AC3E}">
        <p14:creationId xmlns:p14="http://schemas.microsoft.com/office/powerpoint/2010/main" val="2816189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7EFC-8484-3A2C-F59D-FC3655D28378}"/>
              </a:ext>
            </a:extLst>
          </p:cNvPr>
          <p:cNvSpPr>
            <a:spLocks noGrp="1"/>
          </p:cNvSpPr>
          <p:nvPr>
            <p:ph type="title"/>
          </p:nvPr>
        </p:nvSpPr>
        <p:spPr/>
        <p:txBody>
          <a:bodyPr/>
          <a:lstStyle/>
          <a:p>
            <a:r>
              <a:rPr lang="en-US" dirty="0"/>
              <a:t>Result Analysis and Comparison</a:t>
            </a:r>
            <a:endParaRPr lang="en-AU" dirty="0"/>
          </a:p>
        </p:txBody>
      </p:sp>
      <p:sp>
        <p:nvSpPr>
          <p:cNvPr id="3" name="Slide Number Placeholder 2">
            <a:extLst>
              <a:ext uri="{FF2B5EF4-FFF2-40B4-BE49-F238E27FC236}">
                <a16:creationId xmlns:a16="http://schemas.microsoft.com/office/drawing/2014/main" id="{64A0E683-C4C4-5D82-0AB1-6D3EBF048ABB}"/>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18</a:t>
            </a:fld>
            <a:endParaRPr lang="en-US">
              <a:solidFill>
                <a:prstClr val="black">
                  <a:tint val="95000"/>
                </a:prstClr>
              </a:solidFill>
            </a:endParaRPr>
          </a:p>
        </p:txBody>
      </p:sp>
      <p:graphicFrame>
        <p:nvGraphicFramePr>
          <p:cNvPr id="7" name="Table 7">
            <a:extLst>
              <a:ext uri="{FF2B5EF4-FFF2-40B4-BE49-F238E27FC236}">
                <a16:creationId xmlns:a16="http://schemas.microsoft.com/office/drawing/2014/main" id="{4020EE61-D049-40CF-94D0-27F7EE008671}"/>
              </a:ext>
            </a:extLst>
          </p:cNvPr>
          <p:cNvGraphicFramePr>
            <a:graphicFrameLocks noGrp="1"/>
          </p:cNvGraphicFramePr>
          <p:nvPr>
            <p:ph idx="1"/>
            <p:extLst>
              <p:ext uri="{D42A27DB-BD31-4B8C-83A1-F6EECF244321}">
                <p14:modId xmlns:p14="http://schemas.microsoft.com/office/powerpoint/2010/main" val="1186193312"/>
              </p:ext>
            </p:extLst>
          </p:nvPr>
        </p:nvGraphicFramePr>
        <p:xfrm>
          <a:off x="0" y="1524001"/>
          <a:ext cx="12115800" cy="4781331"/>
        </p:xfrm>
        <a:graphic>
          <a:graphicData uri="http://schemas.openxmlformats.org/drawingml/2006/table">
            <a:tbl>
              <a:tblPr firstRow="1" bandRow="1">
                <a:tableStyleId>{21E4AEA4-8DFA-4A89-87EB-49C32662AFE0}</a:tableStyleId>
              </a:tblPr>
              <a:tblGrid>
                <a:gridCol w="1431283">
                  <a:extLst>
                    <a:ext uri="{9D8B030D-6E8A-4147-A177-3AD203B41FA5}">
                      <a16:colId xmlns:a16="http://schemas.microsoft.com/office/drawing/2014/main" val="2791428000"/>
                    </a:ext>
                  </a:extLst>
                </a:gridCol>
                <a:gridCol w="4016166">
                  <a:extLst>
                    <a:ext uri="{9D8B030D-6E8A-4147-A177-3AD203B41FA5}">
                      <a16:colId xmlns:a16="http://schemas.microsoft.com/office/drawing/2014/main" val="1342752682"/>
                    </a:ext>
                  </a:extLst>
                </a:gridCol>
                <a:gridCol w="3208478">
                  <a:extLst>
                    <a:ext uri="{9D8B030D-6E8A-4147-A177-3AD203B41FA5}">
                      <a16:colId xmlns:a16="http://schemas.microsoft.com/office/drawing/2014/main" val="3707980489"/>
                    </a:ext>
                  </a:extLst>
                </a:gridCol>
                <a:gridCol w="3459873">
                  <a:extLst>
                    <a:ext uri="{9D8B030D-6E8A-4147-A177-3AD203B41FA5}">
                      <a16:colId xmlns:a16="http://schemas.microsoft.com/office/drawing/2014/main" val="2039556627"/>
                    </a:ext>
                  </a:extLst>
                </a:gridCol>
              </a:tblGrid>
              <a:tr h="322469">
                <a:tc>
                  <a:txBody>
                    <a:bodyPr/>
                    <a:lstStyle/>
                    <a:p>
                      <a:r>
                        <a:rPr lang="en-US" dirty="0">
                          <a:latin typeface="Times New Roman" panose="02020603050405020304" pitchFamily="18" charset="0"/>
                          <a:cs typeface="Times New Roman" panose="02020603050405020304" pitchFamily="18" charset="0"/>
                        </a:rPr>
                        <a:t>Aspect</a:t>
                      </a:r>
                    </a:p>
                  </a:txBody>
                  <a:tcPr/>
                </a:tc>
                <a:tc>
                  <a:txBody>
                    <a:bodyPr/>
                    <a:lstStyle/>
                    <a:p>
                      <a:r>
                        <a:rPr lang="en-US" dirty="0">
                          <a:latin typeface="Times New Roman" panose="02020603050405020304" pitchFamily="18" charset="0"/>
                          <a:cs typeface="Times New Roman" panose="02020603050405020304" pitchFamily="18" charset="0"/>
                        </a:rPr>
                        <a:t>Paper-01</a:t>
                      </a:r>
                    </a:p>
                  </a:txBody>
                  <a:tcPr/>
                </a:tc>
                <a:tc>
                  <a:txBody>
                    <a:bodyPr/>
                    <a:lstStyle/>
                    <a:p>
                      <a:r>
                        <a:rPr lang="en-US" dirty="0">
                          <a:latin typeface="Times New Roman" panose="02020603050405020304" pitchFamily="18" charset="0"/>
                          <a:cs typeface="Times New Roman" panose="02020603050405020304" pitchFamily="18" charset="0"/>
                        </a:rPr>
                        <a:t>Paper-02</a:t>
                      </a:r>
                    </a:p>
                  </a:txBody>
                  <a:tcPr/>
                </a:tc>
                <a:tc>
                  <a:txBody>
                    <a:bodyPr/>
                    <a:lstStyle/>
                    <a:p>
                      <a:r>
                        <a:rPr lang="en-US" dirty="0">
                          <a:latin typeface="Times New Roman" panose="02020603050405020304" pitchFamily="18" charset="0"/>
                          <a:cs typeface="Times New Roman" panose="02020603050405020304" pitchFamily="18" charset="0"/>
                        </a:rPr>
                        <a:t>Paper-03</a:t>
                      </a:r>
                    </a:p>
                  </a:txBody>
                  <a:tcPr/>
                </a:tc>
                <a:extLst>
                  <a:ext uri="{0D108BD9-81ED-4DB2-BD59-A6C34878D82A}">
                    <a16:rowId xmlns:a16="http://schemas.microsoft.com/office/drawing/2014/main" val="328444084"/>
                  </a:ext>
                </a:extLst>
              </a:tr>
              <a:tr h="1878768">
                <a:tc>
                  <a:txBody>
                    <a:bodyPr/>
                    <a:lstStyle/>
                    <a:p>
                      <a:r>
                        <a:rPr lang="en-US" sz="1600" dirty="0">
                          <a:latin typeface="Times New Roman" panose="02020603050405020304" pitchFamily="18" charset="0"/>
                          <a:cs typeface="Times New Roman" panose="02020603050405020304" pitchFamily="18" charset="0"/>
                        </a:rPr>
                        <a:t>Performance Metrics</a:t>
                      </a:r>
                    </a:p>
                  </a:txBody>
                  <a:tcPr/>
                </a:tc>
                <a:tc>
                  <a:txBody>
                    <a:bodyPr/>
                    <a:lstStyle/>
                    <a:p>
                      <a:r>
                        <a:rPr lang="en-US" sz="1600" dirty="0">
                          <a:latin typeface="Times New Roman" panose="02020603050405020304" pitchFamily="18" charset="0"/>
                          <a:cs typeface="Times New Roman" panose="02020603050405020304" pitchFamily="18" charset="0"/>
                        </a:rPr>
                        <a:t>Accuracy: 98.96% , Sensitivity: 97.83%, Specificity: 99.13% , Precision: 97.35% , F-score: 97.66% ,AUC: 0.995</a:t>
                      </a:r>
                    </a:p>
                  </a:txBody>
                  <a:tcPr/>
                </a:tc>
                <a:tc>
                  <a:txBody>
                    <a:bodyPr/>
                    <a:lstStyle/>
                    <a:p>
                      <a:r>
                        <a:rPr lang="en-US" sz="1600" dirty="0" err="1">
                          <a:latin typeface="Times New Roman" panose="02020603050405020304" pitchFamily="18" charset="0"/>
                          <a:cs typeface="Times New Roman" panose="02020603050405020304" pitchFamily="18" charset="0"/>
                        </a:rPr>
                        <a:t>EfficientNet</a:t>
                      </a:r>
                      <a:r>
                        <a:rPr lang="en-US" sz="1600" dirty="0">
                          <a:latin typeface="Times New Roman" panose="02020603050405020304" pitchFamily="18" charset="0"/>
                          <a:cs typeface="Times New Roman" panose="02020603050405020304" pitchFamily="18" charset="0"/>
                        </a:rPr>
                        <a:t> achieved an AUC of 0.92, indicating high performance in distinguishing between malignant and benign cases.</a:t>
                      </a:r>
                    </a:p>
                  </a:txBody>
                  <a:tcPr/>
                </a:tc>
                <a:tc>
                  <a:txBody>
                    <a:bodyPr/>
                    <a:lstStyle/>
                    <a:p>
                      <a:r>
                        <a:rPr lang="en-US" sz="1600" dirty="0">
                          <a:latin typeface="Times New Roman" panose="02020603050405020304" pitchFamily="18" charset="0"/>
                          <a:cs typeface="Times New Roman" panose="02020603050405020304" pitchFamily="18" charset="0"/>
                        </a:rPr>
                        <a:t>CBIS-DDSM: Best single model AUC: 0.88, Four-model averaging AUC: 0.91, Sensitivity: 86.1%, Specificity: 80.1% , </a:t>
                      </a:r>
                      <a:r>
                        <a:rPr lang="en-US" sz="1600" dirty="0" err="1">
                          <a:latin typeface="Times New Roman" panose="02020603050405020304" pitchFamily="18" charset="0"/>
                          <a:cs typeface="Times New Roman" panose="02020603050405020304" pitchFamily="18" charset="0"/>
                        </a:rPr>
                        <a:t>INbreast</a:t>
                      </a:r>
                      <a:r>
                        <a:rPr lang="en-US" sz="1600" dirty="0">
                          <a:latin typeface="Times New Roman" panose="02020603050405020304" pitchFamily="18" charset="0"/>
                          <a:cs typeface="Times New Roman" panose="02020603050405020304" pitchFamily="18" charset="0"/>
                        </a:rPr>
                        <a:t>: Best single model AUC: 0.95, Four-model averaging AUC: 0.98, Sensitivity: 86.7%, Specificity: 96.1%</a:t>
                      </a:r>
                    </a:p>
                  </a:txBody>
                  <a:tcPr/>
                </a:tc>
                <a:extLst>
                  <a:ext uri="{0D108BD9-81ED-4DB2-BD59-A6C34878D82A}">
                    <a16:rowId xmlns:a16="http://schemas.microsoft.com/office/drawing/2014/main" val="815779224"/>
                  </a:ext>
                </a:extLst>
              </a:tr>
              <a:tr h="976959">
                <a:tc>
                  <a:txBody>
                    <a:bodyPr/>
                    <a:lstStyle/>
                    <a:p>
                      <a:r>
                        <a:rPr lang="en-US" sz="1600" dirty="0">
                          <a:latin typeface="Times New Roman" panose="02020603050405020304" pitchFamily="18" charset="0"/>
                          <a:cs typeface="Times New Roman" panose="02020603050405020304" pitchFamily="18" charset="0"/>
                        </a:rPr>
                        <a:t>Strengths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Utilizes pre-trained models to leverage existing knowledge, improving performance with limited training data.</a:t>
                      </a:r>
                    </a:p>
                    <a:p>
                      <a:endParaRPr lang="en-US" sz="16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1600" dirty="0">
                          <a:latin typeface="Times New Roman" panose="02020603050405020304" pitchFamily="18" charset="0"/>
                          <a:cs typeface="Times New Roman" panose="02020603050405020304" pitchFamily="18" charset="0"/>
                        </a:rPr>
                        <a:t>Efficient optimization and learning rate scheduling methods lead to faster convergence and better generalization.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Uses multiple models together and improved predictions to increase accuracy and reliability.</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5173130"/>
                  </a:ext>
                </a:extLst>
              </a:tr>
              <a:tr h="1470003">
                <a:tc>
                  <a:txBody>
                    <a:bodyPr/>
                    <a:lstStyle/>
                    <a:p>
                      <a:r>
                        <a:rPr lang="en-US" sz="1600" dirty="0">
                          <a:latin typeface="Times New Roman" panose="02020603050405020304" pitchFamily="18" charset="0"/>
                          <a:cs typeface="Times New Roman" panose="02020603050405020304" pitchFamily="18" charset="0"/>
                        </a:rPr>
                        <a:t>Weaknesses</a:t>
                      </a:r>
                    </a:p>
                  </a:txBody>
                  <a:tcPr/>
                </a:tc>
                <a:tc>
                  <a:txBody>
                    <a:bodyPr/>
                    <a:lstStyle/>
                    <a:p>
                      <a:r>
                        <a:rPr lang="en-US" sz="1600" dirty="0">
                          <a:latin typeface="Times New Roman" panose="02020603050405020304" pitchFamily="18" charset="0"/>
                          <a:cs typeface="Times New Roman" panose="02020603050405020304" pitchFamily="18" charset="0"/>
                        </a:rPr>
                        <a:t>Potentially limited by the scope of the pre-trained model's original dataset, may not capture all nuances of mammography images.</a:t>
                      </a:r>
                    </a:p>
                  </a:txBody>
                  <a:tcPr/>
                </a:tc>
                <a:tc>
                  <a:txBody>
                    <a:bodyPr/>
                    <a:lstStyle/>
                    <a:p>
                      <a:pPr marL="0" indent="0">
                        <a:buNone/>
                      </a:pPr>
                      <a:r>
                        <a:rPr lang="en-US" sz="1600" dirty="0">
                          <a:latin typeface="Times New Roman" panose="02020603050405020304" pitchFamily="18" charset="0"/>
                          <a:cs typeface="Times New Roman" panose="02020603050405020304" pitchFamily="18" charset="0"/>
                        </a:rPr>
                        <a:t>May require fine-tuning of learning rate schedules and weight decay parameters for optimal performance in specific datasets.</a:t>
                      </a:r>
                    </a:p>
                  </a:txBody>
                  <a:tcPr/>
                </a:tc>
                <a:tc>
                  <a:txBody>
                    <a:bodyPr/>
                    <a:lstStyle/>
                    <a:p>
                      <a:r>
                        <a:rPr lang="en-US" sz="1600" dirty="0">
                          <a:latin typeface="Times New Roman" panose="02020603050405020304" pitchFamily="18" charset="0"/>
                          <a:cs typeface="Times New Roman" panose="02020603050405020304" pitchFamily="18" charset="0"/>
                        </a:rPr>
                        <a:t>Patch classifiers may struggle with smaller patch sets and exhibit variability in patch vs. image-level classification performance.</a:t>
                      </a:r>
                    </a:p>
                  </a:txBody>
                  <a:tcPr/>
                </a:tc>
                <a:extLst>
                  <a:ext uri="{0D108BD9-81ED-4DB2-BD59-A6C34878D82A}">
                    <a16:rowId xmlns:a16="http://schemas.microsoft.com/office/drawing/2014/main" val="2098356942"/>
                  </a:ext>
                </a:extLst>
              </a:tr>
            </a:tbl>
          </a:graphicData>
        </a:graphic>
      </p:graphicFrame>
      <p:sp>
        <p:nvSpPr>
          <p:cNvPr id="4" name="TextBox 3">
            <a:extLst>
              <a:ext uri="{FF2B5EF4-FFF2-40B4-BE49-F238E27FC236}">
                <a16:creationId xmlns:a16="http://schemas.microsoft.com/office/drawing/2014/main" id="{39DC65E5-DFBD-43F8-A172-10D686A39EBF}"/>
              </a:ext>
            </a:extLst>
          </p:cNvPr>
          <p:cNvSpPr txBox="1"/>
          <p:nvPr/>
        </p:nvSpPr>
        <p:spPr>
          <a:xfrm>
            <a:off x="3810000" y="1154669"/>
            <a:ext cx="5410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Table-4:   Result Analysis and Comparison</a:t>
            </a:r>
          </a:p>
        </p:txBody>
      </p:sp>
    </p:spTree>
    <p:extLst>
      <p:ext uri="{BB962C8B-B14F-4D97-AF65-F5344CB8AC3E}">
        <p14:creationId xmlns:p14="http://schemas.microsoft.com/office/powerpoint/2010/main" val="265945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81E6-4678-1667-10F8-21A03D8A954E}"/>
              </a:ext>
            </a:extLst>
          </p:cNvPr>
          <p:cNvSpPr>
            <a:spLocks noGrp="1"/>
          </p:cNvSpPr>
          <p:nvPr>
            <p:ph type="title"/>
          </p:nvPr>
        </p:nvSpPr>
        <p:spPr/>
        <p:txBody>
          <a:bodyPr/>
          <a:lstStyle/>
          <a:p>
            <a:r>
              <a:rPr lang="en-US" dirty="0"/>
              <a:t>Findings</a:t>
            </a:r>
            <a:endParaRPr lang="en-AU" dirty="0"/>
          </a:p>
        </p:txBody>
      </p:sp>
      <p:sp>
        <p:nvSpPr>
          <p:cNvPr id="3" name="Slide Number Placeholder 2">
            <a:extLst>
              <a:ext uri="{FF2B5EF4-FFF2-40B4-BE49-F238E27FC236}">
                <a16:creationId xmlns:a16="http://schemas.microsoft.com/office/drawing/2014/main" id="{FBB590A5-A125-02E5-E2BD-9256CFD3345E}"/>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19</a:t>
            </a:fld>
            <a:endParaRPr lang="en-US">
              <a:solidFill>
                <a:prstClr val="black">
                  <a:tint val="95000"/>
                </a:prstClr>
              </a:solidFill>
            </a:endParaRPr>
          </a:p>
        </p:txBody>
      </p:sp>
      <p:sp>
        <p:nvSpPr>
          <p:cNvPr id="5" name="Content Placeholder 3">
            <a:extLst>
              <a:ext uri="{FF2B5EF4-FFF2-40B4-BE49-F238E27FC236}">
                <a16:creationId xmlns:a16="http://schemas.microsoft.com/office/drawing/2014/main" id="{99B5005C-9B46-D7D6-11DA-0F1F7E8366D3}"/>
              </a:ext>
            </a:extLst>
          </p:cNvPr>
          <p:cNvSpPr>
            <a:spLocks noGrp="1"/>
          </p:cNvSpPr>
          <p:nvPr>
            <p:ph idx="1"/>
          </p:nvPr>
        </p:nvSpPr>
        <p:spPr>
          <a:xfrm>
            <a:off x="279400" y="1214438"/>
            <a:ext cx="11637963" cy="5338762"/>
          </a:xfrm>
        </p:spPr>
        <p:txBody>
          <a:bodyPr>
            <a:normAutofit/>
          </a:bodyPr>
          <a:lstStyle/>
          <a:p>
            <a:pPr>
              <a:buFont typeface="Wingdings" panose="05000000000000000000" pitchFamily="2" charset="2"/>
              <a:buChar char="§"/>
            </a:pPr>
            <a:r>
              <a:rPr lang="en-US" sz="2500" dirty="0">
                <a:latin typeface="Times New Roman" panose="02020603050405020304" pitchFamily="18" charset="0"/>
              </a:rPr>
              <a:t>Paper-01: </a:t>
            </a:r>
          </a:p>
          <a:p>
            <a:pPr marL="925830" lvl="1" indent="-514350">
              <a:buClr>
                <a:schemeClr val="tx2">
                  <a:lumMod val="60000"/>
                  <a:lumOff val="40000"/>
                </a:schemeClr>
              </a:buClr>
              <a:buFont typeface="+mj-lt"/>
              <a:buAutoNum type="romanUcPeriod"/>
            </a:pPr>
            <a:r>
              <a:rPr lang="en-US" dirty="0">
                <a:latin typeface="Times New Roman" panose="02020603050405020304" pitchFamily="18" charset="0"/>
              </a:rPr>
              <a:t>The study proposed a novel deep learning model utilizing transfer learning to classify breast cancer into benign, malignant, and normal categories.</a:t>
            </a:r>
          </a:p>
          <a:p>
            <a:pPr marL="925830" lvl="1" indent="-514350">
              <a:buClr>
                <a:schemeClr val="tx2">
                  <a:lumMod val="60000"/>
                  <a:lumOff val="40000"/>
                </a:schemeClr>
              </a:buClr>
              <a:buFont typeface="+mj-lt"/>
              <a:buAutoNum type="romanUcPeriod"/>
            </a:pPr>
            <a:r>
              <a:rPr lang="en-US" dirty="0">
                <a:latin typeface="Times New Roman" panose="02020603050405020304" pitchFamily="18" charset="0"/>
              </a:rPr>
              <a:t>The model achieved superior results compared to existing models, with the VGG16 architecture ranking first in accuracy, specificity, precision, and AUC for most classes after preprocessing and data augmentation</a:t>
            </a:r>
          </a:p>
          <a:p>
            <a:pPr marL="461772" indent="-342900"/>
            <a:r>
              <a:rPr lang="en-US" sz="2500" dirty="0">
                <a:latin typeface="Times New Roman" panose="02020603050405020304" pitchFamily="18" charset="0"/>
              </a:rPr>
              <a:t>Paper-02 :</a:t>
            </a:r>
          </a:p>
          <a:p>
            <a:pPr marL="925830" lvl="1" indent="-514350">
              <a:buClr>
                <a:schemeClr val="tx2">
                  <a:lumMod val="60000"/>
                  <a:lumOff val="40000"/>
                </a:schemeClr>
              </a:buClr>
              <a:buFont typeface="+mj-lt"/>
              <a:buAutoNum type="romanUcPeriod"/>
            </a:pPr>
            <a:r>
              <a:rPr lang="en-US" dirty="0">
                <a:latin typeface="Times New Roman" panose="02020603050405020304" pitchFamily="18" charset="0"/>
              </a:rPr>
              <a:t>The research evaluated five different versions of the </a:t>
            </a:r>
            <a:r>
              <a:rPr lang="en-US" dirty="0" err="1">
                <a:latin typeface="Times New Roman" panose="02020603050405020304" pitchFamily="18" charset="0"/>
              </a:rPr>
              <a:t>EfficientNet</a:t>
            </a:r>
            <a:r>
              <a:rPr lang="en-US" dirty="0">
                <a:latin typeface="Times New Roman" panose="02020603050405020304" pitchFamily="18" charset="0"/>
              </a:rPr>
              <a:t> architecture for breast cancer detection, showing that performance generally improved with model complexity .</a:t>
            </a:r>
          </a:p>
          <a:p>
            <a:pPr marL="925830" lvl="1" indent="-514350">
              <a:buClr>
                <a:schemeClr val="tx2">
                  <a:lumMod val="60000"/>
                  <a:lumOff val="40000"/>
                </a:schemeClr>
              </a:buClr>
              <a:buFont typeface="+mj-lt"/>
              <a:buAutoNum type="romanUcPeriod"/>
            </a:pPr>
            <a:r>
              <a:rPr lang="en-US" dirty="0" err="1">
                <a:latin typeface="Times New Roman" panose="02020603050405020304" pitchFamily="18" charset="0"/>
              </a:rPr>
              <a:t>EfficientNet</a:t>
            </a:r>
            <a:r>
              <a:rPr lang="en-US" dirty="0">
                <a:latin typeface="Times New Roman" panose="02020603050405020304" pitchFamily="18" charset="0"/>
              </a:rPr>
              <a:t> b5 achieved the highest AUC and accuracy, but the performance gain was not always proportional to the increase in model complexity.   </a:t>
            </a:r>
          </a:p>
          <a:p>
            <a:pPr marL="676656" lvl="2" indent="0">
              <a:buClr>
                <a:schemeClr val="tx2">
                  <a:lumMod val="60000"/>
                  <a:lumOff val="40000"/>
                </a:schemeClr>
              </a:buClr>
              <a:buNone/>
            </a:pPr>
            <a:endParaRPr lang="en-US" sz="1700" dirty="0">
              <a:latin typeface="Times New Roman" panose="02020603050405020304" pitchFamily="18" charset="0"/>
            </a:endParaRPr>
          </a:p>
        </p:txBody>
      </p:sp>
    </p:spTree>
    <p:extLst>
      <p:ext uri="{BB962C8B-B14F-4D97-AF65-F5344CB8AC3E}">
        <p14:creationId xmlns:p14="http://schemas.microsoft.com/office/powerpoint/2010/main" val="259292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Selected Papers</a:t>
            </a:r>
          </a:p>
        </p:txBody>
      </p:sp>
      <p:sp>
        <p:nvSpPr>
          <p:cNvPr id="3" name="Slide Number Placeholder 2"/>
          <p:cNvSpPr>
            <a:spLocks noGrp="1"/>
          </p:cNvSpPr>
          <p:nvPr>
            <p:ph type="sldNum" sz="quarter" idx="12"/>
          </p:nvPr>
        </p:nvSpPr>
        <p:spPr/>
        <p:txBody>
          <a:bodyPr/>
          <a:lstStyle/>
          <a:p>
            <a:fld id="{302755A7-14C3-4271-9743-D1DE7E0E674B}" type="slidenum">
              <a:rPr lang="en-US" smtClean="0">
                <a:solidFill>
                  <a:prstClr val="black">
                    <a:tint val="95000"/>
                  </a:prstClr>
                </a:solidFill>
              </a:rPr>
              <a:pPr/>
              <a:t>2</a:t>
            </a:fld>
            <a:endParaRPr lang="en-US">
              <a:solidFill>
                <a:prstClr val="black">
                  <a:tint val="95000"/>
                </a:prstClr>
              </a:solidFill>
            </a:endParaRPr>
          </a:p>
        </p:txBody>
      </p:sp>
      <p:graphicFrame>
        <p:nvGraphicFramePr>
          <p:cNvPr id="6" name="Table 6">
            <a:extLst>
              <a:ext uri="{FF2B5EF4-FFF2-40B4-BE49-F238E27FC236}">
                <a16:creationId xmlns:a16="http://schemas.microsoft.com/office/drawing/2014/main" id="{CF3F4F46-8BD5-4A86-AB72-CB960056213C}"/>
              </a:ext>
            </a:extLst>
          </p:cNvPr>
          <p:cNvGraphicFramePr>
            <a:graphicFrameLocks noGrp="1"/>
          </p:cNvGraphicFramePr>
          <p:nvPr>
            <p:ph idx="1"/>
            <p:extLst>
              <p:ext uri="{D42A27DB-BD31-4B8C-83A1-F6EECF244321}">
                <p14:modId xmlns:p14="http://schemas.microsoft.com/office/powerpoint/2010/main" val="2102132177"/>
              </p:ext>
            </p:extLst>
          </p:nvPr>
        </p:nvGraphicFramePr>
        <p:xfrm>
          <a:off x="171994" y="1480065"/>
          <a:ext cx="11802534" cy="5029200"/>
        </p:xfrm>
        <a:graphic>
          <a:graphicData uri="http://schemas.openxmlformats.org/drawingml/2006/table">
            <a:tbl>
              <a:tblPr firstRow="1" bandRow="1">
                <a:tableStyleId>{21E4AEA4-8DFA-4A89-87EB-49C32662AFE0}</a:tableStyleId>
              </a:tblPr>
              <a:tblGrid>
                <a:gridCol w="721256">
                  <a:extLst>
                    <a:ext uri="{9D8B030D-6E8A-4147-A177-3AD203B41FA5}">
                      <a16:colId xmlns:a16="http://schemas.microsoft.com/office/drawing/2014/main" val="1848261692"/>
                    </a:ext>
                  </a:extLst>
                </a:gridCol>
                <a:gridCol w="2967036">
                  <a:extLst>
                    <a:ext uri="{9D8B030D-6E8A-4147-A177-3AD203B41FA5}">
                      <a16:colId xmlns:a16="http://schemas.microsoft.com/office/drawing/2014/main" val="2396056492"/>
                    </a:ext>
                  </a:extLst>
                </a:gridCol>
                <a:gridCol w="2212975">
                  <a:extLst>
                    <a:ext uri="{9D8B030D-6E8A-4147-A177-3AD203B41FA5}">
                      <a16:colId xmlns:a16="http://schemas.microsoft.com/office/drawing/2014/main" val="2178556089"/>
                    </a:ext>
                  </a:extLst>
                </a:gridCol>
                <a:gridCol w="1967089">
                  <a:extLst>
                    <a:ext uri="{9D8B030D-6E8A-4147-A177-3AD203B41FA5}">
                      <a16:colId xmlns:a16="http://schemas.microsoft.com/office/drawing/2014/main" val="1439627140"/>
                    </a:ext>
                  </a:extLst>
                </a:gridCol>
                <a:gridCol w="1967089">
                  <a:extLst>
                    <a:ext uri="{9D8B030D-6E8A-4147-A177-3AD203B41FA5}">
                      <a16:colId xmlns:a16="http://schemas.microsoft.com/office/drawing/2014/main" val="1601422405"/>
                    </a:ext>
                  </a:extLst>
                </a:gridCol>
                <a:gridCol w="1967089">
                  <a:extLst>
                    <a:ext uri="{9D8B030D-6E8A-4147-A177-3AD203B41FA5}">
                      <a16:colId xmlns:a16="http://schemas.microsoft.com/office/drawing/2014/main" val="1294173296"/>
                    </a:ext>
                  </a:extLst>
                </a:gridCol>
              </a:tblGrid>
              <a:tr h="367599">
                <a:tc>
                  <a:txBody>
                    <a:bodyPr/>
                    <a:lstStyle/>
                    <a:p>
                      <a:r>
                        <a:rPr lang="en-US" sz="1600" dirty="0">
                          <a:latin typeface="Times New Roman" panose="02020603050405020304" pitchFamily="18" charset="0"/>
                          <a:cs typeface="Times New Roman" panose="02020603050405020304" pitchFamily="18" charset="0"/>
                        </a:rPr>
                        <a:t>Serial</a:t>
                      </a:r>
                    </a:p>
                  </a:txBody>
                  <a:tcPr/>
                </a:tc>
                <a:tc>
                  <a:txBody>
                    <a:bodyPr/>
                    <a:lstStyle/>
                    <a:p>
                      <a:r>
                        <a:rPr lang="en-US" sz="1600" dirty="0">
                          <a:latin typeface="Times New Roman" panose="02020603050405020304" pitchFamily="18" charset="0"/>
                          <a:cs typeface="Times New Roman" panose="02020603050405020304" pitchFamily="18" charset="0"/>
                        </a:rPr>
                        <a:t>Title</a:t>
                      </a:r>
                    </a:p>
                  </a:txBody>
                  <a:tcPr/>
                </a:tc>
                <a:tc>
                  <a:txBody>
                    <a:bodyPr/>
                    <a:lstStyle/>
                    <a:p>
                      <a:r>
                        <a:rPr lang="en-US" sz="1600" dirty="0">
                          <a:latin typeface="Times New Roman" panose="02020603050405020304" pitchFamily="18" charset="0"/>
                          <a:cs typeface="Times New Roman" panose="02020603050405020304" pitchFamily="18" charset="0"/>
                        </a:rPr>
                        <a:t>Author</a:t>
                      </a:r>
                    </a:p>
                  </a:txBody>
                  <a:tcPr/>
                </a:tc>
                <a:tc>
                  <a:txBody>
                    <a:bodyPr/>
                    <a:lstStyle/>
                    <a:p>
                      <a:r>
                        <a:rPr lang="en-US" sz="1600" dirty="0">
                          <a:latin typeface="Times New Roman" panose="02020603050405020304" pitchFamily="18" charset="0"/>
                          <a:cs typeface="Times New Roman" panose="02020603050405020304" pitchFamily="18" charset="0"/>
                        </a:rPr>
                        <a:t>Publisher</a:t>
                      </a:r>
                    </a:p>
                  </a:txBody>
                  <a:tcPr/>
                </a:tc>
                <a:tc>
                  <a:txBody>
                    <a:bodyPr/>
                    <a:lstStyle/>
                    <a:p>
                      <a:r>
                        <a:rPr lang="en-US" sz="1600" dirty="0">
                          <a:latin typeface="Times New Roman" panose="02020603050405020304" pitchFamily="18" charset="0"/>
                          <a:cs typeface="Times New Roman" panose="02020603050405020304" pitchFamily="18" charset="0"/>
                        </a:rPr>
                        <a:t>Source</a:t>
                      </a:r>
                    </a:p>
                  </a:txBody>
                  <a:tcPr/>
                </a:tc>
                <a:tc>
                  <a:txBody>
                    <a:bodyPr/>
                    <a:lstStyle/>
                    <a:p>
                      <a:r>
                        <a:rPr lang="en-US" sz="1600" dirty="0">
                          <a:latin typeface="Times New Roman" panose="02020603050405020304" pitchFamily="18" charset="0"/>
                          <a:cs typeface="Times New Roman" panose="02020603050405020304" pitchFamily="18" charset="0"/>
                        </a:rPr>
                        <a:t>Published Year</a:t>
                      </a:r>
                    </a:p>
                  </a:txBody>
                  <a:tcPr/>
                </a:tc>
                <a:extLst>
                  <a:ext uri="{0D108BD9-81ED-4DB2-BD59-A6C34878D82A}">
                    <a16:rowId xmlns:a16="http://schemas.microsoft.com/office/drawing/2014/main" val="2432105712"/>
                  </a:ext>
                </a:extLst>
              </a:tr>
              <a:tr h="1553867">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A Novel Deep-Learning Model for Automatic Detection and Classification of Breast Cancer</a:t>
                      </a:r>
                    </a:p>
                    <a:p>
                      <a:r>
                        <a:rPr lang="en-US" sz="1600" dirty="0">
                          <a:latin typeface="Times New Roman" panose="02020603050405020304" pitchFamily="18" charset="0"/>
                          <a:cs typeface="Times New Roman" panose="02020603050405020304" pitchFamily="18" charset="0"/>
                        </a:rPr>
                        <a:t>Using the Transfer-Learning Technique</a:t>
                      </a:r>
                    </a:p>
                  </a:txBody>
                  <a:tcPr/>
                </a:tc>
                <a:tc>
                  <a:txBody>
                    <a:bodyPr/>
                    <a:lstStyle/>
                    <a:p>
                      <a:r>
                        <a:rPr lang="en-US" sz="1600" dirty="0" err="1">
                          <a:latin typeface="Times New Roman" panose="02020603050405020304" pitchFamily="18" charset="0"/>
                          <a:cs typeface="Times New Roman" panose="02020603050405020304" pitchFamily="18" charset="0"/>
                        </a:rPr>
                        <a:t>Abeer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Saber,Mohamed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sakr,Osama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M.Abo-Seida,Arabi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Keshk,HuilingChen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IEEE</a:t>
                      </a:r>
                    </a:p>
                  </a:txBody>
                  <a:tcPr/>
                </a:tc>
                <a:tc>
                  <a:txBody>
                    <a:bodyPr/>
                    <a:lstStyle/>
                    <a:p>
                      <a:r>
                        <a:rPr lang="en-US" sz="1600" dirty="0">
                          <a:latin typeface="Times New Roman" panose="02020603050405020304" pitchFamily="18" charset="0"/>
                          <a:cs typeface="Times New Roman" panose="02020603050405020304" pitchFamily="18" charset="0"/>
                        </a:rPr>
                        <a:t>IEEE Access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vol. 9, pp. 71194-71209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1536652190"/>
                  </a:ext>
                </a:extLst>
              </a:tr>
              <a:tr h="1553867">
                <a:tc>
                  <a:txBody>
                    <a:bodyPr/>
                    <a:lstStyle/>
                    <a:p>
                      <a:r>
                        <a:rPr lang="en-US" sz="1600" dirty="0">
                          <a:latin typeface="Times New Roman" panose="02020603050405020304" pitchFamily="18" charset="0"/>
                          <a:cs typeface="Times New Roman" panose="02020603050405020304" pitchFamily="18" charset="0"/>
                        </a:rPr>
                        <a:t>2</a:t>
                      </a:r>
                    </a:p>
                  </a:txBody>
                  <a:tcPr/>
                </a:tc>
                <a:tc>
                  <a:txBody>
                    <a:bodyPr/>
                    <a:lstStyle/>
                    <a:p>
                      <a:r>
                        <a:rPr lang="en-US" sz="1600" dirty="0">
                          <a:latin typeface="Times New Roman" panose="02020603050405020304" pitchFamily="18" charset="0"/>
                          <a:cs typeface="Times New Roman" panose="02020603050405020304" pitchFamily="18" charset="0"/>
                        </a:rPr>
                        <a:t>Efficient Net-Based Deep Learning Approach for</a:t>
                      </a:r>
                    </a:p>
                    <a:p>
                      <a:r>
                        <a:rPr lang="en-US" sz="1600" dirty="0">
                          <a:latin typeface="Times New Roman" panose="02020603050405020304" pitchFamily="18" charset="0"/>
                          <a:cs typeface="Times New Roman" panose="02020603050405020304" pitchFamily="18" charset="0"/>
                        </a:rPr>
                        <a:t>Breast Cancer Detection With Mammography Images</a:t>
                      </a:r>
                    </a:p>
                  </a:txBody>
                  <a:tcPr/>
                </a:tc>
                <a:tc>
                  <a:txBody>
                    <a:bodyPr/>
                    <a:lstStyle/>
                    <a:p>
                      <a:r>
                        <a:rPr lang="en-US" sz="1600" dirty="0">
                          <a:latin typeface="Times New Roman" panose="02020603050405020304" pitchFamily="18" charset="0"/>
                          <a:cs typeface="Times New Roman" panose="02020603050405020304" pitchFamily="18" charset="0"/>
                        </a:rPr>
                        <a:t>Shi </a:t>
                      </a:r>
                      <a:r>
                        <a:rPr lang="en-US" sz="1600" dirty="0" err="1">
                          <a:latin typeface="Times New Roman" panose="02020603050405020304" pitchFamily="18" charset="0"/>
                          <a:cs typeface="Times New Roman" panose="02020603050405020304" pitchFamily="18" charset="0"/>
                        </a:rPr>
                        <a:t>Gengtian</a:t>
                      </a:r>
                      <a:r>
                        <a:rPr lang="en-US" sz="1600" dirty="0">
                          <a:latin typeface="Times New Roman" panose="02020603050405020304" pitchFamily="18" charset="0"/>
                          <a:cs typeface="Times New Roman" panose="02020603050405020304" pitchFamily="18" charset="0"/>
                        </a:rPr>
                        <a:t>, Bai Bing, Zhang </a:t>
                      </a:r>
                      <a:r>
                        <a:rPr lang="en-US" sz="1600" dirty="0" err="1">
                          <a:latin typeface="Times New Roman" panose="02020603050405020304" pitchFamily="18" charset="0"/>
                          <a:cs typeface="Times New Roman" panose="02020603050405020304" pitchFamily="18" charset="0"/>
                        </a:rPr>
                        <a:t>Guoyou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IEEE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The 8th International Conference on Computer and Communication Systems</a:t>
                      </a:r>
                      <a:endParaRPr lang="en-AU"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2023</a:t>
                      </a:r>
                      <a:endParaRPr lang="en-AU"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0383173"/>
                  </a:ext>
                </a:extLst>
              </a:tr>
              <a:tr h="1553867">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Deep Learning to Improve Breast </a:t>
                      </a:r>
                    </a:p>
                    <a:p>
                      <a:r>
                        <a:rPr lang="en-US" sz="1600" dirty="0">
                          <a:latin typeface="Times New Roman" panose="02020603050405020304" pitchFamily="18" charset="0"/>
                          <a:cs typeface="Times New Roman" panose="02020603050405020304" pitchFamily="18" charset="0"/>
                        </a:rPr>
                        <a:t>Cancer Detection on Screening </a:t>
                      </a:r>
                    </a:p>
                    <a:p>
                      <a:r>
                        <a:rPr lang="en-US" sz="1600" dirty="0">
                          <a:latin typeface="Times New Roman" panose="02020603050405020304" pitchFamily="18" charset="0"/>
                          <a:cs typeface="Times New Roman" panose="02020603050405020304" pitchFamily="18" charset="0"/>
                        </a:rPr>
                        <a:t>Mammography</a:t>
                      </a:r>
                    </a:p>
                  </a:txBody>
                  <a:tcPr/>
                </a:tc>
                <a:tc>
                  <a:txBody>
                    <a:bodyPr/>
                    <a:lstStyle/>
                    <a:p>
                      <a:r>
                        <a:rPr lang="en-US" sz="1600" dirty="0">
                          <a:latin typeface="Times New Roman" panose="02020603050405020304" pitchFamily="18" charset="0"/>
                          <a:cs typeface="Times New Roman" panose="02020603050405020304" pitchFamily="18" charset="0"/>
                        </a:rPr>
                        <a:t>Li Shen, Laurie R. </a:t>
                      </a:r>
                      <a:r>
                        <a:rPr lang="en-US" sz="1600" dirty="0" err="1">
                          <a:latin typeface="Times New Roman" panose="02020603050405020304" pitchFamily="18" charset="0"/>
                          <a:cs typeface="Times New Roman" panose="02020603050405020304" pitchFamily="18" charset="0"/>
                        </a:rPr>
                        <a:t>Margolies</a:t>
                      </a:r>
                      <a:r>
                        <a:rPr lang="en-US" sz="1600" dirty="0">
                          <a:latin typeface="Times New Roman" panose="02020603050405020304" pitchFamily="18" charset="0"/>
                          <a:cs typeface="Times New Roman" panose="02020603050405020304" pitchFamily="18" charset="0"/>
                        </a:rPr>
                        <a:t>, Joseph H. Rothstein, Eugene </a:t>
                      </a:r>
                      <a:r>
                        <a:rPr lang="en-US" sz="1600" dirty="0" err="1">
                          <a:latin typeface="Times New Roman" panose="02020603050405020304" pitchFamily="18" charset="0"/>
                          <a:cs typeface="Times New Roman" panose="02020603050405020304" pitchFamily="18" charset="0"/>
                        </a:rPr>
                        <a:t>Fluder</a:t>
                      </a:r>
                      <a:r>
                        <a:rPr lang="en-US" sz="1600" dirty="0">
                          <a:latin typeface="Times New Roman" panose="02020603050405020304" pitchFamily="18" charset="0"/>
                          <a:cs typeface="Times New Roman" panose="02020603050405020304" pitchFamily="18" charset="0"/>
                        </a:rPr>
                        <a:t>, Russell</a:t>
                      </a:r>
                    </a:p>
                    <a:p>
                      <a:r>
                        <a:rPr lang="en-US" sz="1600" dirty="0">
                          <a:latin typeface="Times New Roman" panose="02020603050405020304" pitchFamily="18" charset="0"/>
                          <a:cs typeface="Times New Roman" panose="02020603050405020304" pitchFamily="18" charset="0"/>
                        </a:rPr>
                        <a:t>McBride&amp; </a:t>
                      </a:r>
                      <a:r>
                        <a:rPr lang="en-US" sz="1600" dirty="0" err="1">
                          <a:latin typeface="Times New Roman" panose="02020603050405020304" pitchFamily="18" charset="0"/>
                          <a:cs typeface="Times New Roman" panose="02020603050405020304" pitchFamily="18" charset="0"/>
                        </a:rPr>
                        <a:t>Weiva</a:t>
                      </a:r>
                      <a:r>
                        <a:rPr lang="en-US" sz="1600" dirty="0">
                          <a:latin typeface="Times New Roman" panose="02020603050405020304" pitchFamily="18" charset="0"/>
                          <a:cs typeface="Times New Roman" panose="02020603050405020304" pitchFamily="18" charset="0"/>
                        </a:rPr>
                        <a:t> Sieh</a:t>
                      </a:r>
                    </a:p>
                  </a:txBody>
                  <a:tcPr/>
                </a:tc>
                <a:tc>
                  <a:txBody>
                    <a:bodyPr/>
                    <a:lstStyle/>
                    <a:p>
                      <a:r>
                        <a:rPr lang="en-US" sz="1600" dirty="0">
                          <a:latin typeface="Times New Roman" panose="02020603050405020304" pitchFamily="18" charset="0"/>
                          <a:cs typeface="Times New Roman" panose="02020603050405020304" pitchFamily="18" charset="0"/>
                        </a:rPr>
                        <a:t>Nature</a:t>
                      </a:r>
                    </a:p>
                  </a:txBody>
                  <a:tcPr/>
                </a:tc>
                <a:tc>
                  <a:txBody>
                    <a:bodyPr/>
                    <a:lstStyle/>
                    <a:p>
                      <a:r>
                        <a:rPr lang="en-US" sz="1600" dirty="0">
                          <a:latin typeface="Times New Roman" panose="02020603050405020304" pitchFamily="18" charset="0"/>
                          <a:cs typeface="Times New Roman" panose="02020603050405020304" pitchFamily="18" charset="0"/>
                        </a:rPr>
                        <a:t>Scientific Reports </a:t>
                      </a:r>
                      <a:r>
                        <a:rPr kumimoji="0" lang="en-US" sz="1600" b="0" i="0" kern="1200" dirty="0">
                          <a:solidFill>
                            <a:schemeClr val="dk1"/>
                          </a:solidFill>
                          <a:effectLst/>
                          <a:latin typeface="Times New Roman" panose="02020603050405020304" pitchFamily="18" charset="0"/>
                          <a:ea typeface="+mn-ea"/>
                          <a:cs typeface="Times New Roman" panose="02020603050405020304" pitchFamily="18" charset="0"/>
                        </a:rPr>
                        <a:t>volume 9, Article number: 12495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355788383"/>
                  </a:ext>
                </a:extLst>
              </a:tr>
            </a:tbl>
          </a:graphicData>
        </a:graphic>
      </p:graphicFrame>
      <p:sp>
        <p:nvSpPr>
          <p:cNvPr id="7" name="TextBox 6">
            <a:extLst>
              <a:ext uri="{FF2B5EF4-FFF2-40B4-BE49-F238E27FC236}">
                <a16:creationId xmlns:a16="http://schemas.microsoft.com/office/drawing/2014/main" id="{B21A8737-8F96-4A9A-BA4B-6B5D9A33F7FC}"/>
              </a:ext>
            </a:extLst>
          </p:cNvPr>
          <p:cNvSpPr txBox="1"/>
          <p:nvPr/>
        </p:nvSpPr>
        <p:spPr>
          <a:xfrm>
            <a:off x="4267200" y="1110733"/>
            <a:ext cx="3657600" cy="369332"/>
          </a:xfrm>
          <a:prstGeom prst="rect">
            <a:avLst/>
          </a:prstGeom>
          <a:noFill/>
        </p:spPr>
        <p:txBody>
          <a:bodyPr wrap="square" rtlCol="0">
            <a:spAutoFit/>
          </a:bodyPr>
          <a:lstStyle/>
          <a:p>
            <a:r>
              <a:rPr lang="en-US" dirty="0"/>
              <a:t>      Table-1:  </a:t>
            </a:r>
            <a:r>
              <a:rPr lang="en-US" sz="1800" dirty="0">
                <a:latin typeface="Times New Roman" panose="02020603050405020304" pitchFamily="18" charset="0"/>
                <a:ea typeface="Tahoma" panose="020B0604030504040204" pitchFamily="34" charset="0"/>
                <a:cs typeface="Times New Roman" panose="02020603050405020304" pitchFamily="18" charset="0"/>
              </a:rPr>
              <a:t>Publications’ Details</a:t>
            </a:r>
            <a:endParaRPr lang="en-US" dirty="0"/>
          </a:p>
        </p:txBody>
      </p:sp>
    </p:spTree>
    <p:extLst>
      <p:ext uri="{BB962C8B-B14F-4D97-AF65-F5344CB8AC3E}">
        <p14:creationId xmlns:p14="http://schemas.microsoft.com/office/powerpoint/2010/main" val="345980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81E6-4678-1667-10F8-21A03D8A954E}"/>
              </a:ext>
            </a:extLst>
          </p:cNvPr>
          <p:cNvSpPr>
            <a:spLocks noGrp="1"/>
          </p:cNvSpPr>
          <p:nvPr>
            <p:ph type="title"/>
          </p:nvPr>
        </p:nvSpPr>
        <p:spPr/>
        <p:txBody>
          <a:bodyPr/>
          <a:lstStyle/>
          <a:p>
            <a:r>
              <a:rPr lang="en-US" dirty="0"/>
              <a:t>Findings</a:t>
            </a:r>
            <a:r>
              <a:rPr lang="en-US" sz="2100" dirty="0">
                <a:latin typeface="Times New Roman" panose="02020603050405020304" pitchFamily="18" charset="0"/>
                <a:cs typeface="Times New Roman" panose="02020603050405020304" pitchFamily="18" charset="0"/>
              </a:rPr>
              <a:t>(Contd.)</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B590A5-A125-02E5-E2BD-9256CFD3345E}"/>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20</a:t>
            </a:fld>
            <a:endParaRPr lang="en-US">
              <a:solidFill>
                <a:prstClr val="black">
                  <a:tint val="95000"/>
                </a:prstClr>
              </a:solidFill>
            </a:endParaRPr>
          </a:p>
        </p:txBody>
      </p:sp>
      <p:sp>
        <p:nvSpPr>
          <p:cNvPr id="5" name="Content Placeholder 3">
            <a:extLst>
              <a:ext uri="{FF2B5EF4-FFF2-40B4-BE49-F238E27FC236}">
                <a16:creationId xmlns:a16="http://schemas.microsoft.com/office/drawing/2014/main" id="{99B5005C-9B46-D7D6-11DA-0F1F7E8366D3}"/>
              </a:ext>
            </a:extLst>
          </p:cNvPr>
          <p:cNvSpPr>
            <a:spLocks noGrp="1"/>
          </p:cNvSpPr>
          <p:nvPr>
            <p:ph idx="1"/>
          </p:nvPr>
        </p:nvSpPr>
        <p:spPr>
          <a:xfrm>
            <a:off x="279400" y="1214438"/>
            <a:ext cx="11637963" cy="5338762"/>
          </a:xfrm>
        </p:spPr>
        <p:txBody>
          <a:bodyPr>
            <a:normAutofit/>
          </a:bodyPr>
          <a:lstStyle/>
          <a:p>
            <a:pPr>
              <a:buFont typeface="Wingdings" panose="05000000000000000000" pitchFamily="2" charset="2"/>
              <a:buChar char="§"/>
            </a:pPr>
            <a:r>
              <a:rPr lang="en-US" sz="2500" dirty="0">
                <a:latin typeface="Times New Roman" panose="02020603050405020304" pitchFamily="18" charset="0"/>
              </a:rPr>
              <a:t>Paper-03:</a:t>
            </a:r>
          </a:p>
          <a:p>
            <a:pPr marL="118872" indent="0">
              <a:buNone/>
            </a:pPr>
            <a:endParaRPr lang="en-US" sz="2500" dirty="0">
              <a:latin typeface="Times New Roman" panose="02020603050405020304" pitchFamily="18" charset="0"/>
            </a:endParaRPr>
          </a:p>
          <a:p>
            <a:pPr marL="925830" lvl="1" indent="-514350">
              <a:buClr>
                <a:schemeClr val="tx2">
                  <a:lumMod val="60000"/>
                  <a:lumOff val="40000"/>
                </a:schemeClr>
              </a:buClr>
              <a:buFont typeface="+mj-lt"/>
              <a:buAutoNum type="romanUcPeriod"/>
            </a:pPr>
            <a:r>
              <a:rPr lang="en-US" dirty="0">
                <a:latin typeface="Times New Roman" panose="02020603050405020304" pitchFamily="18" charset="0"/>
              </a:rPr>
              <a:t>The study demonstrated that deep learning models trained in an end-to-end fashion can be highly accurate and potentially transferable across different mammography platforms.</a:t>
            </a:r>
          </a:p>
          <a:p>
            <a:pPr marL="925830" lvl="1" indent="-514350">
              <a:buClr>
                <a:schemeClr val="tx2">
                  <a:lumMod val="60000"/>
                  <a:lumOff val="40000"/>
                </a:schemeClr>
              </a:buClr>
              <a:buFont typeface="+mj-lt"/>
              <a:buAutoNum type="romanUcPeriod"/>
            </a:pPr>
            <a:r>
              <a:rPr lang="en-US" dirty="0">
                <a:latin typeface="Times New Roman" panose="02020603050405020304" pitchFamily="18" charset="0"/>
              </a:rPr>
              <a:t>The models showed promise in improving breast cancer detection accuracy.</a:t>
            </a:r>
          </a:p>
          <a:p>
            <a:pPr marL="925830" lvl="1" indent="-514350">
              <a:buClr>
                <a:schemeClr val="tx2">
                  <a:lumMod val="60000"/>
                  <a:lumOff val="40000"/>
                </a:schemeClr>
              </a:buClr>
              <a:buFont typeface="+mj-lt"/>
              <a:buAutoNum type="romanUcPeriod"/>
            </a:pPr>
            <a:endParaRPr lang="en-US" dirty="0">
              <a:latin typeface="Times New Roman" panose="02020603050405020304" pitchFamily="18" charset="0"/>
            </a:endParaRPr>
          </a:p>
          <a:p>
            <a:pPr marL="411480" lvl="1" indent="0">
              <a:buClr>
                <a:schemeClr val="tx2">
                  <a:lumMod val="60000"/>
                  <a:lumOff val="40000"/>
                </a:schemeClr>
              </a:buClr>
              <a:buNone/>
            </a:pPr>
            <a:endParaRPr lang="en-US" dirty="0">
              <a:latin typeface="Times New Roman" panose="02020603050405020304" pitchFamily="18" charset="0"/>
            </a:endParaRPr>
          </a:p>
          <a:p>
            <a:pPr marL="676656" lvl="2" indent="0">
              <a:buClr>
                <a:schemeClr val="tx2">
                  <a:lumMod val="60000"/>
                  <a:lumOff val="40000"/>
                </a:schemeClr>
              </a:buClr>
              <a:buNone/>
            </a:pPr>
            <a:endParaRPr lang="en-US" sz="1700" dirty="0">
              <a:latin typeface="Times New Roman" panose="02020603050405020304" pitchFamily="18" charset="0"/>
            </a:endParaRPr>
          </a:p>
        </p:txBody>
      </p:sp>
    </p:spTree>
    <p:extLst>
      <p:ext uri="{BB962C8B-B14F-4D97-AF65-F5344CB8AC3E}">
        <p14:creationId xmlns:p14="http://schemas.microsoft.com/office/powerpoint/2010/main" val="2135133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81E6-4678-1667-10F8-21A03D8A954E}"/>
              </a:ext>
            </a:extLst>
          </p:cNvPr>
          <p:cNvSpPr>
            <a:spLocks noGrp="1"/>
          </p:cNvSpPr>
          <p:nvPr>
            <p:ph type="title"/>
          </p:nvPr>
        </p:nvSpPr>
        <p:spPr/>
        <p:txBody>
          <a:bodyPr/>
          <a:lstStyle/>
          <a:p>
            <a:r>
              <a:rPr lang="en-US" dirty="0"/>
              <a:t>Recommendation</a:t>
            </a:r>
            <a:endParaRPr lang="en-AU" dirty="0"/>
          </a:p>
        </p:txBody>
      </p:sp>
      <p:sp>
        <p:nvSpPr>
          <p:cNvPr id="3" name="Slide Number Placeholder 2">
            <a:extLst>
              <a:ext uri="{FF2B5EF4-FFF2-40B4-BE49-F238E27FC236}">
                <a16:creationId xmlns:a16="http://schemas.microsoft.com/office/drawing/2014/main" id="{FBB590A5-A125-02E5-E2BD-9256CFD3345E}"/>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21</a:t>
            </a:fld>
            <a:endParaRPr lang="en-US">
              <a:solidFill>
                <a:prstClr val="black">
                  <a:tint val="95000"/>
                </a:prstClr>
              </a:solidFill>
            </a:endParaRPr>
          </a:p>
        </p:txBody>
      </p:sp>
      <p:sp>
        <p:nvSpPr>
          <p:cNvPr id="5" name="Content Placeholder 3">
            <a:extLst>
              <a:ext uri="{FF2B5EF4-FFF2-40B4-BE49-F238E27FC236}">
                <a16:creationId xmlns:a16="http://schemas.microsoft.com/office/drawing/2014/main" id="{99B5005C-9B46-D7D6-11DA-0F1F7E8366D3}"/>
              </a:ext>
            </a:extLst>
          </p:cNvPr>
          <p:cNvSpPr>
            <a:spLocks noGrp="1"/>
          </p:cNvSpPr>
          <p:nvPr>
            <p:ph idx="1"/>
          </p:nvPr>
        </p:nvSpPr>
        <p:spPr>
          <a:xfrm>
            <a:off x="279400" y="1214438"/>
            <a:ext cx="11637963" cy="5338762"/>
          </a:xfrm>
        </p:spPr>
        <p:txBody>
          <a:bodyPr>
            <a:normAutofit/>
          </a:bodyPr>
          <a:lstStyle/>
          <a:p>
            <a:pPr marL="118872" indent="0">
              <a:buNone/>
            </a:pPr>
            <a:r>
              <a:rPr lang="en-US" sz="2500" b="1" dirty="0">
                <a:latin typeface="Times New Roman" panose="02020603050405020304" pitchFamily="18" charset="0"/>
              </a:rPr>
              <a:t>Recommended method:</a:t>
            </a:r>
            <a:r>
              <a:rPr lang="en-US" sz="2500" dirty="0">
                <a:latin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Novel Deep-Learning Model for Automatic Detection and Classification of Breast Cancer Using the Transfer-Learning Technique. This is because-</a:t>
            </a:r>
          </a:p>
          <a:p>
            <a:pPr marL="576072" indent="-457200">
              <a:buFont typeface="+mj-lt"/>
              <a:buAutoNum type="arabicPeriod"/>
            </a:pPr>
            <a:r>
              <a:rPr lang="en-US" sz="2400" dirty="0">
                <a:latin typeface="Times New Roman" panose="02020603050405020304" pitchFamily="18" charset="0"/>
                <a:cs typeface="Times New Roman" panose="02020603050405020304" pitchFamily="18" charset="0"/>
              </a:rPr>
              <a:t>This appears to be the best choice because this paper provides highest accuracy in detecting breast cancer.</a:t>
            </a:r>
          </a:p>
          <a:p>
            <a:pPr marL="576072" indent="-457200">
              <a:buFont typeface="+mj-lt"/>
              <a:buAutoNum type="arabicPeriod"/>
            </a:pPr>
            <a:r>
              <a:rPr lang="en-US" sz="2400" dirty="0">
                <a:latin typeface="Times New Roman" panose="02020603050405020304" pitchFamily="18" charset="0"/>
                <a:cs typeface="Times New Roman" panose="02020603050405020304" pitchFamily="18" charset="0"/>
              </a:rPr>
              <a:t>High accuracy ensures that a large proportion of the diagnoses made by the model are correct, which is essential for clinical settings. Inaccurate diagnoses can lead to mismanagement of the patient's condition, including unnecessary treatments or missed diagnoses.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00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6D96-3AAB-B911-6E2E-072CA5F2F420}"/>
              </a:ext>
            </a:extLst>
          </p:cNvPr>
          <p:cNvSpPr>
            <a:spLocks noGrp="1"/>
          </p:cNvSpPr>
          <p:nvPr>
            <p:ph type="title"/>
          </p:nvPr>
        </p:nvSpPr>
        <p:spPr/>
        <p:txBody>
          <a:bodyPr/>
          <a:lstStyle/>
          <a:p>
            <a:r>
              <a:rPr lang="en-US" dirty="0"/>
              <a:t>Conclusion</a:t>
            </a:r>
            <a:endParaRPr lang="en-AU" dirty="0"/>
          </a:p>
        </p:txBody>
      </p:sp>
      <p:sp>
        <p:nvSpPr>
          <p:cNvPr id="3" name="Slide Number Placeholder 2">
            <a:extLst>
              <a:ext uri="{FF2B5EF4-FFF2-40B4-BE49-F238E27FC236}">
                <a16:creationId xmlns:a16="http://schemas.microsoft.com/office/drawing/2014/main" id="{5FE329B6-164A-FC52-66F5-EC5092B1DE84}"/>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22</a:t>
            </a:fld>
            <a:endParaRPr lang="en-US">
              <a:solidFill>
                <a:prstClr val="black">
                  <a:tint val="95000"/>
                </a:prstClr>
              </a:solidFill>
            </a:endParaRPr>
          </a:p>
        </p:txBody>
      </p:sp>
      <p:sp>
        <p:nvSpPr>
          <p:cNvPr id="4" name="Content Placeholder 3">
            <a:extLst>
              <a:ext uri="{FF2B5EF4-FFF2-40B4-BE49-F238E27FC236}">
                <a16:creationId xmlns:a16="http://schemas.microsoft.com/office/drawing/2014/main" id="{56456FB4-0C0E-E022-5777-271C05E08BC7}"/>
              </a:ext>
            </a:extLst>
          </p:cNvPr>
          <p:cNvSpPr>
            <a:spLocks noGrp="1"/>
          </p:cNvSpPr>
          <p:nvPr>
            <p:ph idx="1"/>
          </p:nvPr>
        </p:nvSpPr>
        <p:spPr/>
        <p:txBody>
          <a:bodyPr>
            <a:normAutofit/>
          </a:bodyPr>
          <a:lstStyle/>
          <a:p>
            <a:r>
              <a:rPr lang="en-US" sz="2400" dirty="0">
                <a:latin typeface="Times New Roman" panose="02020603050405020304" pitchFamily="18" charset="0"/>
              </a:rPr>
              <a:t>We analyzed three distinct methods to detect breast cancer early.</a:t>
            </a:r>
          </a:p>
          <a:p>
            <a:pPr marL="118872" indent="0">
              <a:buNone/>
            </a:pPr>
            <a:endParaRPr lang="en-US" sz="2400" dirty="0">
              <a:latin typeface="Times New Roman" panose="02020603050405020304" pitchFamily="18" charset="0"/>
            </a:endParaRPr>
          </a:p>
          <a:p>
            <a:r>
              <a:rPr lang="en-US" sz="2400" dirty="0">
                <a:latin typeface="Times New Roman" panose="02020603050405020304" pitchFamily="18" charset="0"/>
              </a:rPr>
              <a:t>Advanced deep learning models significantly enhance the accuracy of breast cancer detection in mammography</a:t>
            </a:r>
          </a:p>
          <a:p>
            <a:pPr marL="118872" indent="0">
              <a:buNone/>
            </a:pPr>
            <a:endParaRPr lang="en-US" sz="2400" dirty="0">
              <a:latin typeface="Times New Roman" panose="02020603050405020304" pitchFamily="18" charset="0"/>
            </a:endParaRPr>
          </a:p>
          <a:p>
            <a:r>
              <a:rPr lang="en-US" sz="2400" dirty="0">
                <a:latin typeface="Times New Roman" panose="02020603050405020304" pitchFamily="18" charset="0"/>
              </a:rPr>
              <a:t>They surpass traditional CAD systems and earlier deep learning methods, showing promise in improving early breast cancer detection.</a:t>
            </a:r>
          </a:p>
          <a:p>
            <a:pPr marL="118872" indent="0">
              <a:buNone/>
            </a:pPr>
            <a:endParaRPr lang="en-US" sz="2400" dirty="0">
              <a:latin typeface="Times New Roman" panose="02020603050405020304" pitchFamily="18" charset="0"/>
            </a:endParaRPr>
          </a:p>
          <a:p>
            <a:r>
              <a:rPr lang="en-US" sz="2400" dirty="0">
                <a:latin typeface="Times New Roman" panose="02020603050405020304" pitchFamily="18" charset="0"/>
              </a:rPr>
              <a:t>This collective evidence underscores the potential of deep learning to revolutionize breast cancer screening and diagnosis, ultimately contributing to better patient outcomes and more efficient healthcare delivery.</a:t>
            </a:r>
          </a:p>
          <a:p>
            <a:pPr marL="118872" indent="0">
              <a:buNone/>
            </a:pPr>
            <a:endParaRPr lang="en-AU" dirty="0"/>
          </a:p>
        </p:txBody>
      </p:sp>
    </p:spTree>
    <p:extLst>
      <p:ext uri="{BB962C8B-B14F-4D97-AF65-F5344CB8AC3E}">
        <p14:creationId xmlns:p14="http://schemas.microsoft.com/office/powerpoint/2010/main" val="350490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D19-82E4-97A0-BF32-4D21FD8548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r>
              <a:rPr lang="en-US" dirty="0"/>
              <a:t> </a:t>
            </a:r>
            <a:endParaRPr lang="en-AU" dirty="0"/>
          </a:p>
        </p:txBody>
      </p:sp>
      <p:sp>
        <p:nvSpPr>
          <p:cNvPr id="3" name="Slide Number Placeholder 2">
            <a:extLst>
              <a:ext uri="{FF2B5EF4-FFF2-40B4-BE49-F238E27FC236}">
                <a16:creationId xmlns:a16="http://schemas.microsoft.com/office/drawing/2014/main" id="{81E36341-A38D-B89A-9CFF-D0DC460CA442}"/>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23</a:t>
            </a:fld>
            <a:endParaRPr lang="en-US">
              <a:solidFill>
                <a:prstClr val="black">
                  <a:tint val="95000"/>
                </a:prstClr>
              </a:solidFill>
            </a:endParaRPr>
          </a:p>
        </p:txBody>
      </p:sp>
      <p:sp>
        <p:nvSpPr>
          <p:cNvPr id="7" name="Content Placeholder 3">
            <a:extLst>
              <a:ext uri="{FF2B5EF4-FFF2-40B4-BE49-F238E27FC236}">
                <a16:creationId xmlns:a16="http://schemas.microsoft.com/office/drawing/2014/main" id="{CE69ED36-B660-C728-7CE7-842BFAF5A2A5}"/>
              </a:ext>
            </a:extLst>
          </p:cNvPr>
          <p:cNvSpPr>
            <a:spLocks noGrp="1"/>
          </p:cNvSpPr>
          <p:nvPr>
            <p:ph idx="1"/>
          </p:nvPr>
        </p:nvSpPr>
        <p:spPr>
          <a:xfrm>
            <a:off x="279400" y="1214438"/>
            <a:ext cx="11637963" cy="5338762"/>
          </a:xfrm>
        </p:spPr>
        <p:txBody>
          <a:bodyPr>
            <a:norm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[1] A. Saber, M.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Sakr</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O. M. Abo-</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Seida</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Keshk</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and H. Chen, "A Novel Deep-Learning Model for Automatic Detection and Classification of Breast Cancer Using the Transfer-Learning Technique," in IEEE Access, vol. 9, pp. 71194-71209, 2021,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doi</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10.1109/ACCESS.2021.3079204.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keywords: {Feature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extraction;Breast;Sensitivity;Image</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segmentation;Histograms;Training;Residual</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neural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networks;Breast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cancer;machine</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learning;deep-learning;transfer</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learning;image</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classification;convolutional</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neural networks},</a:t>
            </a:r>
          </a:p>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[2] S.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Gengtian</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B. Bing and Z.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Guoyou</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EfficientNet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-Based Deep Learning Approach for Breast Cancer Detection With Mammography Images," 2023 8th International Conference on Computer and Communication Systems (ICCCS), Guangzhou, China, 2023, pp. 972-977,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doi</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10.1109/ICCCS57501.2023.10151156. keywords: {Deep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learning;Image</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analysis;Communication</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systems;Annotations;Computer</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architecture;Breast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cancer;Convolutional</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neural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networks;Deep</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learning;Deep</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convolutional neural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networks;Breast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cancer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detection;Mammography;Medical</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imaging;Transfer</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a:ln>
                  <a:noFill/>
                </a:ln>
                <a:solidFill>
                  <a:srgbClr val="222222"/>
                </a:solidFill>
                <a:effectLst/>
                <a:highlight>
                  <a:srgbClr val="FFFFFF"/>
                </a:highlight>
                <a:uLnTx/>
                <a:uFillTx/>
                <a:latin typeface="Times New Roman" panose="02020603050405020304" pitchFamily="18" charset="0"/>
              </a:rPr>
              <a:t>learning},</a:t>
            </a:r>
          </a:p>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US" sz="1800" dirty="0">
                <a:solidFill>
                  <a:srgbClr val="222222"/>
                </a:solidFill>
                <a:highlight>
                  <a:srgbClr val="FFFFFF"/>
                </a:highlight>
                <a:latin typeface="Times New Roman" panose="02020603050405020304" pitchFamily="18" charset="0"/>
              </a:rPr>
              <a:t>[3] Shen, L., </a:t>
            </a:r>
            <a:r>
              <a:rPr lang="en-US" sz="1800" dirty="0" err="1">
                <a:solidFill>
                  <a:srgbClr val="222222"/>
                </a:solidFill>
                <a:highlight>
                  <a:srgbClr val="FFFFFF"/>
                </a:highlight>
                <a:latin typeface="Times New Roman" panose="02020603050405020304" pitchFamily="18" charset="0"/>
              </a:rPr>
              <a:t>Margolies</a:t>
            </a:r>
            <a:r>
              <a:rPr lang="en-US" sz="1800" dirty="0">
                <a:solidFill>
                  <a:srgbClr val="222222"/>
                </a:solidFill>
                <a:highlight>
                  <a:srgbClr val="FFFFFF"/>
                </a:highlight>
                <a:latin typeface="Times New Roman" panose="02020603050405020304" pitchFamily="18" charset="0"/>
              </a:rPr>
              <a:t>, L.R., Rothstein, J.H., </a:t>
            </a:r>
            <a:r>
              <a:rPr lang="en-US" sz="1800" dirty="0" err="1">
                <a:solidFill>
                  <a:srgbClr val="222222"/>
                </a:solidFill>
                <a:highlight>
                  <a:srgbClr val="FFFFFF"/>
                </a:highlight>
                <a:latin typeface="Times New Roman" panose="02020603050405020304" pitchFamily="18" charset="0"/>
              </a:rPr>
              <a:t>Fluder</a:t>
            </a:r>
            <a:r>
              <a:rPr lang="en-US" sz="1800" dirty="0">
                <a:solidFill>
                  <a:srgbClr val="222222"/>
                </a:solidFill>
                <a:highlight>
                  <a:srgbClr val="FFFFFF"/>
                </a:highlight>
                <a:latin typeface="Times New Roman" panose="02020603050405020304" pitchFamily="18" charset="0"/>
              </a:rPr>
              <a:t>, E., McBride, R. and Sieh, W., 2019. Deep learning to improve breast cancer detection on screening mammography. Scientific reports, 9(1), p.12495.</a:t>
            </a:r>
            <a:endParaRPr kumimoji="0" lang="en-US" sz="18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68585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D19-82E4-97A0-BF32-4D21FD8548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r>
              <a:rPr lang="en-US" sz="2100" dirty="0">
                <a:latin typeface="Times New Roman" panose="02020603050405020304" pitchFamily="18" charset="0"/>
                <a:cs typeface="Times New Roman" panose="02020603050405020304" pitchFamily="18" charset="0"/>
              </a:rPr>
              <a:t>(Contd.) </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1E36341-A38D-B89A-9CFF-D0DC460CA442}"/>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24</a:t>
            </a:fld>
            <a:endParaRPr lang="en-US">
              <a:solidFill>
                <a:prstClr val="black">
                  <a:tint val="95000"/>
                </a:prstClr>
              </a:solidFill>
            </a:endParaRPr>
          </a:p>
        </p:txBody>
      </p:sp>
      <p:sp>
        <p:nvSpPr>
          <p:cNvPr id="7" name="Content Placeholder 3">
            <a:extLst>
              <a:ext uri="{FF2B5EF4-FFF2-40B4-BE49-F238E27FC236}">
                <a16:creationId xmlns:a16="http://schemas.microsoft.com/office/drawing/2014/main" id="{CE69ED36-B660-C728-7CE7-842BFAF5A2A5}"/>
              </a:ext>
            </a:extLst>
          </p:cNvPr>
          <p:cNvSpPr>
            <a:spLocks noGrp="1"/>
          </p:cNvSpPr>
          <p:nvPr>
            <p:ph idx="1"/>
          </p:nvPr>
        </p:nvSpPr>
        <p:spPr>
          <a:xfrm>
            <a:off x="279400" y="1214438"/>
            <a:ext cx="11637963" cy="5338762"/>
          </a:xfrm>
        </p:spPr>
        <p:txBody>
          <a:bodyPr>
            <a:norm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[4] M.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Toğaçar</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K. B.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Özkurt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B.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Ergen</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and Z.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Cömert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BreastNet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A novel convolutional neural network model through histopathological images for  the diagnosis of breast cancer,’’ Phys. A, Stat. Mech. Appl., vol. 545, May 2020, Art. no. 123592,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doi</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10.1016/j.physa.2019.123592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[5] S. Khan, N. Islam, Z. Jan, I. U. Din, and J. J. P. C. Rodrigues, ‘‘A novel  deep learning based framework for the detection and classification of breast cancer using transfer learning,’’ Pattern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Recognit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Lett., vol. 125, pp. 1–6, Jul. 2019,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doi</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10.1016/j.patrec.2019.03.022.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[6]</a:t>
            </a:r>
            <a:r>
              <a:rPr lang="en-US" sz="1800" dirty="0">
                <a:latin typeface="Times New Roman" panose="02020603050405020304" pitchFamily="18" charset="0"/>
              </a:rPr>
              <a:t> Q. Abbas, ‘‘</a:t>
            </a:r>
            <a:r>
              <a:rPr lang="en-US" sz="1800" dirty="0" err="1">
                <a:latin typeface="Times New Roman" panose="02020603050405020304" pitchFamily="18" charset="0"/>
              </a:rPr>
              <a:t>DeepCAD</a:t>
            </a:r>
            <a:r>
              <a:rPr lang="en-US" sz="1800" dirty="0">
                <a:latin typeface="Times New Roman" panose="02020603050405020304" pitchFamily="18" charset="0"/>
              </a:rPr>
              <a:t>: A computer-aided diagnosis system for mammographic masses using deep invariant features,’’ Computers, vol. 5, no. 4, p. 28, Oct. 2016, </a:t>
            </a:r>
            <a:r>
              <a:rPr lang="en-US" sz="1800" dirty="0" err="1">
                <a:latin typeface="Times New Roman" panose="02020603050405020304" pitchFamily="18" charset="0"/>
              </a:rPr>
              <a:t>doi</a:t>
            </a:r>
            <a:r>
              <a:rPr lang="en-US" sz="1800" dirty="0">
                <a:latin typeface="Times New Roman" panose="02020603050405020304" pitchFamily="18" charset="0"/>
              </a:rPr>
              <a:t>: 10.3390/computers5040028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[7]</a:t>
            </a:r>
            <a:r>
              <a:rPr lang="en-US" sz="1800" dirty="0">
                <a:latin typeface="Times New Roman" panose="02020603050405020304" pitchFamily="18" charset="0"/>
              </a:rPr>
              <a:t> F. F. Ting, Y. J. Tan, and K. S. Sim, ‘‘Convolutional neural network improvement for breast cancer classification,’’ Expert Syst. Appl., vol. 120, pp. 103–115, Apr. 2019.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22222"/>
                </a:solidFill>
                <a:highlight>
                  <a:srgbClr val="FFFFFF"/>
                </a:highlight>
                <a:latin typeface="Times New Roman" panose="02020603050405020304" pitchFamily="18" charset="0"/>
              </a:rPr>
              <a:t>[8] </a:t>
            </a:r>
            <a:r>
              <a:rPr lang="en-US" sz="1800" dirty="0">
                <a:latin typeface="Times New Roman" panose="02020603050405020304" pitchFamily="18" charset="0"/>
              </a:rPr>
              <a:t>Z. Sha, L. Hu, and B. D. </a:t>
            </a:r>
            <a:r>
              <a:rPr lang="en-US" sz="1800" dirty="0" err="1">
                <a:latin typeface="Times New Roman" panose="02020603050405020304" pitchFamily="18" charset="0"/>
              </a:rPr>
              <a:t>Rouyendegh</a:t>
            </a:r>
            <a:r>
              <a:rPr lang="en-US" sz="1800" dirty="0">
                <a:latin typeface="Times New Roman" panose="02020603050405020304" pitchFamily="18" charset="0"/>
              </a:rPr>
              <a:t>, ‘‘Deep learning and optimization algorithms for automatic breast cancer detection,’’ Int. J. </a:t>
            </a:r>
            <a:r>
              <a:rPr lang="en-US" sz="1800" dirty="0" err="1">
                <a:latin typeface="Times New Roman" panose="02020603050405020304" pitchFamily="18" charset="0"/>
              </a:rPr>
              <a:t>Imag</a:t>
            </a:r>
            <a:r>
              <a:rPr lang="en-US" sz="1800" dirty="0">
                <a:latin typeface="Times New Roman" panose="02020603050405020304" pitchFamily="18" charset="0"/>
              </a:rPr>
              <a:t>. Syst. Technol., vol. 30, no. 2, pp. 495–506, Jun. 2020, </a:t>
            </a:r>
            <a:r>
              <a:rPr lang="en-US" sz="1800" dirty="0" err="1">
                <a:latin typeface="Times New Roman" panose="02020603050405020304" pitchFamily="18" charset="0"/>
              </a:rPr>
              <a:t>doi</a:t>
            </a:r>
            <a:r>
              <a:rPr lang="en-US" sz="1800" dirty="0">
                <a:latin typeface="Times New Roman" panose="02020603050405020304" pitchFamily="18" charset="0"/>
              </a:rPr>
              <a:t>: 10.1002/ima.22400.</a:t>
            </a: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p:txBody>
      </p:sp>
    </p:spTree>
    <p:extLst>
      <p:ext uri="{BB962C8B-B14F-4D97-AF65-F5344CB8AC3E}">
        <p14:creationId xmlns:p14="http://schemas.microsoft.com/office/powerpoint/2010/main" val="287634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D19-82E4-97A0-BF32-4D21FD8548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r>
              <a:rPr lang="en-US" sz="2100" dirty="0">
                <a:latin typeface="Times New Roman" panose="02020603050405020304" pitchFamily="18" charset="0"/>
                <a:cs typeface="Times New Roman" panose="02020603050405020304" pitchFamily="18" charset="0"/>
              </a:rPr>
              <a:t>(Contd.) </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1E36341-A38D-B89A-9CFF-D0DC460CA442}"/>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25</a:t>
            </a:fld>
            <a:endParaRPr lang="en-US">
              <a:solidFill>
                <a:prstClr val="black">
                  <a:tint val="95000"/>
                </a:prstClr>
              </a:solidFill>
            </a:endParaRPr>
          </a:p>
        </p:txBody>
      </p:sp>
      <p:sp>
        <p:nvSpPr>
          <p:cNvPr id="7" name="Content Placeholder 3">
            <a:extLst>
              <a:ext uri="{FF2B5EF4-FFF2-40B4-BE49-F238E27FC236}">
                <a16:creationId xmlns:a16="http://schemas.microsoft.com/office/drawing/2014/main" id="{CE69ED36-B660-C728-7CE7-842BFAF5A2A5}"/>
              </a:ext>
            </a:extLst>
          </p:cNvPr>
          <p:cNvSpPr>
            <a:spLocks noGrp="1"/>
          </p:cNvSpPr>
          <p:nvPr>
            <p:ph idx="1"/>
          </p:nvPr>
        </p:nvSpPr>
        <p:spPr>
          <a:xfrm>
            <a:off x="279400" y="1214438"/>
            <a:ext cx="11637963" cy="5338762"/>
          </a:xfrm>
        </p:spPr>
        <p:txBody>
          <a:bodyPr>
            <a:norm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[9</a:t>
            </a:r>
            <a:r>
              <a:rPr lang="en-US" sz="1800" dirty="0">
                <a:latin typeface="Times New Roman" panose="02020603050405020304" pitchFamily="18" charset="0"/>
              </a:rPr>
              <a:t>] W. Lotter, A. Rahman Diab, B. Haslam, J. G. Kim, G. </a:t>
            </a:r>
            <a:r>
              <a:rPr lang="en-US" sz="1800" dirty="0" err="1">
                <a:latin typeface="Times New Roman" panose="02020603050405020304" pitchFamily="18" charset="0"/>
              </a:rPr>
              <a:t>Grisot</a:t>
            </a:r>
            <a:r>
              <a:rPr lang="en-US" sz="1800" dirty="0">
                <a:latin typeface="Times New Roman" panose="02020603050405020304" pitchFamily="18" charset="0"/>
              </a:rPr>
              <a:t>, E. Wu, K. Wu, J. O. </a:t>
            </a:r>
            <a:r>
              <a:rPr lang="en-US" sz="1800" dirty="0" err="1">
                <a:latin typeface="Times New Roman" panose="02020603050405020304" pitchFamily="18" charset="0"/>
              </a:rPr>
              <a:t>Onieva</a:t>
            </a:r>
            <a:r>
              <a:rPr lang="en-US" sz="1800" dirty="0">
                <a:latin typeface="Times New Roman" panose="02020603050405020304" pitchFamily="18" charset="0"/>
              </a:rPr>
              <a:t>, J. L. </a:t>
            </a:r>
            <a:r>
              <a:rPr lang="en-US" sz="1800" dirty="0" err="1">
                <a:latin typeface="Times New Roman" panose="02020603050405020304" pitchFamily="18" charset="0"/>
              </a:rPr>
              <a:t>Boxerman</a:t>
            </a:r>
            <a:r>
              <a:rPr lang="en-US" sz="1800" dirty="0">
                <a:latin typeface="Times New Roman" panose="02020603050405020304" pitchFamily="18" charset="0"/>
              </a:rPr>
              <a:t>, M. Wang, M. Bandler, G. </a:t>
            </a:r>
            <a:r>
              <a:rPr lang="en-US" sz="1800" dirty="0" err="1">
                <a:latin typeface="Times New Roman" panose="02020603050405020304" pitchFamily="18" charset="0"/>
              </a:rPr>
              <a:t>Vijayaraghavan</a:t>
            </a:r>
            <a:r>
              <a:rPr lang="en-US" sz="1800" dirty="0">
                <a:latin typeface="Times New Roman" panose="02020603050405020304" pitchFamily="18" charset="0"/>
              </a:rPr>
              <a:t>, and A. G. Sorensen, ‘‘Robust breast cancer detection in mammography and digital breast tomosynthesis using </a:t>
            </a:r>
            <a:r>
              <a:rPr lang="en-US" sz="1800" dirty="0" err="1">
                <a:latin typeface="Times New Roman" panose="02020603050405020304" pitchFamily="18" charset="0"/>
              </a:rPr>
              <a:t>annotationefficient</a:t>
            </a:r>
            <a:r>
              <a:rPr lang="en-US" sz="1800" dirty="0">
                <a:latin typeface="Times New Roman" panose="02020603050405020304" pitchFamily="18" charset="0"/>
              </a:rPr>
              <a:t> deep learning approach,’’ 2019, arXiv:1912.11027. [Online]. Available: http://arxiv.org/abs/1912.11027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[10] </a:t>
            </a:r>
            <a:r>
              <a:rPr lang="en-US" sz="1800" dirty="0">
                <a:latin typeface="Times New Roman" panose="02020603050405020304" pitchFamily="18" charset="0"/>
              </a:rPr>
              <a:t>Teresa Araujo et al. “Classification of breast cancer ´ histology images using convolutional neural networks”. In: </a:t>
            </a:r>
            <a:r>
              <a:rPr lang="en-US" sz="1800" dirty="0" err="1">
                <a:latin typeface="Times New Roman" panose="02020603050405020304" pitchFamily="18" charset="0"/>
              </a:rPr>
              <a:t>PloS</a:t>
            </a:r>
            <a:r>
              <a:rPr lang="en-US" sz="1800" dirty="0">
                <a:latin typeface="Times New Roman" panose="02020603050405020304" pitchFamily="18" charset="0"/>
              </a:rPr>
              <a:t> one 12.6 (2017), e0177544.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[11]</a:t>
            </a:r>
            <a:r>
              <a:rPr lang="en-US" sz="1800" dirty="0">
                <a:latin typeface="Times New Roman" panose="02020603050405020304" pitchFamily="18" charset="0"/>
              </a:rPr>
              <a:t> </a:t>
            </a:r>
            <a:r>
              <a:rPr lang="en-US" sz="1800" dirty="0" err="1">
                <a:latin typeface="Times New Roman" panose="02020603050405020304" pitchFamily="18" charset="0"/>
              </a:rPr>
              <a:t>Yongye</a:t>
            </a:r>
            <a:r>
              <a:rPr lang="en-US" sz="1800" dirty="0">
                <a:latin typeface="Times New Roman" panose="02020603050405020304" pitchFamily="18" charset="0"/>
              </a:rPr>
              <a:t> </a:t>
            </a:r>
            <a:r>
              <a:rPr lang="en-US" sz="1800" dirty="0" err="1">
                <a:latin typeface="Times New Roman" panose="02020603050405020304" pitchFamily="18" charset="0"/>
              </a:rPr>
              <a:t>Su</a:t>
            </a:r>
            <a:r>
              <a:rPr lang="en-US" sz="1800" dirty="0">
                <a:latin typeface="Times New Roman" panose="02020603050405020304" pitchFamily="18" charset="0"/>
              </a:rPr>
              <a:t> et al. “YOLO-LOGO: A transformer-based YOLO segmentation model for breast mass detection and segmentation in digital mammograms”. In: Computer Methods and Programs in Biomedicine 221 (2022), p. 106903.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[12] Hinton, G. E.,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Osindero</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S. &amp;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Teh</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Y.-W. A fast learning algorithm for deep belief nets. Neural </a:t>
            </a:r>
            <a:r>
              <a:rPr kumimoji="0" lang="en-US" sz="1800" b="0" i="0" u="none" strike="noStrike" kern="1200" cap="none" spc="0" normalizeH="0" baseline="0" noProof="0" dirty="0" err="1">
                <a:ln>
                  <a:noFill/>
                </a:ln>
                <a:solidFill>
                  <a:srgbClr val="222222"/>
                </a:solidFill>
                <a:effectLst/>
                <a:highlight>
                  <a:srgbClr val="FFFFFF"/>
                </a:highlight>
                <a:uLnTx/>
                <a:uFillTx/>
                <a:latin typeface="Times New Roman" panose="02020603050405020304" pitchFamily="18" charset="0"/>
              </a:rPr>
              <a:t>Comput</a:t>
            </a:r>
            <a:r>
              <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rPr>
              <a:t>. 18, 1527–1554 (2006).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22222"/>
                </a:solidFill>
                <a:highlight>
                  <a:srgbClr val="FFFFFF"/>
                </a:highlight>
                <a:latin typeface="Times New Roman" panose="02020603050405020304" pitchFamily="18" charset="0"/>
              </a:rPr>
              <a:t>[13]</a:t>
            </a:r>
            <a:r>
              <a:rPr lang="fr-FR" sz="1800" dirty="0">
                <a:solidFill>
                  <a:srgbClr val="222222"/>
                </a:solidFill>
                <a:highlight>
                  <a:srgbClr val="FFFFFF"/>
                </a:highlight>
                <a:latin typeface="Times New Roman" panose="02020603050405020304" pitchFamily="18" charset="0"/>
              </a:rPr>
              <a:t> </a:t>
            </a:r>
            <a:r>
              <a:rPr lang="fr-FR" sz="1800" dirty="0" err="1">
                <a:solidFill>
                  <a:srgbClr val="222222"/>
                </a:solidFill>
                <a:highlight>
                  <a:srgbClr val="FFFFFF"/>
                </a:highlight>
                <a:latin typeface="Times New Roman" panose="02020603050405020304" pitchFamily="18" charset="0"/>
              </a:rPr>
              <a:t>Russakovsky</a:t>
            </a:r>
            <a:r>
              <a:rPr lang="fr-FR" sz="1800" dirty="0">
                <a:solidFill>
                  <a:srgbClr val="222222"/>
                </a:solidFill>
                <a:highlight>
                  <a:srgbClr val="FFFFFF"/>
                </a:highlight>
                <a:latin typeface="Times New Roman" panose="02020603050405020304" pitchFamily="18" charset="0"/>
              </a:rPr>
              <a:t>, O. et al. </a:t>
            </a:r>
            <a:r>
              <a:rPr lang="fr-FR" sz="1800" dirty="0" err="1">
                <a:solidFill>
                  <a:srgbClr val="222222"/>
                </a:solidFill>
                <a:highlight>
                  <a:srgbClr val="FFFFFF"/>
                </a:highlight>
                <a:latin typeface="Times New Roman" panose="02020603050405020304" pitchFamily="18" charset="0"/>
              </a:rPr>
              <a:t>ImageNet</a:t>
            </a:r>
            <a:r>
              <a:rPr lang="fr-FR" sz="1800" dirty="0">
                <a:solidFill>
                  <a:srgbClr val="222222"/>
                </a:solidFill>
                <a:highlight>
                  <a:srgbClr val="FFFFFF"/>
                </a:highlight>
                <a:latin typeface="Times New Roman" panose="02020603050405020304" pitchFamily="18" charset="0"/>
              </a:rPr>
              <a:t> Large </a:t>
            </a:r>
            <a:r>
              <a:rPr lang="fr-FR" sz="1800" dirty="0" err="1">
                <a:solidFill>
                  <a:srgbClr val="222222"/>
                </a:solidFill>
                <a:highlight>
                  <a:srgbClr val="FFFFFF"/>
                </a:highlight>
                <a:latin typeface="Times New Roman" panose="02020603050405020304" pitchFamily="18" charset="0"/>
              </a:rPr>
              <a:t>Scale</a:t>
            </a:r>
            <a:r>
              <a:rPr lang="fr-FR" sz="1800" dirty="0">
                <a:solidFill>
                  <a:srgbClr val="222222"/>
                </a:solidFill>
                <a:highlight>
                  <a:srgbClr val="FFFFFF"/>
                </a:highlight>
                <a:latin typeface="Times New Roman" panose="02020603050405020304" pitchFamily="18" charset="0"/>
              </a:rPr>
              <a:t> Visual Recognition Challenge. Int. J. Comput. Vis. 115, 211–252 (2015).</a:t>
            </a:r>
            <a:endParaRPr kumimoji="0" lang="en-US" sz="1800" b="0" i="0" u="none" strike="noStrike" kern="1200" cap="none" spc="0" normalizeH="0" baseline="0" noProof="0" dirty="0">
              <a:ln>
                <a:noFill/>
              </a:ln>
              <a:solidFill>
                <a:srgbClr val="222222"/>
              </a:solidFill>
              <a:effectLst/>
              <a:highlight>
                <a:srgbClr val="FFFFFF"/>
              </a:highlight>
              <a:uLnTx/>
              <a:uFillTx/>
              <a:latin typeface="Times New Roman" panose="02020603050405020304" pitchFamily="18" charset="0"/>
            </a:endParaRPr>
          </a:p>
        </p:txBody>
      </p:sp>
    </p:spTree>
    <p:extLst>
      <p:ext uri="{BB962C8B-B14F-4D97-AF65-F5344CB8AC3E}">
        <p14:creationId xmlns:p14="http://schemas.microsoft.com/office/powerpoint/2010/main" val="1697869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rPr>
              <a:t>Thank You</a:t>
            </a:r>
          </a:p>
        </p:txBody>
      </p:sp>
    </p:spTree>
    <p:extLst>
      <p:ext uri="{BB962C8B-B14F-4D97-AF65-F5344CB8AC3E}">
        <p14:creationId xmlns:p14="http://schemas.microsoft.com/office/powerpoint/2010/main" val="940770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 y="0"/>
            <a:ext cx="11639007" cy="963384"/>
          </a:xfrm>
        </p:spPr>
        <p:txBody>
          <a:bodyPr/>
          <a:lstStyle/>
          <a:p>
            <a:r>
              <a:rPr lang="en-US" dirty="0">
                <a:latin typeface="Times New Roman" panose="02020603050405020304" pitchFamily="18" charset="0"/>
                <a:cs typeface="Times New Roman" panose="02020603050405020304" pitchFamily="18" charset="0"/>
              </a:rPr>
              <a:t>Outlines</a:t>
            </a:r>
          </a:p>
        </p:txBody>
      </p:sp>
      <p:sp>
        <p:nvSpPr>
          <p:cNvPr id="3" name="Slide Number Placeholder 2"/>
          <p:cNvSpPr>
            <a:spLocks noGrp="1"/>
          </p:cNvSpPr>
          <p:nvPr>
            <p:ph type="sldNum" sz="quarter" idx="12"/>
          </p:nvPr>
        </p:nvSpPr>
        <p:spPr/>
        <p:txBody>
          <a:bodyPr/>
          <a:lstStyle/>
          <a:p>
            <a:fld id="{302755A7-14C3-4271-9743-D1DE7E0E674B}" type="slidenum">
              <a:rPr lang="en-US" smtClean="0">
                <a:solidFill>
                  <a:prstClr val="black">
                    <a:tint val="95000"/>
                  </a:prstClr>
                </a:solidFill>
              </a:rPr>
              <a:pPr/>
              <a:t>3</a:t>
            </a:fld>
            <a:endParaRPr lang="en-US">
              <a:solidFill>
                <a:prstClr val="black">
                  <a:tint val="95000"/>
                </a:prstClr>
              </a:solidFill>
            </a:endParaRPr>
          </a:p>
        </p:txBody>
      </p:sp>
      <p:sp>
        <p:nvSpPr>
          <p:cNvPr id="4" name="Content Placeholder 3"/>
          <p:cNvSpPr>
            <a:spLocks noGrp="1"/>
          </p:cNvSpPr>
          <p:nvPr>
            <p:ph idx="1"/>
          </p:nvPr>
        </p:nvSpPr>
        <p:spPr>
          <a:xfrm>
            <a:off x="278674" y="1219201"/>
            <a:ext cx="11639007" cy="5029200"/>
          </a:xfrm>
        </p:spPr>
        <p:txBody>
          <a:bodyPr>
            <a:normAutofit/>
          </a:bodyPr>
          <a:lstStyle/>
          <a:p>
            <a:r>
              <a:rPr lang="en-US" sz="2600" dirty="0">
                <a:latin typeface="Times New Roman" panose="02020603050405020304" pitchFamily="18" charset="0"/>
              </a:rPr>
              <a:t>Outlines</a:t>
            </a:r>
          </a:p>
          <a:p>
            <a:r>
              <a:rPr lang="en-US" sz="2600" dirty="0">
                <a:latin typeface="Times New Roman" panose="02020603050405020304" pitchFamily="18" charset="0"/>
              </a:rPr>
              <a:t>Introduction</a:t>
            </a:r>
          </a:p>
          <a:p>
            <a:r>
              <a:rPr lang="en-US" sz="2600" dirty="0">
                <a:latin typeface="Times New Roman" panose="02020603050405020304" pitchFamily="18" charset="0"/>
              </a:rPr>
              <a:t>Literature review</a:t>
            </a:r>
          </a:p>
          <a:p>
            <a:r>
              <a:rPr lang="en-US" sz="2600" dirty="0">
                <a:latin typeface="Times New Roman" panose="02020603050405020304" pitchFamily="18" charset="0"/>
              </a:rPr>
              <a:t>Methodology</a:t>
            </a:r>
          </a:p>
          <a:p>
            <a:r>
              <a:rPr lang="en-US" sz="2600" dirty="0">
                <a:latin typeface="Times New Roman" panose="02020603050405020304" pitchFamily="18" charset="0"/>
              </a:rPr>
              <a:t>Result Analysis and Comparison </a:t>
            </a:r>
          </a:p>
          <a:p>
            <a:r>
              <a:rPr lang="en-US" sz="2600" dirty="0">
                <a:latin typeface="Times New Roman" panose="02020603050405020304" pitchFamily="18" charset="0"/>
              </a:rPr>
              <a:t>Recommendation </a:t>
            </a:r>
          </a:p>
          <a:p>
            <a:r>
              <a:rPr lang="en-US" sz="2600" dirty="0">
                <a:latin typeface="Times New Roman" panose="02020603050405020304" pitchFamily="18" charset="0"/>
              </a:rPr>
              <a:t>Conclusion</a:t>
            </a:r>
          </a:p>
          <a:p>
            <a:r>
              <a:rPr lang="en-US" sz="2600" dirty="0">
                <a:latin typeface="Times New Roman" panose="02020603050405020304" pitchFamily="18" charset="0"/>
              </a:rPr>
              <a:t>References</a:t>
            </a:r>
          </a:p>
        </p:txBody>
      </p:sp>
    </p:spTree>
    <p:extLst>
      <p:ext uri="{BB962C8B-B14F-4D97-AF65-F5344CB8AC3E}">
        <p14:creationId xmlns:p14="http://schemas.microsoft.com/office/powerpoint/2010/main" val="142233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C22D-2CC5-4879-85D3-AECAADC2EA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Slide Number Placeholder 2">
            <a:extLst>
              <a:ext uri="{FF2B5EF4-FFF2-40B4-BE49-F238E27FC236}">
                <a16:creationId xmlns:a16="http://schemas.microsoft.com/office/drawing/2014/main" id="{70039312-1156-430A-9D3C-7BA0BCF18D3B}"/>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4</a:t>
            </a:fld>
            <a:endParaRPr lang="en-US">
              <a:solidFill>
                <a:prstClr val="black">
                  <a:tint val="95000"/>
                </a:prstClr>
              </a:solidFill>
            </a:endParaRPr>
          </a:p>
        </p:txBody>
      </p:sp>
      <p:sp>
        <p:nvSpPr>
          <p:cNvPr id="4" name="TextBox 3">
            <a:extLst>
              <a:ext uri="{FF2B5EF4-FFF2-40B4-BE49-F238E27FC236}">
                <a16:creationId xmlns:a16="http://schemas.microsoft.com/office/drawing/2014/main" id="{51746C84-72E2-4F76-A6D1-9CD82F4744FF}"/>
              </a:ext>
            </a:extLst>
          </p:cNvPr>
          <p:cNvSpPr txBox="1"/>
          <p:nvPr/>
        </p:nvSpPr>
        <p:spPr>
          <a:xfrm>
            <a:off x="33867" y="1295400"/>
            <a:ext cx="1211580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Breast cancer is a major health concern affecting women world wide. Breast cancer is a disease that occurs when abnormal breast cells multiply and form tumors. If left untreated, these tumors can spread throughout the body and become fatal.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Early detection of breast cancer can help improve survival rates, lower morbidity, and reduce the cost of care. When breast cancer is detected early, it can lead to more treatment options and a better chance of survival. Women whose breast cancer is detected early have a 93% or higher survival rate in the first five years.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Early detection can also result in less radical treatment, which is less expensive and can save resources. Cancers found at an earlier stage are more curable or have better outcomes, but also don't necessarily require as rigorous treatment.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Breast cancer can be detected through several methods such as Mammography, Breast Ultrasound, Magnetic Resonance Imaging (MRI).</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25231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Slide Number Placeholder 2"/>
          <p:cNvSpPr>
            <a:spLocks noGrp="1"/>
          </p:cNvSpPr>
          <p:nvPr>
            <p:ph type="sldNum" sz="quarter" idx="12"/>
          </p:nvPr>
        </p:nvSpPr>
        <p:spPr/>
        <p:txBody>
          <a:bodyPr/>
          <a:lstStyle/>
          <a:p>
            <a:fld id="{302755A7-14C3-4271-9743-D1DE7E0E674B}" type="slidenum">
              <a:rPr lang="en-US" smtClean="0">
                <a:solidFill>
                  <a:prstClr val="black">
                    <a:tint val="95000"/>
                  </a:prstClr>
                </a:solidFill>
              </a:rPr>
              <a:pPr/>
              <a:t>5</a:t>
            </a:fld>
            <a:endParaRPr lang="en-US">
              <a:solidFill>
                <a:prstClr val="black">
                  <a:tint val="95000"/>
                </a:prstClr>
              </a:solidFill>
            </a:endParaRPr>
          </a:p>
        </p:txBody>
      </p:sp>
      <p:sp>
        <p:nvSpPr>
          <p:cNvPr id="6" name="TextBox 5">
            <a:extLst>
              <a:ext uri="{FF2B5EF4-FFF2-40B4-BE49-F238E27FC236}">
                <a16:creationId xmlns:a16="http://schemas.microsoft.com/office/drawing/2014/main" id="{ADAA425D-2B21-4B23-AD7E-0CED9AB06B00}"/>
              </a:ext>
            </a:extLst>
          </p:cNvPr>
          <p:cNvSpPr txBox="1"/>
          <p:nvPr/>
        </p:nvSpPr>
        <p:spPr>
          <a:xfrm>
            <a:off x="4876800" y="1219200"/>
            <a:ext cx="230037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2-Related Works</a:t>
            </a:r>
          </a:p>
        </p:txBody>
      </p:sp>
      <p:graphicFrame>
        <p:nvGraphicFramePr>
          <p:cNvPr id="7" name="Table 7">
            <a:extLst>
              <a:ext uri="{FF2B5EF4-FFF2-40B4-BE49-F238E27FC236}">
                <a16:creationId xmlns:a16="http://schemas.microsoft.com/office/drawing/2014/main" id="{2F12D62A-B2B1-4AF9-AE4F-F6E39ED538DE}"/>
              </a:ext>
            </a:extLst>
          </p:cNvPr>
          <p:cNvGraphicFramePr>
            <a:graphicFrameLocks noGrp="1"/>
          </p:cNvGraphicFramePr>
          <p:nvPr>
            <p:extLst>
              <p:ext uri="{D42A27DB-BD31-4B8C-83A1-F6EECF244321}">
                <p14:modId xmlns:p14="http://schemas.microsoft.com/office/powerpoint/2010/main" val="219251930"/>
              </p:ext>
            </p:extLst>
          </p:nvPr>
        </p:nvGraphicFramePr>
        <p:xfrm>
          <a:off x="278674" y="1696720"/>
          <a:ext cx="11760926" cy="4389120"/>
        </p:xfrm>
        <a:graphic>
          <a:graphicData uri="http://schemas.openxmlformats.org/drawingml/2006/table">
            <a:tbl>
              <a:tblPr firstRow="1" bandRow="1">
                <a:tableStyleId>{21E4AEA4-8DFA-4A89-87EB-49C32662AFE0}</a:tableStyleId>
              </a:tblPr>
              <a:tblGrid>
                <a:gridCol w="5880463">
                  <a:extLst>
                    <a:ext uri="{9D8B030D-6E8A-4147-A177-3AD203B41FA5}">
                      <a16:colId xmlns:a16="http://schemas.microsoft.com/office/drawing/2014/main" val="1447053346"/>
                    </a:ext>
                  </a:extLst>
                </a:gridCol>
                <a:gridCol w="5880463">
                  <a:extLst>
                    <a:ext uri="{9D8B030D-6E8A-4147-A177-3AD203B41FA5}">
                      <a16:colId xmlns:a16="http://schemas.microsoft.com/office/drawing/2014/main" val="1015393572"/>
                    </a:ext>
                  </a:extLst>
                </a:gridCol>
              </a:tblGrid>
              <a:tr h="345999">
                <a:tc>
                  <a:txBody>
                    <a:bodyPr/>
                    <a:lstStyle/>
                    <a:p>
                      <a:r>
                        <a:rPr lang="en-US" dirty="0">
                          <a:latin typeface="Times New Roman" panose="02020603050405020304" pitchFamily="18" charset="0"/>
                          <a:cs typeface="Times New Roman" panose="02020603050405020304" pitchFamily="18" charset="0"/>
                        </a:rPr>
                        <a:t>Methods</a:t>
                      </a:r>
                    </a:p>
                  </a:txBody>
                  <a:tcPr/>
                </a:tc>
                <a:tc>
                  <a:txBody>
                    <a:bodyPr/>
                    <a:lstStyle/>
                    <a:p>
                      <a:r>
                        <a:rPr lang="en-US"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217864518"/>
                  </a:ext>
                </a:extLst>
              </a:tr>
              <a:tr h="345999">
                <a:tc>
                  <a:txBody>
                    <a:bodyPr/>
                    <a:lstStyle/>
                    <a:p>
                      <a:r>
                        <a:rPr lang="en-US" dirty="0" err="1">
                          <a:latin typeface="Times New Roman" panose="02020603050405020304" pitchFamily="18" charset="0"/>
                          <a:cs typeface="Times New Roman" panose="02020603050405020304" pitchFamily="18" charset="0"/>
                        </a:rPr>
                        <a:t>BreastNet</a:t>
                      </a:r>
                      <a:r>
                        <a:rPr lang="en-US" dirty="0">
                          <a:latin typeface="Times New Roman" panose="02020603050405020304" pitchFamily="18" charset="0"/>
                          <a:cs typeface="Times New Roman" panose="02020603050405020304" pitchFamily="18" charset="0"/>
                        </a:rPr>
                        <a:t> with convolutional, pooling, residual, and dense blocks.[4]</a:t>
                      </a:r>
                    </a:p>
                  </a:txBody>
                  <a:tcPr/>
                </a:tc>
                <a:tc>
                  <a:txBody>
                    <a:bodyPr/>
                    <a:lstStyle/>
                    <a:p>
                      <a:r>
                        <a:rPr lang="en-US" dirty="0">
                          <a:latin typeface="Times New Roman" panose="02020603050405020304" pitchFamily="18" charset="0"/>
                          <a:cs typeface="Times New Roman" panose="02020603050405020304" pitchFamily="18" charset="0"/>
                        </a:rPr>
                        <a:t>Achieved better results than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VGG-16, and VGG-19 with an accuracy of 98.80%.</a:t>
                      </a:r>
                    </a:p>
                  </a:txBody>
                  <a:tcPr/>
                </a:tc>
                <a:extLst>
                  <a:ext uri="{0D108BD9-81ED-4DB2-BD59-A6C34878D82A}">
                    <a16:rowId xmlns:a16="http://schemas.microsoft.com/office/drawing/2014/main" val="623884088"/>
                  </a:ext>
                </a:extLst>
              </a:tr>
              <a:tr h="345999">
                <a:tc>
                  <a:txBody>
                    <a:bodyPr/>
                    <a:lstStyle/>
                    <a:p>
                      <a:r>
                        <a:rPr lang="en-US" dirty="0">
                          <a:latin typeface="Times New Roman" panose="02020603050405020304" pitchFamily="18" charset="0"/>
                          <a:cs typeface="Times New Roman" panose="02020603050405020304" pitchFamily="18" charset="0"/>
                        </a:rPr>
                        <a:t>A model extracting breast-image features using pre-trained CNN architectures, namely,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VGGNet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Accuracy: 97.525% using a standard benchmark dataset</a:t>
                      </a:r>
                    </a:p>
                  </a:txBody>
                  <a:tcPr/>
                </a:tc>
                <a:extLst>
                  <a:ext uri="{0D108BD9-81ED-4DB2-BD59-A6C34878D82A}">
                    <a16:rowId xmlns:a16="http://schemas.microsoft.com/office/drawing/2014/main" val="2984652324"/>
                  </a:ext>
                </a:extLst>
              </a:tr>
              <a:tr h="345999">
                <a:tc>
                  <a:txBody>
                    <a:bodyPr/>
                    <a:lstStyle/>
                    <a:p>
                      <a:r>
                        <a:rPr lang="en-US" dirty="0">
                          <a:latin typeface="Times New Roman" panose="02020603050405020304" pitchFamily="18" charset="0"/>
                          <a:cs typeface="Times New Roman" panose="02020603050405020304" pitchFamily="18" charset="0"/>
                        </a:rPr>
                        <a:t>Developed a multi-layer deep learning architecture for classifying benign and malignant regions in breast images.[6]</a:t>
                      </a:r>
                    </a:p>
                  </a:txBody>
                  <a:tcPr/>
                </a:tc>
                <a:tc>
                  <a:txBody>
                    <a:bodyPr/>
                    <a:lstStyle/>
                    <a:p>
                      <a:r>
                        <a:rPr lang="en-US" dirty="0">
                          <a:latin typeface="Times New Roman" panose="02020603050405020304" pitchFamily="18" charset="0"/>
                          <a:cs typeface="Times New Roman" panose="02020603050405020304" pitchFamily="18" charset="0"/>
                        </a:rPr>
                        <a:t>Sensitivity: 92%, Specificity: 84.2%, Accuracy: 91.5%, AUC: 0.91</a:t>
                      </a:r>
                    </a:p>
                  </a:txBody>
                  <a:tcPr/>
                </a:tc>
                <a:extLst>
                  <a:ext uri="{0D108BD9-81ED-4DB2-BD59-A6C34878D82A}">
                    <a16:rowId xmlns:a16="http://schemas.microsoft.com/office/drawing/2014/main" val="1881443749"/>
                  </a:ext>
                </a:extLst>
              </a:tr>
              <a:tr h="345999">
                <a:tc>
                  <a:txBody>
                    <a:bodyPr/>
                    <a:lstStyle/>
                    <a:p>
                      <a:r>
                        <a:rPr lang="en-US" dirty="0">
                          <a:latin typeface="Times New Roman" panose="02020603050405020304" pitchFamily="18" charset="0"/>
                          <a:cs typeface="Times New Roman" panose="02020603050405020304" pitchFamily="18" charset="0"/>
                        </a:rPr>
                        <a:t>A deep CNN with 1 input layer, 28 hidden layers, and 1 output layer. Used feature-wise data augmentation to avoid overfitting.[7]</a:t>
                      </a:r>
                    </a:p>
                  </a:txBody>
                  <a:tcPr/>
                </a:tc>
                <a:tc>
                  <a:txBody>
                    <a:bodyPr/>
                    <a:lstStyle/>
                    <a:p>
                      <a:r>
                        <a:rPr lang="en-US" dirty="0">
                          <a:latin typeface="Times New Roman" panose="02020603050405020304" pitchFamily="18" charset="0"/>
                          <a:cs typeface="Times New Roman" panose="02020603050405020304" pitchFamily="18" charset="0"/>
                        </a:rPr>
                        <a:t>Sensitivity: 89.47%, Accuracy: 90.50%, Specificity: 90.71%</a:t>
                      </a:r>
                    </a:p>
                  </a:txBody>
                  <a:tcPr/>
                </a:tc>
                <a:extLst>
                  <a:ext uri="{0D108BD9-81ED-4DB2-BD59-A6C34878D82A}">
                    <a16:rowId xmlns:a16="http://schemas.microsoft.com/office/drawing/2014/main" val="3485335080"/>
                  </a:ext>
                </a:extLst>
              </a:tr>
              <a:tr h="345999">
                <a:tc>
                  <a:txBody>
                    <a:bodyPr/>
                    <a:lstStyle/>
                    <a:p>
                      <a:r>
                        <a:rPr lang="en-US" dirty="0">
                          <a:latin typeface="Times New Roman" panose="02020603050405020304" pitchFamily="18" charset="0"/>
                          <a:cs typeface="Times New Roman" panose="02020603050405020304" pitchFamily="18" charset="0"/>
                        </a:rPr>
                        <a:t> A method using CNNs and the grasshopper optimization algorithm for automatic detection and classification of cancerous regions in breast images. [8]</a:t>
                      </a:r>
                    </a:p>
                  </a:txBody>
                  <a:tcPr/>
                </a:tc>
                <a:tc>
                  <a:txBody>
                    <a:bodyPr/>
                    <a:lstStyle/>
                    <a:p>
                      <a:r>
                        <a:rPr lang="en-US" dirty="0"/>
                        <a:t>Sensitivity: 96%, Specificity: 93%, Accuracy: 92%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3842137"/>
                  </a:ext>
                </a:extLst>
              </a:tr>
            </a:tbl>
          </a:graphicData>
        </a:graphic>
      </p:graphicFrame>
    </p:spTree>
    <p:extLst>
      <p:ext uri="{BB962C8B-B14F-4D97-AF65-F5344CB8AC3E}">
        <p14:creationId xmlns:p14="http://schemas.microsoft.com/office/powerpoint/2010/main" val="255823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Slide Number Placeholder 2"/>
          <p:cNvSpPr>
            <a:spLocks noGrp="1"/>
          </p:cNvSpPr>
          <p:nvPr>
            <p:ph type="sldNum" sz="quarter" idx="12"/>
          </p:nvPr>
        </p:nvSpPr>
        <p:spPr/>
        <p:txBody>
          <a:bodyPr/>
          <a:lstStyle/>
          <a:p>
            <a:fld id="{302755A7-14C3-4271-9743-D1DE7E0E674B}" type="slidenum">
              <a:rPr lang="en-US" smtClean="0">
                <a:solidFill>
                  <a:prstClr val="black">
                    <a:tint val="95000"/>
                  </a:prstClr>
                </a:solidFill>
              </a:rPr>
              <a:pPr/>
              <a:t>6</a:t>
            </a:fld>
            <a:endParaRPr lang="en-US">
              <a:solidFill>
                <a:prstClr val="black">
                  <a:tint val="95000"/>
                </a:prstClr>
              </a:solidFill>
            </a:endParaRPr>
          </a:p>
        </p:txBody>
      </p:sp>
      <p:sp>
        <p:nvSpPr>
          <p:cNvPr id="6" name="TextBox 5">
            <a:extLst>
              <a:ext uri="{FF2B5EF4-FFF2-40B4-BE49-F238E27FC236}">
                <a16:creationId xmlns:a16="http://schemas.microsoft.com/office/drawing/2014/main" id="{ADAA425D-2B21-4B23-AD7E-0CED9AB06B00}"/>
              </a:ext>
            </a:extLst>
          </p:cNvPr>
          <p:cNvSpPr txBox="1"/>
          <p:nvPr/>
        </p:nvSpPr>
        <p:spPr>
          <a:xfrm>
            <a:off x="4876800" y="1219200"/>
            <a:ext cx="230037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2-Related Works</a:t>
            </a:r>
          </a:p>
        </p:txBody>
      </p:sp>
      <p:graphicFrame>
        <p:nvGraphicFramePr>
          <p:cNvPr id="7" name="Table 7">
            <a:extLst>
              <a:ext uri="{FF2B5EF4-FFF2-40B4-BE49-F238E27FC236}">
                <a16:creationId xmlns:a16="http://schemas.microsoft.com/office/drawing/2014/main" id="{2F12D62A-B2B1-4AF9-AE4F-F6E39ED538DE}"/>
              </a:ext>
            </a:extLst>
          </p:cNvPr>
          <p:cNvGraphicFramePr>
            <a:graphicFrameLocks noGrp="1"/>
          </p:cNvGraphicFramePr>
          <p:nvPr>
            <p:extLst>
              <p:ext uri="{D42A27DB-BD31-4B8C-83A1-F6EECF244321}">
                <p14:modId xmlns:p14="http://schemas.microsoft.com/office/powerpoint/2010/main" val="26938028"/>
              </p:ext>
            </p:extLst>
          </p:nvPr>
        </p:nvGraphicFramePr>
        <p:xfrm>
          <a:off x="278674" y="1696720"/>
          <a:ext cx="11760926" cy="4114800"/>
        </p:xfrm>
        <a:graphic>
          <a:graphicData uri="http://schemas.openxmlformats.org/drawingml/2006/table">
            <a:tbl>
              <a:tblPr firstRow="1" bandRow="1">
                <a:tableStyleId>{21E4AEA4-8DFA-4A89-87EB-49C32662AFE0}</a:tableStyleId>
              </a:tblPr>
              <a:tblGrid>
                <a:gridCol w="5880463">
                  <a:extLst>
                    <a:ext uri="{9D8B030D-6E8A-4147-A177-3AD203B41FA5}">
                      <a16:colId xmlns:a16="http://schemas.microsoft.com/office/drawing/2014/main" val="1447053346"/>
                    </a:ext>
                  </a:extLst>
                </a:gridCol>
                <a:gridCol w="5880463">
                  <a:extLst>
                    <a:ext uri="{9D8B030D-6E8A-4147-A177-3AD203B41FA5}">
                      <a16:colId xmlns:a16="http://schemas.microsoft.com/office/drawing/2014/main" val="1015393572"/>
                    </a:ext>
                  </a:extLst>
                </a:gridCol>
              </a:tblGrid>
              <a:tr h="345999">
                <a:tc>
                  <a:txBody>
                    <a:bodyPr/>
                    <a:lstStyle/>
                    <a:p>
                      <a:r>
                        <a:rPr lang="en-US" dirty="0">
                          <a:latin typeface="Times New Roman" panose="02020603050405020304" pitchFamily="18" charset="0"/>
                          <a:cs typeface="Times New Roman" panose="02020603050405020304" pitchFamily="18" charset="0"/>
                        </a:rPr>
                        <a:t>Methods</a:t>
                      </a:r>
                    </a:p>
                  </a:txBody>
                  <a:tcPr/>
                </a:tc>
                <a:tc>
                  <a:txBody>
                    <a:bodyPr/>
                    <a:lstStyle/>
                    <a:p>
                      <a:r>
                        <a:rPr lang="en-US"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217864518"/>
                  </a:ext>
                </a:extLst>
              </a:tr>
              <a:tr h="345999">
                <a:tc>
                  <a:txBody>
                    <a:bodyPr/>
                    <a:lstStyle/>
                    <a:p>
                      <a:r>
                        <a:rPr lang="en-US" dirty="0">
                          <a:latin typeface="Times New Roman" panose="02020603050405020304" pitchFamily="18" charset="0"/>
                          <a:cs typeface="Times New Roman" panose="02020603050405020304" pitchFamily="18" charset="0"/>
                        </a:rPr>
                        <a:t>Proposed a model using a pre-trained ResNet50 network for feature extraction, classifying lesions into five classes.[9]</a:t>
                      </a:r>
                    </a:p>
                  </a:txBody>
                  <a:tcPr/>
                </a:tc>
                <a:tc>
                  <a:txBody>
                    <a:bodyPr/>
                    <a:lstStyle/>
                    <a:p>
                      <a:r>
                        <a:rPr lang="en-US" dirty="0">
                          <a:latin typeface="Times New Roman" panose="02020603050405020304" pitchFamily="18" charset="0"/>
                          <a:cs typeface="Times New Roman" panose="02020603050405020304" pitchFamily="18" charset="0"/>
                        </a:rPr>
                        <a:t>Sensitivity: 96.2, Specificity: 90.9, AUC: 0.94</a:t>
                      </a:r>
                    </a:p>
                  </a:txBody>
                  <a:tcPr/>
                </a:tc>
                <a:extLst>
                  <a:ext uri="{0D108BD9-81ED-4DB2-BD59-A6C34878D82A}">
                    <a16:rowId xmlns:a16="http://schemas.microsoft.com/office/drawing/2014/main" val="623884088"/>
                  </a:ext>
                </a:extLst>
              </a:tr>
              <a:tr h="345999">
                <a:tc>
                  <a:txBody>
                    <a:bodyPr/>
                    <a:lstStyle/>
                    <a:p>
                      <a:r>
                        <a:rPr lang="en-US" dirty="0">
                          <a:latin typeface="Times New Roman" panose="02020603050405020304" pitchFamily="18" charset="0"/>
                          <a:cs typeface="Times New Roman" panose="02020603050405020304" pitchFamily="18" charset="0"/>
                        </a:rPr>
                        <a:t>Used convolutional neural networks to classify pathological images of breast cancer into cancer and non-cancer categories.[10]</a:t>
                      </a:r>
                    </a:p>
                  </a:txBody>
                  <a:tcPr/>
                </a:tc>
                <a:tc>
                  <a:txBody>
                    <a:bodyPr/>
                    <a:lstStyle/>
                    <a:p>
                      <a:r>
                        <a:rPr lang="en-US" dirty="0">
                          <a:latin typeface="Times New Roman" panose="02020603050405020304" pitchFamily="18" charset="0"/>
                          <a:cs typeface="Times New Roman" panose="02020603050405020304" pitchFamily="18" charset="0"/>
                        </a:rPr>
                        <a:t>Recognition rate: 88.3%. When divided into four categories, the highest overall accuracy was 77.8%.</a:t>
                      </a:r>
                    </a:p>
                  </a:txBody>
                  <a:tcPr/>
                </a:tc>
                <a:extLst>
                  <a:ext uri="{0D108BD9-81ED-4DB2-BD59-A6C34878D82A}">
                    <a16:rowId xmlns:a16="http://schemas.microsoft.com/office/drawing/2014/main" val="2984652324"/>
                  </a:ext>
                </a:extLst>
              </a:tr>
              <a:tr h="345999">
                <a:tc>
                  <a:txBody>
                    <a:bodyPr/>
                    <a:lstStyle/>
                    <a:p>
                      <a:r>
                        <a:rPr lang="en-US" dirty="0">
                          <a:latin typeface="Times New Roman" panose="02020603050405020304" pitchFamily="18" charset="0"/>
                          <a:cs typeface="Times New Roman" panose="02020603050405020304" pitchFamily="18" charset="0"/>
                        </a:rPr>
                        <a:t>Proposed a double-shot model combining YOLO and Local-Global architectures for mass detection on CBIS-DDSM dataset. [11] </a:t>
                      </a:r>
                    </a:p>
                  </a:txBody>
                  <a:tcPr/>
                </a:tc>
                <a:tc>
                  <a:txBody>
                    <a:bodyPr/>
                    <a:lstStyle/>
                    <a:p>
                      <a:r>
                        <a:rPr lang="en-US" dirty="0">
                          <a:latin typeface="Times New Roman" panose="02020603050405020304" pitchFamily="18" charset="0"/>
                          <a:cs typeface="Times New Roman" panose="02020603050405020304" pitchFamily="18" charset="0"/>
                        </a:rPr>
                        <a:t>True positive rate: 95.7%, Mean average precision: 65.0%.</a:t>
                      </a:r>
                    </a:p>
                  </a:txBody>
                  <a:tcPr/>
                </a:tc>
                <a:extLst>
                  <a:ext uri="{0D108BD9-81ED-4DB2-BD59-A6C34878D82A}">
                    <a16:rowId xmlns:a16="http://schemas.microsoft.com/office/drawing/2014/main" val="1881443749"/>
                  </a:ext>
                </a:extLst>
              </a:tr>
              <a:tr h="345999">
                <a:tc>
                  <a:txBody>
                    <a:bodyPr/>
                    <a:lstStyle/>
                    <a:p>
                      <a:r>
                        <a:rPr lang="en-US" dirty="0">
                          <a:latin typeface="Times New Roman" panose="02020603050405020304" pitchFamily="18" charset="0"/>
                          <a:cs typeface="Times New Roman" panose="02020603050405020304" pitchFamily="18" charset="0"/>
                        </a:rPr>
                        <a:t>Used layer-wise pre-training to initialize weight parameters of a deep belief net (DBN) and fine-tuned for classification.[12]</a:t>
                      </a:r>
                    </a:p>
                  </a:txBody>
                  <a:tcPr/>
                </a:tc>
                <a:tc>
                  <a:txBody>
                    <a:bodyPr/>
                    <a:lstStyle/>
                    <a:p>
                      <a:r>
                        <a:rPr lang="en-US" dirty="0">
                          <a:latin typeface="Times New Roman" panose="02020603050405020304" pitchFamily="18" charset="0"/>
                          <a:cs typeface="Times New Roman" panose="02020603050405020304" pitchFamily="18" charset="0"/>
                        </a:rPr>
                        <a:t>Improved training speed and accuracy.</a:t>
                      </a:r>
                    </a:p>
                  </a:txBody>
                  <a:tcPr/>
                </a:tc>
                <a:extLst>
                  <a:ext uri="{0D108BD9-81ED-4DB2-BD59-A6C34878D82A}">
                    <a16:rowId xmlns:a16="http://schemas.microsoft.com/office/drawing/2014/main" val="3485335080"/>
                  </a:ext>
                </a:extLst>
              </a:tr>
              <a:tr h="345999">
                <a:tc>
                  <a:txBody>
                    <a:bodyPr/>
                    <a:lstStyle/>
                    <a:p>
                      <a:r>
                        <a:rPr lang="en-US" dirty="0">
                          <a:latin typeface="Times New Roman" panose="02020603050405020304" pitchFamily="18" charset="0"/>
                          <a:cs typeface="Times New Roman" panose="02020603050405020304" pitchFamily="18" charset="0"/>
                        </a:rPr>
                        <a:t> Trained a deep learning model on ImageNet and fine-tuned for other tasks.[13]</a:t>
                      </a:r>
                    </a:p>
                  </a:txBody>
                  <a:tcPr/>
                </a:tc>
                <a:tc>
                  <a:txBody>
                    <a:bodyPr/>
                    <a:lstStyle/>
                    <a:p>
                      <a:r>
                        <a:rPr lang="en-US" dirty="0">
                          <a:latin typeface="Times New Roman" panose="02020603050405020304" pitchFamily="18" charset="0"/>
                          <a:cs typeface="Times New Roman" panose="02020603050405020304" pitchFamily="18" charset="0"/>
                        </a:rPr>
                        <a:t>Model's weight parameters initialized for recognizing primitive features, improving performance on different tasks.</a:t>
                      </a:r>
                    </a:p>
                  </a:txBody>
                  <a:tcPr/>
                </a:tc>
                <a:extLst>
                  <a:ext uri="{0D108BD9-81ED-4DB2-BD59-A6C34878D82A}">
                    <a16:rowId xmlns:a16="http://schemas.microsoft.com/office/drawing/2014/main" val="1123842137"/>
                  </a:ext>
                </a:extLst>
              </a:tr>
            </a:tbl>
          </a:graphicData>
        </a:graphic>
      </p:graphicFrame>
    </p:spTree>
    <p:extLst>
      <p:ext uri="{BB962C8B-B14F-4D97-AF65-F5344CB8AC3E}">
        <p14:creationId xmlns:p14="http://schemas.microsoft.com/office/powerpoint/2010/main" val="1998731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200" dirty="0">
                <a:latin typeface="Times New Roman" panose="02020603050405020304" pitchFamily="18" charset="0"/>
                <a:cs typeface="Times New Roman" panose="02020603050405020304" pitchFamily="18" charset="0"/>
              </a:rPr>
              <a:t>(Paper-01)</a:t>
            </a:r>
            <a:endParaRPr lang="en-AU"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7</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p:txBody>
          <a:bodyPr>
            <a:normAutofit/>
          </a:bodyPr>
          <a:lstStyle/>
          <a:p>
            <a:r>
              <a:rPr lang="en-US" sz="2500" dirty="0">
                <a:latin typeface="Times New Roman" panose="02020603050405020304" pitchFamily="18" charset="0"/>
              </a:rPr>
              <a:t>Data Preprocessing:</a:t>
            </a:r>
          </a:p>
          <a:p>
            <a:pPr marL="1133856" lvl="2" indent="-457200">
              <a:buClr>
                <a:schemeClr val="accent2">
                  <a:lumMod val="75000"/>
                </a:schemeClr>
              </a:buClr>
              <a:buFont typeface="+mj-lt"/>
              <a:buAutoNum type="arabicPeriod"/>
            </a:pPr>
            <a:r>
              <a:rPr lang="en-US" sz="2500" dirty="0">
                <a:latin typeface="Times New Roman" panose="02020603050405020304" pitchFamily="18" charset="0"/>
              </a:rPr>
              <a:t>Noise Removal: </a:t>
            </a:r>
            <a:r>
              <a:rPr lang="en-US" sz="2400" dirty="0">
                <a:latin typeface="Times New Roman" panose="02020603050405020304" pitchFamily="18" charset="0"/>
              </a:rPr>
              <a:t>Apply a 2D median filter (3 × 3) to mammogram images to eliminate digitization noise.</a:t>
            </a:r>
          </a:p>
          <a:p>
            <a:pPr marL="1133856" lvl="2" indent="-457200">
              <a:buClr>
                <a:schemeClr val="accent2">
                  <a:lumMod val="75000"/>
                </a:schemeClr>
              </a:buClr>
              <a:buFont typeface="+mj-lt"/>
              <a:buAutoNum type="arabicPeriod"/>
            </a:pPr>
            <a:r>
              <a:rPr lang="en-US" sz="2500" dirty="0">
                <a:latin typeface="Times New Roman" panose="02020603050405020304" pitchFamily="18" charset="0"/>
              </a:rPr>
              <a:t>Histogram Equalization: </a:t>
            </a:r>
            <a:r>
              <a:rPr lang="en-US" sz="2400" dirty="0">
                <a:latin typeface="Times New Roman" panose="02020603050405020304" pitchFamily="18" charset="0"/>
              </a:rPr>
              <a:t>Adjust image contrast by redistributing the most frequent gray levels to enhance visibility of anomalies.</a:t>
            </a:r>
          </a:p>
          <a:p>
            <a:pPr marL="1133856" lvl="2" indent="-457200">
              <a:buClr>
                <a:schemeClr val="accent2">
                  <a:lumMod val="75000"/>
                </a:schemeClr>
              </a:buClr>
              <a:buFont typeface="+mj-lt"/>
              <a:buAutoNum type="arabicPeriod"/>
            </a:pPr>
            <a:r>
              <a:rPr lang="en-US" sz="2500" dirty="0">
                <a:latin typeface="Times New Roman" panose="02020603050405020304" pitchFamily="18" charset="0"/>
              </a:rPr>
              <a:t>Morphological Analysis: </a:t>
            </a:r>
            <a:r>
              <a:rPr lang="en-US" sz="2400" dirty="0">
                <a:latin typeface="Times New Roman" panose="02020603050405020304" pitchFamily="18" charset="0"/>
              </a:rPr>
              <a:t>Remove non-breast regions using morphological operations to ensure accurate segmentation.</a:t>
            </a:r>
          </a:p>
          <a:p>
            <a:pPr marL="1133856" lvl="2" indent="-457200">
              <a:buClr>
                <a:schemeClr val="accent2">
                  <a:lumMod val="75000"/>
                </a:schemeClr>
              </a:buClr>
              <a:buFont typeface="+mj-lt"/>
              <a:buAutoNum type="arabicPeriod"/>
            </a:pPr>
            <a:r>
              <a:rPr lang="en-US" sz="2500" dirty="0">
                <a:latin typeface="Times New Roman" panose="02020603050405020304" pitchFamily="18" charset="0"/>
              </a:rPr>
              <a:t>Segmentation: </a:t>
            </a:r>
            <a:r>
              <a:rPr lang="en-US" sz="2400" dirty="0">
                <a:latin typeface="Times New Roman" panose="02020603050405020304" pitchFamily="18" charset="0"/>
              </a:rPr>
              <a:t>Use a threshold-based method for automatic patch extraction, focusing on cancer-affected regions to reduce computation time.</a:t>
            </a:r>
          </a:p>
          <a:p>
            <a:pPr marL="1133856" lvl="2" indent="-457200">
              <a:buClr>
                <a:schemeClr val="accent2">
                  <a:lumMod val="75000"/>
                </a:schemeClr>
              </a:buClr>
              <a:buFont typeface="+mj-lt"/>
              <a:buAutoNum type="arabicPeriod"/>
            </a:pPr>
            <a:r>
              <a:rPr lang="en-US" sz="2500" dirty="0">
                <a:latin typeface="Times New Roman" panose="02020603050405020304" pitchFamily="18" charset="0"/>
              </a:rPr>
              <a:t>Image Resizing: </a:t>
            </a:r>
            <a:r>
              <a:rPr lang="en-US" sz="2400" dirty="0">
                <a:latin typeface="Times New Roman" panose="02020603050405020304" pitchFamily="18" charset="0"/>
              </a:rPr>
              <a:t>Resize and convert breast images into three channels (RGB) to match the input size of pretrained CNN architectures.</a:t>
            </a:r>
          </a:p>
          <a:p>
            <a:pPr marL="676656" lvl="2" indent="0">
              <a:buClr>
                <a:schemeClr val="accent2">
                  <a:lumMod val="75000"/>
                </a:schemeClr>
              </a:buClr>
              <a:buNone/>
            </a:pPr>
            <a:endParaRPr lang="en-US" sz="2400" dirty="0">
              <a:latin typeface="Times New Roman" panose="02020603050405020304" pitchFamily="18" charset="0"/>
            </a:endParaRPr>
          </a:p>
          <a:p>
            <a:pPr marL="1133856" lvl="2" indent="-457200">
              <a:buClr>
                <a:schemeClr val="accent2">
                  <a:lumMod val="75000"/>
                </a:schemeClr>
              </a:buClr>
              <a:buFont typeface="+mj-lt"/>
              <a:buAutoNum type="arabicPeriod"/>
            </a:pPr>
            <a:endParaRPr lang="en-US" sz="2400" dirty="0">
              <a:latin typeface="Times New Roman" panose="02020603050405020304" pitchFamily="18" charset="0"/>
            </a:endParaRPr>
          </a:p>
          <a:p>
            <a:pPr marL="676656" lvl="2" indent="0">
              <a:buClr>
                <a:schemeClr val="accent2">
                  <a:lumMod val="75000"/>
                </a:schemeClr>
              </a:buClr>
              <a:buNone/>
            </a:pPr>
            <a:endParaRPr lang="en-US" sz="2500" dirty="0">
              <a:latin typeface="Times New Roman" panose="02020603050405020304" pitchFamily="18" charset="0"/>
            </a:endParaRPr>
          </a:p>
          <a:p>
            <a:pPr marL="1133856" lvl="2" indent="-457200">
              <a:buFont typeface="+mj-lt"/>
              <a:buAutoNum type="arabicPeriod"/>
            </a:pPr>
            <a:endParaRPr lang="en-US" sz="2500" dirty="0">
              <a:latin typeface="Times New Roman" panose="02020603050405020304" pitchFamily="18" charset="0"/>
            </a:endParaRPr>
          </a:p>
        </p:txBody>
      </p:sp>
    </p:spTree>
    <p:extLst>
      <p:ext uri="{BB962C8B-B14F-4D97-AF65-F5344CB8AC3E}">
        <p14:creationId xmlns:p14="http://schemas.microsoft.com/office/powerpoint/2010/main" val="211278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a:t>
            </a:r>
            <a:r>
              <a:rPr lang="en-US" sz="2100" dirty="0">
                <a:latin typeface="Times New Roman" panose="02020603050405020304" pitchFamily="18" charset="0"/>
                <a:cs typeface="Times New Roman" panose="02020603050405020304" pitchFamily="18" charset="0"/>
              </a:rPr>
              <a:t>(Contd.)</a:t>
            </a:r>
            <a:endParaRPr lang="en-AU" sz="21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8</a:t>
            </a:fld>
            <a:endParaRPr lang="en-US">
              <a:solidFill>
                <a:prstClr val="black">
                  <a:tint val="95000"/>
                </a:prstClr>
              </a:solidFill>
            </a:endParaRPr>
          </a:p>
        </p:txBody>
      </p:sp>
      <p:sp>
        <p:nvSpPr>
          <p:cNvPr id="5" name="Content Placeholder 4">
            <a:extLst>
              <a:ext uri="{FF2B5EF4-FFF2-40B4-BE49-F238E27FC236}">
                <a16:creationId xmlns:a16="http://schemas.microsoft.com/office/drawing/2014/main" id="{91DD1BA4-3FB5-4344-BB87-6FF6C1D559E8}"/>
              </a:ext>
            </a:extLst>
          </p:cNvPr>
          <p:cNvSpPr>
            <a:spLocks noGrp="1"/>
          </p:cNvSpPr>
          <p:nvPr>
            <p:ph idx="1"/>
          </p:nvPr>
        </p:nvSpPr>
        <p:spPr>
          <a:xfrm>
            <a:off x="278674" y="1214847"/>
            <a:ext cx="11639007" cy="5490753"/>
          </a:xfrm>
        </p:spPr>
        <p:txBody>
          <a:bodyPr>
            <a:normAutofit/>
          </a:bodyPr>
          <a:lstStyle/>
          <a:p>
            <a:pPr marL="1133856" lvl="2" indent="-457200">
              <a:buClr>
                <a:schemeClr val="accent2">
                  <a:lumMod val="75000"/>
                </a:schemeClr>
              </a:buClr>
              <a:buFont typeface="+mj-lt"/>
              <a:buAutoNum type="arabicPeriod" startAt="6"/>
            </a:pPr>
            <a:r>
              <a:rPr lang="en-US" sz="2500" dirty="0">
                <a:latin typeface="Times New Roman" panose="02020603050405020304" pitchFamily="18" charset="0"/>
              </a:rPr>
              <a:t>Data Splitting: </a:t>
            </a:r>
            <a:r>
              <a:rPr lang="en-US" dirty="0">
                <a:latin typeface="Times New Roman" panose="02020603050405020304" pitchFamily="18" charset="0"/>
              </a:rPr>
              <a:t>Split the dataset into 80% for training and 20% for testing. Additionally, use 10-fold cross-validation to mitigate overfitting.</a:t>
            </a:r>
          </a:p>
          <a:p>
            <a:pPr marL="1133856" lvl="2" indent="-457200">
              <a:buClr>
                <a:schemeClr val="accent2">
                  <a:lumMod val="75000"/>
                </a:schemeClr>
              </a:buClr>
              <a:buFont typeface="+mj-lt"/>
              <a:buAutoNum type="arabicPeriod" startAt="6"/>
            </a:pPr>
            <a:r>
              <a:rPr lang="en-US" sz="2500" dirty="0">
                <a:latin typeface="Times New Roman" panose="02020603050405020304" pitchFamily="18" charset="0"/>
              </a:rPr>
              <a:t>Data Augmentation: </a:t>
            </a:r>
            <a:r>
              <a:rPr lang="en-US" dirty="0">
                <a:latin typeface="Times New Roman" panose="02020603050405020304" pitchFamily="18" charset="0"/>
              </a:rPr>
              <a:t>Increase dataset size by rotating images to 90°, 180°, 270°, 360°, and flipping them, creating eight variations of each image to overcome overfitting.</a:t>
            </a:r>
          </a:p>
          <a:p>
            <a:r>
              <a:rPr lang="en-US" dirty="0">
                <a:latin typeface="Times New Roman" panose="02020603050405020304" pitchFamily="18" charset="0"/>
              </a:rPr>
              <a:t>Transfer Learning:</a:t>
            </a:r>
          </a:p>
          <a:p>
            <a:pPr marL="925830" lvl="1" indent="-514350">
              <a:buClr>
                <a:schemeClr val="accent2">
                  <a:lumMod val="75000"/>
                </a:schemeClr>
              </a:buClr>
              <a:buFont typeface="+mj-lt"/>
              <a:buAutoNum type="arabicPeriod"/>
            </a:pPr>
            <a:r>
              <a:rPr lang="en-US" sz="2500" dirty="0">
                <a:latin typeface="Times New Roman" panose="02020603050405020304" pitchFamily="18" charset="0"/>
              </a:rPr>
              <a:t>Selection of CNN Models: </a:t>
            </a:r>
            <a:r>
              <a:rPr lang="en-US" dirty="0">
                <a:latin typeface="Times New Roman" panose="02020603050405020304" pitchFamily="18" charset="0"/>
              </a:rPr>
              <a:t>Use pretrained CNN architectures such as VGG16, VGG19, ResNet50, and Inception V3, which have been trained on the ImageNet dataset.</a:t>
            </a:r>
          </a:p>
          <a:p>
            <a:pPr marL="925830" lvl="1" indent="-514350">
              <a:buClr>
                <a:schemeClr val="accent2">
                  <a:lumMod val="75000"/>
                </a:schemeClr>
              </a:buClr>
              <a:buFont typeface="+mj-lt"/>
              <a:buAutoNum type="arabicPeriod"/>
            </a:pPr>
            <a:r>
              <a:rPr lang="en-US" sz="2500" dirty="0">
                <a:latin typeface="Times New Roman" panose="02020603050405020304" pitchFamily="18" charset="0"/>
              </a:rPr>
              <a:t>Model Modification: </a:t>
            </a:r>
            <a:r>
              <a:rPr lang="en-US" dirty="0">
                <a:latin typeface="Times New Roman" panose="02020603050405020304" pitchFamily="18" charset="0"/>
              </a:rPr>
              <a:t>Replace the final classification layer of the pretrained models to adapt them for breast cancer detection.</a:t>
            </a:r>
          </a:p>
          <a:p>
            <a:pPr marL="925830" lvl="1" indent="-514350">
              <a:buClr>
                <a:schemeClr val="accent2">
                  <a:lumMod val="75000"/>
                </a:schemeClr>
              </a:buClr>
              <a:buFont typeface="+mj-lt"/>
              <a:buAutoNum type="arabicPeriod"/>
            </a:pPr>
            <a:r>
              <a:rPr lang="en-US" sz="2500" dirty="0">
                <a:latin typeface="Times New Roman" panose="02020603050405020304" pitchFamily="18" charset="0"/>
              </a:rPr>
              <a:t>Model Training: </a:t>
            </a:r>
            <a:r>
              <a:rPr lang="en-US" dirty="0">
                <a:latin typeface="Times New Roman" panose="02020603050405020304" pitchFamily="18" charset="0"/>
              </a:rPr>
              <a:t>Train the modified CNNs on the preprocessed mammogram images, leveraging the features learned from the ImageNet dataset.</a:t>
            </a:r>
          </a:p>
          <a:p>
            <a:pPr marL="925830" lvl="1" indent="-514350">
              <a:buClr>
                <a:schemeClr val="accent2">
                  <a:lumMod val="75000"/>
                </a:schemeClr>
              </a:buClr>
              <a:buFont typeface="+mj-lt"/>
              <a:buAutoNum type="arabicPeriod"/>
            </a:pPr>
            <a:r>
              <a:rPr lang="en-US" sz="2500" dirty="0">
                <a:latin typeface="Times New Roman" panose="02020603050405020304" pitchFamily="18" charset="0"/>
              </a:rPr>
              <a:t>Optimization: </a:t>
            </a:r>
            <a:r>
              <a:rPr lang="en-US" dirty="0" err="1">
                <a:latin typeface="Times New Roman" panose="02020603050405020304" pitchFamily="18" charset="0"/>
              </a:rPr>
              <a:t>RMSProp</a:t>
            </a:r>
            <a:r>
              <a:rPr lang="en-US" dirty="0">
                <a:latin typeface="Times New Roman" panose="02020603050405020304" pitchFamily="18" charset="0"/>
              </a:rPr>
              <a:t> to efficiently converge the models to an optimal solution.  </a:t>
            </a:r>
          </a:p>
        </p:txBody>
      </p:sp>
    </p:spTree>
    <p:extLst>
      <p:ext uri="{BB962C8B-B14F-4D97-AF65-F5344CB8AC3E}">
        <p14:creationId xmlns:p14="http://schemas.microsoft.com/office/powerpoint/2010/main" val="323840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1E9-0034-D30D-FECF-4BF473D09AC5}"/>
              </a:ext>
            </a:extLst>
          </p:cNvPr>
          <p:cNvSpPr>
            <a:spLocks noGrp="1"/>
          </p:cNvSpPr>
          <p:nvPr>
            <p:ph type="title"/>
          </p:nvPr>
        </p:nvSpPr>
        <p:spPr/>
        <p:txBody>
          <a:bodyPr/>
          <a:lstStyle/>
          <a:p>
            <a:r>
              <a:rPr lang="en-AU" dirty="0">
                <a:latin typeface="Times New Roman" panose="02020603050405020304" pitchFamily="18" charset="0"/>
                <a:cs typeface="Times New Roman" panose="02020603050405020304" pitchFamily="18" charset="0"/>
              </a:rPr>
              <a:t>Methodology </a:t>
            </a:r>
            <a:r>
              <a:rPr lang="en-AU" sz="2100" dirty="0">
                <a:latin typeface="Times New Roman" panose="02020603050405020304" pitchFamily="18" charset="0"/>
                <a:cs typeface="Times New Roman" panose="02020603050405020304" pitchFamily="18" charset="0"/>
              </a:rPr>
              <a:t>(Contd.)</a:t>
            </a:r>
          </a:p>
        </p:txBody>
      </p:sp>
      <p:sp>
        <p:nvSpPr>
          <p:cNvPr id="3" name="Slide Number Placeholder 2">
            <a:extLst>
              <a:ext uri="{FF2B5EF4-FFF2-40B4-BE49-F238E27FC236}">
                <a16:creationId xmlns:a16="http://schemas.microsoft.com/office/drawing/2014/main" id="{A3416EE2-C6BB-B530-B5E3-37CA015A77F0}"/>
              </a:ext>
            </a:extLst>
          </p:cNvPr>
          <p:cNvSpPr>
            <a:spLocks noGrp="1"/>
          </p:cNvSpPr>
          <p:nvPr>
            <p:ph type="sldNum" sz="quarter" idx="12"/>
          </p:nvPr>
        </p:nvSpPr>
        <p:spPr/>
        <p:txBody>
          <a:bodyPr/>
          <a:lstStyle/>
          <a:p>
            <a:fld id="{302755A7-14C3-4271-9743-D1DE7E0E674B}" type="slidenum">
              <a:rPr lang="en-US" smtClean="0">
                <a:solidFill>
                  <a:prstClr val="black">
                    <a:tint val="95000"/>
                  </a:prstClr>
                </a:solidFill>
              </a:rPr>
              <a:pPr/>
              <a:t>9</a:t>
            </a:fld>
            <a:endParaRPr lang="en-US">
              <a:solidFill>
                <a:prstClr val="black">
                  <a:tint val="95000"/>
                </a:prstClr>
              </a:solidFill>
            </a:endParaRPr>
          </a:p>
        </p:txBody>
      </p:sp>
      <p:sp>
        <p:nvSpPr>
          <p:cNvPr id="4" name="Rectangle 3">
            <a:extLst>
              <a:ext uri="{FF2B5EF4-FFF2-40B4-BE49-F238E27FC236}">
                <a16:creationId xmlns:a16="http://schemas.microsoft.com/office/drawing/2014/main" id="{8B12B73A-9D70-4383-903B-1C656B79D59C}"/>
              </a:ext>
            </a:extLst>
          </p:cNvPr>
          <p:cNvSpPr/>
          <p:nvPr/>
        </p:nvSpPr>
        <p:spPr>
          <a:xfrm>
            <a:off x="685800" y="1828800"/>
            <a:ext cx="1981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 Collection</a:t>
            </a:r>
          </a:p>
        </p:txBody>
      </p:sp>
      <p:cxnSp>
        <p:nvCxnSpPr>
          <p:cNvPr id="7" name="Straight Arrow Connector 6">
            <a:extLst>
              <a:ext uri="{FF2B5EF4-FFF2-40B4-BE49-F238E27FC236}">
                <a16:creationId xmlns:a16="http://schemas.microsoft.com/office/drawing/2014/main" id="{FE1C1D3A-4986-48EB-AFA3-5830E8D9094B}"/>
              </a:ext>
            </a:extLst>
          </p:cNvPr>
          <p:cNvCxnSpPr>
            <a:stCxn id="4" idx="3"/>
          </p:cNvCxnSpPr>
          <p:nvPr/>
        </p:nvCxnSpPr>
        <p:spPr>
          <a:xfrm>
            <a:off x="2667000" y="2209800"/>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11">
            <a:extLst>
              <a:ext uri="{FF2B5EF4-FFF2-40B4-BE49-F238E27FC236}">
                <a16:creationId xmlns:a16="http://schemas.microsoft.com/office/drawing/2014/main" id="{BB10C32A-A91A-45D9-AF4A-1E2B47051349}"/>
              </a:ext>
            </a:extLst>
          </p:cNvPr>
          <p:cNvSpPr>
            <a:spLocks noGrp="1"/>
          </p:cNvSpPr>
          <p:nvPr>
            <p:ph idx="1"/>
          </p:nvPr>
        </p:nvSpPr>
        <p:spPr/>
        <p:txBody>
          <a:bodyPr/>
          <a:lstStyle/>
          <a:p>
            <a:pPr marL="118872" indent="0">
              <a:buNone/>
            </a:pPr>
            <a:endParaRPr lang="en-US" dirty="0"/>
          </a:p>
        </p:txBody>
      </p:sp>
      <p:sp>
        <p:nvSpPr>
          <p:cNvPr id="13" name="Rectangle 12">
            <a:extLst>
              <a:ext uri="{FF2B5EF4-FFF2-40B4-BE49-F238E27FC236}">
                <a16:creationId xmlns:a16="http://schemas.microsoft.com/office/drawing/2014/main" id="{6B7A8562-5DDE-465F-9E09-A69CF6B32585}"/>
              </a:ext>
            </a:extLst>
          </p:cNvPr>
          <p:cNvSpPr/>
          <p:nvPr/>
        </p:nvSpPr>
        <p:spPr>
          <a:xfrm>
            <a:off x="3581400" y="1828800"/>
            <a:ext cx="1828800" cy="761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Preprocessing</a:t>
            </a:r>
          </a:p>
        </p:txBody>
      </p:sp>
      <p:cxnSp>
        <p:nvCxnSpPr>
          <p:cNvPr id="16" name="Straight Arrow Connector 15">
            <a:extLst>
              <a:ext uri="{FF2B5EF4-FFF2-40B4-BE49-F238E27FC236}">
                <a16:creationId xmlns:a16="http://schemas.microsoft.com/office/drawing/2014/main" id="{E83CE998-A7A0-44AC-93A9-FD5F9E3F5C39}"/>
              </a:ext>
            </a:extLst>
          </p:cNvPr>
          <p:cNvCxnSpPr>
            <a:stCxn id="13" idx="3"/>
          </p:cNvCxnSpPr>
          <p:nvPr/>
        </p:nvCxnSpPr>
        <p:spPr>
          <a:xfrm flipV="1">
            <a:off x="5410200" y="2209799"/>
            <a:ext cx="9906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F16A6A45-7406-40C2-8E27-D4FD37C354C3}"/>
              </a:ext>
            </a:extLst>
          </p:cNvPr>
          <p:cNvSpPr/>
          <p:nvPr/>
        </p:nvSpPr>
        <p:spPr>
          <a:xfrm>
            <a:off x="6400800" y="1828800"/>
            <a:ext cx="26670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Transfer Learning with pretrained CNNs</a:t>
            </a:r>
          </a:p>
        </p:txBody>
      </p:sp>
      <p:cxnSp>
        <p:nvCxnSpPr>
          <p:cNvPr id="19" name="Straight Arrow Connector 18">
            <a:extLst>
              <a:ext uri="{FF2B5EF4-FFF2-40B4-BE49-F238E27FC236}">
                <a16:creationId xmlns:a16="http://schemas.microsoft.com/office/drawing/2014/main" id="{53B4BC78-0D68-4967-9972-00FF10F6434C}"/>
              </a:ext>
            </a:extLst>
          </p:cNvPr>
          <p:cNvCxnSpPr/>
          <p:nvPr/>
        </p:nvCxnSpPr>
        <p:spPr>
          <a:xfrm>
            <a:off x="7696200" y="2590799"/>
            <a:ext cx="0" cy="838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97DE18FD-5C1A-4CA1-B63F-1289CEDE03AA}"/>
              </a:ext>
            </a:extLst>
          </p:cNvPr>
          <p:cNvSpPr/>
          <p:nvPr/>
        </p:nvSpPr>
        <p:spPr>
          <a:xfrm>
            <a:off x="6400800" y="3476414"/>
            <a:ext cx="26670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Training &amp; Fine-Tuning on MIAS Dataset</a:t>
            </a:r>
          </a:p>
        </p:txBody>
      </p:sp>
      <p:sp>
        <p:nvSpPr>
          <p:cNvPr id="21" name="Rectangle 20">
            <a:extLst>
              <a:ext uri="{FF2B5EF4-FFF2-40B4-BE49-F238E27FC236}">
                <a16:creationId xmlns:a16="http://schemas.microsoft.com/office/drawing/2014/main" id="{D3D19995-255F-4D2E-9FDD-928411AEA5BE}"/>
              </a:ext>
            </a:extLst>
          </p:cNvPr>
          <p:cNvSpPr/>
          <p:nvPr/>
        </p:nvSpPr>
        <p:spPr>
          <a:xfrm>
            <a:off x="6400800" y="4888229"/>
            <a:ext cx="2743200" cy="76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Evaluation</a:t>
            </a:r>
          </a:p>
        </p:txBody>
      </p:sp>
      <p:sp>
        <p:nvSpPr>
          <p:cNvPr id="22" name="Rectangle 21">
            <a:extLst>
              <a:ext uri="{FF2B5EF4-FFF2-40B4-BE49-F238E27FC236}">
                <a16:creationId xmlns:a16="http://schemas.microsoft.com/office/drawing/2014/main" id="{1E427DD2-64DF-4050-AF53-B14DFD62D8D9}"/>
              </a:ext>
            </a:extLst>
          </p:cNvPr>
          <p:cNvSpPr/>
          <p:nvPr/>
        </p:nvSpPr>
        <p:spPr>
          <a:xfrm>
            <a:off x="2209800" y="4921883"/>
            <a:ext cx="2514600" cy="7212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Comparison &amp; Selection of Best Model</a:t>
            </a:r>
          </a:p>
        </p:txBody>
      </p:sp>
      <p:cxnSp>
        <p:nvCxnSpPr>
          <p:cNvPr id="29" name="Straight Arrow Connector 28">
            <a:extLst>
              <a:ext uri="{FF2B5EF4-FFF2-40B4-BE49-F238E27FC236}">
                <a16:creationId xmlns:a16="http://schemas.microsoft.com/office/drawing/2014/main" id="{25291DE1-E997-43EE-BE41-E7EEF70240E5}"/>
              </a:ext>
            </a:extLst>
          </p:cNvPr>
          <p:cNvCxnSpPr>
            <a:cxnSpLocks/>
            <a:stCxn id="20" idx="2"/>
          </p:cNvCxnSpPr>
          <p:nvPr/>
        </p:nvCxnSpPr>
        <p:spPr>
          <a:xfrm>
            <a:off x="7734300" y="4238414"/>
            <a:ext cx="0" cy="649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20CE8F3-3AD7-4715-967B-A3AFFD2A823E}"/>
              </a:ext>
            </a:extLst>
          </p:cNvPr>
          <p:cNvCxnSpPr>
            <a:cxnSpLocks/>
          </p:cNvCxnSpPr>
          <p:nvPr/>
        </p:nvCxnSpPr>
        <p:spPr>
          <a:xfrm flipH="1">
            <a:off x="4724400" y="5257802"/>
            <a:ext cx="1676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AC0A3A41-6E78-4A71-8F01-3C2B602E15D4}"/>
              </a:ext>
            </a:extLst>
          </p:cNvPr>
          <p:cNvSpPr txBox="1"/>
          <p:nvPr/>
        </p:nvSpPr>
        <p:spPr>
          <a:xfrm>
            <a:off x="2438400" y="5937611"/>
            <a:ext cx="6324600" cy="369332"/>
          </a:xfrm>
          <a:prstGeom prst="rect">
            <a:avLst/>
          </a:prstGeom>
          <a:noFill/>
        </p:spPr>
        <p:txBody>
          <a:bodyPr wrap="square" rtlCol="0">
            <a:spAutoFit/>
          </a:bodyPr>
          <a:lstStyle/>
          <a:p>
            <a:r>
              <a:rPr lang="en-US" dirty="0">
                <a:latin typeface="Times New Roman" panose="02020603050405020304" pitchFamily="18" charset="0"/>
                <a:ea typeface="Verdana" panose="020B0604030504040204" pitchFamily="34" charset="0"/>
                <a:cs typeface="Times New Roman" panose="02020603050405020304" pitchFamily="18" charset="0"/>
              </a:rPr>
              <a:t>Figure 1:  Flowchart of the proposed model (Paper[1])</a:t>
            </a:r>
          </a:p>
        </p:txBody>
      </p:sp>
    </p:spTree>
    <p:extLst>
      <p:ext uri="{BB962C8B-B14F-4D97-AF65-F5344CB8AC3E}">
        <p14:creationId xmlns:p14="http://schemas.microsoft.com/office/powerpoint/2010/main" val="854237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ustom 2">
      <a:majorFont>
        <a:latin typeface="Calibri Light"/>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2905</TotalTime>
  <Words>3031</Words>
  <Application>Microsoft Office PowerPoint</Application>
  <PresentationFormat>Widescreen</PresentationFormat>
  <Paragraphs>309</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Times New Roman</vt:lpstr>
      <vt:lpstr>Wingdings</vt:lpstr>
      <vt:lpstr>Wingdings 2</vt:lpstr>
      <vt:lpstr>Wingdings 3</vt:lpstr>
      <vt:lpstr>Module</vt:lpstr>
      <vt:lpstr>CSE 4120: Technical Writing and Seminar 03 June 2024</vt:lpstr>
      <vt:lpstr>Selected Papers</vt:lpstr>
      <vt:lpstr>Outlines</vt:lpstr>
      <vt:lpstr>Introduction</vt:lpstr>
      <vt:lpstr>Literature Review</vt:lpstr>
      <vt:lpstr>Literature Review</vt:lpstr>
      <vt:lpstr>Methodology (Paper-01)</vt:lpstr>
      <vt:lpstr>Methodology (Contd.)</vt:lpstr>
      <vt:lpstr>Methodology (Contd.)</vt:lpstr>
      <vt:lpstr>Methodology (Paper-02)</vt:lpstr>
      <vt:lpstr>Methodology (Contd.)</vt:lpstr>
      <vt:lpstr>Methodology (Contd.)</vt:lpstr>
      <vt:lpstr>Methodology (Paper-03)</vt:lpstr>
      <vt:lpstr>Methodology (Contd.)</vt:lpstr>
      <vt:lpstr>Methodology (Contd.)</vt:lpstr>
      <vt:lpstr>Methodology (Contd.)</vt:lpstr>
      <vt:lpstr>Comparative Discussion</vt:lpstr>
      <vt:lpstr>Result Analysis and Comparison</vt:lpstr>
      <vt:lpstr>Findings</vt:lpstr>
      <vt:lpstr>Findings(Contd.)</vt:lpstr>
      <vt:lpstr>Recommendation</vt:lpstr>
      <vt:lpstr>Conclusion</vt:lpstr>
      <vt:lpstr>References </vt:lpstr>
      <vt:lpstr>References(Contd.) </vt:lpstr>
      <vt:lpstr>References(Contd.)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dc:creator>
  <cp:lastModifiedBy>Ashfaqur Rahman</cp:lastModifiedBy>
  <cp:revision>172</cp:revision>
  <dcterms:created xsi:type="dcterms:W3CDTF">2006-08-16T00:00:00Z</dcterms:created>
  <dcterms:modified xsi:type="dcterms:W3CDTF">2024-06-02T22:47:03Z</dcterms:modified>
</cp:coreProperties>
</file>