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2" r:id="rId3"/>
    <p:sldId id="307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02" r:id="rId12"/>
    <p:sldId id="304" r:id="rId13"/>
    <p:sldId id="305" r:id="rId14"/>
    <p:sldId id="316" r:id="rId15"/>
    <p:sldId id="303" r:id="rId16"/>
    <p:sldId id="317" r:id="rId17"/>
    <p:sldId id="297" r:id="rId18"/>
    <p:sldId id="298" r:id="rId19"/>
    <p:sldId id="318" r:id="rId20"/>
    <p:sldId id="319" r:id="rId21"/>
    <p:sldId id="32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441" autoAdjust="0"/>
    <p:restoredTop sz="94660"/>
  </p:normalViewPr>
  <p:slideViewPr>
    <p:cSldViewPr>
      <p:cViewPr varScale="1">
        <p:scale>
          <a:sx n="68" d="100"/>
          <a:sy n="68" d="100"/>
        </p:scale>
        <p:origin x="8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32EE-DCDA-463C-8CB1-CEF5516C58B4}" type="datetimeFigureOut">
              <a:rPr lang="en-US" smtClean="0"/>
              <a:pPr/>
              <a:t>19-Oct-16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32EE-DCDA-463C-8CB1-CEF5516C58B4}" type="datetimeFigureOut">
              <a:rPr lang="en-US" smtClean="0"/>
              <a:pPr/>
              <a:t>19-Oct-16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32EE-DCDA-463C-8CB1-CEF5516C58B4}" type="datetimeFigureOut">
              <a:rPr lang="en-US" smtClean="0"/>
              <a:pPr/>
              <a:t>19-Oct-16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32EE-DCDA-463C-8CB1-CEF5516C58B4}" type="datetimeFigureOut">
              <a:rPr lang="en-US" smtClean="0"/>
              <a:pPr/>
              <a:t>19-Oct-16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32EE-DCDA-463C-8CB1-CEF5516C58B4}" type="datetimeFigureOut">
              <a:rPr lang="en-US" smtClean="0"/>
              <a:pPr/>
              <a:t>19-Oct-16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32EE-DCDA-463C-8CB1-CEF5516C58B4}" type="datetimeFigureOut">
              <a:rPr lang="en-US" smtClean="0"/>
              <a:pPr/>
              <a:t>19-Oct-16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32EE-DCDA-463C-8CB1-CEF5516C58B4}" type="datetimeFigureOut">
              <a:rPr lang="en-US" smtClean="0"/>
              <a:pPr/>
              <a:t>19-Oct-16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32EE-DCDA-463C-8CB1-CEF5516C58B4}" type="datetimeFigureOut">
              <a:rPr lang="en-US" smtClean="0"/>
              <a:pPr/>
              <a:t>19-Oct-16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32EE-DCDA-463C-8CB1-CEF5516C58B4}" type="datetimeFigureOut">
              <a:rPr lang="en-US" smtClean="0"/>
              <a:pPr/>
              <a:t>19-Oct-16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32EE-DCDA-463C-8CB1-CEF5516C58B4}" type="datetimeFigureOut">
              <a:rPr lang="en-US" smtClean="0"/>
              <a:pPr/>
              <a:t>19-Oct-16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32EE-DCDA-463C-8CB1-CEF5516C58B4}" type="datetimeFigureOut">
              <a:rPr lang="en-US" smtClean="0"/>
              <a:pPr/>
              <a:t>19-Oct-16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732EE-DCDA-463C-8CB1-CEF5516C58B4}" type="datetimeFigureOut">
              <a:rPr lang="en-US" smtClean="0"/>
              <a:pPr/>
              <a:t>19-Oct-16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295400"/>
            <a:ext cx="7848600" cy="4114800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>
              <a:spcBef>
                <a:spcPts val="4800"/>
              </a:spcBef>
              <a:spcAft>
                <a:spcPts val="3000"/>
              </a:spcAft>
              <a:defRPr/>
            </a:pPr>
            <a:br>
              <a:rPr lang="en-US" sz="3600" b="1" dirty="0">
                <a:solidFill>
                  <a:schemeClr val="accent2"/>
                </a:solidFill>
              </a:rPr>
            </a:br>
            <a: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Oriented Programming </a:t>
            </a:r>
            <a:b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CSE-208(L) 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600" dirty="0">
                <a:solidFill>
                  <a:schemeClr val="tx1"/>
                </a:solidFill>
              </a:rPr>
            </a:br>
            <a:b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31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Lab: 05</a:t>
            </a:r>
            <a:br>
              <a:rPr lang="en-US" altLang="zh-CN" sz="49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40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Getting Familiar with Object Oriented Environment</a:t>
            </a:r>
            <a:br>
              <a:rPr lang="en-US" altLang="zh-CN" sz="3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(Types of Inheritance)</a:t>
            </a:r>
            <a:br>
              <a:rPr lang="en-US" sz="9800" b="1" dirty="0">
                <a:solidFill>
                  <a:schemeClr val="tx1"/>
                </a:solidFill>
              </a:rPr>
            </a:br>
            <a:br>
              <a:rPr lang="en-US" sz="3600" dirty="0">
                <a:solidFill>
                  <a:schemeClr val="tx1"/>
                </a:solidFill>
              </a:rPr>
            </a:b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Engr. </a:t>
            </a:r>
            <a:r>
              <a:rPr lang="en-US" sz="2400" dirty="0" err="1">
                <a:solidFill>
                  <a:srgbClr val="002060"/>
                </a:solidFill>
              </a:rPr>
              <a:t>Durr</a:t>
            </a:r>
            <a:r>
              <a:rPr lang="en-US" sz="2400" dirty="0">
                <a:solidFill>
                  <a:srgbClr val="002060"/>
                </a:solidFill>
              </a:rPr>
              <a:t>-e-</a:t>
            </a:r>
            <a:r>
              <a:rPr lang="en-US" sz="2400" dirty="0" err="1">
                <a:solidFill>
                  <a:srgbClr val="002060"/>
                </a:solidFill>
              </a:rPr>
              <a:t>Nayab</a:t>
            </a:r>
            <a:br>
              <a:rPr lang="en-US" sz="3200" dirty="0">
                <a:solidFill>
                  <a:schemeClr val="tx1"/>
                </a:solidFill>
              </a:rPr>
            </a:b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Public, Protected, Private Inheritance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3048000" cy="5334000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+mj-lt"/>
              </a:rPr>
              <a:t>class A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+mj-lt"/>
              </a:rPr>
              <a:t>public: 	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+mj-lt"/>
              </a:rPr>
              <a:t>  </a:t>
            </a:r>
            <a:r>
              <a:rPr lang="en-US" sz="1800" b="1" dirty="0" err="1">
                <a:latin typeface="+mj-lt"/>
              </a:rPr>
              <a:t>int</a:t>
            </a:r>
            <a:r>
              <a:rPr lang="en-US" sz="1800" b="1" dirty="0">
                <a:latin typeface="+mj-lt"/>
              </a:rPr>
              <a:t> </a:t>
            </a:r>
            <a:r>
              <a:rPr lang="en-US" sz="1800" b="1" dirty="0" err="1">
                <a:latin typeface="+mj-lt"/>
              </a:rPr>
              <a:t>i</a:t>
            </a:r>
            <a:r>
              <a:rPr lang="en-US" sz="1800" b="1" dirty="0">
                <a:latin typeface="+mj-lt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+mj-lt"/>
              </a:rPr>
              <a:t>protected: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+mj-lt"/>
              </a:rPr>
              <a:t>  </a:t>
            </a:r>
            <a:r>
              <a:rPr lang="en-US" sz="1800" b="1" dirty="0" err="1">
                <a:latin typeface="+mj-lt"/>
              </a:rPr>
              <a:t>int</a:t>
            </a:r>
            <a:r>
              <a:rPr lang="en-US" sz="1800" b="1" dirty="0">
                <a:latin typeface="+mj-lt"/>
              </a:rPr>
              <a:t> j;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+mj-lt"/>
              </a:rPr>
              <a:t>private: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+mj-lt"/>
              </a:rPr>
              <a:t>  </a:t>
            </a:r>
            <a:r>
              <a:rPr lang="en-US" sz="1800" b="1" dirty="0" err="1">
                <a:latin typeface="+mj-lt"/>
              </a:rPr>
              <a:t>int</a:t>
            </a:r>
            <a:r>
              <a:rPr lang="en-US" sz="1800" b="1" dirty="0">
                <a:latin typeface="+mj-lt"/>
              </a:rPr>
              <a:t> k;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+mj-lt"/>
              </a:rPr>
              <a:t>};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1800" b="1" dirty="0">
              <a:latin typeface="+mj-lt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+mj-lt"/>
              </a:rPr>
              <a:t>Class B : public A {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+mj-lt"/>
              </a:rPr>
              <a:t>// ...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+mj-lt"/>
              </a:rPr>
              <a:t>};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+mj-lt"/>
              </a:rPr>
              <a:t>Class C : protected A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+mj-lt"/>
              </a:rPr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+mj-lt"/>
              </a:rPr>
              <a:t>// ...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+mj-lt"/>
              </a:rPr>
              <a:t>};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+mj-lt"/>
              </a:rPr>
              <a:t>Class D : private A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+mj-lt"/>
              </a:rPr>
              <a:t>// ...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+mj-lt"/>
              </a:rPr>
              <a:t>};</a:t>
            </a:r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581400" y="1219200"/>
            <a:ext cx="5334000" cy="55626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1800" b="1" dirty="0">
                <a:latin typeface="Constantia" pitchFamily="18" charset="0"/>
              </a:rPr>
              <a:t>Class A declares 3 variables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1800" b="1" i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i</a:t>
            </a:r>
            <a:r>
              <a:rPr lang="en-US" sz="18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 is public </a:t>
            </a:r>
            <a:r>
              <a:rPr lang="en-US" sz="1800" dirty="0">
                <a:latin typeface="Constantia" pitchFamily="18" charset="0"/>
              </a:rPr>
              <a:t>to all users of class A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18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j is protected.  </a:t>
            </a:r>
            <a:r>
              <a:rPr lang="en-US" sz="1800" dirty="0">
                <a:latin typeface="Constantia" pitchFamily="18" charset="0"/>
              </a:rPr>
              <a:t>It can only be used by methods in class A or its derived classes (+ friends) </a:t>
            </a:r>
          </a:p>
          <a:p>
            <a:pPr lvl="1" algn="just" eaLnBrk="1" hangingPunct="1">
              <a:lnSpc>
                <a:spcPct val="80000"/>
              </a:lnSpc>
              <a:spcAft>
                <a:spcPts val="1200"/>
              </a:spcAft>
            </a:pPr>
            <a:r>
              <a:rPr lang="en-US" sz="18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k is private.  </a:t>
            </a:r>
            <a:r>
              <a:rPr lang="en-US" sz="1800" dirty="0">
                <a:latin typeface="Constantia" pitchFamily="18" charset="0"/>
              </a:rPr>
              <a:t>It can only be used by methods in class A (+ friends)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1800" b="1" dirty="0">
                <a:latin typeface="Constantia" pitchFamily="18" charset="0"/>
              </a:rPr>
              <a:t>Class B uses </a:t>
            </a:r>
            <a:r>
              <a:rPr lang="en-US" sz="18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public inheritance </a:t>
            </a:r>
            <a:r>
              <a:rPr lang="en-US" sz="1800" b="1" dirty="0">
                <a:latin typeface="Constantia" pitchFamily="18" charset="0"/>
              </a:rPr>
              <a:t>from A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1800" b="1" i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i</a:t>
            </a:r>
            <a:r>
              <a:rPr lang="en-US" sz="18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 remains  public </a:t>
            </a:r>
            <a:r>
              <a:rPr lang="en-US" sz="1800" dirty="0">
                <a:latin typeface="Constantia" pitchFamily="18" charset="0"/>
              </a:rPr>
              <a:t>to all users of class B</a:t>
            </a:r>
          </a:p>
          <a:p>
            <a:pPr lvl="1" algn="just" eaLnBrk="1" hangingPunct="1">
              <a:lnSpc>
                <a:spcPct val="80000"/>
              </a:lnSpc>
              <a:spcAft>
                <a:spcPts val="1200"/>
              </a:spcAft>
            </a:pPr>
            <a:r>
              <a:rPr lang="en-US" sz="18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j remains protected. </a:t>
            </a:r>
            <a:r>
              <a:rPr lang="en-US" sz="1800" dirty="0">
                <a:latin typeface="Constantia" pitchFamily="18" charset="0"/>
              </a:rPr>
              <a:t>It can be used by methods in class B or its derived classes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1800" b="1" dirty="0">
                <a:latin typeface="Constantia" pitchFamily="18" charset="0"/>
              </a:rPr>
              <a:t>Class C uses </a:t>
            </a:r>
            <a:r>
              <a:rPr lang="en-US" sz="18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protected inheritance </a:t>
            </a:r>
            <a:r>
              <a:rPr lang="en-US" sz="1800" b="1" dirty="0">
                <a:latin typeface="Constantia" pitchFamily="18" charset="0"/>
              </a:rPr>
              <a:t>from A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1800" b="1" i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i</a:t>
            </a:r>
            <a:r>
              <a:rPr lang="en-US" sz="18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 becomes protected </a:t>
            </a:r>
            <a:r>
              <a:rPr lang="en-US" sz="1800" dirty="0">
                <a:latin typeface="Constantia" pitchFamily="18" charset="0"/>
              </a:rPr>
              <a:t>in C, so the only users of class C that can access </a:t>
            </a:r>
            <a:r>
              <a:rPr lang="en-US" sz="1800" dirty="0" err="1">
                <a:latin typeface="Constantia" pitchFamily="18" charset="0"/>
              </a:rPr>
              <a:t>i</a:t>
            </a:r>
            <a:r>
              <a:rPr lang="en-US" sz="1800" dirty="0">
                <a:latin typeface="Constantia" pitchFamily="18" charset="0"/>
              </a:rPr>
              <a:t> are the methods of class C </a:t>
            </a:r>
          </a:p>
          <a:p>
            <a:pPr lvl="1" algn="just" eaLnBrk="1" hangingPunct="1">
              <a:lnSpc>
                <a:spcPct val="80000"/>
              </a:lnSpc>
              <a:spcAft>
                <a:spcPts val="1200"/>
              </a:spcAft>
            </a:pPr>
            <a:r>
              <a:rPr lang="en-US" sz="18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j remains protected</a:t>
            </a:r>
            <a:r>
              <a:rPr lang="en-US" sz="1800" b="1" dirty="0">
                <a:latin typeface="Constantia" pitchFamily="18" charset="0"/>
              </a:rPr>
              <a:t>. </a:t>
            </a:r>
            <a:r>
              <a:rPr lang="en-US" sz="1800" dirty="0">
                <a:latin typeface="Constantia" pitchFamily="18" charset="0"/>
              </a:rPr>
              <a:t>It can be used by methods in class C or its derived classes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1800" b="1" dirty="0">
                <a:latin typeface="Constantia" pitchFamily="18" charset="0"/>
              </a:rPr>
              <a:t>Class D uses</a:t>
            </a:r>
            <a:r>
              <a:rPr lang="en-US" sz="18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 private inheritance </a:t>
            </a:r>
            <a:r>
              <a:rPr lang="en-US" sz="1800" b="1" dirty="0">
                <a:latin typeface="Constantia" pitchFamily="18" charset="0"/>
              </a:rPr>
              <a:t>from  A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1800" b="1" i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i</a:t>
            </a:r>
            <a:r>
              <a:rPr lang="en-US" sz="18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 and j become private </a:t>
            </a:r>
            <a:r>
              <a:rPr lang="en-US" sz="1800" dirty="0">
                <a:latin typeface="Constantia" pitchFamily="18" charset="0"/>
              </a:rPr>
              <a:t>in D, so only methods of class D can access them.</a:t>
            </a:r>
          </a:p>
        </p:txBody>
      </p:sp>
    </p:spTree>
    <p:extLst>
      <p:ext uri="{BB962C8B-B14F-4D97-AF65-F5344CB8AC3E}">
        <p14:creationId xmlns:p14="http://schemas.microsoft.com/office/powerpoint/2010/main" val="3376353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4900" y="1628239"/>
            <a:ext cx="681990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sz="2800" b="1" dirty="0">
                <a:solidFill>
                  <a:schemeClr val="tx2"/>
                </a:solidFill>
              </a:rPr>
              <a:t>Single Inheritance</a:t>
            </a:r>
            <a:r>
              <a:rPr lang="en-US" sz="3200" b="1" dirty="0">
                <a:solidFill>
                  <a:schemeClr val="tx2"/>
                </a:solidFill>
              </a:rPr>
              <a:t> </a:t>
            </a:r>
          </a:p>
          <a:p>
            <a:pPr lvl="2" algn="just"/>
            <a:r>
              <a:rPr lang="en-US" sz="2800" dirty="0"/>
              <a:t>Class inherits from one base class</a:t>
            </a:r>
          </a:p>
          <a:p>
            <a:pPr lvl="1" algn="just"/>
            <a:r>
              <a:rPr lang="en-US" sz="2800" b="1" dirty="0">
                <a:solidFill>
                  <a:schemeClr val="tx2"/>
                </a:solidFill>
              </a:rPr>
              <a:t>Multiple Inheritance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</a:p>
          <a:p>
            <a:pPr lvl="1" algn="just"/>
            <a:r>
              <a:rPr lang="en-US" sz="2800" dirty="0"/>
              <a:t>Class inherits from multiple base classes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 class can be derived from more than one classes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 order in which the constructors of base classes are called is not dependent on the order of mentioning constructors in base class initializer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It is dependent on the order in which inheritance is specified in the derived-class definition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2" algn="just"/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04800" y="304800"/>
            <a:ext cx="8610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Single and Multiple Inheritance</a:t>
            </a:r>
          </a:p>
          <a:p>
            <a:pPr algn="ctr"/>
            <a:r>
              <a:rPr lang="en-US" altLang="zh-CN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(Type 2)</a:t>
            </a:r>
          </a:p>
        </p:txBody>
      </p:sp>
    </p:spTree>
    <p:extLst>
      <p:ext uri="{BB962C8B-B14F-4D97-AF65-F5344CB8AC3E}">
        <p14:creationId xmlns:p14="http://schemas.microsoft.com/office/powerpoint/2010/main" val="1400055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d1gjlxt8vb0knt.cloudfront.net/wp-content/uploads/MICP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2825" y="2667000"/>
            <a:ext cx="5591175" cy="4096504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2292416" y="457200"/>
            <a:ext cx="4975336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Multiple Inheritance</a:t>
            </a:r>
          </a:p>
          <a:p>
            <a:pPr algn="ctr"/>
            <a:r>
              <a:rPr lang="en-US" altLang="zh-CN" sz="2400" b="1" dirty="0">
                <a:latin typeface="+mj-lt"/>
                <a:ea typeface="+mj-ea"/>
                <a:cs typeface="+mj-cs"/>
              </a:rPr>
              <a:t>(Syntax) 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1981200"/>
            <a:ext cx="489108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Derived_Class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: Base_Class1, Base_Class2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i.e.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Class TA: public Faculty, public Student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5939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371600" y="1041765"/>
            <a:ext cx="6629400" cy="58169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#include</a:t>
            </a:r>
            <a:r>
              <a:rPr lang="en-US" dirty="0"/>
              <a:t> 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  <a:endParaRPr lang="en-US" sz="2000" dirty="0"/>
          </a:p>
          <a:p>
            <a:r>
              <a:rPr lang="en-US" b="1" dirty="0"/>
              <a:t>class</a:t>
            </a:r>
            <a:r>
              <a:rPr lang="en-US" dirty="0"/>
              <a:t> A</a:t>
            </a:r>
            <a:endParaRPr lang="en-US" sz="2000" dirty="0"/>
          </a:p>
          <a:p>
            <a:r>
              <a:rPr lang="en-US" dirty="0"/>
              <a:t>{ </a:t>
            </a:r>
            <a:r>
              <a:rPr lang="en-US" b="1" dirty="0"/>
              <a:t>private</a:t>
            </a:r>
            <a:r>
              <a:rPr lang="en-US" dirty="0"/>
              <a:t>:</a:t>
            </a:r>
            <a:endParaRPr lang="en-US" sz="2000" dirty="0"/>
          </a:p>
          <a:p>
            <a:r>
              <a:rPr lang="en-US" dirty="0"/>
              <a:t>	</a:t>
            </a:r>
            <a:r>
              <a:rPr lang="en-US" b="1" dirty="0" err="1"/>
              <a:t>int</a:t>
            </a:r>
            <a:r>
              <a:rPr lang="en-US" dirty="0"/>
              <a:t>	num1;</a:t>
            </a:r>
            <a:endParaRPr lang="en-US" sz="2000" dirty="0"/>
          </a:p>
          <a:p>
            <a:r>
              <a:rPr lang="en-US" b="1" dirty="0"/>
              <a:t>public</a:t>
            </a:r>
            <a:r>
              <a:rPr lang="en-US" dirty="0"/>
              <a:t>:</a:t>
            </a:r>
            <a:endParaRPr lang="en-US" sz="2000" dirty="0"/>
          </a:p>
          <a:p>
            <a:r>
              <a:rPr lang="en-US" dirty="0"/>
              <a:t>	A():num1(0)</a:t>
            </a:r>
            <a:endParaRPr lang="en-US" sz="2000" dirty="0"/>
          </a:p>
          <a:p>
            <a:r>
              <a:rPr lang="en-US" dirty="0"/>
              <a:t>	{</a:t>
            </a:r>
            <a:r>
              <a:rPr lang="en-US" dirty="0" err="1"/>
              <a:t>cout</a:t>
            </a:r>
            <a:r>
              <a:rPr lang="en-US" dirty="0"/>
              <a:t>&lt;&lt;"Class A constructor..."&lt;&lt;</a:t>
            </a:r>
            <a:r>
              <a:rPr lang="en-US" dirty="0" err="1"/>
              <a:t>endl</a:t>
            </a:r>
            <a:r>
              <a:rPr lang="en-US" dirty="0"/>
              <a:t>;}};</a:t>
            </a:r>
            <a:endParaRPr lang="en-US" sz="2000" dirty="0"/>
          </a:p>
          <a:p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 B</a:t>
            </a:r>
            <a:endParaRPr lang="en-US" sz="2000" dirty="0"/>
          </a:p>
          <a:p>
            <a:r>
              <a:rPr lang="en-US" dirty="0"/>
              <a:t>{</a:t>
            </a:r>
            <a:r>
              <a:rPr lang="en-US" b="1" dirty="0"/>
              <a:t>private</a:t>
            </a:r>
            <a:r>
              <a:rPr lang="en-US" dirty="0"/>
              <a:t>:</a:t>
            </a:r>
            <a:endParaRPr lang="en-US" sz="2000" dirty="0"/>
          </a:p>
          <a:p>
            <a:r>
              <a:rPr lang="en-US" dirty="0"/>
              <a:t>	</a:t>
            </a:r>
            <a:r>
              <a:rPr lang="en-US" b="1" dirty="0" err="1"/>
              <a:t>int</a:t>
            </a:r>
            <a:r>
              <a:rPr lang="en-US" dirty="0"/>
              <a:t>	num2;</a:t>
            </a:r>
            <a:endParaRPr lang="en-US" sz="2000" dirty="0"/>
          </a:p>
          <a:p>
            <a:r>
              <a:rPr lang="en-US" b="1" dirty="0"/>
              <a:t>public</a:t>
            </a:r>
            <a:r>
              <a:rPr lang="en-US" dirty="0"/>
              <a:t>:</a:t>
            </a:r>
            <a:endParaRPr lang="en-US" sz="2000" dirty="0"/>
          </a:p>
          <a:p>
            <a:r>
              <a:rPr lang="en-US" dirty="0"/>
              <a:t>	B():num2(0)</a:t>
            </a:r>
            <a:endParaRPr lang="en-US" sz="2000" dirty="0"/>
          </a:p>
          <a:p>
            <a:r>
              <a:rPr lang="en-US" dirty="0"/>
              <a:t>	{</a:t>
            </a:r>
            <a:r>
              <a:rPr lang="en-US" dirty="0" err="1"/>
              <a:t>cout</a:t>
            </a:r>
            <a:r>
              <a:rPr lang="en-US" dirty="0"/>
              <a:t>&lt;&lt;"Class B constructor..."&lt;&lt;</a:t>
            </a:r>
            <a:r>
              <a:rPr lang="en-US" dirty="0" err="1"/>
              <a:t>endl</a:t>
            </a:r>
            <a:r>
              <a:rPr lang="en-US" dirty="0"/>
              <a:t>;	}};</a:t>
            </a:r>
            <a:endParaRPr lang="en-US" sz="2000" dirty="0"/>
          </a:p>
          <a:p>
            <a:r>
              <a:rPr lang="en-US" dirty="0"/>
              <a:t> </a:t>
            </a:r>
            <a:endParaRPr lang="en-US" sz="2000" dirty="0"/>
          </a:p>
          <a:p>
            <a:r>
              <a:rPr lang="en-US" b="1" dirty="0"/>
              <a:t>class</a:t>
            </a:r>
            <a:r>
              <a:rPr lang="en-US" dirty="0"/>
              <a:t> C: </a:t>
            </a:r>
            <a:r>
              <a:rPr lang="en-US" b="1" dirty="0"/>
              <a:t>public</a:t>
            </a:r>
            <a:r>
              <a:rPr lang="en-US" dirty="0"/>
              <a:t> B, </a:t>
            </a:r>
            <a:r>
              <a:rPr lang="en-US" b="1" dirty="0"/>
              <a:t>public</a:t>
            </a:r>
            <a:r>
              <a:rPr lang="en-US" dirty="0"/>
              <a:t> A</a:t>
            </a:r>
            <a:endParaRPr lang="en-US" sz="2000" dirty="0"/>
          </a:p>
          <a:p>
            <a:r>
              <a:rPr lang="en-US" dirty="0"/>
              <a:t>{ </a:t>
            </a:r>
            <a:endParaRPr lang="en-US" sz="2000" dirty="0"/>
          </a:p>
          <a:p>
            <a:r>
              <a:rPr lang="en-US" b="1" dirty="0"/>
              <a:t>public</a:t>
            </a:r>
            <a:r>
              <a:rPr lang="en-US" dirty="0"/>
              <a:t>:</a:t>
            </a:r>
            <a:endParaRPr lang="en-US" sz="2000" dirty="0"/>
          </a:p>
          <a:p>
            <a:r>
              <a:rPr lang="en-US" dirty="0"/>
              <a:t>	C()</a:t>
            </a:r>
            <a:endParaRPr lang="en-US" sz="2000" dirty="0"/>
          </a:p>
          <a:p>
            <a:r>
              <a:rPr lang="en-US" dirty="0"/>
              <a:t>	{</a:t>
            </a:r>
            <a:r>
              <a:rPr lang="en-US" dirty="0" err="1"/>
              <a:t>cout</a:t>
            </a:r>
            <a:r>
              <a:rPr lang="en-US" dirty="0"/>
              <a:t>&lt;&lt;"Class C constructor..."&lt;&lt;</a:t>
            </a:r>
            <a:r>
              <a:rPr lang="en-US" dirty="0" err="1"/>
              <a:t>endl</a:t>
            </a:r>
            <a:r>
              <a:rPr lang="en-US" dirty="0"/>
              <a:t>;	}};</a:t>
            </a:r>
            <a:endParaRPr lang="en-US" sz="2000" dirty="0"/>
          </a:p>
          <a:p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 main()</a:t>
            </a:r>
            <a:endParaRPr lang="en-US" sz="2000" dirty="0"/>
          </a:p>
          <a:p>
            <a:r>
              <a:rPr lang="en-US" dirty="0"/>
              <a:t>{	C	</a:t>
            </a:r>
            <a:r>
              <a:rPr lang="en-US" dirty="0" err="1"/>
              <a:t>obj</a:t>
            </a:r>
            <a:r>
              <a:rPr lang="en-US" dirty="0"/>
              <a:t>;	}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905000" y="0"/>
            <a:ext cx="5257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Quick Example</a:t>
            </a:r>
          </a:p>
          <a:p>
            <a:pPr lvl="1" algn="ctr"/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(Multiple Inheritance)</a:t>
            </a:r>
            <a:endParaRPr lang="en-US" altLang="zh-CN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1680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2590800"/>
            <a:ext cx="7010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b="1" dirty="0">
                <a:solidFill>
                  <a:schemeClr val="tx2"/>
                </a:solidFill>
              </a:rPr>
              <a:t>Multi-Level Inheritance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n-US" sz="2400" dirty="0"/>
              <a:t>	</a:t>
            </a:r>
            <a:r>
              <a:rPr lang="en-US" sz="2800" dirty="0"/>
              <a:t>Class inherits from another child class</a:t>
            </a:r>
          </a:p>
          <a:p>
            <a:pPr lvl="2" algn="just"/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04800" y="457200"/>
            <a:ext cx="8610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Multi Level Inheritance</a:t>
            </a:r>
          </a:p>
          <a:p>
            <a:pPr algn="ctr"/>
            <a:r>
              <a:rPr lang="en-US" altLang="zh-CN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(Type 3)</a:t>
            </a:r>
          </a:p>
        </p:txBody>
      </p:sp>
    </p:spTree>
    <p:extLst>
      <p:ext uri="{BB962C8B-B14F-4D97-AF65-F5344CB8AC3E}">
        <p14:creationId xmlns:p14="http://schemas.microsoft.com/office/powerpoint/2010/main" val="646196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:\Brian\C How to Program\images\Fig19-02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b="13834"/>
          <a:stretch>
            <a:fillRect/>
          </a:stretch>
        </p:blipFill>
        <p:spPr bwMode="auto">
          <a:xfrm>
            <a:off x="1828800" y="2057400"/>
            <a:ext cx="6629400" cy="3352800"/>
          </a:xfrm>
          <a:prstGeom prst="rect">
            <a:avLst/>
          </a:prstGeom>
          <a:noFill/>
        </p:spPr>
      </p:pic>
      <p:sp>
        <p:nvSpPr>
          <p:cNvPr id="4" name="AutoShape 7"/>
          <p:cNvSpPr>
            <a:spLocks noChangeArrowheads="1"/>
          </p:cNvSpPr>
          <p:nvPr/>
        </p:nvSpPr>
        <p:spPr bwMode="auto">
          <a:xfrm rot="5400000" flipV="1">
            <a:off x="-571500" y="3467100"/>
            <a:ext cx="3505200" cy="685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-507237" y="3098037"/>
            <a:ext cx="2450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Multi-Level Inheritance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457200"/>
            <a:ext cx="8610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Multiple and Multi Level Inheritance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 flipV="1">
            <a:off x="2514600" y="5562600"/>
            <a:ext cx="3505200" cy="685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04616" y="6216134"/>
            <a:ext cx="2450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Multi-Level Inheritance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81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371600" y="949436"/>
            <a:ext cx="6629400" cy="60016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2" fontAlgn="base">
              <a:lnSpc>
                <a:spcPct val="150000"/>
              </a:lnSpc>
            </a:pPr>
            <a:r>
              <a:rPr lang="en-US" sz="2000" b="1" dirty="0"/>
              <a:t>#include&lt;</a:t>
            </a:r>
            <a:r>
              <a:rPr lang="en-US" sz="2000" b="1" dirty="0" err="1"/>
              <a:t>iostream</a:t>
            </a:r>
            <a:r>
              <a:rPr lang="en-US" sz="2000" b="1" dirty="0"/>
              <a:t>&gt;</a:t>
            </a:r>
          </a:p>
          <a:p>
            <a:pPr lvl="2" fontAlgn="base">
              <a:lnSpc>
                <a:spcPct val="150000"/>
              </a:lnSpc>
            </a:pPr>
            <a:r>
              <a:rPr lang="en-US" sz="2000" b="1" dirty="0"/>
              <a:t>class Person { </a:t>
            </a:r>
          </a:p>
          <a:p>
            <a:pPr lvl="2" fontAlgn="base">
              <a:lnSpc>
                <a:spcPct val="150000"/>
              </a:lnSpc>
            </a:pPr>
            <a:r>
              <a:rPr lang="en-US" sz="2000" b="1" dirty="0" err="1"/>
              <a:t>int</a:t>
            </a:r>
            <a:r>
              <a:rPr lang="en-US" sz="2000" b="1" dirty="0"/>
              <a:t> x; </a:t>
            </a:r>
          </a:p>
          <a:p>
            <a:pPr lvl="2" fontAlgn="base">
              <a:lnSpc>
                <a:spcPct val="150000"/>
              </a:lnSpc>
            </a:pPr>
            <a:r>
              <a:rPr lang="en-US" sz="2000" b="1" dirty="0"/>
              <a:t>public:</a:t>
            </a:r>
          </a:p>
          <a:p>
            <a:pPr lvl="2" fontAlgn="base">
              <a:lnSpc>
                <a:spcPct val="150000"/>
              </a:lnSpc>
            </a:pPr>
            <a:r>
              <a:rPr lang="en-US" sz="2000" b="1" dirty="0"/>
              <a:t>    Person(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val</a:t>
            </a:r>
            <a:r>
              <a:rPr lang="en-US" sz="2000" b="1" dirty="0"/>
              <a:t>)  {x=</a:t>
            </a:r>
            <a:r>
              <a:rPr lang="en-US" sz="2000" b="1" dirty="0" err="1"/>
              <a:t>val</a:t>
            </a:r>
            <a:r>
              <a:rPr lang="en-US" sz="2000" b="1" dirty="0"/>
              <a:t>} };</a:t>
            </a: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 lvl="2" fontAlgn="base">
              <a:lnSpc>
                <a:spcPct val="150000"/>
              </a:lnSpc>
            </a:pPr>
            <a:r>
              <a:rPr lang="en-US" sz="2000" b="1" dirty="0"/>
              <a:t>class Faculty : public Person   {</a:t>
            </a:r>
          </a:p>
          <a:p>
            <a:pPr lvl="2" fontAlgn="base">
              <a:lnSpc>
                <a:spcPct val="150000"/>
              </a:lnSpc>
            </a:pPr>
            <a:r>
              <a:rPr lang="en-US" sz="2000" b="1" dirty="0"/>
              <a:t>public:</a:t>
            </a:r>
          </a:p>
          <a:p>
            <a:pPr lvl="2" fontAlgn="base">
              <a:lnSpc>
                <a:spcPct val="150000"/>
              </a:lnSpc>
            </a:pPr>
            <a:r>
              <a:rPr lang="en-US" sz="2000" b="1" dirty="0"/>
              <a:t>    Faculty() {} };</a:t>
            </a:r>
          </a:p>
          <a:p>
            <a:pPr lvl="2" fontAlgn="base">
              <a:lnSpc>
                <a:spcPct val="150000"/>
              </a:lnSpc>
            </a:pPr>
            <a:r>
              <a:rPr lang="en-US" sz="2000" b="1" dirty="0"/>
              <a:t>class TA : public Faculty { </a:t>
            </a: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 lvl="2" fontAlgn="base">
              <a:lnSpc>
                <a:spcPct val="150000"/>
              </a:lnSpc>
            </a:pPr>
            <a:r>
              <a:rPr lang="en-US" sz="2000" b="1" dirty="0"/>
              <a:t>public:</a:t>
            </a:r>
          </a:p>
          <a:p>
            <a:pPr lvl="2" fontAlgn="base">
              <a:lnSpc>
                <a:spcPct val="150000"/>
              </a:lnSpc>
            </a:pPr>
            <a:r>
              <a:rPr lang="en-US" sz="2000" b="1" dirty="0"/>
              <a:t>     TA()   {}  };</a:t>
            </a:r>
          </a:p>
          <a:p>
            <a:pPr lvl="2" fontAlgn="base">
              <a:lnSpc>
                <a:spcPct val="150000"/>
              </a:lnSpc>
            </a:pPr>
            <a:r>
              <a:rPr lang="en-US" sz="2000" b="1" dirty="0" err="1"/>
              <a:t>int</a:t>
            </a:r>
            <a:r>
              <a:rPr lang="en-US" sz="2000" b="1" dirty="0"/>
              <a:t> main()  {</a:t>
            </a:r>
          </a:p>
          <a:p>
            <a:pPr lvl="2" fontAlgn="base">
              <a:lnSpc>
                <a:spcPct val="150000"/>
              </a:lnSpc>
            </a:pPr>
            <a:r>
              <a:rPr lang="en-US" sz="2000" b="1" dirty="0"/>
              <a:t>    TA ta1(30);}</a:t>
            </a:r>
            <a:endParaRPr lang="en-US" sz="1600" b="1" dirty="0"/>
          </a:p>
        </p:txBody>
      </p:sp>
      <p:sp>
        <p:nvSpPr>
          <p:cNvPr id="4" name="Rectangle 3"/>
          <p:cNvSpPr/>
          <p:nvPr/>
        </p:nvSpPr>
        <p:spPr>
          <a:xfrm>
            <a:off x="1905000" y="-127782"/>
            <a:ext cx="5257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Quick Example</a:t>
            </a:r>
          </a:p>
          <a:p>
            <a:pPr lvl="1" algn="ctr"/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(Multi Level Inheritance)</a:t>
            </a:r>
            <a:endParaRPr lang="en-US" altLang="zh-CN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90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143000" y="878160"/>
            <a:ext cx="7162800" cy="57861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class 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</a:rPr>
              <a:t>printData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{ public: 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void print(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</a:rPr>
              <a:t>int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</a:rPr>
              <a:t>i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) 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{ 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 &lt;&lt; "Printing 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</a:rPr>
              <a:t>int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: " &lt;&lt; 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</a:rPr>
              <a:t>i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 &lt;&lt; 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</a:rPr>
              <a:t>endl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; } 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void print(double f) 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{ 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 &lt;&lt; "Printing float: " &lt;&lt; f &lt;&lt; 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</a:rPr>
              <a:t>endl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; } 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void print(char* c) 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{ 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 &lt;&lt; "Printing character: " &lt;&lt; c &lt;&lt; 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</a:rPr>
              <a:t>endl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; } };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class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</a:rPr>
              <a:t>copyData:public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</a:rPr>
              <a:t>printData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  {}; 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main(void) 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{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copyData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pd; 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pd.print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(5); 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pd.print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(500.263); 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pd.print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("Hello C++"); 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return 0; } </a:t>
            </a:r>
          </a:p>
        </p:txBody>
      </p:sp>
      <p:sp>
        <p:nvSpPr>
          <p:cNvPr id="3" name="Rectangle 2"/>
          <p:cNvSpPr/>
          <p:nvPr/>
        </p:nvSpPr>
        <p:spPr>
          <a:xfrm>
            <a:off x="1905000" y="152400"/>
            <a:ext cx="5257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What happens now?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2286000"/>
            <a:ext cx="5257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This was “Overriding”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228600"/>
            <a:ext cx="7848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Overriding member functions of the base class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1552039"/>
            <a:ext cx="815340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derived class can override the member functions of its base class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override a function of base class, the derived class provides a function with same signature as that of the base class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 derived class function overrides the base class function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 class functions are overridden if we want to change the functionality of base class function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marR="0" indent="-3429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Functions can be totally changed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marR="0" indent="-3429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few new additions can be made in the overriding function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Derived class method and base class method have same signatures but when this function is called on a derived class object, the function of derived class object will be called although the base class functions are making the interface of the derived class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explicitly call the base class overridden function, use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parent_class_name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member_function_name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(…)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93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080375" cy="762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 for Today</a:t>
            </a:r>
          </a:p>
        </p:txBody>
      </p:sp>
      <p:sp>
        <p:nvSpPr>
          <p:cNvPr id="5124" name="Rectangle 1028"/>
          <p:cNvSpPr>
            <a:spLocks noChangeArrowheads="1"/>
          </p:cNvSpPr>
          <p:nvPr/>
        </p:nvSpPr>
        <p:spPr bwMode="auto">
          <a:xfrm>
            <a:off x="7199313" y="6148388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0" rIns="92075" bIns="0" anchor="b"/>
          <a:lstStyle/>
          <a:p>
            <a:pPr lvl="1" algn="r"/>
            <a:fld id="{F9DDCA38-7FE0-4B4E-9A82-69FC0028202D}" type="slidenum">
              <a:rPr lang="en-US" sz="1400">
                <a:latin typeface="Arial" charset="0"/>
              </a:rPr>
              <a:pPr lvl="1" algn="r"/>
              <a:t>2</a:t>
            </a:fld>
            <a:endParaRPr lang="en-US" sz="1400">
              <a:latin typeface="Arial" charset="0"/>
            </a:endParaRPr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>
          <a:xfrm>
            <a:off x="1295400" y="1833563"/>
            <a:ext cx="6629400" cy="3805237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ts val="2400"/>
              </a:spcBef>
              <a:buFont typeface="Wingdings" pitchFamily="2" charset="2"/>
              <a:buChar char="Ø"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</a:t>
            </a:r>
            <a:r>
              <a:rPr lang="en-US" altLang="zh-CN" sz="2800" dirty="0"/>
              <a:t>know and understand different criterions for types of inheritance</a:t>
            </a:r>
          </a:p>
          <a:p>
            <a:pPr marL="342900" indent="-342900" algn="just">
              <a:spcBef>
                <a:spcPts val="2400"/>
              </a:spcBef>
              <a:buFont typeface="Wingdings" pitchFamily="2" charset="2"/>
              <a:buChar char="Ø"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understand the </a:t>
            </a:r>
            <a:r>
              <a:rPr lang="en-US" altLang="zh-CN" sz="2800" baseline="0" dirty="0"/>
              <a:t>concept of overriding </a:t>
            </a:r>
          </a:p>
          <a:p>
            <a:pPr marL="342900" indent="-342900" algn="just">
              <a:spcBef>
                <a:spcPts val="2400"/>
              </a:spcBef>
              <a:buFont typeface="Wingdings" pitchFamily="2" charset="2"/>
              <a:buChar char="Ø"/>
            </a:pPr>
            <a:r>
              <a:rPr lang="en-US" altLang="zh-CN" sz="2800" dirty="0"/>
              <a:t>To understand the concept of overloading </a:t>
            </a:r>
          </a:p>
          <a:p>
            <a:pPr marL="342900" indent="-342900" algn="just">
              <a:spcBef>
                <a:spcPts val="2400"/>
              </a:spcBef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143000" y="1093600"/>
            <a:ext cx="7162800" cy="5355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#include</a:t>
            </a:r>
            <a:r>
              <a:rPr lang="en-US" dirty="0"/>
              <a:t> &lt;</a:t>
            </a:r>
            <a:r>
              <a:rPr lang="en-US" dirty="0" err="1"/>
              <a:t>iostream.h</a:t>
            </a:r>
            <a:r>
              <a:rPr lang="en-US" dirty="0"/>
              <a:t>&gt;</a:t>
            </a:r>
          </a:p>
          <a:p>
            <a:r>
              <a:rPr lang="en-US" b="1" dirty="0"/>
              <a:t>class</a:t>
            </a:r>
            <a:r>
              <a:rPr lang="en-US" dirty="0"/>
              <a:t> A</a:t>
            </a:r>
          </a:p>
          <a:p>
            <a:r>
              <a:rPr lang="en-US" dirty="0"/>
              <a:t>{ </a:t>
            </a:r>
            <a:r>
              <a:rPr lang="en-US" b="1" dirty="0"/>
              <a:t>private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 err="1"/>
              <a:t>int</a:t>
            </a:r>
            <a:r>
              <a:rPr lang="en-US" dirty="0"/>
              <a:t>	num1;</a:t>
            </a:r>
          </a:p>
          <a:p>
            <a:r>
              <a:rPr lang="en-US" b="1" dirty="0"/>
              <a:t>public</a:t>
            </a:r>
            <a:r>
              <a:rPr lang="en-US" dirty="0"/>
              <a:t>:</a:t>
            </a:r>
          </a:p>
          <a:p>
            <a:r>
              <a:rPr lang="en-US" dirty="0"/>
              <a:t>	A(): num1(0)	{}</a:t>
            </a:r>
          </a:p>
          <a:p>
            <a:r>
              <a:rPr lang="en-US" dirty="0"/>
              <a:t>	</a:t>
            </a:r>
            <a:r>
              <a:rPr lang="en-US" b="1" dirty="0"/>
              <a:t>void</a:t>
            </a:r>
            <a:r>
              <a:rPr lang="en-US" dirty="0"/>
              <a:t>	display()</a:t>
            </a:r>
          </a:p>
          <a:p>
            <a:r>
              <a:rPr lang="en-US" dirty="0"/>
              <a:t>	{	</a:t>
            </a:r>
            <a:r>
              <a:rPr lang="en-US" dirty="0" err="1"/>
              <a:t>cout</a:t>
            </a:r>
            <a:r>
              <a:rPr lang="en-US" dirty="0"/>
              <a:t>&lt;&lt;"Number 1: "&lt;&lt;num1&lt;&lt;</a:t>
            </a:r>
            <a:r>
              <a:rPr lang="en-US" dirty="0" err="1"/>
              <a:t>endl</a:t>
            </a:r>
            <a:r>
              <a:rPr lang="en-US" dirty="0"/>
              <a:t>;	}};</a:t>
            </a:r>
          </a:p>
          <a:p>
            <a:r>
              <a:rPr lang="en-US" b="1" dirty="0"/>
              <a:t>class</a:t>
            </a:r>
            <a:r>
              <a:rPr lang="en-US" dirty="0"/>
              <a:t> B: </a:t>
            </a:r>
            <a:r>
              <a:rPr lang="en-US" b="1" dirty="0"/>
              <a:t>public</a:t>
            </a:r>
            <a:r>
              <a:rPr lang="en-US" dirty="0"/>
              <a:t> A</a:t>
            </a:r>
          </a:p>
          <a:p>
            <a:r>
              <a:rPr lang="en-US" dirty="0"/>
              <a:t>{</a:t>
            </a:r>
            <a:r>
              <a:rPr lang="en-US" b="1" dirty="0"/>
              <a:t>private</a:t>
            </a:r>
            <a:r>
              <a:rPr lang="en-US" dirty="0"/>
              <a:t>: </a:t>
            </a:r>
          </a:p>
          <a:p>
            <a:r>
              <a:rPr lang="en-US" dirty="0"/>
              <a:t>	</a:t>
            </a:r>
            <a:r>
              <a:rPr lang="en-US" b="1" dirty="0" err="1"/>
              <a:t>int</a:t>
            </a:r>
            <a:r>
              <a:rPr lang="en-US" dirty="0"/>
              <a:t>	num2;</a:t>
            </a:r>
          </a:p>
          <a:p>
            <a:r>
              <a:rPr lang="en-US" b="1" dirty="0"/>
              <a:t>public</a:t>
            </a:r>
            <a:r>
              <a:rPr lang="en-US" dirty="0"/>
              <a:t>:</a:t>
            </a:r>
          </a:p>
          <a:p>
            <a:r>
              <a:rPr lang="en-US" dirty="0"/>
              <a:t>	B():num2(0)	{}</a:t>
            </a:r>
          </a:p>
          <a:p>
            <a:r>
              <a:rPr lang="en-US" dirty="0"/>
              <a:t>	</a:t>
            </a:r>
            <a:r>
              <a:rPr lang="en-US" b="1" dirty="0"/>
              <a:t>void</a:t>
            </a:r>
            <a:r>
              <a:rPr lang="en-US" dirty="0"/>
              <a:t>	display()</a:t>
            </a:r>
          </a:p>
          <a:p>
            <a:r>
              <a:rPr lang="en-US" dirty="0"/>
              <a:t>	{	</a:t>
            </a:r>
            <a:r>
              <a:rPr lang="en-US" dirty="0" err="1"/>
              <a:t>cout</a:t>
            </a:r>
            <a:r>
              <a:rPr lang="en-US" dirty="0"/>
              <a:t>&lt;&lt;"Number 2: "&lt;&lt;num2&lt;&lt;</a:t>
            </a:r>
            <a:r>
              <a:rPr lang="en-US" dirty="0" err="1"/>
              <a:t>endl</a:t>
            </a:r>
            <a:r>
              <a:rPr lang="en-US" dirty="0"/>
              <a:t>;	}};</a:t>
            </a:r>
          </a:p>
          <a:p>
            <a:r>
              <a:rPr lang="en-US" b="1" dirty="0"/>
              <a:t>void</a:t>
            </a:r>
            <a:r>
              <a:rPr lang="en-US" dirty="0"/>
              <a:t> main(){	</a:t>
            </a:r>
          </a:p>
          <a:p>
            <a:r>
              <a:rPr lang="en-US" dirty="0"/>
              <a:t>	B	</a:t>
            </a:r>
            <a:r>
              <a:rPr lang="en-US" dirty="0" err="1"/>
              <a:t>obj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obj.display</a:t>
            </a:r>
            <a:r>
              <a:rPr lang="en-US" dirty="0"/>
              <a:t>();	//display of class B called</a:t>
            </a:r>
          </a:p>
          <a:p>
            <a:r>
              <a:rPr lang="en-US" dirty="0"/>
              <a:t>	</a:t>
            </a:r>
            <a:r>
              <a:rPr lang="en-US" dirty="0" err="1"/>
              <a:t>obj.A</a:t>
            </a:r>
            <a:r>
              <a:rPr lang="en-US" dirty="0"/>
              <a:t>::display(); //display of class A called	}</a:t>
            </a:r>
          </a:p>
        </p:txBody>
      </p:sp>
      <p:sp>
        <p:nvSpPr>
          <p:cNvPr id="3" name="Rectangle 2"/>
          <p:cNvSpPr/>
          <p:nvPr/>
        </p:nvSpPr>
        <p:spPr>
          <a:xfrm>
            <a:off x="1905000" y="152400"/>
            <a:ext cx="5257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Quick Example</a:t>
            </a:r>
          </a:p>
        </p:txBody>
      </p:sp>
    </p:spTree>
    <p:extLst>
      <p:ext uri="{BB962C8B-B14F-4D97-AF65-F5344CB8AC3E}">
        <p14:creationId xmlns:p14="http://schemas.microsoft.com/office/powerpoint/2010/main" val="331740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1905000"/>
            <a:ext cx="6553200" cy="2934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endParaRPr lang="en-US" b="1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What happens, If there are display functions in each of the three classes in slide 13 Quick example? Which class’ display function gets called if the statement  </a:t>
            </a:r>
            <a:r>
              <a:rPr lang="en-US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obj.display</a:t>
            </a:r>
            <a:r>
              <a:rPr 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(); gets executed? Write statements to call the display function of all the three classes on obj.</a:t>
            </a:r>
          </a:p>
        </p:txBody>
      </p:sp>
    </p:spTree>
    <p:extLst>
      <p:ext uri="{BB962C8B-B14F-4D97-AF65-F5344CB8AC3E}">
        <p14:creationId xmlns:p14="http://schemas.microsoft.com/office/powerpoint/2010/main" val="184052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447800" y="2534335"/>
            <a:ext cx="4800600" cy="646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ejaVuSans"/>
                <a:cs typeface="Arial" pitchFamily="34" charset="0"/>
              </a:rPr>
              <a:t>class_name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Sans"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SansMono"/>
                <a:cs typeface="Arial" pitchFamily="34" charset="0"/>
              </a:rPr>
              <a:t>: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Sans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Sans"/>
                <a:cs typeface="Arial" pitchFamily="34" charset="0"/>
              </a:rPr>
              <a:t> 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ejaVuSans"/>
                <a:cs typeface="Arial" pitchFamily="34" charset="0"/>
              </a:rPr>
              <a:t>base_classes</a:t>
            </a:r>
            <a:endParaRPr kumimoji="0" lang="en-US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DejaVuSans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447800" y="2209800"/>
            <a:ext cx="4387740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ejaVuSans"/>
                <a:cs typeface="Arial" pitchFamily="34" charset="0"/>
              </a:rPr>
              <a:t>class_name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Sans"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SansMono"/>
                <a:cs typeface="Arial" pitchFamily="34" charset="0"/>
              </a:rPr>
              <a:t>: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Sans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cs typeface="Courier New" pitchFamily="49" charset="0"/>
              </a:rPr>
              <a:t>protected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Sans"/>
                <a:cs typeface="Arial" pitchFamily="34" charset="0"/>
              </a:rPr>
              <a:t> 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ejaVuSans"/>
                <a:cs typeface="Arial" pitchFamily="34" charset="0"/>
              </a:rPr>
              <a:t>base_classes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447800" y="2819400"/>
            <a:ext cx="4112023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ejaVuSans"/>
                <a:cs typeface="Arial" pitchFamily="34" charset="0"/>
              </a:rPr>
              <a:t>class_name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Sans"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SansMono"/>
                <a:cs typeface="Arial" pitchFamily="34" charset="0"/>
              </a:rPr>
              <a:t>: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Sans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Sans"/>
                <a:cs typeface="Arial" pitchFamily="34" charset="0"/>
              </a:rPr>
              <a:t> 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ejaVuSans"/>
                <a:cs typeface="Arial" pitchFamily="34" charset="0"/>
              </a:rPr>
              <a:t>base_classes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304800"/>
            <a:ext cx="807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Public, Private, Protected Inheritance</a:t>
            </a:r>
          </a:p>
          <a:p>
            <a:pPr lvl="1" algn="ctr"/>
            <a:r>
              <a:rPr lang="en-US" altLang="zh-CN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“Type 01”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6800" y="4191000"/>
            <a:ext cx="7086600" cy="70788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dirty="0"/>
              <a:t>We call these: </a:t>
            </a:r>
          </a:p>
          <a:p>
            <a:pPr algn="ctr"/>
            <a:r>
              <a:rPr lang="en-US" sz="2000" b="1" dirty="0"/>
              <a:t>Public/Protected/Private Inheritance</a:t>
            </a:r>
          </a:p>
        </p:txBody>
      </p:sp>
    </p:spTree>
    <p:extLst>
      <p:ext uri="{BB962C8B-B14F-4D97-AF65-F5344CB8AC3E}">
        <p14:creationId xmlns:p14="http://schemas.microsoft.com/office/powerpoint/2010/main" val="357113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0" y="1462206"/>
            <a:ext cx="5257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Public Inheritance</a:t>
            </a: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143000" y="2953941"/>
            <a:ext cx="6934200" cy="184665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All </a:t>
            </a:r>
            <a:r>
              <a:rPr lang="en-US" sz="2400" b="1" i="1" dirty="0">
                <a:solidFill>
                  <a:srgbClr val="FF0000"/>
                </a:solidFill>
              </a:rPr>
              <a:t>Public members </a:t>
            </a:r>
            <a:r>
              <a:rPr lang="en-US" sz="2400" dirty="0"/>
              <a:t>of the Base Class become </a:t>
            </a:r>
            <a:r>
              <a:rPr lang="en-US" sz="2400" b="1" i="1" dirty="0">
                <a:solidFill>
                  <a:srgbClr val="FF0000"/>
                </a:solidFill>
              </a:rPr>
              <a:t>Public Members </a:t>
            </a:r>
            <a:r>
              <a:rPr lang="en-US" sz="2400" dirty="0"/>
              <a:t>of the derived class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&amp;</a:t>
            </a:r>
            <a:b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en-US" sz="2400" dirty="0"/>
              <a:t>All </a:t>
            </a:r>
            <a:r>
              <a:rPr lang="en-US" sz="2400" b="1" i="1" dirty="0">
                <a:solidFill>
                  <a:srgbClr val="FF0000"/>
                </a:solidFill>
              </a:rPr>
              <a:t>Protected members </a:t>
            </a:r>
            <a:r>
              <a:rPr lang="en-US" sz="2400" dirty="0"/>
              <a:t>of the Base Class become</a:t>
            </a:r>
            <a:r>
              <a:rPr lang="en-US" sz="2400" b="1" i="1" dirty="0">
                <a:solidFill>
                  <a:srgbClr val="FF0000"/>
                </a:solidFill>
              </a:rPr>
              <a:t> Protected Members </a:t>
            </a:r>
            <a:r>
              <a:rPr lang="en-US" sz="2400" dirty="0"/>
              <a:t>of the Derived Class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222426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44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838200" y="897524"/>
            <a:ext cx="7696200" cy="56015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/>
              <a:t>Class Base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/>
              <a:t>{ public: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/>
              <a:t> </a:t>
            </a:r>
            <a:r>
              <a:rPr lang="en-US" sz="2000" b="1" dirty="0" err="1"/>
              <a:t>int</a:t>
            </a:r>
            <a:r>
              <a:rPr lang="en-US" sz="2000" b="1" dirty="0"/>
              <a:t> a;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/>
              <a:t>protected: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/>
              <a:t>int</a:t>
            </a:r>
            <a:r>
              <a:rPr lang="en-US" sz="2000" b="1" dirty="0"/>
              <a:t> b;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/>
              <a:t>private: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/>
              <a:t>int</a:t>
            </a:r>
            <a:r>
              <a:rPr lang="en-US" sz="2000" b="1" dirty="0"/>
              <a:t> c; };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/>
              <a:t>class </a:t>
            </a:r>
            <a:r>
              <a:rPr lang="en-US" sz="2000" b="1" dirty="0" err="1"/>
              <a:t>Derived:public</a:t>
            </a:r>
            <a:r>
              <a:rPr lang="en-US" sz="2000" b="1" dirty="0"/>
              <a:t> Base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/>
              <a:t>{ void </a:t>
            </a:r>
            <a:r>
              <a:rPr lang="en-US" sz="2000" b="1" dirty="0" err="1"/>
              <a:t>doSomething</a:t>
            </a:r>
            <a:r>
              <a:rPr lang="en-US" sz="2000" b="1" dirty="0"/>
              <a:t>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/>
              <a:t> { a = 10; </a:t>
            </a:r>
            <a:r>
              <a:rPr lang="en-US" sz="2000" b="1" dirty="0">
                <a:solidFill>
                  <a:srgbClr val="FF0000"/>
                </a:solidFill>
              </a:rPr>
              <a:t>//Allowed ….. ‘a’ becomes Public member of Derived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/>
              <a:t>b = 20; </a:t>
            </a:r>
            <a:r>
              <a:rPr lang="en-US" sz="2000" b="1" dirty="0">
                <a:solidFill>
                  <a:srgbClr val="FF0000"/>
                </a:solidFill>
              </a:rPr>
              <a:t>//Allowed ……. ‘b’ becomes protected member of Derived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/>
              <a:t>c = 30; </a:t>
            </a:r>
            <a:r>
              <a:rPr lang="en-US" sz="2000" b="1" dirty="0">
                <a:solidFill>
                  <a:srgbClr val="FF0000"/>
                </a:solidFill>
              </a:rPr>
              <a:t>//Not Allowed, Compiler Error ….. Derived cannot access private member c of Base</a:t>
            </a:r>
            <a:r>
              <a:rPr lang="en-US" sz="2000" b="1" dirty="0"/>
              <a:t>} };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/>
              <a:t>int</a:t>
            </a:r>
            <a:r>
              <a:rPr lang="en-US" sz="2000" b="1" dirty="0"/>
              <a:t> main()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/>
              <a:t>{ Derived </a:t>
            </a:r>
            <a:r>
              <a:rPr lang="en-US" sz="2000" b="1" dirty="0" err="1"/>
              <a:t>obj</a:t>
            </a:r>
            <a:r>
              <a:rPr lang="en-US" sz="2000" b="1" dirty="0"/>
              <a:t>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/>
              <a:t>obj.a</a:t>
            </a:r>
            <a:r>
              <a:rPr lang="en-US" sz="2000" b="1" dirty="0"/>
              <a:t> = 10; </a:t>
            </a:r>
            <a:r>
              <a:rPr lang="en-US" sz="2000" b="1" dirty="0">
                <a:solidFill>
                  <a:srgbClr val="FF0000"/>
                </a:solidFill>
              </a:rPr>
              <a:t>//Allowed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/>
              <a:t>obj.b</a:t>
            </a:r>
            <a:r>
              <a:rPr lang="en-US" sz="2000" b="1" dirty="0"/>
              <a:t> = 20; </a:t>
            </a:r>
            <a:r>
              <a:rPr lang="en-US" sz="2000" b="1" dirty="0">
                <a:solidFill>
                  <a:srgbClr val="FF0000"/>
                </a:solidFill>
              </a:rPr>
              <a:t>//Not Allowed, Compiler Error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/>
              <a:t>obj.c</a:t>
            </a:r>
            <a:r>
              <a:rPr lang="en-US" sz="2000" b="1" dirty="0"/>
              <a:t> = 30; } </a:t>
            </a:r>
            <a:r>
              <a:rPr lang="en-US" sz="2000" b="1" dirty="0">
                <a:solidFill>
                  <a:srgbClr val="FF0000"/>
                </a:solidFill>
              </a:rPr>
              <a:t>//Not Allowed, Compiler Error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05000" y="152400"/>
            <a:ext cx="5257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Public Inheritance</a:t>
            </a:r>
          </a:p>
        </p:txBody>
      </p:sp>
    </p:spTree>
    <p:extLst>
      <p:ext uri="{BB962C8B-B14F-4D97-AF65-F5344CB8AC3E}">
        <p14:creationId xmlns:p14="http://schemas.microsoft.com/office/powerpoint/2010/main" val="1571222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1364159"/>
            <a:ext cx="6324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Protected Inheritance</a:t>
            </a: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066800" y="2649141"/>
            <a:ext cx="6934200" cy="184665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All </a:t>
            </a:r>
            <a:r>
              <a:rPr lang="en-US" sz="2400" b="1" i="1" dirty="0">
                <a:solidFill>
                  <a:srgbClr val="FF0000"/>
                </a:solidFill>
              </a:rPr>
              <a:t>Public members </a:t>
            </a:r>
            <a:r>
              <a:rPr lang="en-US" sz="2400" dirty="0"/>
              <a:t>of the Base Class become </a:t>
            </a:r>
            <a:r>
              <a:rPr lang="en-US" sz="2400" b="1" i="1" dirty="0">
                <a:solidFill>
                  <a:srgbClr val="FF0000"/>
                </a:solidFill>
              </a:rPr>
              <a:t>Protected Members </a:t>
            </a:r>
            <a:r>
              <a:rPr lang="en-US" sz="2400" dirty="0"/>
              <a:t>of the derived class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&amp;</a:t>
            </a:r>
            <a:b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en-US" sz="2400" dirty="0"/>
              <a:t>All </a:t>
            </a:r>
            <a:r>
              <a:rPr lang="en-US" sz="2400" b="1" i="1" dirty="0">
                <a:solidFill>
                  <a:srgbClr val="FF0000"/>
                </a:solidFill>
              </a:rPr>
              <a:t>Protected members </a:t>
            </a:r>
            <a:r>
              <a:rPr lang="en-US" sz="2400" dirty="0"/>
              <a:t>of the Base Class become </a:t>
            </a:r>
            <a:r>
              <a:rPr lang="en-US" sz="2400" b="1" i="1" dirty="0">
                <a:solidFill>
                  <a:srgbClr val="FF0000"/>
                </a:solidFill>
              </a:rPr>
              <a:t>Protected Members </a:t>
            </a:r>
            <a:r>
              <a:rPr lang="en-US" sz="2400" dirty="0"/>
              <a:t>of the Derived Class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222426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147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1295400" y="1207532"/>
            <a:ext cx="6934200" cy="52629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Class Base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{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public: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 </a:t>
            </a:r>
            <a:r>
              <a:rPr lang="en-US" sz="1400" b="1" dirty="0" err="1"/>
              <a:t>int</a:t>
            </a:r>
            <a:r>
              <a:rPr lang="en-US" sz="1400" b="1" dirty="0"/>
              <a:t> a;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protected: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/>
              <a:t>int</a:t>
            </a:r>
            <a:r>
              <a:rPr lang="en-US" sz="1400" b="1" dirty="0"/>
              <a:t> b;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private: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/>
              <a:t>int</a:t>
            </a:r>
            <a:r>
              <a:rPr lang="en-US" sz="1400" b="1" dirty="0"/>
              <a:t> c;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};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class Derived: protected Base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{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void </a:t>
            </a:r>
            <a:r>
              <a:rPr lang="en-US" sz="1400" b="1" dirty="0" err="1"/>
              <a:t>doSomething</a:t>
            </a:r>
            <a:r>
              <a:rPr lang="en-US" sz="1400" b="1" dirty="0"/>
              <a:t>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 a = 10; </a:t>
            </a:r>
            <a:r>
              <a:rPr lang="en-US" sz="1400" b="1" dirty="0">
                <a:solidFill>
                  <a:srgbClr val="FF0000"/>
                </a:solidFill>
              </a:rPr>
              <a:t>//Allowed ….. a becomes protected member of Derived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b = 20; </a:t>
            </a:r>
            <a:r>
              <a:rPr lang="en-US" sz="1400" b="1" dirty="0">
                <a:solidFill>
                  <a:srgbClr val="FF0000"/>
                </a:solidFill>
              </a:rPr>
              <a:t>//Allowed ……. b becomes protected member of Derived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c = 30; </a:t>
            </a:r>
            <a:r>
              <a:rPr lang="en-US" sz="1400" b="1" dirty="0">
                <a:solidFill>
                  <a:srgbClr val="FF0000"/>
                </a:solidFill>
              </a:rPr>
              <a:t>//Not Allowed, Compiler Error ….. Derived cannot access private member c of Base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}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};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/>
              <a:t>int</a:t>
            </a:r>
            <a:r>
              <a:rPr lang="en-US" sz="1400" b="1" dirty="0"/>
              <a:t> main()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{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Derived </a:t>
            </a:r>
            <a:r>
              <a:rPr lang="en-US" sz="1400" b="1" dirty="0" err="1"/>
              <a:t>obj</a:t>
            </a:r>
            <a:r>
              <a:rPr lang="en-US" sz="1400" b="1" dirty="0"/>
              <a:t>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/>
              <a:t>obj.a</a:t>
            </a:r>
            <a:r>
              <a:rPr lang="en-US" sz="1400" b="1" dirty="0"/>
              <a:t> = 10; </a:t>
            </a:r>
            <a:r>
              <a:rPr lang="en-US" sz="1400" b="1" dirty="0">
                <a:solidFill>
                  <a:srgbClr val="FF0000"/>
                </a:solidFill>
              </a:rPr>
              <a:t>//Not Allowed, Compiler Error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/>
              <a:t>obj.b</a:t>
            </a:r>
            <a:r>
              <a:rPr lang="en-US" sz="1400" b="1" dirty="0"/>
              <a:t> = 20; </a:t>
            </a:r>
            <a:r>
              <a:rPr lang="en-US" sz="1400" b="1" dirty="0">
                <a:solidFill>
                  <a:srgbClr val="FF0000"/>
                </a:solidFill>
              </a:rPr>
              <a:t>//Not Allowed, Compiler Error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/>
              <a:t>obj.c</a:t>
            </a:r>
            <a:r>
              <a:rPr lang="en-US" sz="1400" b="1" dirty="0"/>
              <a:t> = 30; </a:t>
            </a:r>
            <a:r>
              <a:rPr lang="en-US" sz="1400" b="1" dirty="0">
                <a:solidFill>
                  <a:srgbClr val="FF0000"/>
                </a:solidFill>
              </a:rPr>
              <a:t>//Not Allowed, Compiler Error </a:t>
            </a:r>
            <a:r>
              <a:rPr lang="en-US" sz="1400" b="1" dirty="0"/>
              <a:t>}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00200" y="152400"/>
            <a:ext cx="6096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Protected Inheritance</a:t>
            </a:r>
          </a:p>
        </p:txBody>
      </p:sp>
    </p:spTree>
    <p:extLst>
      <p:ext uri="{BB962C8B-B14F-4D97-AF65-F5344CB8AC3E}">
        <p14:creationId xmlns:p14="http://schemas.microsoft.com/office/powerpoint/2010/main" val="696157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1287959"/>
            <a:ext cx="6324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Private Inheritance</a:t>
            </a: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219200" y="2572941"/>
            <a:ext cx="6934200" cy="184665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All </a:t>
            </a:r>
            <a:r>
              <a:rPr lang="en-US" sz="2400" b="1" i="1" dirty="0">
                <a:solidFill>
                  <a:srgbClr val="FF0000"/>
                </a:solidFill>
              </a:rPr>
              <a:t>Public members </a:t>
            </a:r>
            <a:r>
              <a:rPr lang="en-US" sz="2400" dirty="0"/>
              <a:t>of the Base Class become </a:t>
            </a:r>
            <a:r>
              <a:rPr lang="en-US" sz="2400" b="1" i="1" dirty="0">
                <a:solidFill>
                  <a:srgbClr val="FF0000"/>
                </a:solidFill>
              </a:rPr>
              <a:t>Private Members </a:t>
            </a:r>
            <a:r>
              <a:rPr lang="en-US" sz="2400" dirty="0"/>
              <a:t>of the derived class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&amp;</a:t>
            </a:r>
            <a:b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en-US" sz="2400" dirty="0"/>
              <a:t>All </a:t>
            </a:r>
            <a:r>
              <a:rPr lang="en-US" sz="2400" b="1" i="1" dirty="0">
                <a:solidFill>
                  <a:srgbClr val="FF0000"/>
                </a:solidFill>
              </a:rPr>
              <a:t>Protected members </a:t>
            </a:r>
            <a:r>
              <a:rPr lang="en-US" sz="2400" dirty="0"/>
              <a:t>of the Base Class become </a:t>
            </a:r>
            <a:r>
              <a:rPr lang="en-US" sz="2400" b="1" i="1" dirty="0">
                <a:solidFill>
                  <a:srgbClr val="FF0000"/>
                </a:solidFill>
              </a:rPr>
              <a:t>Private Members </a:t>
            </a:r>
            <a:r>
              <a:rPr lang="en-US" sz="2400" dirty="0"/>
              <a:t>of the Derived Class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222426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286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1295400" y="1207532"/>
            <a:ext cx="6934200" cy="52629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Class Base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{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public: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 </a:t>
            </a:r>
            <a:r>
              <a:rPr lang="en-US" sz="1400" b="1" dirty="0" err="1"/>
              <a:t>int</a:t>
            </a:r>
            <a:r>
              <a:rPr lang="en-US" sz="1400" b="1" dirty="0"/>
              <a:t> a;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protected: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/>
              <a:t>int</a:t>
            </a:r>
            <a:r>
              <a:rPr lang="en-US" sz="1400" b="1" dirty="0"/>
              <a:t> b;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private: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/>
              <a:t>int</a:t>
            </a:r>
            <a:r>
              <a:rPr lang="en-US" sz="1400" b="1" dirty="0"/>
              <a:t> c;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};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class Derived: private Base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{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void </a:t>
            </a:r>
            <a:r>
              <a:rPr lang="en-US" sz="1400" b="1" dirty="0" err="1"/>
              <a:t>doSomething</a:t>
            </a:r>
            <a:r>
              <a:rPr lang="en-US" sz="1400" b="1" dirty="0"/>
              <a:t>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a = 10; </a:t>
            </a:r>
            <a:r>
              <a:rPr lang="en-US" sz="1400" b="1" dirty="0">
                <a:solidFill>
                  <a:srgbClr val="FF0000"/>
                </a:solidFill>
              </a:rPr>
              <a:t>//Allowed ….. a becomes private member of Derived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b = 20; </a:t>
            </a:r>
            <a:r>
              <a:rPr lang="en-US" sz="1400" b="1" dirty="0">
                <a:solidFill>
                  <a:srgbClr val="FF0000"/>
                </a:solidFill>
              </a:rPr>
              <a:t>//Allowed ……. b becomes private member of Derived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c = 30; </a:t>
            </a:r>
            <a:r>
              <a:rPr lang="en-US" sz="1400" b="1" dirty="0">
                <a:solidFill>
                  <a:srgbClr val="FF0000"/>
                </a:solidFill>
              </a:rPr>
              <a:t>//Not Allowed, Compiler Error ….. Derived cannot access private member c of Base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}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};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/>
              <a:t>int</a:t>
            </a:r>
            <a:r>
              <a:rPr lang="en-US" sz="1400" b="1" dirty="0"/>
              <a:t> main()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{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Derived </a:t>
            </a:r>
            <a:r>
              <a:rPr lang="en-US" sz="1400" b="1" dirty="0" err="1"/>
              <a:t>obj</a:t>
            </a:r>
            <a:r>
              <a:rPr lang="en-US" sz="1400" b="1" dirty="0"/>
              <a:t>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/>
              <a:t>obj.a</a:t>
            </a:r>
            <a:r>
              <a:rPr lang="en-US" sz="1400" b="1" dirty="0"/>
              <a:t> = 10; </a:t>
            </a:r>
            <a:r>
              <a:rPr lang="en-US" sz="1400" b="1" dirty="0">
                <a:solidFill>
                  <a:srgbClr val="FF0000"/>
                </a:solidFill>
              </a:rPr>
              <a:t>//Not Allowed, Compiler Error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/>
              <a:t>obj.b</a:t>
            </a:r>
            <a:r>
              <a:rPr lang="en-US" sz="1400" b="1" dirty="0"/>
              <a:t> = 20; </a:t>
            </a:r>
            <a:r>
              <a:rPr lang="en-US" sz="1400" b="1" dirty="0">
                <a:solidFill>
                  <a:srgbClr val="FF0000"/>
                </a:solidFill>
              </a:rPr>
              <a:t>//Not Allowed, Compiler Error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/>
              <a:t>obj.c</a:t>
            </a:r>
            <a:r>
              <a:rPr lang="en-US" sz="1400" b="1" dirty="0"/>
              <a:t> = 30; </a:t>
            </a:r>
            <a:r>
              <a:rPr lang="en-US" sz="1400" b="1" dirty="0">
                <a:solidFill>
                  <a:srgbClr val="FF0000"/>
                </a:solidFill>
              </a:rPr>
              <a:t>//Not Allowed, Compiler Error </a:t>
            </a:r>
            <a:r>
              <a:rPr lang="en-US" sz="1400" b="1" dirty="0"/>
              <a:t>}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00200" y="152400"/>
            <a:ext cx="6096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Private Inheritance</a:t>
            </a:r>
          </a:p>
        </p:txBody>
      </p:sp>
    </p:spTree>
    <p:extLst>
      <p:ext uri="{BB962C8B-B14F-4D97-AF65-F5344CB8AC3E}">
        <p14:creationId xmlns:p14="http://schemas.microsoft.com/office/powerpoint/2010/main" val="2657317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1858</TotalTime>
  <Words>1013</Words>
  <Application>Microsoft Office PowerPoint</Application>
  <PresentationFormat>On-screen Show (4:3)</PresentationFormat>
  <Paragraphs>233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宋体</vt:lpstr>
      <vt:lpstr>Arial</vt:lpstr>
      <vt:lpstr>Calibri</vt:lpstr>
      <vt:lpstr>Constantia</vt:lpstr>
      <vt:lpstr>Courier New</vt:lpstr>
      <vt:lpstr>DejaVuSans</vt:lpstr>
      <vt:lpstr>DejaVuSansMono</vt:lpstr>
      <vt:lpstr>Times New Roman</vt:lpstr>
      <vt:lpstr>Wingdings</vt:lpstr>
      <vt:lpstr>Office Theme</vt:lpstr>
      <vt:lpstr> Object Oriented Programming  CSE-208(L)    Lab: 05 Getting Familiar with Object Oriented Environment (Types of Inheritance)   Engr. Durr-e-Nayab </vt:lpstr>
      <vt:lpstr>Agenda for Today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Public, Protected, Private 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0953</dc:creator>
  <cp:lastModifiedBy>nayab khan</cp:lastModifiedBy>
  <cp:revision>60</cp:revision>
  <dcterms:created xsi:type="dcterms:W3CDTF">2016-03-08T04:05:21Z</dcterms:created>
  <dcterms:modified xsi:type="dcterms:W3CDTF">2016-10-19T03:23:22Z</dcterms:modified>
</cp:coreProperties>
</file>