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1" r:id="rId2"/>
    <p:sldId id="292" r:id="rId3"/>
    <p:sldId id="301" r:id="rId4"/>
    <p:sldId id="293" r:id="rId5"/>
    <p:sldId id="294" r:id="rId6"/>
    <p:sldId id="295" r:id="rId7"/>
    <p:sldId id="296" r:id="rId8"/>
    <p:sldId id="298" r:id="rId9"/>
    <p:sldId id="299" r:id="rId10"/>
    <p:sldId id="300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441" autoAdjust="0"/>
    <p:restoredTop sz="94660"/>
  </p:normalViewPr>
  <p:slideViewPr>
    <p:cSldViewPr>
      <p:cViewPr varScale="1">
        <p:scale>
          <a:sx n="68" d="100"/>
          <a:sy n="68" d="100"/>
        </p:scale>
        <p:origin x="8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FFC5E-BB27-44E6-8304-E46867653852}" type="datetimeFigureOut">
              <a:rPr lang="en-US" smtClean="0"/>
              <a:t>25-Oct-16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B12AE-646F-428A-AFAB-2E21E51F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2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FD2A-86E9-4C6B-AAB1-CC64A396F54C}" type="datetime1">
              <a:rPr lang="en-US" smtClean="0"/>
              <a:t>25-Oct-16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B26B-05E5-42D5-AC2A-F5A78B6D451A}" type="datetime1">
              <a:rPr lang="en-US" smtClean="0"/>
              <a:t>25-Oct-16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8A12-AE09-4768-9376-440FE5116590}" type="datetime1">
              <a:rPr lang="en-US" smtClean="0"/>
              <a:t>25-Oct-16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C9C9-EFFE-4FB6-91C9-C9835ADB76DB}" type="datetime1">
              <a:rPr lang="en-US" smtClean="0"/>
              <a:t>25-Oct-16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0524-BA49-404F-8B27-1C7F1047DD38}" type="datetime1">
              <a:rPr lang="en-US" smtClean="0"/>
              <a:t>25-Oct-16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01A-A76F-4C90-BC32-079DD9E50444}" type="datetime1">
              <a:rPr lang="en-US" smtClean="0"/>
              <a:t>25-Oct-16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A825-D950-40D0-A3D1-9E57DF89DAF9}" type="datetime1">
              <a:rPr lang="en-US" smtClean="0"/>
              <a:t>25-Oct-16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43E4-EF14-4E92-BD4C-86E32A021B53}" type="datetime1">
              <a:rPr lang="en-US" smtClean="0"/>
              <a:t>25-Oct-16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5A28-73D7-4765-9698-110DAF1F676E}" type="datetime1">
              <a:rPr lang="en-US" smtClean="0"/>
              <a:t>25-Oct-16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D268-C334-4761-ACFD-F30D1BF2DD98}" type="datetime1">
              <a:rPr lang="en-US" smtClean="0"/>
              <a:t>25-Oct-16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4546-EE8F-41E5-84F3-113080C8A58D}" type="datetime1">
              <a:rPr lang="en-US" smtClean="0"/>
              <a:t>25-Oct-16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AA81-6817-421E-8EAE-C313416543DA}" type="datetime1">
              <a:rPr lang="en-US" smtClean="0"/>
              <a:t>25-Oct-16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CSE-208 (L)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295400"/>
            <a:ext cx="7848600" cy="411480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>
              <a:spcBef>
                <a:spcPts val="4800"/>
              </a:spcBef>
              <a:spcAft>
                <a:spcPts val="3000"/>
              </a:spcAft>
              <a:defRPr/>
            </a:pPr>
            <a:br>
              <a:rPr lang="en-US" sz="3600" b="1" dirty="0">
                <a:solidFill>
                  <a:schemeClr val="accent2"/>
                </a:solidFill>
              </a:rPr>
            </a:b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Programming </a:t>
            </a:r>
            <a:b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CSE-208(L)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1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Lab: 06</a:t>
            </a:r>
            <a:br>
              <a:rPr lang="en-US" altLang="zh-CN" sz="49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Familiar with Object Oriented Environment</a:t>
            </a:r>
            <a:br>
              <a:rPr lang="en-US" altLang="zh-CN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(Operator Overloading)</a:t>
            </a:r>
            <a:br>
              <a:rPr lang="en-US" sz="9800" b="1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Engr. </a:t>
            </a:r>
            <a:r>
              <a:rPr lang="en-US" sz="2400" dirty="0" err="1">
                <a:solidFill>
                  <a:srgbClr val="002060"/>
                </a:solidFill>
              </a:rPr>
              <a:t>Durr</a:t>
            </a:r>
            <a:r>
              <a:rPr lang="en-US" sz="2400" dirty="0">
                <a:solidFill>
                  <a:srgbClr val="002060"/>
                </a:solidFill>
              </a:rPr>
              <a:t>-e-</a:t>
            </a:r>
            <a:r>
              <a:rPr lang="en-US" sz="2400" dirty="0" err="1">
                <a:solidFill>
                  <a:srgbClr val="002060"/>
                </a:solidFill>
              </a:rPr>
              <a:t>Nayab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</a:t>
            </a:r>
            <a:b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(Binary </a:t>
            </a:r>
            <a:r>
              <a:rPr lang="en-US" altLang="zh-CN" sz="2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+)</a:t>
            </a:r>
            <a:endParaRPr lang="en-US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1676400" y="1195486"/>
            <a:ext cx="6248400" cy="5445052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void main()</a:t>
            </a:r>
          </a:p>
          <a:p>
            <a:r>
              <a:rPr lang="en-US" sz="2000" b="1" dirty="0"/>
              <a:t>{  </a:t>
            </a:r>
            <a:r>
              <a:rPr lang="en-US" sz="2000" b="1" dirty="0" err="1"/>
              <a:t>clrscr</a:t>
            </a:r>
            <a:r>
              <a:rPr lang="en-US" sz="2000" b="1" dirty="0"/>
              <a:t>();</a:t>
            </a:r>
          </a:p>
          <a:p>
            <a:r>
              <a:rPr lang="en-US" sz="2000" b="1" dirty="0"/>
              <a:t>   complex obj1,obj2,result,result1;</a:t>
            </a:r>
          </a:p>
          <a:p>
            <a:r>
              <a:rPr lang="en-US" sz="2000" b="1" dirty="0"/>
              <a:t>   obj1.getvalue();</a:t>
            </a:r>
          </a:p>
          <a:p>
            <a:r>
              <a:rPr lang="en-US" sz="2000" b="1" dirty="0"/>
              <a:t>   obj2.getvalue();</a:t>
            </a:r>
          </a:p>
          <a:p>
            <a:r>
              <a:rPr lang="en-US" sz="2000" b="1" dirty="0"/>
              <a:t> </a:t>
            </a:r>
          </a:p>
          <a:p>
            <a:r>
              <a:rPr lang="en-US" sz="2000" b="1" dirty="0"/>
              <a:t>  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result = obj1+obj2;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   result1=obj1-obj2;</a:t>
            </a:r>
          </a:p>
          <a:p>
            <a:r>
              <a:rPr lang="en-US" sz="2000" b="1" dirty="0"/>
              <a:t> </a:t>
            </a:r>
          </a:p>
          <a:p>
            <a:r>
              <a:rPr lang="en-US" sz="2000" b="1" dirty="0"/>
              <a:t>   </a:t>
            </a:r>
            <a:r>
              <a:rPr lang="en-US" sz="2000" b="1" dirty="0" err="1"/>
              <a:t>cout</a:t>
            </a:r>
            <a:r>
              <a:rPr lang="en-US" sz="2000" b="1" dirty="0"/>
              <a:t>&lt;&lt;"Input Values:\n";</a:t>
            </a:r>
          </a:p>
          <a:p>
            <a:r>
              <a:rPr lang="en-US" sz="2000" b="1" dirty="0"/>
              <a:t>   obj1.display();</a:t>
            </a:r>
          </a:p>
          <a:p>
            <a:r>
              <a:rPr lang="en-US" sz="2000" b="1" dirty="0"/>
              <a:t>   obj2.display();</a:t>
            </a:r>
          </a:p>
          <a:p>
            <a:r>
              <a:rPr lang="en-US" sz="2000" b="1" dirty="0"/>
              <a:t>   </a:t>
            </a:r>
            <a:r>
              <a:rPr lang="en-US" sz="2000" b="1" dirty="0" err="1"/>
              <a:t>cout</a:t>
            </a:r>
            <a:r>
              <a:rPr lang="en-US" sz="2000" b="1" dirty="0"/>
              <a:t>&lt;&lt;"Result:";</a:t>
            </a:r>
          </a:p>
          <a:p>
            <a:r>
              <a:rPr lang="en-US" sz="2000" b="1" dirty="0"/>
              <a:t>   </a:t>
            </a:r>
            <a:r>
              <a:rPr lang="en-US" sz="2000" b="1" dirty="0" err="1"/>
              <a:t>result.display</a:t>
            </a:r>
            <a:r>
              <a:rPr lang="en-US" sz="2000" b="1" dirty="0"/>
              <a:t>();</a:t>
            </a:r>
          </a:p>
          <a:p>
            <a:r>
              <a:rPr lang="en-US" sz="2000" b="1" dirty="0"/>
              <a:t>   result1.display();</a:t>
            </a:r>
          </a:p>
          <a:p>
            <a:r>
              <a:rPr lang="en-US" sz="2000" b="1" dirty="0"/>
              <a:t>  </a:t>
            </a:r>
          </a:p>
          <a:p>
            <a:r>
              <a:rPr lang="en-US" sz="2000" b="1" dirty="0"/>
              <a:t>   </a:t>
            </a:r>
            <a:r>
              <a:rPr lang="en-US" sz="2000" b="1" dirty="0" err="1"/>
              <a:t>getch</a:t>
            </a:r>
            <a:r>
              <a:rPr lang="en-US" sz="2000" b="1" dirty="0"/>
              <a:t>(); }</a:t>
            </a:r>
          </a:p>
        </p:txBody>
      </p:sp>
    </p:spTree>
    <p:extLst>
      <p:ext uri="{BB962C8B-B14F-4D97-AF65-F5344CB8AC3E}">
        <p14:creationId xmlns:p14="http://schemas.microsoft.com/office/powerpoint/2010/main" val="205924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No.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7"/>
            <a:ext cx="7696200" cy="452596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Create a class </a:t>
            </a:r>
            <a:r>
              <a:rPr lang="en-US" b="1" dirty="0" err="1"/>
              <a:t>RationalNumber</a:t>
            </a:r>
            <a:r>
              <a:rPr lang="en-US" dirty="0"/>
              <a:t> that stores a fraction in its original form (i.e. without finding the equivalent floating pointing result). This class models a fraction by using two data members: an integer for numerator and an integer for denominator. For this class, provide the following functions: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  <a:r>
              <a:rPr lang="en-US" sz="2600" b="1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all the member functions outside the class.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CSE-208 (L)                                                                   Ins: Durr-e-Nayab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No. 01 (A)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6628"/>
            <a:ext cx="7620000" cy="4495800"/>
          </a:xfrm>
        </p:spPr>
        <p:txBody>
          <a:bodyPr>
            <a:noAutofit/>
          </a:bodyPr>
          <a:lstStyle/>
          <a:p>
            <a:pPr lvl="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A </a:t>
            </a:r>
            <a:r>
              <a:rPr lang="en-US" sz="2400" b="1" dirty="0"/>
              <a:t>no-argument constructor</a:t>
            </a:r>
            <a:r>
              <a:rPr lang="en-US" sz="2400" dirty="0"/>
              <a:t> that initializes the numerator and denominator of a fraction to some fixed values. </a:t>
            </a:r>
          </a:p>
          <a:p>
            <a:pPr lvl="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A </a:t>
            </a:r>
            <a:r>
              <a:rPr lang="en-US" sz="2400" b="1" dirty="0"/>
              <a:t>two-argument constructor</a:t>
            </a:r>
            <a:r>
              <a:rPr lang="en-US" sz="2400" dirty="0"/>
              <a:t> that initializes the numerator and denominator to the values sent from calling function. This constructor should prevent a 0 denominator in a fraction, reduce or simplify fractions that are not in reduced form, and avoid negative denominators.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A </a:t>
            </a:r>
            <a:r>
              <a:rPr lang="en-US" sz="2400" b="1" dirty="0"/>
              <a:t>display</a:t>
            </a:r>
            <a:r>
              <a:rPr lang="en-US" sz="2400" dirty="0"/>
              <a:t> function to display a fraction in the format a/b.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CSE-208 (L)                                                                   Ins: Durr-e-Nayab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1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No. 01 (B)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7637"/>
            <a:ext cx="7010400" cy="23161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An overloaded </a:t>
            </a:r>
            <a:r>
              <a:rPr lang="en-US" b="1" dirty="0"/>
              <a:t>operator +</a:t>
            </a:r>
            <a:r>
              <a:rPr lang="en-US" dirty="0"/>
              <a:t> for addition of two rational numbers. </a:t>
            </a:r>
          </a:p>
          <a:p>
            <a:pPr marL="0" indent="0" algn="just">
              <a:buNone/>
            </a:pPr>
            <a:endParaRPr lang="en-US" sz="1050" dirty="0"/>
          </a:p>
          <a:p>
            <a:pPr marL="0" lvl="0" indent="0" algn="just">
              <a:buNone/>
            </a:pPr>
            <a:r>
              <a:rPr lang="en-US" dirty="0"/>
              <a:t>For addition of two rational numbers. </a:t>
            </a:r>
          </a:p>
          <a:p>
            <a:pPr marL="0" indent="0" algn="just">
              <a:buNone/>
            </a:pPr>
            <a:r>
              <a:rPr lang="en-US" dirty="0"/>
              <a:t>Two fractions a/b and c/d are added together as: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CSE-208 (L)                                                                   Ins: Durr-e-Nayab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343645"/>
            <a:ext cx="5105400" cy="137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307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No. 01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7637"/>
            <a:ext cx="7010400" cy="2316163"/>
          </a:xfrm>
        </p:spPr>
        <p:txBody>
          <a:bodyPr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n-US" dirty="0"/>
              <a:t>An overloaded </a:t>
            </a:r>
            <a:r>
              <a:rPr lang="en-US" b="1" dirty="0"/>
              <a:t>operator -</a:t>
            </a:r>
            <a:r>
              <a:rPr lang="en-US" dirty="0"/>
              <a:t> for subtraction of two rational numbers. </a:t>
            </a:r>
          </a:p>
          <a:p>
            <a:pPr marL="0" indent="0" algn="just">
              <a:buNone/>
            </a:pPr>
            <a:r>
              <a:rPr lang="en-US" dirty="0"/>
              <a:t>Two fractions a/b and c/d are subtracted from each other as: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CSE-208 (L)                                                                   Ins: Durr-e-Nayab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86200"/>
            <a:ext cx="4989230" cy="13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457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No. 01 (D)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17637"/>
            <a:ext cx="7239000" cy="23161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An overloaded </a:t>
            </a:r>
            <a:r>
              <a:rPr lang="en-US" b="1" dirty="0"/>
              <a:t>operator*</a:t>
            </a:r>
            <a:r>
              <a:rPr lang="en-US" dirty="0"/>
              <a:t> for multiplication of two rational numbers. </a:t>
            </a:r>
          </a:p>
          <a:p>
            <a:pPr marL="0" lvl="0" indent="0" algn="just">
              <a:buNone/>
            </a:pPr>
            <a:r>
              <a:rPr lang="en-US" sz="1600" dirty="0"/>
              <a:t> </a:t>
            </a:r>
            <a:endParaRPr lang="en-US" sz="900" dirty="0"/>
          </a:p>
          <a:p>
            <a:pPr marL="0" indent="0" algn="just">
              <a:buNone/>
            </a:pPr>
            <a:r>
              <a:rPr lang="en-US" dirty="0"/>
              <a:t>Two fractions a/b and c/d are multiplied together as: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CSE-208 (L)                                                                   Ins: Durr-e-Nayab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1"/>
            <a:ext cx="3157245" cy="144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17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No. 01 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17637"/>
            <a:ext cx="7239000" cy="2316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overloaded </a:t>
            </a:r>
            <a:r>
              <a:rPr lang="en-US" b="1" dirty="0"/>
              <a:t>operator / </a:t>
            </a:r>
            <a:r>
              <a:rPr lang="en-US" dirty="0"/>
              <a:t>for division of two rational numbers. </a:t>
            </a:r>
          </a:p>
          <a:p>
            <a:pPr marL="0" indent="0">
              <a:buNone/>
            </a:pPr>
            <a:r>
              <a:rPr lang="en-US" dirty="0"/>
              <a:t>If fraction a/b is divided by the fraction c/d, the result is: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CSE-208 (L)                                                                   Ins: Durr-e-Nayab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54437"/>
            <a:ext cx="3810000" cy="171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466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No. 01 (F)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71"/>
            <a:ext cx="7467600" cy="4754563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400" dirty="0"/>
              <a:t>Provide the following overloaded relational operators for comparison of two fractions</a:t>
            </a:r>
            <a:endParaRPr lang="en-US" sz="3600" dirty="0"/>
          </a:p>
          <a:p>
            <a:pPr marL="914400" lvl="1" indent="-514350" algn="just">
              <a:buFont typeface="+mj-lt"/>
              <a:buAutoNum type="romanLcPeriod"/>
            </a:pPr>
            <a:r>
              <a:rPr lang="en-US" sz="2300" b="1" dirty="0"/>
              <a:t>operator &gt;</a:t>
            </a:r>
            <a:r>
              <a:rPr lang="en-US" sz="2300" dirty="0"/>
              <a:t>: should return a variable of type </a:t>
            </a:r>
            <a:r>
              <a:rPr lang="en-US" sz="2300" b="1" dirty="0"/>
              <a:t>bool</a:t>
            </a:r>
            <a:r>
              <a:rPr lang="en-US" sz="2300" dirty="0"/>
              <a:t> to indicate whether 1</a:t>
            </a:r>
            <a:r>
              <a:rPr lang="en-US" sz="2300" baseline="30000" dirty="0"/>
              <a:t>st</a:t>
            </a:r>
            <a:r>
              <a:rPr lang="en-US" sz="2300" dirty="0"/>
              <a:t> fraction is greater than 2</a:t>
            </a:r>
            <a:r>
              <a:rPr lang="en-US" sz="2300" baseline="30000" dirty="0"/>
              <a:t>nd</a:t>
            </a:r>
            <a:r>
              <a:rPr lang="en-US" sz="2300" dirty="0"/>
              <a:t>.</a:t>
            </a:r>
          </a:p>
          <a:p>
            <a:pPr marL="914400" lvl="1" indent="-514350" algn="just">
              <a:buFont typeface="+mj-lt"/>
              <a:buAutoNum type="romanLcPeriod"/>
            </a:pPr>
            <a:r>
              <a:rPr lang="en-US" sz="2300" b="1" dirty="0"/>
              <a:t>operator &lt;</a:t>
            </a:r>
            <a:r>
              <a:rPr lang="en-US" sz="2300" dirty="0"/>
              <a:t>: should return a variable of type </a:t>
            </a:r>
            <a:r>
              <a:rPr lang="en-US" sz="2300" b="1" dirty="0"/>
              <a:t>bool</a:t>
            </a:r>
            <a:r>
              <a:rPr lang="en-US" sz="2300" dirty="0"/>
              <a:t> to indicate whether 1</a:t>
            </a:r>
            <a:r>
              <a:rPr lang="en-US" sz="2300" baseline="30000" dirty="0"/>
              <a:t>st</a:t>
            </a:r>
            <a:r>
              <a:rPr lang="en-US" sz="2300" dirty="0"/>
              <a:t> fraction is smaller than 2</a:t>
            </a:r>
            <a:r>
              <a:rPr lang="en-US" sz="2300" baseline="30000" dirty="0"/>
              <a:t>nd</a:t>
            </a:r>
            <a:r>
              <a:rPr lang="en-US" sz="2300" dirty="0"/>
              <a:t>.</a:t>
            </a:r>
          </a:p>
          <a:p>
            <a:pPr marL="914400" lvl="1" indent="-514350" algn="just">
              <a:buFont typeface="+mj-lt"/>
              <a:buAutoNum type="romanLcPeriod"/>
            </a:pPr>
            <a:r>
              <a:rPr lang="en-US" sz="2300" b="1" dirty="0"/>
              <a:t>operator &gt;</a:t>
            </a:r>
            <a:r>
              <a:rPr lang="en-US" sz="2300" dirty="0"/>
              <a:t>=: should return a variable of type </a:t>
            </a:r>
            <a:r>
              <a:rPr lang="en-US" sz="2300" b="1" dirty="0"/>
              <a:t>bool</a:t>
            </a:r>
            <a:r>
              <a:rPr lang="en-US" sz="2300" dirty="0"/>
              <a:t> to indicate whether 1</a:t>
            </a:r>
            <a:r>
              <a:rPr lang="en-US" sz="2300" baseline="30000" dirty="0"/>
              <a:t>st</a:t>
            </a:r>
            <a:r>
              <a:rPr lang="en-US" sz="2300" dirty="0"/>
              <a:t> fraction is greater than or equal to 2</a:t>
            </a:r>
            <a:r>
              <a:rPr lang="en-US" sz="2300" baseline="30000" dirty="0"/>
              <a:t>nd</a:t>
            </a:r>
            <a:r>
              <a:rPr lang="en-US" sz="2300" dirty="0"/>
              <a:t>.</a:t>
            </a:r>
          </a:p>
          <a:p>
            <a:pPr marL="914400" lvl="1" indent="-514350" algn="just">
              <a:buFont typeface="+mj-lt"/>
              <a:buAutoNum type="romanLcPeriod"/>
            </a:pPr>
            <a:r>
              <a:rPr lang="en-US" sz="2300" b="1" dirty="0"/>
              <a:t>operator &lt;=</a:t>
            </a:r>
            <a:r>
              <a:rPr lang="en-US" sz="2300" dirty="0"/>
              <a:t>:  should return a variable of type </a:t>
            </a:r>
            <a:r>
              <a:rPr lang="en-US" sz="2300" b="1" dirty="0"/>
              <a:t>bool</a:t>
            </a:r>
            <a:r>
              <a:rPr lang="en-US" sz="2300" dirty="0"/>
              <a:t> to indicate whether 1</a:t>
            </a:r>
            <a:r>
              <a:rPr lang="en-US" sz="2300" baseline="30000" dirty="0"/>
              <a:t>st</a:t>
            </a:r>
            <a:r>
              <a:rPr lang="en-US" sz="2300" dirty="0"/>
              <a:t> fraction is smaller than or equal to 2</a:t>
            </a:r>
            <a:r>
              <a:rPr lang="en-US" sz="2300" baseline="30000" dirty="0"/>
              <a:t>nd</a:t>
            </a:r>
            <a:r>
              <a:rPr lang="en-US" sz="2300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CSE-208 (L)                                                                   Ins: Durr-e-Nayab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67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086600" cy="452596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Provide the Overloaded equality operators for </a:t>
            </a:r>
            <a:r>
              <a:rPr lang="en-US" sz="2400" dirty="0" err="1"/>
              <a:t>RationalNumber</a:t>
            </a:r>
            <a:r>
              <a:rPr lang="en-US" sz="2400" dirty="0"/>
              <a:t> class to check the equality of two fractions:</a:t>
            </a:r>
          </a:p>
          <a:p>
            <a:pPr marL="914400" lvl="1" indent="-514350" algn="just">
              <a:buFont typeface="+mj-lt"/>
              <a:buAutoNum type="romanLcPeriod"/>
            </a:pPr>
            <a:r>
              <a:rPr lang="en-US" sz="2400" b="1" dirty="0"/>
              <a:t>Operator==</a:t>
            </a:r>
            <a:r>
              <a:rPr lang="en-US" sz="2400" dirty="0"/>
              <a:t>: should return a variable of type </a:t>
            </a:r>
            <a:r>
              <a:rPr lang="en-US" sz="2400" b="1" dirty="0"/>
              <a:t>bool</a:t>
            </a:r>
            <a:r>
              <a:rPr lang="en-US" sz="2400" dirty="0"/>
              <a:t> to indicate whether 1</a:t>
            </a:r>
            <a:r>
              <a:rPr lang="en-US" sz="2400" baseline="30000" dirty="0"/>
              <a:t>st</a:t>
            </a:r>
            <a:r>
              <a:rPr lang="en-US" sz="2400" dirty="0"/>
              <a:t> fraction is equal to the  2</a:t>
            </a:r>
            <a:r>
              <a:rPr lang="en-US" sz="2400" baseline="30000" dirty="0"/>
              <a:t>nd</a:t>
            </a:r>
            <a:r>
              <a:rPr lang="en-US" sz="2400" dirty="0"/>
              <a:t> fraction or not.</a:t>
            </a:r>
          </a:p>
          <a:p>
            <a:pPr marL="914400" lvl="1" indent="-514350" algn="just">
              <a:buFont typeface="+mj-lt"/>
              <a:buAutoNum type="romanLcPeriod"/>
            </a:pPr>
            <a:r>
              <a:rPr lang="en-US" sz="2400" b="1" dirty="0"/>
              <a:t>Operator!=: </a:t>
            </a:r>
            <a:r>
              <a:rPr lang="en-US" sz="2400" dirty="0"/>
              <a:t>should a </a:t>
            </a:r>
            <a:r>
              <a:rPr lang="en-US" sz="2400" b="1" dirty="0"/>
              <a:t>true</a:t>
            </a:r>
            <a:r>
              <a:rPr lang="en-US" sz="2400" dirty="0"/>
              <a:t> value if both the fractions are not equal and return a </a:t>
            </a:r>
            <a:r>
              <a:rPr lang="en-US" sz="2400" b="1" dirty="0"/>
              <a:t>false</a:t>
            </a:r>
            <a:r>
              <a:rPr lang="en-US" sz="2400" dirty="0"/>
              <a:t> if both are equal.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CSE-208 (L)                                                                   Ins: Durr-e-Nayab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No. 01 (G)</a:t>
            </a:r>
          </a:p>
        </p:txBody>
      </p:sp>
    </p:spTree>
    <p:extLst>
      <p:ext uri="{BB962C8B-B14F-4D97-AF65-F5344CB8AC3E}">
        <p14:creationId xmlns:p14="http://schemas.microsoft.com/office/powerpoint/2010/main" val="20967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080375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for Today</a:t>
            </a:r>
          </a:p>
        </p:txBody>
      </p:sp>
      <p:sp>
        <p:nvSpPr>
          <p:cNvPr id="5124" name="Rectangle 1028"/>
          <p:cNvSpPr>
            <a:spLocks noChangeArrowheads="1"/>
          </p:cNvSpPr>
          <p:nvPr/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0" rIns="92075" bIns="0" anchor="b"/>
          <a:lstStyle/>
          <a:p>
            <a:pPr lvl="1" algn="r"/>
            <a:fld id="{F9DDCA38-7FE0-4B4E-9A82-69FC0028202D}" type="slidenum">
              <a:rPr lang="en-US" sz="1400">
                <a:latin typeface="Arial" charset="0"/>
              </a:rPr>
              <a:pPr lvl="1" algn="r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1295400" y="1833563"/>
            <a:ext cx="6629400" cy="3805237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2800" dirty="0"/>
              <a:t>To get familiar with the notion of Overloading</a:t>
            </a:r>
          </a:p>
          <a:p>
            <a:pPr marL="342900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2800" dirty="0"/>
              <a:t>To differentiate between predefined / built-in and user defined operators </a:t>
            </a:r>
          </a:p>
          <a:p>
            <a:pPr marL="342900" lvl="1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Enabling C++’s operators to work with class objects</a:t>
            </a:r>
          </a:p>
          <a:p>
            <a:pPr marL="342900" lvl="1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Constraints and limitations of operator overloading</a:t>
            </a:r>
          </a:p>
          <a:p>
            <a:pPr marL="342900" lvl="1" indent="-342900" algn="just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800" dirty="0"/>
              <a:t>Making operators sensitive to context</a:t>
            </a:r>
          </a:p>
          <a:p>
            <a:pPr marL="342900" indent="-342900" algn="just">
              <a:spcBef>
                <a:spcPts val="2400"/>
              </a:spcBef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0480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Operator Overloading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>
          <a:xfrm>
            <a:off x="838200" y="1250880"/>
            <a:ext cx="6934200" cy="2433637"/>
          </a:xfrm>
          <a:prstGeom prst="rect">
            <a:avLst/>
          </a:prstGeom>
        </p:spPr>
        <p:txBody>
          <a:bodyPr/>
          <a:lstStyle/>
          <a:p>
            <a:pPr marL="457200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Allows to use operators for ADTs </a:t>
            </a:r>
          </a:p>
          <a:p>
            <a:pPr marL="457200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Most appropriate for math classes e.g. matrix, vector, etc. </a:t>
            </a:r>
          </a:p>
          <a:p>
            <a:pPr marL="457200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Gives operators class-specific functionality </a:t>
            </a:r>
          </a:p>
          <a:p>
            <a:pPr marL="457200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Analogous to function overloading</a:t>
            </a:r>
          </a:p>
          <a:p>
            <a:pPr marL="457200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Operator functions are not usually called implicitly</a:t>
            </a:r>
          </a:p>
          <a:p>
            <a:pPr marL="457200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They are automatically invoked to evaluate the operations they implement</a:t>
            </a:r>
          </a:p>
          <a:p>
            <a:pPr marL="571500" indent="-571500" algn="just">
              <a:spcBef>
                <a:spcPts val="24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</p:spTree>
    <p:extLst>
      <p:ext uri="{BB962C8B-B14F-4D97-AF65-F5344CB8AC3E}">
        <p14:creationId xmlns:p14="http://schemas.microsoft.com/office/powerpoint/2010/main" val="283032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057400" y="3866346"/>
            <a:ext cx="5257800" cy="1290068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Return_Type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operator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+(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Parameter_List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313131"/>
                </a:solidFill>
                <a:latin typeface="Menlo"/>
                <a:cs typeface="Arial" pitchFamily="34" charset="0"/>
              </a:rPr>
              <a:t>{        body of function………	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0480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Operator Overloading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>
          <a:xfrm>
            <a:off x="1143000" y="1676400"/>
            <a:ext cx="6781800" cy="4598987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2400"/>
              </a:spcBef>
              <a:buFont typeface="Wingdings" pitchFamily="2" charset="2"/>
              <a:buChar char="Ø"/>
            </a:pPr>
            <a:r>
              <a:rPr lang="en-US" sz="2400" dirty="0"/>
              <a:t>Overloaded operators are functions with special names the keyword </a:t>
            </a:r>
            <a:r>
              <a:rPr lang="en-US" sz="2400" b="1" i="1" dirty="0">
                <a:solidFill>
                  <a:srgbClr val="00B0F0"/>
                </a:solidFill>
              </a:rPr>
              <a:t>operator</a:t>
            </a:r>
            <a:r>
              <a:rPr lang="en-US" sz="2400" dirty="0"/>
              <a:t> followed by the symbol for the operator being defined</a:t>
            </a:r>
          </a:p>
          <a:p>
            <a:pPr marL="342900" indent="-342900" algn="just">
              <a:spcBef>
                <a:spcPts val="2400"/>
              </a:spcBef>
              <a:buFont typeface="Wingdings" pitchFamily="2" charset="2"/>
              <a:buChar char="Ø"/>
            </a:pPr>
            <a:r>
              <a:rPr lang="en-US" sz="2400" dirty="0"/>
              <a:t>Like any other function, an overloaded operator has a return type and a parameter list</a:t>
            </a:r>
          </a:p>
          <a:p>
            <a:pPr marL="342900" indent="-342900" algn="just">
              <a:spcBef>
                <a:spcPts val="2400"/>
              </a:spcBef>
              <a:buFont typeface="Wingdings" pitchFamily="2" charset="2"/>
              <a:buChar char="Ø"/>
            </a:pPr>
            <a:endParaRPr lang="en-US" sz="2400" dirty="0"/>
          </a:p>
          <a:p>
            <a:pPr marL="342900" lvl="1" indent="-342900" algn="just">
              <a:spcBef>
                <a:spcPts val="2400"/>
              </a:spcBef>
              <a:buFont typeface="Wingdings" pitchFamily="2" charset="2"/>
              <a:buChar char="Ø"/>
            </a:pPr>
            <a:r>
              <a:rPr lang="en-US" sz="2400" dirty="0"/>
              <a:t>Compiler generates the appropriate code based on the manner in which the operator is used</a:t>
            </a:r>
          </a:p>
          <a:p>
            <a:pPr marL="342900" indent="-342900" algn="just">
              <a:spcBef>
                <a:spcPts val="2400"/>
              </a:spcBef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</p:spTree>
    <p:extLst>
      <p:ext uri="{BB962C8B-B14F-4D97-AF65-F5344CB8AC3E}">
        <p14:creationId xmlns:p14="http://schemas.microsoft.com/office/powerpoint/2010/main" val="16916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0480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Operator Overloading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C++ operators that can be overloaded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C++ Operators that cannot be overloaded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852991"/>
              </p:ext>
            </p:extLst>
          </p:nvPr>
        </p:nvGraphicFramePr>
        <p:xfrm>
          <a:off x="609600" y="4800600"/>
          <a:ext cx="7848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3" imgW="5420520" imgH="671400" progId="Word.Document.8">
                  <p:embed/>
                </p:oleObj>
              </mc:Choice>
              <mc:Fallback>
                <p:oleObj name="Document" r:id="rId3" imgW="5420520" imgH="671400" progId="Word.Document.8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00600"/>
                        <a:ext cx="7848600" cy="993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-304800" y="1752600"/>
          <a:ext cx="9677400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5" imgW="6662880" imgH="1653840" progId="Word.Document.8">
                  <p:embed/>
                </p:oleObj>
              </mc:Choice>
              <mc:Fallback>
                <p:oleObj name="Document" r:id="rId5" imgW="6662880" imgH="1653840" progId="Word.Document.8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4800" y="1752600"/>
                        <a:ext cx="9677400" cy="228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07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3000" y="1600200"/>
            <a:ext cx="7696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Overloading restrictions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Precedence of an operator cannot be changed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Associativity of an operator cannot be changed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Arity (number of operands) cannot be changed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Unary operators remain unary, and binary operators remain binary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&amp;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each have unary and binary versions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Unary and binary versions can be overloaded separately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new operators can be created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only existing operators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overloading operators for built-in types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Cannot change how two integers are added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Produces a syntax error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04800"/>
            <a:ext cx="807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Constraints on Operator Overloading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717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00"/>
            <a:ext cx="8229600" cy="11430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 Operators</a:t>
            </a:r>
            <a:b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(Syntax)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zh-CN" sz="4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2428875"/>
            <a:ext cx="8001000" cy="3667125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Unary operator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could be overloaded as: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return_type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keyword_operator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(parameter)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operator </a:t>
            </a:r>
            <a:r>
              <a:rPr lang="en-US" sz="2400" dirty="0"/>
              <a:t>- could be overloaded as: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      </a:t>
            </a:r>
            <a:r>
              <a:rPr lang="en-US" sz="2400" dirty="0" err="1"/>
              <a:t>return_type</a:t>
            </a:r>
            <a:r>
              <a:rPr lang="en-US" sz="2400" dirty="0"/>
              <a:t>  </a:t>
            </a:r>
            <a:r>
              <a:rPr lang="en-US" sz="2400" dirty="0" err="1"/>
              <a:t>keyword_operator</a:t>
            </a:r>
            <a:r>
              <a:rPr lang="en-US" sz="2400" dirty="0"/>
              <a:t>( parameter1, parameter2)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3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</a:t>
            </a:r>
            <a:b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uninary</a:t>
            </a:r>
            <a:r>
              <a:rPr lang="en-US" altLang="zh-CN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++)</a:t>
            </a:r>
            <a:endParaRPr lang="en-US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1143000" y="1265093"/>
            <a:ext cx="6858000" cy="5198831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#include &lt;</a:t>
            </a:r>
            <a:r>
              <a:rPr lang="en-US" sz="2000" b="1" dirty="0" err="1"/>
              <a:t>iostream</a:t>
            </a:r>
            <a:r>
              <a:rPr lang="en-US" sz="2000" b="1" dirty="0"/>
              <a:t>&gt;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using namespace std;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class temp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 { private: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    </a:t>
            </a:r>
            <a:r>
              <a:rPr lang="en-US" sz="2000" b="1" dirty="0" err="1"/>
              <a:t>int</a:t>
            </a:r>
            <a:r>
              <a:rPr lang="en-US" sz="2000" b="1" dirty="0"/>
              <a:t> count=5;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public: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 temp(){ }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</a:rPr>
              <a:t>void operator ++()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</a:rPr>
              <a:t>{ count=count+1; }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void Display()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 { </a:t>
            </a:r>
            <a:r>
              <a:rPr lang="en-US" sz="2000" b="1" dirty="0" err="1"/>
              <a:t>cout</a:t>
            </a:r>
            <a:r>
              <a:rPr lang="en-US" sz="2000" b="1" dirty="0"/>
              <a:t>&lt;&lt;"Count: "&lt;&lt;count; } };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 </a:t>
            </a:r>
            <a:r>
              <a:rPr lang="en-US" sz="2000" b="1" dirty="0" err="1"/>
              <a:t>int</a:t>
            </a:r>
            <a:r>
              <a:rPr lang="en-US" sz="2000" b="1" dirty="0"/>
              <a:t> main()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 {    temp t;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C00000"/>
                </a:solidFill>
              </a:rPr>
              <a:t>       ++t;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// operator function void operator ++() is called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       </a:t>
            </a:r>
            <a:r>
              <a:rPr lang="en-US" sz="2000" b="1" dirty="0" err="1"/>
              <a:t>t.Display</a:t>
            </a:r>
            <a:r>
              <a:rPr lang="en-US" sz="2000" b="1" dirty="0"/>
              <a:t>();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       return 0; }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42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</a:t>
            </a:r>
            <a:b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(Binary operator +)</a:t>
            </a:r>
            <a:endParaRPr lang="en-US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CSE-208 (L)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1600200" y="1026840"/>
            <a:ext cx="6248400" cy="5552774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800"/>
              </a:lnSpc>
            </a:pPr>
            <a:r>
              <a:rPr lang="en-US" b="1" dirty="0"/>
              <a:t>include&lt;</a:t>
            </a:r>
            <a:r>
              <a:rPr lang="en-US" b="1" dirty="0" err="1"/>
              <a:t>iostream.h</a:t>
            </a:r>
            <a:r>
              <a:rPr lang="en-US" b="1" dirty="0"/>
              <a:t>&gt;</a:t>
            </a:r>
          </a:p>
          <a:p>
            <a:pPr>
              <a:lnSpc>
                <a:spcPts val="1800"/>
              </a:lnSpc>
            </a:pPr>
            <a:r>
              <a:rPr lang="en-US" b="1" dirty="0"/>
              <a:t>#include&lt;</a:t>
            </a:r>
            <a:r>
              <a:rPr lang="en-US" b="1" dirty="0" err="1"/>
              <a:t>conio.h</a:t>
            </a:r>
            <a:r>
              <a:rPr lang="en-US" b="1" dirty="0"/>
              <a:t>&gt;</a:t>
            </a:r>
          </a:p>
          <a:p>
            <a:pPr>
              <a:lnSpc>
                <a:spcPts val="1800"/>
              </a:lnSpc>
            </a:pPr>
            <a:r>
              <a:rPr lang="en-US" b="1" dirty="0"/>
              <a:t> class complex</a:t>
            </a:r>
          </a:p>
          <a:p>
            <a:pPr>
              <a:lnSpc>
                <a:spcPts val="1800"/>
              </a:lnSpc>
            </a:pPr>
            <a:r>
              <a:rPr lang="en-US" b="1" dirty="0"/>
              <a:t>{</a:t>
            </a:r>
          </a:p>
          <a:p>
            <a:pPr>
              <a:lnSpc>
                <a:spcPts val="1800"/>
              </a:lnSpc>
            </a:pPr>
            <a:r>
              <a:rPr lang="en-US" b="1" dirty="0"/>
              <a:t>              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a,b</a:t>
            </a:r>
            <a:r>
              <a:rPr lang="en-US" b="1" dirty="0"/>
              <a:t>;</a:t>
            </a:r>
          </a:p>
          <a:p>
            <a:pPr>
              <a:lnSpc>
                <a:spcPts val="1800"/>
              </a:lnSpc>
            </a:pPr>
            <a:r>
              <a:rPr lang="en-US" b="1" dirty="0"/>
              <a:t>    public:</a:t>
            </a:r>
          </a:p>
          <a:p>
            <a:pPr>
              <a:lnSpc>
                <a:spcPts val="1800"/>
              </a:lnSpc>
            </a:pPr>
            <a:r>
              <a:rPr lang="en-US" b="1" dirty="0"/>
              <a:t>              void </a:t>
            </a:r>
            <a:r>
              <a:rPr lang="en-US" b="1" dirty="0" err="1"/>
              <a:t>getvalue</a:t>
            </a:r>
            <a:r>
              <a:rPr lang="en-US" b="1" dirty="0"/>
              <a:t>()</a:t>
            </a:r>
          </a:p>
          <a:p>
            <a:pPr>
              <a:lnSpc>
                <a:spcPts val="1800"/>
              </a:lnSpc>
            </a:pPr>
            <a:r>
              <a:rPr lang="en-US" b="1" dirty="0"/>
              <a:t>              { </a:t>
            </a:r>
            <a:r>
              <a:rPr lang="en-US" b="1" dirty="0" err="1"/>
              <a:t>cout</a:t>
            </a:r>
            <a:r>
              <a:rPr lang="en-US" b="1" dirty="0"/>
              <a:t>&lt;&lt;"Enter the value of Complex Numbers </a:t>
            </a:r>
            <a:r>
              <a:rPr lang="en-US" b="1" dirty="0" err="1"/>
              <a:t>a,b</a:t>
            </a:r>
            <a:r>
              <a:rPr lang="en-US" b="1" dirty="0"/>
              <a:t>:";</a:t>
            </a:r>
          </a:p>
          <a:p>
            <a:pPr>
              <a:lnSpc>
                <a:spcPts val="1800"/>
              </a:lnSpc>
            </a:pPr>
            <a:r>
              <a:rPr lang="en-US" b="1" dirty="0"/>
              <a:t>                 </a:t>
            </a:r>
            <a:r>
              <a:rPr lang="en-US" b="1" dirty="0" err="1"/>
              <a:t>cin</a:t>
            </a:r>
            <a:r>
              <a:rPr lang="en-US" b="1" dirty="0"/>
              <a:t>&gt;&gt;a&gt;&gt;b; }</a:t>
            </a:r>
          </a:p>
          <a:p>
            <a:r>
              <a:rPr lang="en-US" b="1" dirty="0"/>
              <a:t>            </a:t>
            </a:r>
            <a:r>
              <a:rPr lang="en-US" sz="2000" b="1" dirty="0">
                <a:solidFill>
                  <a:srgbClr val="FF0000"/>
                </a:solidFill>
              </a:rPr>
              <a:t>  complex operator+(complex ob)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              {            complex t;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                            </a:t>
            </a:r>
            <a:r>
              <a:rPr lang="en-US" sz="2000" b="1" dirty="0" err="1">
                <a:solidFill>
                  <a:srgbClr val="FF0000"/>
                </a:solidFill>
              </a:rPr>
              <a:t>t.a</a:t>
            </a:r>
            <a:r>
              <a:rPr lang="en-US" sz="2000" b="1" dirty="0">
                <a:solidFill>
                  <a:srgbClr val="FF0000"/>
                </a:solidFill>
              </a:rPr>
              <a:t>=</a:t>
            </a:r>
            <a:r>
              <a:rPr lang="en-US" sz="2000" b="1" dirty="0" err="1">
                <a:solidFill>
                  <a:srgbClr val="FF0000"/>
                </a:solidFill>
              </a:rPr>
              <a:t>a+ob.a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                            </a:t>
            </a:r>
            <a:r>
              <a:rPr lang="en-US" sz="2000" b="1" dirty="0" err="1">
                <a:solidFill>
                  <a:srgbClr val="FF0000"/>
                </a:solidFill>
              </a:rPr>
              <a:t>t.b</a:t>
            </a:r>
            <a:r>
              <a:rPr lang="en-US" sz="2000" b="1" dirty="0">
                <a:solidFill>
                  <a:srgbClr val="FF0000"/>
                </a:solidFill>
              </a:rPr>
              <a:t>=</a:t>
            </a:r>
            <a:r>
              <a:rPr lang="en-US" sz="2000" b="1" dirty="0" err="1">
                <a:solidFill>
                  <a:srgbClr val="FF0000"/>
                </a:solidFill>
              </a:rPr>
              <a:t>b+ob.b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                            return(t); }</a:t>
            </a:r>
          </a:p>
          <a:p>
            <a:pPr>
              <a:lnSpc>
                <a:spcPts val="1800"/>
              </a:lnSpc>
            </a:pPr>
            <a:r>
              <a:rPr lang="en-US" b="1" dirty="0"/>
              <a:t>            </a:t>
            </a:r>
            <a:r>
              <a:rPr lang="en-US" sz="2000" b="1" dirty="0">
                <a:solidFill>
                  <a:srgbClr val="FF0000"/>
                </a:solidFill>
              </a:rPr>
              <a:t>  complex operator-(complex ob)</a:t>
            </a:r>
          </a:p>
          <a:p>
            <a:pPr>
              <a:lnSpc>
                <a:spcPts val="1800"/>
              </a:lnSpc>
            </a:pPr>
            <a:r>
              <a:rPr lang="en-US" sz="2000" b="1" dirty="0">
                <a:solidFill>
                  <a:srgbClr val="FF0000"/>
                </a:solidFill>
              </a:rPr>
              <a:t>              {            complex t;</a:t>
            </a:r>
          </a:p>
          <a:p>
            <a:pPr>
              <a:lnSpc>
                <a:spcPts val="1800"/>
              </a:lnSpc>
            </a:pPr>
            <a:r>
              <a:rPr lang="en-US" sz="2000" b="1" dirty="0">
                <a:solidFill>
                  <a:srgbClr val="FF0000"/>
                </a:solidFill>
              </a:rPr>
              <a:t>                            </a:t>
            </a:r>
            <a:r>
              <a:rPr lang="en-US" sz="2000" b="1" dirty="0" err="1">
                <a:solidFill>
                  <a:srgbClr val="FF0000"/>
                </a:solidFill>
              </a:rPr>
              <a:t>t.a</a:t>
            </a:r>
            <a:r>
              <a:rPr lang="en-US" sz="2000" b="1" dirty="0">
                <a:solidFill>
                  <a:srgbClr val="FF0000"/>
                </a:solidFill>
              </a:rPr>
              <a:t>=a-</a:t>
            </a:r>
            <a:r>
              <a:rPr lang="en-US" sz="2000" b="1" dirty="0" err="1">
                <a:solidFill>
                  <a:srgbClr val="FF0000"/>
                </a:solidFill>
              </a:rPr>
              <a:t>ob.a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2000" b="1" dirty="0">
                <a:solidFill>
                  <a:srgbClr val="FF0000"/>
                </a:solidFill>
              </a:rPr>
              <a:t>                            </a:t>
            </a:r>
            <a:r>
              <a:rPr lang="en-US" sz="2000" b="1" dirty="0" err="1">
                <a:solidFill>
                  <a:srgbClr val="FF0000"/>
                </a:solidFill>
              </a:rPr>
              <a:t>t.b</a:t>
            </a:r>
            <a:r>
              <a:rPr lang="en-US" sz="2000" b="1" dirty="0">
                <a:solidFill>
                  <a:srgbClr val="FF0000"/>
                </a:solidFill>
              </a:rPr>
              <a:t>=b-</a:t>
            </a:r>
            <a:r>
              <a:rPr lang="en-US" sz="2000" b="1" dirty="0" err="1">
                <a:solidFill>
                  <a:srgbClr val="FF0000"/>
                </a:solidFill>
              </a:rPr>
              <a:t>ob.b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sz="2000" b="1" dirty="0">
                <a:solidFill>
                  <a:srgbClr val="FF0000"/>
                </a:solidFill>
              </a:rPr>
              <a:t>                            return(t);</a:t>
            </a:r>
          </a:p>
          <a:p>
            <a:pPr>
              <a:lnSpc>
                <a:spcPts val="1800"/>
              </a:lnSpc>
            </a:pPr>
            <a:r>
              <a:rPr lang="en-US" sz="2000" b="1" dirty="0">
                <a:solidFill>
                  <a:srgbClr val="FF0000"/>
                </a:solidFill>
              </a:rPr>
              <a:t>              }</a:t>
            </a:r>
          </a:p>
          <a:p>
            <a:pPr>
              <a:lnSpc>
                <a:spcPts val="1800"/>
              </a:lnSpc>
            </a:pPr>
            <a:r>
              <a:rPr lang="en-US" b="1" dirty="0"/>
              <a:t>              void display()</a:t>
            </a:r>
          </a:p>
          <a:p>
            <a:pPr>
              <a:lnSpc>
                <a:spcPts val="1800"/>
              </a:lnSpc>
            </a:pPr>
            <a:r>
              <a:rPr lang="en-US" b="1" dirty="0"/>
              <a:t>              {  </a:t>
            </a:r>
            <a:r>
              <a:rPr lang="en-US" b="1" dirty="0" err="1"/>
              <a:t>cout</a:t>
            </a:r>
            <a:r>
              <a:rPr lang="en-US" b="1" dirty="0"/>
              <a:t>&lt;&lt;a&lt;&lt;"+"&lt;&lt;b&lt;&lt;"</a:t>
            </a:r>
            <a:r>
              <a:rPr lang="en-US" b="1" dirty="0" err="1"/>
              <a:t>i</a:t>
            </a:r>
            <a:r>
              <a:rPr lang="en-US" b="1" dirty="0"/>
              <a:t>"&lt;&lt;"\n";} };</a:t>
            </a:r>
          </a:p>
        </p:txBody>
      </p:sp>
    </p:spTree>
    <p:extLst>
      <p:ext uri="{BB962C8B-B14F-4D97-AF65-F5344CB8AC3E}">
        <p14:creationId xmlns:p14="http://schemas.microsoft.com/office/powerpoint/2010/main" val="156558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</TotalTime>
  <Words>918</Words>
  <Application>Microsoft Office PowerPoint</Application>
  <PresentationFormat>On-screen Show (4:3)</PresentationFormat>
  <Paragraphs>170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SimSun</vt:lpstr>
      <vt:lpstr>Arial</vt:lpstr>
      <vt:lpstr>Calibri</vt:lpstr>
      <vt:lpstr>Courier New</vt:lpstr>
      <vt:lpstr>Menlo</vt:lpstr>
      <vt:lpstr>Wingdings</vt:lpstr>
      <vt:lpstr>Office Theme</vt:lpstr>
      <vt:lpstr>Document</vt:lpstr>
      <vt:lpstr> Object Oriented Programming  CSE-208(L)    Lab: 06 Getting Familiar with Object Oriented Environment (Operator Overloading)   Engr. Durr-e-Nayab </vt:lpstr>
      <vt:lpstr>Agenda for Today</vt:lpstr>
      <vt:lpstr>PowerPoint Presentation</vt:lpstr>
      <vt:lpstr>PowerPoint Presentation</vt:lpstr>
      <vt:lpstr>PowerPoint Presentation</vt:lpstr>
      <vt:lpstr>PowerPoint Presentation</vt:lpstr>
      <vt:lpstr>Overloading Operators (Syntax) </vt:lpstr>
      <vt:lpstr>Demonstration (uninary operator ++)</vt:lpstr>
      <vt:lpstr>Demonstration (Binary operator +)</vt:lpstr>
      <vt:lpstr>Demonstration (Binary operator +)</vt:lpstr>
      <vt:lpstr>Activity No. 01</vt:lpstr>
      <vt:lpstr>Activity No. 01 (A)</vt:lpstr>
      <vt:lpstr>Activity No. 01 (B)</vt:lpstr>
      <vt:lpstr>Activity No. 01 (C)</vt:lpstr>
      <vt:lpstr>Activity No. 01 (D)</vt:lpstr>
      <vt:lpstr>Activity No. 01 (E)</vt:lpstr>
      <vt:lpstr>Activity No. 01 (F)</vt:lpstr>
      <vt:lpstr>Activity No. 01 (G)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0953</dc:creator>
  <cp:lastModifiedBy>nayab khan</cp:lastModifiedBy>
  <cp:revision>66</cp:revision>
  <dcterms:created xsi:type="dcterms:W3CDTF">2016-03-08T04:05:21Z</dcterms:created>
  <dcterms:modified xsi:type="dcterms:W3CDTF">2016-10-25T06:34:08Z</dcterms:modified>
</cp:coreProperties>
</file>