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555"/>
  </p:normalViewPr>
  <p:slideViewPr>
    <p:cSldViewPr snapToGrid="0" snapToObjects="1">
      <p:cViewPr varScale="1">
        <p:scale>
          <a:sx n="82" d="100"/>
          <a:sy n="82" d="100"/>
        </p:scale>
        <p:origin x="20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8/17/20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128" y="1751995"/>
            <a:ext cx="10882539" cy="2421464"/>
          </a:xfrm>
        </p:spPr>
        <p:txBody>
          <a:bodyPr>
            <a:normAutofit/>
          </a:bodyPr>
          <a:lstStyle/>
          <a:p>
            <a:r>
              <a:rPr lang="en-US" sz="6000" dirty="0"/>
              <a:t>How to create a business plan</a:t>
            </a:r>
          </a:p>
        </p:txBody>
      </p:sp>
      <p:sp>
        <p:nvSpPr>
          <p:cNvPr id="3" name="Subtitle 2"/>
          <p:cNvSpPr>
            <a:spLocks noGrp="1"/>
          </p:cNvSpPr>
          <p:nvPr>
            <p:ph type="subTitle" idx="1"/>
          </p:nvPr>
        </p:nvSpPr>
        <p:spPr/>
        <p:txBody>
          <a:bodyPr/>
          <a:lstStyle/>
          <a:p>
            <a:r>
              <a:rPr lang="en-US" dirty="0"/>
              <a:t>Lecture 08</a:t>
            </a:r>
          </a:p>
          <a:p>
            <a:r>
              <a:rPr lang="en-US" dirty="0"/>
              <a:t>Yasir Saleem</a:t>
            </a:r>
          </a:p>
        </p:txBody>
      </p:sp>
    </p:spTree>
    <p:extLst>
      <p:ext uri="{BB962C8B-B14F-4D97-AF65-F5344CB8AC3E}">
        <p14:creationId xmlns:p14="http://schemas.microsoft.com/office/powerpoint/2010/main" val="67468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Strategic Market plan</a:t>
            </a:r>
          </a:p>
        </p:txBody>
      </p:sp>
      <p:sp>
        <p:nvSpPr>
          <p:cNvPr id="3" name="Content Placeholder 2"/>
          <p:cNvSpPr>
            <a:spLocks noGrp="1"/>
          </p:cNvSpPr>
          <p:nvPr>
            <p:ph idx="1"/>
          </p:nvPr>
        </p:nvSpPr>
        <p:spPr>
          <a:xfrm>
            <a:off x="685801" y="2142067"/>
            <a:ext cx="11063613" cy="4621988"/>
          </a:xfrm>
        </p:spPr>
        <p:txBody>
          <a:bodyPr>
            <a:normAutofit/>
          </a:bodyPr>
          <a:lstStyle/>
          <a:p>
            <a:pPr algn="just"/>
            <a:r>
              <a:rPr lang="en-US" sz="2000" dirty="0"/>
              <a:t>A great business plan will always incorporate a strategic and aggressive marketing plan that typically includes achieving marketing objectives such as:</a:t>
            </a:r>
          </a:p>
          <a:p>
            <a:pPr lvl="1" algn="just"/>
            <a:r>
              <a:rPr lang="en-US" sz="1800" dirty="0"/>
              <a:t>Introducing new products</a:t>
            </a:r>
          </a:p>
          <a:p>
            <a:pPr lvl="1" algn="just"/>
            <a:r>
              <a:rPr lang="en-US" sz="1800" dirty="0"/>
              <a:t>Extending or regaining market for existing products</a:t>
            </a:r>
          </a:p>
          <a:p>
            <a:pPr lvl="1" algn="just"/>
            <a:r>
              <a:rPr lang="en-US" sz="1800" dirty="0"/>
              <a:t>Entering new territories for the company</a:t>
            </a:r>
          </a:p>
          <a:p>
            <a:pPr lvl="1" algn="just"/>
            <a:r>
              <a:rPr lang="en-US" sz="1800" dirty="0"/>
              <a:t>Boosting sales in a particular product, market or price range. Where will this business come from? Be specific.</a:t>
            </a:r>
          </a:p>
          <a:p>
            <a:pPr lvl="1" algn="just"/>
            <a:r>
              <a:rPr lang="en-US" sz="1800" dirty="0"/>
              <a:t>Cross-selling (or bundling) one product with another</a:t>
            </a:r>
          </a:p>
          <a:p>
            <a:pPr lvl="1" algn="just"/>
            <a:r>
              <a:rPr lang="en-US" sz="1800" dirty="0"/>
              <a:t>Entering into long-term contracts with desirable clients</a:t>
            </a:r>
          </a:p>
          <a:p>
            <a:pPr lvl="1" algn="just"/>
            <a:r>
              <a:rPr lang="en-US" sz="1800" dirty="0"/>
              <a:t>Raising prices without cutting into sales figures</a:t>
            </a:r>
          </a:p>
          <a:p>
            <a:pPr lvl="1" algn="just"/>
            <a:r>
              <a:rPr lang="en-US" sz="1800" dirty="0"/>
              <a:t>Refining a product</a:t>
            </a:r>
          </a:p>
          <a:p>
            <a:pPr lvl="1" algn="just"/>
            <a:r>
              <a:rPr lang="en-US" sz="1800" dirty="0"/>
              <a:t>Enhancing manufacturing/product delivery</a:t>
            </a:r>
          </a:p>
        </p:txBody>
      </p:sp>
    </p:spTree>
    <p:extLst>
      <p:ext uri="{BB962C8B-B14F-4D97-AF65-F5344CB8AC3E}">
        <p14:creationId xmlns:p14="http://schemas.microsoft.com/office/powerpoint/2010/main" val="24011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Strategic Market plan </a:t>
            </a:r>
            <a:r>
              <a:rPr lang="en-US" sz="2000" dirty="0"/>
              <a:t>(contd..)</a:t>
            </a:r>
          </a:p>
        </p:txBody>
      </p:sp>
      <p:sp>
        <p:nvSpPr>
          <p:cNvPr id="3" name="Content Placeholder 2"/>
          <p:cNvSpPr>
            <a:spLocks noGrp="1"/>
          </p:cNvSpPr>
          <p:nvPr>
            <p:ph idx="1"/>
          </p:nvPr>
        </p:nvSpPr>
        <p:spPr/>
        <p:txBody>
          <a:bodyPr>
            <a:normAutofit/>
          </a:bodyPr>
          <a:lstStyle/>
          <a:p>
            <a:r>
              <a:rPr lang="en-US" sz="2000" dirty="0"/>
              <a:t>“Each marketing objective should have several goals (subsets of objectives) and tactics for achieving these goals.” </a:t>
            </a:r>
            <a:r>
              <a:rPr lang="en-US" sz="2000" i="1" dirty="0"/>
              <a:t>(the 5 </a:t>
            </a:r>
            <a:r>
              <a:rPr lang="en-US" sz="2000" i="1" dirty="0" err="1"/>
              <a:t>Ws</a:t>
            </a:r>
            <a:r>
              <a:rPr lang="en-US" sz="2000" i="1" dirty="0"/>
              <a:t> and an H)</a:t>
            </a:r>
          </a:p>
          <a:p>
            <a:pPr lvl="1"/>
            <a:r>
              <a:rPr lang="en-US" sz="1800" dirty="0"/>
              <a:t>Objectives Section: ‘what’ and the ‘why’ of the marketing tasks.</a:t>
            </a:r>
          </a:p>
          <a:p>
            <a:pPr lvl="1"/>
            <a:r>
              <a:rPr lang="en-US" sz="1800" dirty="0"/>
              <a:t>Implementation Section: focus on the practical, sweat-and-calluses areas of who, where, when and how.</a:t>
            </a:r>
          </a:p>
          <a:p>
            <a:pPr marL="457200" lvl="1" indent="0">
              <a:buNone/>
            </a:pPr>
            <a:endParaRPr lang="en-US" sz="1800" dirty="0"/>
          </a:p>
          <a:p>
            <a:r>
              <a:rPr lang="en-US" sz="2000" dirty="0"/>
              <a:t>Budgeting: achieving marketing objectives will have associated costs.</a:t>
            </a:r>
          </a:p>
          <a:p>
            <a:pPr lvl="1"/>
            <a:r>
              <a:rPr lang="en-US" sz="1800" dirty="0"/>
              <a:t> Allocate budgets for each activity planned in a separate section of your marketing plan.</a:t>
            </a:r>
          </a:p>
          <a:p>
            <a:endParaRPr lang="en-US" sz="2000" dirty="0"/>
          </a:p>
        </p:txBody>
      </p:sp>
    </p:spTree>
    <p:extLst>
      <p:ext uri="{BB962C8B-B14F-4D97-AF65-F5344CB8AC3E}">
        <p14:creationId xmlns:p14="http://schemas.microsoft.com/office/powerpoint/2010/main" val="118221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Adaptability as per the audience </a:t>
            </a:r>
          </a:p>
        </p:txBody>
      </p:sp>
      <p:sp>
        <p:nvSpPr>
          <p:cNvPr id="3" name="Content Placeholder 2"/>
          <p:cNvSpPr>
            <a:spLocks noGrp="1"/>
          </p:cNvSpPr>
          <p:nvPr>
            <p:ph idx="1"/>
          </p:nvPr>
        </p:nvSpPr>
        <p:spPr/>
        <p:txBody>
          <a:bodyPr>
            <a:normAutofit/>
          </a:bodyPr>
          <a:lstStyle/>
          <a:p>
            <a:pPr algn="just"/>
            <a:r>
              <a:rPr lang="en-US" sz="2000" dirty="0"/>
              <a:t>A Business plan has got several potential and diversified readers ranging from bankers and venture capitalists to employees.</a:t>
            </a:r>
          </a:p>
          <a:p>
            <a:pPr marL="0" indent="0" algn="just">
              <a:buNone/>
            </a:pPr>
            <a:endParaRPr lang="en-US" sz="2000" dirty="0"/>
          </a:p>
          <a:p>
            <a:pPr algn="just"/>
            <a:r>
              <a:rPr lang="en-US" sz="2000" dirty="0"/>
              <a:t>Each type of reader has different typical interests, you should know these interests upfront; </a:t>
            </a:r>
          </a:p>
          <a:p>
            <a:pPr lvl="1" algn="just"/>
            <a:r>
              <a:rPr lang="en-US" sz="1800" dirty="0"/>
              <a:t>Bankers will be more interested in balance sheets and cash flows</a:t>
            </a:r>
          </a:p>
          <a:p>
            <a:pPr lvl="1" algn="just"/>
            <a:r>
              <a:rPr lang="en-US" sz="1800" dirty="0"/>
              <a:t>While the Venture Capitalists will be looking at the basic business concept and your management team.</a:t>
            </a:r>
          </a:p>
          <a:p>
            <a:pPr lvl="1" algn="just"/>
            <a:r>
              <a:rPr lang="en-US" sz="1800" dirty="0"/>
              <a:t>Whereas, your Manager will be using the plan to “remind themselves of the objectives and goals.”</a:t>
            </a:r>
          </a:p>
        </p:txBody>
      </p:sp>
    </p:spTree>
    <p:extLst>
      <p:ext uri="{BB962C8B-B14F-4D97-AF65-F5344CB8AC3E}">
        <p14:creationId xmlns:p14="http://schemas.microsoft.com/office/powerpoint/2010/main" val="197965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Why you care</a:t>
            </a:r>
          </a:p>
        </p:txBody>
      </p:sp>
      <p:sp>
        <p:nvSpPr>
          <p:cNvPr id="3" name="Content Placeholder 2"/>
          <p:cNvSpPr>
            <a:spLocks noGrp="1"/>
          </p:cNvSpPr>
          <p:nvPr>
            <p:ph idx="1"/>
          </p:nvPr>
        </p:nvSpPr>
        <p:spPr/>
        <p:txBody>
          <a:bodyPr>
            <a:normAutofit/>
          </a:bodyPr>
          <a:lstStyle/>
          <a:p>
            <a:pPr algn="just"/>
            <a:r>
              <a:rPr lang="en-US" sz="2000" dirty="0"/>
              <a:t>Whether you’re sharing your plan with an investor, customer or team member, your plan needs to show that you’re passionate and dedicated, and you actually care about your business and the </a:t>
            </a:r>
            <a:r>
              <a:rPr lang="en-US" sz="2000"/>
              <a:t>plan.</a:t>
            </a:r>
          </a:p>
          <a:p>
            <a:pPr marL="0" indent="0" algn="just">
              <a:buNone/>
            </a:pPr>
            <a:endParaRPr lang="en-US" sz="2000" dirty="0"/>
          </a:p>
          <a:p>
            <a:pPr algn="just"/>
            <a:r>
              <a:rPr lang="en-US" sz="2000" dirty="0"/>
              <a:t>By explaining why you care about your business you create an emotional connection with others so that they’ll support your organization going forward.</a:t>
            </a:r>
          </a:p>
        </p:txBody>
      </p:sp>
    </p:spTree>
    <p:extLst>
      <p:ext uri="{BB962C8B-B14F-4D97-AF65-F5344CB8AC3E}">
        <p14:creationId xmlns:p14="http://schemas.microsoft.com/office/powerpoint/2010/main" val="112453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9" y="3026228"/>
            <a:ext cx="10131425" cy="1456267"/>
          </a:xfrm>
        </p:spPr>
        <p:txBody>
          <a:bodyPr>
            <a:normAutofit/>
          </a:bodyPr>
          <a:lstStyle/>
          <a:p>
            <a:pPr algn="ctr"/>
            <a:r>
              <a:rPr lang="en-US" sz="6000" b="1"/>
              <a:t>Thank you</a:t>
            </a:r>
            <a:endParaRPr lang="en-US" sz="6000" b="1" dirty="0"/>
          </a:p>
        </p:txBody>
      </p:sp>
    </p:spTree>
    <p:extLst>
      <p:ext uri="{BB962C8B-B14F-4D97-AF65-F5344CB8AC3E}">
        <p14:creationId xmlns:p14="http://schemas.microsoft.com/office/powerpoint/2010/main" val="95879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 business plan?</a:t>
            </a:r>
          </a:p>
        </p:txBody>
      </p:sp>
      <p:sp>
        <p:nvSpPr>
          <p:cNvPr id="3" name="Content Placeholder 2"/>
          <p:cNvSpPr>
            <a:spLocks noGrp="1"/>
          </p:cNvSpPr>
          <p:nvPr>
            <p:ph idx="1"/>
          </p:nvPr>
        </p:nvSpPr>
        <p:spPr/>
        <p:txBody>
          <a:bodyPr>
            <a:normAutofit/>
          </a:bodyPr>
          <a:lstStyle/>
          <a:p>
            <a:pPr marL="0" indent="0" algn="ctr">
              <a:buNone/>
            </a:pPr>
            <a:r>
              <a:rPr lang="en-US" sz="3600" dirty="0"/>
              <a:t>Every business needs to have a written business plan. Whether it’s to provide a direction or attract investors, a business plan is vital for the success of your organization</a:t>
            </a:r>
          </a:p>
        </p:txBody>
      </p:sp>
    </p:spTree>
    <p:extLst>
      <p:ext uri="{BB962C8B-B14F-4D97-AF65-F5344CB8AC3E}">
        <p14:creationId xmlns:p14="http://schemas.microsoft.com/office/powerpoint/2010/main" val="16530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business plan</a:t>
            </a:r>
          </a:p>
        </p:txBody>
      </p:sp>
      <p:sp>
        <p:nvSpPr>
          <p:cNvPr id="3" name="Content Placeholder 2"/>
          <p:cNvSpPr>
            <a:spLocks noGrp="1"/>
          </p:cNvSpPr>
          <p:nvPr>
            <p:ph idx="1"/>
          </p:nvPr>
        </p:nvSpPr>
        <p:spPr>
          <a:xfrm>
            <a:off x="685801" y="2142067"/>
            <a:ext cx="10863196" cy="4409045"/>
          </a:xfrm>
        </p:spPr>
        <p:txBody>
          <a:bodyPr>
            <a:noAutofit/>
          </a:bodyPr>
          <a:lstStyle/>
          <a:p>
            <a:r>
              <a:rPr lang="en-US" sz="2200" b="1" dirty="0"/>
              <a:t>Executive Summary </a:t>
            </a:r>
            <a:r>
              <a:rPr lang="en-US" sz="2200" dirty="0"/>
              <a:t>-- </a:t>
            </a:r>
            <a:r>
              <a:rPr lang="en-US" sz="2200" i="1" dirty="0"/>
              <a:t>a snapshot of your business</a:t>
            </a:r>
          </a:p>
          <a:p>
            <a:r>
              <a:rPr lang="en-US" sz="2200" b="1" dirty="0"/>
              <a:t>Company Description </a:t>
            </a:r>
            <a:r>
              <a:rPr lang="en-US" sz="2200" dirty="0"/>
              <a:t>-- </a:t>
            </a:r>
            <a:r>
              <a:rPr lang="en-US" sz="2200" i="1" dirty="0"/>
              <a:t>describes what you do</a:t>
            </a:r>
          </a:p>
          <a:p>
            <a:r>
              <a:rPr lang="en-US" sz="2200" b="1" dirty="0"/>
              <a:t>Market Analysis </a:t>
            </a:r>
            <a:r>
              <a:rPr lang="en-US" sz="2200" dirty="0"/>
              <a:t>- </a:t>
            </a:r>
            <a:r>
              <a:rPr lang="en-US" sz="2200" i="1" dirty="0"/>
              <a:t>research on your industry, market and competitors</a:t>
            </a:r>
          </a:p>
          <a:p>
            <a:r>
              <a:rPr lang="en-US" sz="2200" b="1" dirty="0"/>
              <a:t>Organization and Management </a:t>
            </a:r>
            <a:r>
              <a:rPr lang="en-US" sz="2200" dirty="0"/>
              <a:t>-- </a:t>
            </a:r>
            <a:r>
              <a:rPr lang="en-US" sz="2200" i="1" dirty="0"/>
              <a:t>your business and management structure</a:t>
            </a:r>
          </a:p>
          <a:p>
            <a:r>
              <a:rPr lang="en-US" sz="2200" b="1" dirty="0"/>
              <a:t>Service or Product </a:t>
            </a:r>
            <a:r>
              <a:rPr lang="en-US" sz="2200" dirty="0"/>
              <a:t>-- </a:t>
            </a:r>
            <a:r>
              <a:rPr lang="en-US" sz="2200" i="1" dirty="0"/>
              <a:t>the products or services you’re offering</a:t>
            </a:r>
          </a:p>
          <a:p>
            <a:r>
              <a:rPr lang="en-US" sz="2200" b="1" dirty="0"/>
              <a:t>Marketing and Sales </a:t>
            </a:r>
            <a:r>
              <a:rPr lang="en-US" sz="2200" dirty="0"/>
              <a:t>-- </a:t>
            </a:r>
            <a:r>
              <a:rPr lang="en-US" sz="2200" i="1" dirty="0"/>
              <a:t>how you’ll market your business and your sales strategy</a:t>
            </a:r>
          </a:p>
          <a:p>
            <a:r>
              <a:rPr lang="en-US" sz="2200" b="1" dirty="0"/>
              <a:t>Funding Request </a:t>
            </a:r>
            <a:r>
              <a:rPr lang="en-US" sz="2200" dirty="0"/>
              <a:t>-- </a:t>
            </a:r>
            <a:r>
              <a:rPr lang="en-US" sz="2200" i="1" dirty="0"/>
              <a:t>how much money you’ll need for next 3 to 5 years</a:t>
            </a:r>
          </a:p>
          <a:p>
            <a:r>
              <a:rPr lang="en-US" sz="2200" b="1" dirty="0"/>
              <a:t>Financial Projections </a:t>
            </a:r>
            <a:r>
              <a:rPr lang="mr-IN" sz="2200" dirty="0"/>
              <a:t>–</a:t>
            </a:r>
            <a:r>
              <a:rPr lang="en-US" sz="2200" dirty="0"/>
              <a:t> </a:t>
            </a:r>
            <a:r>
              <a:rPr lang="en-US" sz="2200" i="1" dirty="0"/>
              <a:t>audited accounts and balance sheets</a:t>
            </a:r>
          </a:p>
          <a:p>
            <a:r>
              <a:rPr lang="en-US" sz="2200" b="1" dirty="0"/>
              <a:t>Appendix</a:t>
            </a:r>
            <a:r>
              <a:rPr lang="en-US" sz="2200" dirty="0"/>
              <a:t> -- </a:t>
            </a:r>
            <a:r>
              <a:rPr lang="en-US" sz="2200" i="1" dirty="0"/>
              <a:t>an optional section that includes resumes and permits</a:t>
            </a:r>
          </a:p>
          <a:p>
            <a:endParaRPr lang="en-US" sz="2200" dirty="0"/>
          </a:p>
        </p:txBody>
      </p:sp>
    </p:spTree>
    <p:extLst>
      <p:ext uri="{BB962C8B-B14F-4D97-AF65-F5344CB8AC3E}">
        <p14:creationId xmlns:p14="http://schemas.microsoft.com/office/powerpoint/2010/main" val="165045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steps to writing a business plan</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2400" dirty="0"/>
              <a:t>Research</a:t>
            </a:r>
          </a:p>
          <a:p>
            <a:pPr marL="342900" indent="-342900">
              <a:buFont typeface="+mj-lt"/>
              <a:buAutoNum type="arabicPeriod"/>
            </a:pPr>
            <a:r>
              <a:rPr lang="en-US" sz="2400" dirty="0"/>
              <a:t>Purpose</a:t>
            </a:r>
          </a:p>
          <a:p>
            <a:pPr marL="342900" indent="-342900">
              <a:buFont typeface="+mj-lt"/>
              <a:buAutoNum type="arabicPeriod"/>
            </a:pPr>
            <a:r>
              <a:rPr lang="en-US" sz="2400" dirty="0"/>
              <a:t>Company Profile</a:t>
            </a:r>
          </a:p>
          <a:p>
            <a:pPr marL="342900" indent="-342900">
              <a:buFont typeface="+mj-lt"/>
              <a:buAutoNum type="arabicPeriod"/>
            </a:pPr>
            <a:r>
              <a:rPr lang="en-US" sz="2400" dirty="0"/>
              <a:t>Documentation of all the aspects of your business</a:t>
            </a:r>
          </a:p>
          <a:p>
            <a:pPr marL="342900" indent="-342900">
              <a:buFont typeface="+mj-lt"/>
              <a:buAutoNum type="arabicPeriod"/>
            </a:pPr>
            <a:r>
              <a:rPr lang="en-US" sz="2400" dirty="0"/>
              <a:t>Strategic marketing plan</a:t>
            </a:r>
          </a:p>
          <a:p>
            <a:pPr marL="342900" indent="-342900">
              <a:buFont typeface="+mj-lt"/>
              <a:buAutoNum type="arabicPeriod"/>
            </a:pPr>
            <a:r>
              <a:rPr lang="en-US" sz="2400" dirty="0"/>
              <a:t>Adaptability as per the audience</a:t>
            </a:r>
          </a:p>
          <a:p>
            <a:pPr marL="342900" indent="-342900">
              <a:buFont typeface="+mj-lt"/>
              <a:buAutoNum type="arabicPeriod"/>
            </a:pPr>
            <a:r>
              <a:rPr lang="en-US" sz="2400" dirty="0"/>
              <a:t>An explanation to “Why you care”</a:t>
            </a:r>
          </a:p>
        </p:txBody>
      </p:sp>
    </p:spTree>
    <p:extLst>
      <p:ext uri="{BB962C8B-B14F-4D97-AF65-F5344CB8AC3E}">
        <p14:creationId xmlns:p14="http://schemas.microsoft.com/office/powerpoint/2010/main" val="252239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Research, research and research</a:t>
            </a:r>
          </a:p>
        </p:txBody>
      </p:sp>
      <p:sp>
        <p:nvSpPr>
          <p:cNvPr id="3" name="Content Placeholder 2"/>
          <p:cNvSpPr>
            <a:spLocks noGrp="1"/>
          </p:cNvSpPr>
          <p:nvPr>
            <p:ph idx="1"/>
          </p:nvPr>
        </p:nvSpPr>
        <p:spPr>
          <a:xfrm>
            <a:off x="685801" y="2142067"/>
            <a:ext cx="10387207" cy="4208629"/>
          </a:xfrm>
        </p:spPr>
        <p:txBody>
          <a:bodyPr>
            <a:noAutofit/>
          </a:bodyPr>
          <a:lstStyle/>
          <a:p>
            <a:pPr algn="just"/>
            <a:r>
              <a:rPr lang="en-US" dirty="0"/>
              <a:t>Spend twice as much time researching, evaluating and thinking as you spend actually writing the business plan.</a:t>
            </a:r>
          </a:p>
          <a:p>
            <a:pPr marL="0" indent="0" algn="just">
              <a:buNone/>
            </a:pPr>
            <a:endParaRPr lang="en-US" dirty="0"/>
          </a:p>
          <a:p>
            <a:pPr algn="just"/>
            <a:r>
              <a:rPr lang="en-US" dirty="0"/>
              <a:t>To write the perfect plan, you must know your company, your product, your competition and the market intimately. </a:t>
            </a:r>
          </a:p>
          <a:p>
            <a:pPr marL="0" indent="0" algn="just">
              <a:buNone/>
            </a:pPr>
            <a:endParaRPr lang="en-US" dirty="0"/>
          </a:p>
          <a:p>
            <a:pPr algn="just"/>
            <a:r>
              <a:rPr lang="en-US" dirty="0"/>
              <a:t>Research and analyze your product, your market and your objective expertise.</a:t>
            </a:r>
          </a:p>
          <a:p>
            <a:pPr marL="0" indent="0" algn="just">
              <a:buNone/>
            </a:pPr>
            <a:endParaRPr lang="en-US" dirty="0"/>
          </a:p>
          <a:p>
            <a:pPr algn="just"/>
            <a:r>
              <a:rPr lang="en-US" dirty="0"/>
              <a:t>In-depth industry knowledge.</a:t>
            </a:r>
          </a:p>
          <a:p>
            <a:pPr marL="0" indent="0" algn="ctr">
              <a:buNone/>
            </a:pPr>
            <a:r>
              <a:rPr lang="en-US" sz="3200" dirty="0"/>
              <a:t>“SWOT Analysis”</a:t>
            </a:r>
          </a:p>
          <a:p>
            <a:pPr marL="0" indent="0" algn="just">
              <a:buNone/>
            </a:pPr>
            <a:endParaRPr lang="en-US" dirty="0"/>
          </a:p>
        </p:txBody>
      </p:sp>
    </p:spTree>
    <p:extLst>
      <p:ext uri="{BB962C8B-B14F-4D97-AF65-F5344CB8AC3E}">
        <p14:creationId xmlns:p14="http://schemas.microsoft.com/office/powerpoint/2010/main" val="190119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5" y="-118534"/>
            <a:ext cx="10131425" cy="1456267"/>
          </a:xfrm>
        </p:spPr>
        <p:txBody>
          <a:bodyPr/>
          <a:lstStyle/>
          <a:p>
            <a:r>
              <a:rPr lang="en-US" dirty="0"/>
              <a:t>SWOT ANALYSIS</a:t>
            </a:r>
          </a:p>
        </p:txBody>
      </p:sp>
      <p:pic>
        <p:nvPicPr>
          <p:cNvPr id="1028" name="Picture 4" descr="mage result for swot analys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3512" y="1108369"/>
            <a:ext cx="6050072" cy="5761973"/>
          </a:xfrm>
          <a:prstGeom prst="rect">
            <a:avLst/>
          </a:prstGeom>
          <a:solidFill>
            <a:schemeClr val="accent2"/>
          </a:solidFill>
        </p:spPr>
      </p:pic>
    </p:spTree>
    <p:extLst>
      <p:ext uri="{BB962C8B-B14F-4D97-AF65-F5344CB8AC3E}">
        <p14:creationId xmlns:p14="http://schemas.microsoft.com/office/powerpoint/2010/main" val="140552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Purpose of the plan</a:t>
            </a:r>
          </a:p>
        </p:txBody>
      </p:sp>
      <p:sp>
        <p:nvSpPr>
          <p:cNvPr id="3" name="Content Placeholder 2"/>
          <p:cNvSpPr>
            <a:spLocks noGrp="1"/>
          </p:cNvSpPr>
          <p:nvPr>
            <p:ph idx="1"/>
          </p:nvPr>
        </p:nvSpPr>
        <p:spPr/>
        <p:txBody>
          <a:bodyPr>
            <a:normAutofit/>
          </a:bodyPr>
          <a:lstStyle/>
          <a:p>
            <a:pPr algn="just"/>
            <a:r>
              <a:rPr lang="en-US" sz="2000" dirty="0"/>
              <a:t>Your business plan can serve several different purposes, when you define your plan, make sure you have defined the goals personally as well:</a:t>
            </a:r>
          </a:p>
          <a:p>
            <a:pPr marL="0" indent="0" algn="just">
              <a:buNone/>
            </a:pPr>
            <a:endParaRPr lang="en-US" sz="2000" dirty="0"/>
          </a:p>
          <a:p>
            <a:pPr lvl="1" algn="just"/>
            <a:r>
              <a:rPr lang="en-US" sz="2000" b="1" dirty="0"/>
              <a:t>If you’re self-funding or bootstrapping your business  as an Entrepreneur ; </a:t>
            </a:r>
            <a:r>
              <a:rPr lang="en-US" sz="2000" dirty="0"/>
              <a:t>it should be a road map that provides directions so that a business can plan its future and helps avoiding bumps in the road.</a:t>
            </a:r>
          </a:p>
          <a:p>
            <a:pPr marL="457200" lvl="1" indent="0" algn="just">
              <a:buNone/>
            </a:pPr>
            <a:endParaRPr lang="en-US" sz="2000" dirty="0"/>
          </a:p>
          <a:p>
            <a:pPr lvl="1" algn="just"/>
            <a:r>
              <a:rPr lang="en-US" sz="2000" b="1" dirty="0"/>
              <a:t>But if you want to attract investors; </a:t>
            </a:r>
            <a:r>
              <a:rPr lang="en-US" sz="2000" dirty="0"/>
              <a:t>your plan will have a different purpose and you’ll have to write a plan that targets them so that it will have to be as clear and concise as possible.</a:t>
            </a:r>
          </a:p>
        </p:txBody>
      </p:sp>
    </p:spTree>
    <p:extLst>
      <p:ext uri="{BB962C8B-B14F-4D97-AF65-F5344CB8AC3E}">
        <p14:creationId xmlns:p14="http://schemas.microsoft.com/office/powerpoint/2010/main" val="69035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Company Profile</a:t>
            </a:r>
          </a:p>
        </p:txBody>
      </p:sp>
      <p:sp>
        <p:nvSpPr>
          <p:cNvPr id="3" name="Content Placeholder 2"/>
          <p:cNvSpPr>
            <a:spLocks noGrp="1"/>
          </p:cNvSpPr>
          <p:nvPr>
            <p:ph idx="1"/>
          </p:nvPr>
        </p:nvSpPr>
        <p:spPr/>
        <p:txBody>
          <a:bodyPr>
            <a:normAutofit/>
          </a:bodyPr>
          <a:lstStyle/>
          <a:p>
            <a:pPr algn="just"/>
            <a:r>
              <a:rPr lang="en-US" sz="2000" dirty="0"/>
              <a:t>A Company Profile is not only an essential component of your business plan; it’s also one of the first written parts of the plan.</a:t>
            </a:r>
          </a:p>
          <a:p>
            <a:pPr marL="0" indent="0" algn="just">
              <a:buNone/>
            </a:pPr>
            <a:endParaRPr lang="en-US" sz="2000" dirty="0"/>
          </a:p>
          <a:p>
            <a:pPr algn="just"/>
            <a:r>
              <a:rPr lang="en-US" sz="2000" dirty="0"/>
              <a:t>Your company profile includes the history of your organization, what products or services you offer, your target market and audience, your resources, how you’re going to solve a problem and what makes your business unique.</a:t>
            </a:r>
          </a:p>
          <a:p>
            <a:pPr marL="0" indent="0" algn="just">
              <a:buNone/>
            </a:pPr>
            <a:endParaRPr lang="en-US" sz="2000" dirty="0"/>
          </a:p>
          <a:p>
            <a:pPr algn="just"/>
            <a:r>
              <a:rPr lang="en-US" sz="2000" dirty="0"/>
              <a:t>It could be a part of your company’s official website and is helpful in attracting prosperous customers and talents.</a:t>
            </a:r>
          </a:p>
        </p:txBody>
      </p:sp>
    </p:spTree>
    <p:extLst>
      <p:ext uri="{BB962C8B-B14F-4D97-AF65-F5344CB8AC3E}">
        <p14:creationId xmlns:p14="http://schemas.microsoft.com/office/powerpoint/2010/main" val="95911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Documenting all the aspects of your business</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000" dirty="0"/>
              <a:t>Since you need to convince your investors that your business will make them money, hence they want to know every minute detail about your business;</a:t>
            </a:r>
          </a:p>
          <a:p>
            <a:pPr algn="just"/>
            <a:endParaRPr lang="en-US" sz="2000" dirty="0"/>
          </a:p>
          <a:p>
            <a:pPr marL="0" indent="0" algn="just">
              <a:buNone/>
            </a:pPr>
            <a:endParaRPr lang="en-US" sz="2000" dirty="0"/>
          </a:p>
          <a:p>
            <a:pPr algn="just"/>
            <a:r>
              <a:rPr lang="en-US" sz="2000" dirty="0"/>
              <a:t>Document everything from your expenses, cash flow and industry projections including the seemingly minor details such as your location strategy and licensing agreements.</a:t>
            </a:r>
          </a:p>
        </p:txBody>
      </p:sp>
    </p:spTree>
    <p:extLst>
      <p:ext uri="{BB962C8B-B14F-4D97-AF65-F5344CB8AC3E}">
        <p14:creationId xmlns:p14="http://schemas.microsoft.com/office/powerpoint/2010/main" val="1958364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102</TotalTime>
  <Words>864</Words>
  <Application>Microsoft Macintosh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Mangal</vt:lpstr>
      <vt:lpstr>Celestial</vt:lpstr>
      <vt:lpstr>How to create a business plan</vt:lpstr>
      <vt:lpstr>Why a business plan?</vt:lpstr>
      <vt:lpstr>Structure of a business plan</vt:lpstr>
      <vt:lpstr>Seven steps to writing a business plan</vt:lpstr>
      <vt:lpstr>1. Research, research and research</vt:lpstr>
      <vt:lpstr>SWOT ANALYSIS</vt:lpstr>
      <vt:lpstr>2. Purpose of the plan</vt:lpstr>
      <vt:lpstr>3. Company Profile</vt:lpstr>
      <vt:lpstr>4. Documenting all the aspects of your business </vt:lpstr>
      <vt:lpstr>5. Strategic Market plan</vt:lpstr>
      <vt:lpstr>5. Strategic Market plan (contd..)</vt:lpstr>
      <vt:lpstr>6. Adaptability as per the audience </vt:lpstr>
      <vt:lpstr>7. Why you care</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business plan</dc:title>
  <dc:creator>Yasir Saleem</dc:creator>
  <cp:lastModifiedBy>Yasir Saleem</cp:lastModifiedBy>
  <cp:revision>15</cp:revision>
  <dcterms:created xsi:type="dcterms:W3CDTF">2020-01-15T19:15:57Z</dcterms:created>
  <dcterms:modified xsi:type="dcterms:W3CDTF">2020-08-17T06:13:45Z</dcterms:modified>
</cp:coreProperties>
</file>